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5" r:id="rId2"/>
    <p:sldId id="365" r:id="rId3"/>
    <p:sldId id="434" r:id="rId4"/>
    <p:sldId id="418" r:id="rId5"/>
    <p:sldId id="414" r:id="rId6"/>
    <p:sldId id="417" r:id="rId7"/>
    <p:sldId id="421" r:id="rId8"/>
    <p:sldId id="427" r:id="rId9"/>
    <p:sldId id="428" r:id="rId10"/>
    <p:sldId id="429" r:id="rId11"/>
    <p:sldId id="430" r:id="rId12"/>
    <p:sldId id="411" r:id="rId13"/>
    <p:sldId id="513" r:id="rId14"/>
    <p:sldId id="514" r:id="rId15"/>
    <p:sldId id="415" r:id="rId16"/>
    <p:sldId id="431" r:id="rId17"/>
    <p:sldId id="426" r:id="rId18"/>
    <p:sldId id="433" r:id="rId19"/>
    <p:sldId id="413" r:id="rId20"/>
    <p:sldId id="416" r:id="rId21"/>
    <p:sldId id="419" r:id="rId22"/>
    <p:sldId id="385"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iggs" initials="JR"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3"/>
    <a:srgbClr val="AD1F23"/>
    <a:srgbClr val="005433"/>
    <a:srgbClr val="EE3424"/>
    <a:srgbClr val="FDB813"/>
    <a:srgbClr val="FFA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autoAdjust="0"/>
    <p:restoredTop sz="81319" autoAdjust="0"/>
  </p:normalViewPr>
  <p:slideViewPr>
    <p:cSldViewPr snapToGrid="0">
      <p:cViewPr varScale="1">
        <p:scale>
          <a:sx n="88" d="100"/>
          <a:sy n="88" d="100"/>
        </p:scale>
        <p:origin x="192"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E86B5-C539-41DA-8878-42A8FAB6A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E42F120-726B-4CCF-B9FE-2A5E03B742FA}">
      <dgm:prSet/>
      <dgm:spPr>
        <a:solidFill>
          <a:schemeClr val="bg1">
            <a:lumMod val="50000"/>
          </a:schemeClr>
        </a:solidFill>
      </dgm:spPr>
      <dgm:t>
        <a:bodyPr/>
        <a:lstStyle/>
        <a:p>
          <a:pPr rtl="0"/>
          <a:r>
            <a:rPr lang="en-US" b="1" dirty="0"/>
            <a:t>Against the law</a:t>
          </a:r>
        </a:p>
      </dgm:t>
    </dgm:pt>
    <dgm:pt modelId="{FC3DF204-44C8-4995-B493-4DC65656840E}" type="parTrans" cxnId="{CC0B43FA-0F05-4348-9153-CA29F8BF3B61}">
      <dgm:prSet/>
      <dgm:spPr/>
      <dgm:t>
        <a:bodyPr/>
        <a:lstStyle/>
        <a:p>
          <a:endParaRPr lang="en-US"/>
        </a:p>
      </dgm:t>
    </dgm:pt>
    <dgm:pt modelId="{38FEB2D4-1A82-4BC7-96EE-B9AFFA300CBF}" type="sibTrans" cxnId="{CC0B43FA-0F05-4348-9153-CA29F8BF3B61}">
      <dgm:prSet/>
      <dgm:spPr/>
      <dgm:t>
        <a:bodyPr/>
        <a:lstStyle/>
        <a:p>
          <a:endParaRPr lang="en-US"/>
        </a:p>
      </dgm:t>
    </dgm:pt>
    <dgm:pt modelId="{A96A94FD-5434-4115-805C-34B3595C5D02}">
      <dgm:prSet/>
      <dgm:spPr>
        <a:solidFill>
          <a:srgbClr val="FF0000"/>
        </a:solidFill>
      </dgm:spPr>
      <dgm:t>
        <a:bodyPr/>
        <a:lstStyle/>
        <a:p>
          <a:pPr rtl="0"/>
          <a:r>
            <a:rPr lang="en-US" b="1" dirty="0"/>
            <a:t>Criminal </a:t>
          </a:r>
        </a:p>
      </dgm:t>
    </dgm:pt>
    <dgm:pt modelId="{EB44F615-7C15-4B8B-B8B2-C431351F4F81}" type="parTrans" cxnId="{3B3C9668-F2E4-4585-B5D2-94256CD9A4E2}">
      <dgm:prSet/>
      <dgm:spPr/>
      <dgm:t>
        <a:bodyPr/>
        <a:lstStyle/>
        <a:p>
          <a:endParaRPr lang="en-US"/>
        </a:p>
      </dgm:t>
    </dgm:pt>
    <dgm:pt modelId="{0BF913A9-4E99-42A0-847E-0F1DFEC660F1}" type="sibTrans" cxnId="{3B3C9668-F2E4-4585-B5D2-94256CD9A4E2}">
      <dgm:prSet/>
      <dgm:spPr/>
      <dgm:t>
        <a:bodyPr/>
        <a:lstStyle/>
        <a:p>
          <a:endParaRPr lang="en-US"/>
        </a:p>
      </dgm:t>
    </dgm:pt>
    <dgm:pt modelId="{B5E7914B-B48A-465D-9DE7-072C8EFE388B}" type="pres">
      <dgm:prSet presAssocID="{BEDE86B5-C539-41DA-8878-42A8FAB6A307}" presName="Name0" presStyleCnt="0">
        <dgm:presLayoutVars>
          <dgm:chMax val="7"/>
          <dgm:resizeHandles val="exact"/>
        </dgm:presLayoutVars>
      </dgm:prSet>
      <dgm:spPr/>
    </dgm:pt>
    <dgm:pt modelId="{ED351DAF-A957-4F53-A6E1-921A79CEB965}" type="pres">
      <dgm:prSet presAssocID="{BEDE86B5-C539-41DA-8878-42A8FAB6A307}" presName="comp1" presStyleCnt="0"/>
      <dgm:spPr/>
    </dgm:pt>
    <dgm:pt modelId="{5D7703E4-2D9F-4E89-A2D7-9572AB46C505}" type="pres">
      <dgm:prSet presAssocID="{BEDE86B5-C539-41DA-8878-42A8FAB6A307}" presName="circle1" presStyleLbl="node1" presStyleIdx="0" presStyleCnt="2" custScaleX="100883"/>
      <dgm:spPr/>
    </dgm:pt>
    <dgm:pt modelId="{6760720C-001B-4FF2-AAA4-D98B067A23BA}" type="pres">
      <dgm:prSet presAssocID="{BEDE86B5-C539-41DA-8878-42A8FAB6A307}" presName="c1text" presStyleLbl="node1" presStyleIdx="0" presStyleCnt="2">
        <dgm:presLayoutVars>
          <dgm:bulletEnabled val="1"/>
        </dgm:presLayoutVars>
      </dgm:prSet>
      <dgm:spPr/>
    </dgm:pt>
    <dgm:pt modelId="{0B0B451E-AD22-47C8-BF6C-F8C30CCBBD4E}" type="pres">
      <dgm:prSet presAssocID="{BEDE86B5-C539-41DA-8878-42A8FAB6A307}" presName="comp2" presStyleCnt="0"/>
      <dgm:spPr/>
    </dgm:pt>
    <dgm:pt modelId="{51251ED2-C51D-41E5-82C4-1FA5ACB5C40C}" type="pres">
      <dgm:prSet presAssocID="{BEDE86B5-C539-41DA-8878-42A8FAB6A307}" presName="circle2" presStyleLbl="node1" presStyleIdx="1" presStyleCnt="2" custScaleX="71429" custScaleY="67692"/>
      <dgm:spPr/>
    </dgm:pt>
    <dgm:pt modelId="{DCF5807D-00E8-4A80-9C93-C201FAD2BE22}" type="pres">
      <dgm:prSet presAssocID="{BEDE86B5-C539-41DA-8878-42A8FAB6A307}" presName="c2text" presStyleLbl="node1" presStyleIdx="1" presStyleCnt="2">
        <dgm:presLayoutVars>
          <dgm:bulletEnabled val="1"/>
        </dgm:presLayoutVars>
      </dgm:prSet>
      <dgm:spPr/>
    </dgm:pt>
  </dgm:ptLst>
  <dgm:cxnLst>
    <dgm:cxn modelId="{253F2607-F420-4A78-9EE1-CCFAEBEDDADF}" type="presOf" srcId="{A96A94FD-5434-4115-805C-34B3595C5D02}" destId="{DCF5807D-00E8-4A80-9C93-C201FAD2BE22}" srcOrd="1" destOrd="0" presId="urn:microsoft.com/office/officeart/2005/8/layout/venn2"/>
    <dgm:cxn modelId="{4090711E-B85C-465C-BCCB-5ED622190C30}" type="presOf" srcId="{A96A94FD-5434-4115-805C-34B3595C5D02}" destId="{51251ED2-C51D-41E5-82C4-1FA5ACB5C40C}" srcOrd="0" destOrd="0" presId="urn:microsoft.com/office/officeart/2005/8/layout/venn2"/>
    <dgm:cxn modelId="{39679253-4C34-431E-92FF-6A4C7CB77A02}" type="presOf" srcId="{6E42F120-726B-4CCF-B9FE-2A5E03B742FA}" destId="{5D7703E4-2D9F-4E89-A2D7-9572AB46C505}" srcOrd="0" destOrd="0" presId="urn:microsoft.com/office/officeart/2005/8/layout/venn2"/>
    <dgm:cxn modelId="{3B3C9668-F2E4-4585-B5D2-94256CD9A4E2}" srcId="{BEDE86B5-C539-41DA-8878-42A8FAB6A307}" destId="{A96A94FD-5434-4115-805C-34B3595C5D02}" srcOrd="1" destOrd="0" parTransId="{EB44F615-7C15-4B8B-B8B2-C431351F4F81}" sibTransId="{0BF913A9-4E99-42A0-847E-0F1DFEC660F1}"/>
    <dgm:cxn modelId="{A7022474-09AD-4934-9985-B1C9F1A456C7}" type="presOf" srcId="{6E42F120-726B-4CCF-B9FE-2A5E03B742FA}" destId="{6760720C-001B-4FF2-AAA4-D98B067A23BA}" srcOrd="1" destOrd="0" presId="urn:microsoft.com/office/officeart/2005/8/layout/venn2"/>
    <dgm:cxn modelId="{AA1445D7-2CD0-41E8-9D1B-E23469E0AF8C}" type="presOf" srcId="{BEDE86B5-C539-41DA-8878-42A8FAB6A307}" destId="{B5E7914B-B48A-465D-9DE7-072C8EFE388B}" srcOrd="0" destOrd="0" presId="urn:microsoft.com/office/officeart/2005/8/layout/venn2"/>
    <dgm:cxn modelId="{CC0B43FA-0F05-4348-9153-CA29F8BF3B61}" srcId="{BEDE86B5-C539-41DA-8878-42A8FAB6A307}" destId="{6E42F120-726B-4CCF-B9FE-2A5E03B742FA}" srcOrd="0" destOrd="0" parTransId="{FC3DF204-44C8-4995-B493-4DC65656840E}" sibTransId="{38FEB2D4-1A82-4BC7-96EE-B9AFFA300CBF}"/>
    <dgm:cxn modelId="{607AF878-497C-43E0-81BE-AB62A964A57C}" type="presParOf" srcId="{B5E7914B-B48A-465D-9DE7-072C8EFE388B}" destId="{ED351DAF-A957-4F53-A6E1-921A79CEB965}" srcOrd="0" destOrd="0" presId="urn:microsoft.com/office/officeart/2005/8/layout/venn2"/>
    <dgm:cxn modelId="{29FB060B-75A4-4938-A10A-282CAE9497D6}" type="presParOf" srcId="{ED351DAF-A957-4F53-A6E1-921A79CEB965}" destId="{5D7703E4-2D9F-4E89-A2D7-9572AB46C505}" srcOrd="0" destOrd="0" presId="urn:microsoft.com/office/officeart/2005/8/layout/venn2"/>
    <dgm:cxn modelId="{1CE27227-9687-4A44-82BD-20E377FA45F1}" type="presParOf" srcId="{ED351DAF-A957-4F53-A6E1-921A79CEB965}" destId="{6760720C-001B-4FF2-AAA4-D98B067A23BA}" srcOrd="1" destOrd="0" presId="urn:microsoft.com/office/officeart/2005/8/layout/venn2"/>
    <dgm:cxn modelId="{8B6DCD55-6AAF-4AFB-9F1D-49C55904435D}" type="presParOf" srcId="{B5E7914B-B48A-465D-9DE7-072C8EFE388B}" destId="{0B0B451E-AD22-47C8-BF6C-F8C30CCBBD4E}" srcOrd="1" destOrd="0" presId="urn:microsoft.com/office/officeart/2005/8/layout/venn2"/>
    <dgm:cxn modelId="{2DA92D89-E4E5-4906-9C9B-72183CE0D26D}" type="presParOf" srcId="{0B0B451E-AD22-47C8-BF6C-F8C30CCBBD4E}" destId="{51251ED2-C51D-41E5-82C4-1FA5ACB5C40C}" srcOrd="0" destOrd="0" presId="urn:microsoft.com/office/officeart/2005/8/layout/venn2"/>
    <dgm:cxn modelId="{8E67AFE5-D165-4C5C-8B54-9B7169275660}" type="presParOf" srcId="{0B0B451E-AD22-47C8-BF6C-F8C30CCBBD4E}" destId="{DCF5807D-00E8-4A80-9C93-C201FAD2BE22}"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03E4-2D9F-4E89-A2D7-9572AB46C505}">
      <dsp:nvSpPr>
        <dsp:cNvPr id="0" name=""/>
        <dsp:cNvSpPr/>
      </dsp:nvSpPr>
      <dsp:spPr>
        <a:xfrm>
          <a:off x="2483447" y="0"/>
          <a:ext cx="4251716" cy="4214502"/>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1" kern="1200" dirty="0"/>
            <a:t>Against the law</a:t>
          </a:r>
        </a:p>
      </dsp:txBody>
      <dsp:txXfrm>
        <a:off x="3493230" y="316087"/>
        <a:ext cx="2232150" cy="716465"/>
      </dsp:txXfrm>
    </dsp:sp>
    <dsp:sp modelId="{51251ED2-C51D-41E5-82C4-1FA5ACB5C40C}">
      <dsp:nvSpPr>
        <dsp:cNvPr id="0" name=""/>
        <dsp:cNvSpPr/>
      </dsp:nvSpPr>
      <dsp:spPr>
        <a:xfrm>
          <a:off x="3480414" y="1564233"/>
          <a:ext cx="2257782" cy="213966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1" kern="1200" dirty="0"/>
            <a:t>Criminal </a:t>
          </a:r>
        </a:p>
      </dsp:txBody>
      <dsp:txXfrm>
        <a:off x="3811059" y="2099148"/>
        <a:ext cx="1596493" cy="106983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pPr>
              <a:defRPr/>
            </a:pPr>
            <a:fld id="{38C2C349-D13F-48C9-BF78-777F5300E5EC}" type="datetimeFigureOut">
              <a:rPr lang="en-US"/>
              <a:pPr>
                <a:defRPr/>
              </a:pPr>
              <a:t>1/9/20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68A8AE07-B6F2-495F-8C0D-4EBD774B641C}" type="slidenum">
              <a:rPr lang="en-US"/>
              <a:pPr>
                <a:defRPr/>
              </a:pPr>
              <a:t>‹#›</a:t>
            </a:fld>
            <a:endParaRPr lang="en-US" dirty="0"/>
          </a:p>
        </p:txBody>
      </p:sp>
    </p:spTree>
    <p:extLst>
      <p:ext uri="{BB962C8B-B14F-4D97-AF65-F5344CB8AC3E}">
        <p14:creationId xmlns:p14="http://schemas.microsoft.com/office/powerpoint/2010/main" val="97998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wrap="square" lIns="92880" tIns="46440" rIns="92880" bIns="46440"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idx="1"/>
          </p:nvPr>
        </p:nvSpPr>
        <p:spPr>
          <a:xfrm>
            <a:off x="3970938" y="1"/>
            <a:ext cx="3037840" cy="466434"/>
          </a:xfrm>
          <a:prstGeom prst="rect">
            <a:avLst/>
          </a:prstGeom>
        </p:spPr>
        <p:txBody>
          <a:bodyPr vert="horz" wrap="square" lIns="92880" tIns="46440" rIns="92880" bIns="46440" numCol="1" anchor="t" anchorCtr="0" compatLnSpc="1">
            <a:prstTxWarp prst="textNoShape">
              <a:avLst/>
            </a:prstTxWarp>
          </a:bodyPr>
          <a:lstStyle>
            <a:lvl1pPr algn="r" eaLnBrk="1" hangingPunct="1">
              <a:defRPr sz="1200"/>
            </a:lvl1pPr>
          </a:lstStyle>
          <a:p>
            <a:pPr>
              <a:defRPr/>
            </a:pPr>
            <a:fld id="{76B395B9-95D8-48BA-9C9D-81FF187E1BEE}" type="datetimeFigureOut">
              <a:rPr lang="en-US" altLang="en-US"/>
              <a:pPr>
                <a:defRPr/>
              </a:pPr>
              <a:t>1/9/20</a:t>
            </a:fld>
            <a:endParaRPr lang="en-US" alt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880" tIns="46440" rIns="92880" bIns="46440" rtlCol="0" anchor="ctr"/>
          <a:lstStyle/>
          <a:p>
            <a:pPr lvl="0"/>
            <a:endParaRPr lang="en-US" noProof="0"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80" tIns="46440" rIns="92880" bIns="464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wrap="square" lIns="92880" tIns="46440" rIns="92880" bIns="46440"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2880" tIns="46440" rIns="92880" bIns="46440" numCol="1" anchor="b" anchorCtr="0" compatLnSpc="1">
            <a:prstTxWarp prst="textNoShape">
              <a:avLst/>
            </a:prstTxWarp>
          </a:bodyPr>
          <a:lstStyle>
            <a:lvl1pPr algn="r" eaLnBrk="1" hangingPunct="1">
              <a:defRPr sz="1200"/>
            </a:lvl1pPr>
          </a:lstStyle>
          <a:p>
            <a:pPr>
              <a:defRPr/>
            </a:pPr>
            <a:fld id="{84CAAEAB-2457-4183-89C8-3E259165D802}" type="slidenum">
              <a:rPr lang="en-US" altLang="en-US"/>
              <a:pPr>
                <a:defRPr/>
              </a:pPr>
              <a:t>‹#›</a:t>
            </a:fld>
            <a:endParaRPr lang="en-US" altLang="en-US" dirty="0"/>
          </a:p>
        </p:txBody>
      </p:sp>
    </p:spTree>
    <p:extLst>
      <p:ext uri="{BB962C8B-B14F-4D97-AF65-F5344CB8AC3E}">
        <p14:creationId xmlns:p14="http://schemas.microsoft.com/office/powerpoint/2010/main" val="3095615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a:t>
            </a:fld>
            <a:endParaRPr lang="en-US" dirty="0"/>
          </a:p>
        </p:txBody>
      </p:sp>
    </p:spTree>
    <p:extLst>
      <p:ext uri="{BB962C8B-B14F-4D97-AF65-F5344CB8AC3E}">
        <p14:creationId xmlns:p14="http://schemas.microsoft.com/office/powerpoint/2010/main" val="344078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dirty="0"/>
          </a:p>
        </p:txBody>
      </p:sp>
    </p:spTree>
    <p:extLst>
      <p:ext uri="{BB962C8B-B14F-4D97-AF65-F5344CB8AC3E}">
        <p14:creationId xmlns:p14="http://schemas.microsoft.com/office/powerpoint/2010/main" val="46390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dirty="0"/>
          </a:p>
        </p:txBody>
      </p:sp>
    </p:spTree>
    <p:extLst>
      <p:ext uri="{BB962C8B-B14F-4D97-AF65-F5344CB8AC3E}">
        <p14:creationId xmlns:p14="http://schemas.microsoft.com/office/powerpoint/2010/main" val="386626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12</a:t>
            </a:fld>
            <a:endParaRPr lang="en-US" dirty="0"/>
          </a:p>
        </p:txBody>
      </p:sp>
    </p:spTree>
    <p:extLst>
      <p:ext uri="{BB962C8B-B14F-4D97-AF65-F5344CB8AC3E}">
        <p14:creationId xmlns:p14="http://schemas.microsoft.com/office/powerpoint/2010/main" val="196939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13</a:t>
            </a:fld>
            <a:endParaRPr lang="en-US" dirty="0"/>
          </a:p>
        </p:txBody>
      </p:sp>
    </p:spTree>
    <p:extLst>
      <p:ext uri="{BB962C8B-B14F-4D97-AF65-F5344CB8AC3E}">
        <p14:creationId xmlns:p14="http://schemas.microsoft.com/office/powerpoint/2010/main" val="132935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14</a:t>
            </a:fld>
            <a:endParaRPr lang="en-US" dirty="0"/>
          </a:p>
        </p:txBody>
      </p:sp>
    </p:spTree>
    <p:extLst>
      <p:ext uri="{BB962C8B-B14F-4D97-AF65-F5344CB8AC3E}">
        <p14:creationId xmlns:p14="http://schemas.microsoft.com/office/powerpoint/2010/main" val="2525139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15</a:t>
            </a:fld>
            <a:endParaRPr lang="en-US" dirty="0"/>
          </a:p>
        </p:txBody>
      </p:sp>
    </p:spTree>
    <p:extLst>
      <p:ext uri="{BB962C8B-B14F-4D97-AF65-F5344CB8AC3E}">
        <p14:creationId xmlns:p14="http://schemas.microsoft.com/office/powerpoint/2010/main" val="331085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16</a:t>
            </a:fld>
            <a:endParaRPr lang="en-US" dirty="0"/>
          </a:p>
        </p:txBody>
      </p:sp>
    </p:spTree>
    <p:extLst>
      <p:ext uri="{BB962C8B-B14F-4D97-AF65-F5344CB8AC3E}">
        <p14:creationId xmlns:p14="http://schemas.microsoft.com/office/powerpoint/2010/main" val="367624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17</a:t>
            </a:fld>
            <a:endParaRPr lang="en-US" dirty="0"/>
          </a:p>
        </p:txBody>
      </p:sp>
    </p:spTree>
    <p:extLst>
      <p:ext uri="{BB962C8B-B14F-4D97-AF65-F5344CB8AC3E}">
        <p14:creationId xmlns:p14="http://schemas.microsoft.com/office/powerpoint/2010/main" val="157918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18</a:t>
            </a:fld>
            <a:endParaRPr lang="en-US" dirty="0"/>
          </a:p>
        </p:txBody>
      </p:sp>
    </p:spTree>
    <p:extLst>
      <p:ext uri="{BB962C8B-B14F-4D97-AF65-F5344CB8AC3E}">
        <p14:creationId xmlns:p14="http://schemas.microsoft.com/office/powerpoint/2010/main" val="176754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19</a:t>
            </a:fld>
            <a:endParaRPr lang="en-US" dirty="0"/>
          </a:p>
        </p:txBody>
      </p:sp>
    </p:spTree>
    <p:extLst>
      <p:ext uri="{BB962C8B-B14F-4D97-AF65-F5344CB8AC3E}">
        <p14:creationId xmlns:p14="http://schemas.microsoft.com/office/powerpoint/2010/main" val="293005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dirty="0"/>
          </a:p>
        </p:txBody>
      </p:sp>
    </p:spTree>
    <p:extLst>
      <p:ext uri="{BB962C8B-B14F-4D97-AF65-F5344CB8AC3E}">
        <p14:creationId xmlns:p14="http://schemas.microsoft.com/office/powerpoint/2010/main" val="1969393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20</a:t>
            </a:fld>
            <a:endParaRPr lang="en-US" dirty="0"/>
          </a:p>
        </p:txBody>
      </p:sp>
    </p:spTree>
    <p:extLst>
      <p:ext uri="{BB962C8B-B14F-4D97-AF65-F5344CB8AC3E}">
        <p14:creationId xmlns:p14="http://schemas.microsoft.com/office/powerpoint/2010/main" val="424922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21</a:t>
            </a:fld>
            <a:endParaRPr lang="en-US" dirty="0"/>
          </a:p>
        </p:txBody>
      </p:sp>
    </p:spTree>
    <p:extLst>
      <p:ext uri="{BB962C8B-B14F-4D97-AF65-F5344CB8AC3E}">
        <p14:creationId xmlns:p14="http://schemas.microsoft.com/office/powerpoint/2010/main" val="30085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22</a:t>
            </a:fld>
            <a:endParaRPr lang="en-US" dirty="0"/>
          </a:p>
        </p:txBody>
      </p:sp>
    </p:spTree>
    <p:extLst>
      <p:ext uri="{BB962C8B-B14F-4D97-AF65-F5344CB8AC3E}">
        <p14:creationId xmlns:p14="http://schemas.microsoft.com/office/powerpoint/2010/main" val="196939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dirty="0"/>
          </a:p>
        </p:txBody>
      </p:sp>
    </p:spTree>
    <p:extLst>
      <p:ext uri="{BB962C8B-B14F-4D97-AF65-F5344CB8AC3E}">
        <p14:creationId xmlns:p14="http://schemas.microsoft.com/office/powerpoint/2010/main" val="361337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dirty="0"/>
          </a:p>
        </p:txBody>
      </p:sp>
    </p:spTree>
    <p:extLst>
      <p:ext uri="{BB962C8B-B14F-4D97-AF65-F5344CB8AC3E}">
        <p14:creationId xmlns:p14="http://schemas.microsoft.com/office/powerpoint/2010/main" val="9830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5</a:t>
            </a:fld>
            <a:endParaRPr lang="en-US" dirty="0"/>
          </a:p>
        </p:txBody>
      </p:sp>
    </p:spTree>
    <p:extLst>
      <p:ext uri="{BB962C8B-B14F-4D97-AF65-F5344CB8AC3E}">
        <p14:creationId xmlns:p14="http://schemas.microsoft.com/office/powerpoint/2010/main" val="70586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dirty="0"/>
          </a:p>
        </p:txBody>
      </p:sp>
    </p:spTree>
    <p:extLst>
      <p:ext uri="{BB962C8B-B14F-4D97-AF65-F5344CB8AC3E}">
        <p14:creationId xmlns:p14="http://schemas.microsoft.com/office/powerpoint/2010/main" val="275356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dirty="0"/>
          </a:p>
        </p:txBody>
      </p:sp>
    </p:spTree>
    <p:extLst>
      <p:ext uri="{BB962C8B-B14F-4D97-AF65-F5344CB8AC3E}">
        <p14:creationId xmlns:p14="http://schemas.microsoft.com/office/powerpoint/2010/main" val="130646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dirty="0"/>
          </a:p>
        </p:txBody>
      </p:sp>
    </p:spTree>
    <p:extLst>
      <p:ext uri="{BB962C8B-B14F-4D97-AF65-F5344CB8AC3E}">
        <p14:creationId xmlns:p14="http://schemas.microsoft.com/office/powerpoint/2010/main" val="42629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dirty="0"/>
          </a:p>
        </p:txBody>
      </p:sp>
    </p:spTree>
    <p:extLst>
      <p:ext uri="{BB962C8B-B14F-4D97-AF65-F5344CB8AC3E}">
        <p14:creationId xmlns:p14="http://schemas.microsoft.com/office/powerpoint/2010/main" val="436892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a:spLocks noChangeArrowheads="1"/>
          </p:cNvSpPr>
          <p:nvPr userDrawn="1"/>
        </p:nvSpPr>
        <p:spPr bwMode="auto">
          <a:xfrm>
            <a:off x="0" y="371475"/>
            <a:ext cx="12192000" cy="1317625"/>
          </a:xfrm>
          <a:prstGeom prst="roundRect">
            <a:avLst>
              <a:gd name="adj" fmla="val 11866"/>
            </a:avLst>
          </a:prstGeom>
          <a:solidFill>
            <a:srgbClr val="FFA02F"/>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n-US" altLang="en-US" dirty="0">
              <a:solidFill>
                <a:srgbClr val="FFFFFF"/>
              </a:solidFill>
              <a:latin typeface="Arial" panose="020B0604020202020204" pitchFamily="34" charset="0"/>
            </a:endParaRPr>
          </a:p>
        </p:txBody>
      </p:sp>
      <p:sp>
        <p:nvSpPr>
          <p:cNvPr id="13" name="Text Placeholder 12"/>
          <p:cNvSpPr>
            <a:spLocks noGrp="1"/>
          </p:cNvSpPr>
          <p:nvPr>
            <p:ph type="body" sz="quarter" idx="10"/>
          </p:nvPr>
        </p:nvSpPr>
        <p:spPr>
          <a:xfrm>
            <a:off x="762000" y="673100"/>
            <a:ext cx="10591800" cy="723900"/>
          </a:xfrm>
          <a:prstGeom prst="rect">
            <a:avLst/>
          </a:prstGeom>
        </p:spPr>
        <p:txBody>
          <a:bodyPr/>
          <a:lstStyle>
            <a:lvl1pPr>
              <a:defRPr sz="4400" baseline="0">
                <a:solidFill>
                  <a:schemeClr val="bg1"/>
                </a:solidFill>
                <a:latin typeface="Avenir LT Std 65 Medium" panose="020B0603020203020204" pitchFamily="34" charset="0"/>
              </a:defRPr>
            </a:lvl1pPr>
          </a:lstStyle>
          <a:p>
            <a:pPr lvl="0"/>
            <a:r>
              <a:rPr lang="en-US"/>
              <a:t>Click to edit Master text styles</a:t>
            </a:r>
          </a:p>
        </p:txBody>
      </p:sp>
      <p:sp>
        <p:nvSpPr>
          <p:cNvPr id="15" name="Text Placeholder 14"/>
          <p:cNvSpPr>
            <a:spLocks noGrp="1"/>
          </p:cNvSpPr>
          <p:nvPr>
            <p:ph type="body" sz="quarter" idx="11"/>
          </p:nvPr>
        </p:nvSpPr>
        <p:spPr>
          <a:xfrm>
            <a:off x="762000" y="2031999"/>
            <a:ext cx="10591800" cy="3722833"/>
          </a:xfrm>
          <a:prstGeom prst="rect">
            <a:avLst/>
          </a:prstGeom>
        </p:spPr>
        <p:txBody>
          <a:bodyPr/>
          <a:lstStyle>
            <a:lvl1pPr>
              <a:defRPr baseline="0"/>
            </a:lvl1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397" y="5916554"/>
            <a:ext cx="1371603" cy="920498"/>
          </a:xfrm>
          <a:prstGeom prst="rect">
            <a:avLst/>
          </a:prstGeom>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83" y="5916554"/>
            <a:ext cx="3957638"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30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2070099"/>
            <a:ext cx="10515600" cy="41068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EC5D0B-2F15-4CEC-A839-A6F3434A9D68}" type="datetimeFigureOut">
              <a:rPr lang="en-US" altLang="en-US"/>
              <a:pPr>
                <a:defRPr/>
              </a:pPr>
              <a:t>1/9/20</a:t>
            </a:fld>
            <a:endParaRPr lang="en-US" alt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93F79C2-3FCC-4E34-80EC-CEDF8E92EE68}" type="slidenum">
              <a:rPr lang="en-US" altLang="en-US"/>
              <a:pPr>
                <a:defRPr/>
              </a:pPr>
              <a:t>‹#›</a:t>
            </a:fld>
            <a:endParaRPr lang="en-US" altLang="en-US" dirty="0"/>
          </a:p>
        </p:txBody>
      </p:sp>
    </p:spTree>
    <p:extLst>
      <p:ext uri="{BB962C8B-B14F-4D97-AF65-F5344CB8AC3E}">
        <p14:creationId xmlns:p14="http://schemas.microsoft.com/office/powerpoint/2010/main" val="25778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20C64DB-82F6-44A5-B5E3-2CBFB8AC8C7A}" type="datetimeFigureOut">
              <a:rPr lang="en-US" altLang="en-US"/>
              <a:pPr>
                <a:defRPr/>
              </a:pPr>
              <a:t>1/9/20</a:t>
            </a:fld>
            <a:endParaRPr lang="en-US" alt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A2F3DBF-B0FE-4F3C-A899-A0876B19117B}" type="slidenum">
              <a:rPr lang="en-US" altLang="en-US"/>
              <a:pPr>
                <a:defRPr/>
              </a:pPr>
              <a:t>‹#›</a:t>
            </a:fld>
            <a:endParaRPr lang="en-US" altLang="en-US" dirty="0"/>
          </a:p>
        </p:txBody>
      </p:sp>
    </p:spTree>
    <p:extLst>
      <p:ext uri="{BB962C8B-B14F-4D97-AF65-F5344CB8AC3E}">
        <p14:creationId xmlns:p14="http://schemas.microsoft.com/office/powerpoint/2010/main" val="256787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953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C341C4-3268-4241-9C56-054F2F7015E6}" type="datetimeFigureOut">
              <a:rPr lang="en-US" smtClean="0"/>
              <a:t>1/9/20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2FE41E-F334-4083-80DF-E3288B8CA3FD}" type="slidenum">
              <a:rPr lang="en-US" smtClean="0"/>
              <a:t>‹#›</a:t>
            </a:fld>
            <a:endParaRPr lang="en-US" dirty="0"/>
          </a:p>
        </p:txBody>
      </p:sp>
    </p:spTree>
    <p:extLst>
      <p:ext uri="{BB962C8B-B14F-4D97-AF65-F5344CB8AC3E}">
        <p14:creationId xmlns:p14="http://schemas.microsoft.com/office/powerpoint/2010/main" val="195394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463"/>
            <a:ext cx="12192000" cy="3048001"/>
          </a:xfrm>
          <a:prstGeom prst="rect">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n-US" altLang="en-US" dirty="0">
              <a:solidFill>
                <a:srgbClr val="FFFFFF"/>
              </a:solidFill>
            </a:endParaRPr>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0" y="4249738"/>
            <a:ext cx="2449513"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3709988"/>
            <a:ext cx="4606925"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74150" y="3536950"/>
            <a:ext cx="2192338" cy="118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25" y="3194050"/>
            <a:ext cx="3452813"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0275" y="5268913"/>
            <a:ext cx="2892425"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0"/>
          </p:nvPr>
        </p:nvSpPr>
        <p:spPr>
          <a:xfrm>
            <a:off x="1244345" y="850900"/>
            <a:ext cx="9703310" cy="1612900"/>
          </a:xfrm>
          <a:prstGeom prst="rect">
            <a:avLst/>
          </a:prstGeom>
        </p:spPr>
        <p:txBody>
          <a:bodyPr/>
          <a:lstStyle>
            <a:lvl1pPr algn="ctr">
              <a:defRPr sz="4400" baseline="0">
                <a:solidFill>
                  <a:schemeClr val="bg1"/>
                </a:solidFill>
                <a:latin typeface="Avenir LT Std 65 Medium" panose="020B0603020203020204" pitchFamily="34" charset="0"/>
              </a:defRPr>
            </a:lvl1pPr>
          </a:lstStyle>
          <a:p>
            <a:pPr lvl="0"/>
            <a:r>
              <a:rPr lang="en-US"/>
              <a:t>Click to edit Master text styles</a:t>
            </a: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58593" y="5226050"/>
            <a:ext cx="1814324" cy="1217613"/>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22924" y="5470525"/>
            <a:ext cx="4351226" cy="973138"/>
          </a:xfrm>
          <a:prstGeom prst="rect">
            <a:avLst/>
          </a:prstGeom>
        </p:spPr>
      </p:pic>
    </p:spTree>
    <p:extLst>
      <p:ext uri="{BB962C8B-B14F-4D97-AF65-F5344CB8AC3E}">
        <p14:creationId xmlns:p14="http://schemas.microsoft.com/office/powerpoint/2010/main" val="136620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01A26EA-9D0F-4CC4-8B98-9F2E783779F5}" type="datetimeFigureOut">
              <a:rPr lang="en-US" altLang="en-US"/>
              <a:pPr>
                <a:defRPr/>
              </a:pPr>
              <a:t>1/9/20</a:t>
            </a:fld>
            <a:endParaRPr lang="en-US" alt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DF8AA92-56AA-4396-AE84-BB8AE449563F}" type="slidenum">
              <a:rPr lang="en-US" altLang="en-US"/>
              <a:pPr>
                <a:defRPr/>
              </a:pPr>
              <a:t>‹#›</a:t>
            </a:fld>
            <a:endParaRPr lang="en-US" altLang="en-US" dirty="0"/>
          </a:p>
        </p:txBody>
      </p:sp>
    </p:spTree>
    <p:extLst>
      <p:ext uri="{BB962C8B-B14F-4D97-AF65-F5344CB8AC3E}">
        <p14:creationId xmlns:p14="http://schemas.microsoft.com/office/powerpoint/2010/main" val="371770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9E737F1-F2D8-41B6-9DB7-092838AED61D}" type="datetimeFigureOut">
              <a:rPr lang="en-US" altLang="en-US"/>
              <a:pPr>
                <a:defRPr/>
              </a:pPr>
              <a:t>1/9/20</a:t>
            </a:fld>
            <a:endParaRPr lang="en-US" alt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3480E1-1237-455A-8E76-CD6856FF032A}" type="slidenum">
              <a:rPr lang="en-US" altLang="en-US"/>
              <a:pPr>
                <a:defRPr/>
              </a:pPr>
              <a:t>‹#›</a:t>
            </a:fld>
            <a:endParaRPr lang="en-US" altLang="en-US" dirty="0"/>
          </a:p>
        </p:txBody>
      </p:sp>
    </p:spTree>
    <p:extLst>
      <p:ext uri="{BB962C8B-B14F-4D97-AF65-F5344CB8AC3E}">
        <p14:creationId xmlns:p14="http://schemas.microsoft.com/office/powerpoint/2010/main" val="417135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6D7277-D011-4B5A-A450-98AA07BAA222}" type="datetimeFigureOut">
              <a:rPr lang="en-US" altLang="en-US"/>
              <a:pPr>
                <a:defRPr/>
              </a:pPr>
              <a:t>1/9/20</a:t>
            </a:fld>
            <a:endParaRPr lang="en-US" alt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5D375B2-6117-4882-9DDF-7E0A5D43F07C}" type="slidenum">
              <a:rPr lang="en-US" altLang="en-US"/>
              <a:pPr>
                <a:defRPr/>
              </a:pPr>
              <a:t>‹#›</a:t>
            </a:fld>
            <a:endParaRPr lang="en-US" altLang="en-US" dirty="0"/>
          </a:p>
        </p:txBody>
      </p:sp>
    </p:spTree>
    <p:extLst>
      <p:ext uri="{BB962C8B-B14F-4D97-AF65-F5344CB8AC3E}">
        <p14:creationId xmlns:p14="http://schemas.microsoft.com/office/powerpoint/2010/main" val="89447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6E6EB5-1E2E-479D-9030-7087BB0DACC4}" type="datetimeFigureOut">
              <a:rPr lang="en-US" altLang="en-US"/>
              <a:pPr>
                <a:defRPr/>
              </a:pPr>
              <a:t>1/9/20</a:t>
            </a:fld>
            <a:endParaRPr lang="en-US" alt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9F34B4F-AEA7-448C-80EC-7F6DB3FB8B5D}" type="slidenum">
              <a:rPr lang="en-US" altLang="en-US"/>
              <a:pPr>
                <a:defRPr/>
              </a:pPr>
              <a:t>‹#›</a:t>
            </a:fld>
            <a:endParaRPr lang="en-US" altLang="en-US" dirty="0"/>
          </a:p>
        </p:txBody>
      </p:sp>
    </p:spTree>
    <p:extLst>
      <p:ext uri="{BB962C8B-B14F-4D97-AF65-F5344CB8AC3E}">
        <p14:creationId xmlns:p14="http://schemas.microsoft.com/office/powerpoint/2010/main" val="411596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9B9B319-517B-4C3C-B97C-E7180BADB47E}" type="datetimeFigureOut">
              <a:rPr lang="en-US" altLang="en-US"/>
              <a:pPr>
                <a:defRPr/>
              </a:pPr>
              <a:t>1/9/20</a:t>
            </a:fld>
            <a:endParaRPr lang="en-US" alt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5DA0CAE-C5BF-4B8A-BC2D-9DB9AE853067}" type="slidenum">
              <a:rPr lang="en-US" altLang="en-US"/>
              <a:pPr>
                <a:defRPr/>
              </a:pPr>
              <a:t>‹#›</a:t>
            </a:fld>
            <a:endParaRPr lang="en-US" altLang="en-US" dirty="0"/>
          </a:p>
        </p:txBody>
      </p:sp>
    </p:spTree>
    <p:extLst>
      <p:ext uri="{BB962C8B-B14F-4D97-AF65-F5344CB8AC3E}">
        <p14:creationId xmlns:p14="http://schemas.microsoft.com/office/powerpoint/2010/main" val="60355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3D5ADAC-8867-49AE-984E-96C02560E1D4}" type="datetimeFigureOut">
              <a:rPr lang="en-US" altLang="en-US"/>
              <a:pPr>
                <a:defRPr/>
              </a:pPr>
              <a:t>1/9/20</a:t>
            </a:fld>
            <a:endParaRPr lang="en-US" alt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E6145CA-D454-4061-B273-D2B2E8FE253F}" type="slidenum">
              <a:rPr lang="en-US" altLang="en-US"/>
              <a:pPr>
                <a:defRPr/>
              </a:pPr>
              <a:t>‹#›</a:t>
            </a:fld>
            <a:endParaRPr lang="en-US" altLang="en-US" dirty="0"/>
          </a:p>
        </p:txBody>
      </p:sp>
    </p:spTree>
    <p:extLst>
      <p:ext uri="{BB962C8B-B14F-4D97-AF65-F5344CB8AC3E}">
        <p14:creationId xmlns:p14="http://schemas.microsoft.com/office/powerpoint/2010/main" val="341268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BAD34B1-AA20-41B4-8EDD-FCB84F035E75}" type="datetimeFigureOut">
              <a:rPr lang="en-US" altLang="en-US"/>
              <a:pPr>
                <a:defRPr/>
              </a:pPr>
              <a:t>1/9/20</a:t>
            </a:fld>
            <a:endParaRPr lang="en-US" alt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AC395C-833E-43F4-B186-2F9500CB13E6}" type="slidenum">
              <a:rPr lang="en-US" altLang="en-US"/>
              <a:pPr>
                <a:defRPr/>
              </a:pPr>
              <a:t>‹#›</a:t>
            </a:fld>
            <a:endParaRPr lang="en-US" altLang="en-US" dirty="0"/>
          </a:p>
        </p:txBody>
      </p:sp>
    </p:spTree>
    <p:extLst>
      <p:ext uri="{BB962C8B-B14F-4D97-AF65-F5344CB8AC3E}">
        <p14:creationId xmlns:p14="http://schemas.microsoft.com/office/powerpoint/2010/main" val="403224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78" r:id="rId12"/>
    <p:sldLayoutId id="2147484190" r:id="rId13"/>
  </p:sldLayoutIdLst>
  <p:txStyles>
    <p:titleStyle>
      <a:lvl1pPr algn="l" rtl="0" eaLnBrk="0" fontAlgn="base" hangingPunct="0">
        <a:lnSpc>
          <a:spcPct val="90000"/>
        </a:lnSpc>
        <a:spcBef>
          <a:spcPct val="0"/>
        </a:spcBef>
        <a:spcAft>
          <a:spcPct val="0"/>
        </a:spcAft>
        <a:defRPr sz="4400" kern="1200">
          <a:solidFill>
            <a:schemeClr val="bg1"/>
          </a:solidFill>
          <a:latin typeface="Avenir LT Std 65 Medium" panose="020B0603020203020204" pitchFamily="34" charset="0"/>
          <a:ea typeface="ＭＳ Ｐゴシック"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bg1"/>
          </a:solidFill>
          <a:latin typeface="Avenir LT Std 65 Medium" panose="020B0603020203020204" pitchFamily="34" charset="0"/>
          <a:ea typeface="ＭＳ Ｐゴシック"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bg1"/>
          </a:solidFill>
          <a:latin typeface="Avenir LT Std 65 Medium" panose="020B0603020203020204" pitchFamily="34" charset="0"/>
          <a:ea typeface="ＭＳ Ｐゴシック"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bg1"/>
          </a:solidFill>
          <a:latin typeface="Avenir LT Std 65 Medium" panose="020B0603020203020204" pitchFamily="34" charset="0"/>
          <a:ea typeface="ＭＳ Ｐゴシック"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bg1"/>
          </a:solidFill>
          <a:latin typeface="Avenir LT Std 65 Medium" panose="020B0603020203020204" pitchFamily="34" charset="0"/>
          <a:ea typeface="ＭＳ Ｐゴシック"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bg1"/>
          </a:solidFill>
          <a:latin typeface="Avenir LT Std 65 Medium" panose="020B0603020203020204" pitchFamily="34" charset="0"/>
        </a:defRPr>
      </a:lvl6pPr>
      <a:lvl7pPr marL="914400" algn="l" rtl="0" fontAlgn="base">
        <a:lnSpc>
          <a:spcPct val="90000"/>
        </a:lnSpc>
        <a:spcBef>
          <a:spcPct val="0"/>
        </a:spcBef>
        <a:spcAft>
          <a:spcPct val="0"/>
        </a:spcAft>
        <a:defRPr sz="4400">
          <a:solidFill>
            <a:schemeClr val="bg1"/>
          </a:solidFill>
          <a:latin typeface="Avenir LT Std 65 Medium" panose="020B0603020203020204" pitchFamily="34" charset="0"/>
        </a:defRPr>
      </a:lvl7pPr>
      <a:lvl8pPr marL="1371600" algn="l" rtl="0" fontAlgn="base">
        <a:lnSpc>
          <a:spcPct val="90000"/>
        </a:lnSpc>
        <a:spcBef>
          <a:spcPct val="0"/>
        </a:spcBef>
        <a:spcAft>
          <a:spcPct val="0"/>
        </a:spcAft>
        <a:defRPr sz="4400">
          <a:solidFill>
            <a:schemeClr val="bg1"/>
          </a:solidFill>
          <a:latin typeface="Avenir LT Std 65 Medium" panose="020B0603020203020204" pitchFamily="34" charset="0"/>
        </a:defRPr>
      </a:lvl8pPr>
      <a:lvl9pPr marL="1828800" algn="l" rtl="0" fontAlgn="base">
        <a:lnSpc>
          <a:spcPct val="90000"/>
        </a:lnSpc>
        <a:spcBef>
          <a:spcPct val="0"/>
        </a:spcBef>
        <a:spcAft>
          <a:spcPct val="0"/>
        </a:spcAft>
        <a:defRPr sz="4400">
          <a:solidFill>
            <a:schemeClr val="bg1"/>
          </a:solidFill>
          <a:latin typeface="Avenir LT Std 65 Medium" panose="020B0603020203020204" pitchFamily="34" charset="0"/>
        </a:defRPr>
      </a:lvl9pPr>
    </p:titleStyle>
    <p:bodyStyle>
      <a:lvl1pPr marL="342900" indent="-342900"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Avenir LT Std 45 Book" panose="020B0502020203020204" pitchFamily="34"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emf"/><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1" y="-2854873"/>
            <a:ext cx="12191999" cy="4561692"/>
          </a:xfrm>
          <a:prstGeom prst="wave">
            <a:avLst/>
          </a:prstGeom>
          <a:solidFill>
            <a:srgbClr val="005433"/>
          </a:solidFill>
          <a:ln w="38100" cmpd="sng">
            <a:solidFill>
              <a:srgbClr val="FF99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ＭＳ 明朝"/>
                <a:cs typeface="Times New Roman"/>
              </a:rPr>
              <a:t>Mission</a:t>
            </a:r>
          </a:p>
        </p:txBody>
      </p:sp>
      <p:pic>
        <p:nvPicPr>
          <p:cNvPr id="8" name="Picture 7" descr="sp_canada_college_logo_whit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848" y="164393"/>
            <a:ext cx="3773774" cy="89779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49" y="5286656"/>
            <a:ext cx="1828800" cy="821405"/>
          </a:xfrm>
          <a:prstGeom prst="rect">
            <a:avLst/>
          </a:prstGeom>
        </p:spPr>
      </p:pic>
      <p:sp>
        <p:nvSpPr>
          <p:cNvPr id="15" name="TextBox 14"/>
          <p:cNvSpPr txBox="1"/>
          <p:nvPr/>
        </p:nvSpPr>
        <p:spPr>
          <a:xfrm>
            <a:off x="492733" y="2151978"/>
            <a:ext cx="8593210" cy="2352760"/>
          </a:xfrm>
          <a:prstGeom prst="rect">
            <a:avLst/>
          </a:prstGeom>
          <a:noFill/>
        </p:spPr>
        <p:txBody>
          <a:bodyPr wrap="square" rtlCol="0">
            <a:spAutoFit/>
          </a:bodyPr>
          <a:lstStyle/>
          <a:p>
            <a:pPr>
              <a:lnSpc>
                <a:spcPct val="110000"/>
              </a:lnSpc>
            </a:pPr>
            <a:r>
              <a:rPr lang="en-US" sz="4000" dirty="0">
                <a:solidFill>
                  <a:srgbClr val="005423"/>
                </a:solidFill>
                <a:latin typeface="Avenir Book"/>
              </a:rPr>
              <a:t>Supporting Undocumented Students</a:t>
            </a:r>
          </a:p>
          <a:p>
            <a:pPr>
              <a:lnSpc>
                <a:spcPct val="110000"/>
              </a:lnSpc>
              <a:spcAft>
                <a:spcPts val="2400"/>
              </a:spcAft>
            </a:pPr>
            <a:r>
              <a:rPr lang="en-US" sz="2800" dirty="0">
                <a:solidFill>
                  <a:srgbClr val="005423"/>
                </a:solidFill>
                <a:latin typeface="Avenir Book"/>
              </a:rPr>
              <a:t>Rights, Responsibilities, and Resources</a:t>
            </a:r>
          </a:p>
          <a:p>
            <a:pPr>
              <a:lnSpc>
                <a:spcPct val="110000"/>
              </a:lnSpc>
            </a:pPr>
            <a:r>
              <a:rPr lang="en-US" sz="2400" b="1" dirty="0">
                <a:solidFill>
                  <a:schemeClr val="tx1">
                    <a:lumMod val="65000"/>
                    <a:lumOff val="35000"/>
                  </a:schemeClr>
                </a:solidFill>
                <a:latin typeface="Avenir Book"/>
                <a:cs typeface="Avenir Book"/>
              </a:rPr>
              <a:t>Flex Day Presentation</a:t>
            </a:r>
          </a:p>
          <a:p>
            <a:pPr algn="just">
              <a:lnSpc>
                <a:spcPct val="110000"/>
              </a:lnSpc>
            </a:pPr>
            <a:r>
              <a:rPr lang="en-US" sz="2400" dirty="0">
                <a:solidFill>
                  <a:schemeClr val="tx1">
                    <a:lumMod val="65000"/>
                    <a:lumOff val="35000"/>
                  </a:schemeClr>
                </a:solidFill>
                <a:latin typeface="Avenir Book"/>
                <a:cs typeface="Avenir Book"/>
              </a:rPr>
              <a:t>Cañada College – January 10, 2020</a:t>
            </a:r>
          </a:p>
        </p:txBody>
      </p:sp>
      <p:pic>
        <p:nvPicPr>
          <p:cNvPr id="3" name="Picture 2">
            <a:extLst>
              <a:ext uri="{FF2B5EF4-FFF2-40B4-BE49-F238E27FC236}">
                <a16:creationId xmlns:a16="http://schemas.microsoft.com/office/drawing/2014/main" id="{CC28FA0D-9CC0-BC4A-87D9-22577778A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735" y="2801664"/>
            <a:ext cx="2057400" cy="2484992"/>
          </a:xfrm>
          <a:prstGeom prst="rect">
            <a:avLst/>
          </a:prstGeom>
        </p:spPr>
      </p:pic>
    </p:spTree>
    <p:extLst>
      <p:ext uri="{BB962C8B-B14F-4D97-AF65-F5344CB8AC3E}">
        <p14:creationId xmlns:p14="http://schemas.microsoft.com/office/powerpoint/2010/main" val="1922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 </a:t>
            </a:r>
            <a:br>
              <a:rPr lang="en-US" sz="4800" b="1" dirty="0">
                <a:latin typeface="Avenir Book"/>
                <a:cs typeface="Avenir Book"/>
              </a:rPr>
            </a:br>
            <a:r>
              <a:rPr lang="en-US" sz="4000" b="1" dirty="0">
                <a:solidFill>
                  <a:schemeClr val="accent4">
                    <a:lumMod val="60000"/>
                    <a:lumOff val="40000"/>
                  </a:schemeClr>
                </a:solidFill>
                <a:latin typeface="Avenir Book"/>
                <a:cs typeface="Avenir Book"/>
              </a:rPr>
              <a:t>– Undocumented Immigrants with DACA</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295" y="1651232"/>
            <a:ext cx="5014391" cy="4847481"/>
          </a:xfrm>
          <a:prstGeom prst="rect">
            <a:avLst/>
          </a:prstGeom>
          <a:noFill/>
        </p:spPr>
        <p:txBody>
          <a:bodyPr wrap="square" numCol="1" rtlCol="0">
            <a:spAutoFit/>
          </a:bodyPr>
          <a:lstStyle/>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Eligibility for State Financial Aid</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Free, public K-12 education</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Not subject to protentional detention and/or deportation</a:t>
            </a:r>
          </a:p>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Permission to work</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On campus only</a:t>
            </a:r>
          </a:p>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federal financial aid</a:t>
            </a:r>
          </a:p>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Authorization to be in the U.S.</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Permanently</a:t>
            </a:r>
          </a:p>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leave the U.S and Return </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time restrictions</a:t>
            </a:r>
          </a:p>
        </p:txBody>
      </p:sp>
      <p:pic>
        <p:nvPicPr>
          <p:cNvPr id="10" name="Picture 9">
            <a:extLst>
              <a:ext uri="{FF2B5EF4-FFF2-40B4-BE49-F238E27FC236}">
                <a16:creationId xmlns:a16="http://schemas.microsoft.com/office/drawing/2014/main" id="{B9E225DD-1F96-434F-9DBA-4C40F4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12" name="TextBox 11">
            <a:extLst>
              <a:ext uri="{FF2B5EF4-FFF2-40B4-BE49-F238E27FC236}">
                <a16:creationId xmlns:a16="http://schemas.microsoft.com/office/drawing/2014/main" id="{498A4748-B3A8-0B44-956A-B81DC258DE9D}"/>
              </a:ext>
            </a:extLst>
          </p:cNvPr>
          <p:cNvSpPr txBox="1"/>
          <p:nvPr/>
        </p:nvSpPr>
        <p:spPr>
          <a:xfrm>
            <a:off x="6304353" y="1651232"/>
            <a:ext cx="5309837" cy="4170372"/>
          </a:xfrm>
          <a:prstGeom prst="rect">
            <a:avLst/>
          </a:prstGeom>
          <a:noFill/>
        </p:spPr>
        <p:txBody>
          <a:bodyPr wrap="square" numCol="1" rtlCol="0">
            <a:spAutoFit/>
          </a:bodyPr>
          <a:lstStyle/>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petition certain family members to immigrate</a:t>
            </a:r>
          </a:p>
          <a:p>
            <a:pPr marL="800100" lvl="1"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Including immediate relatives without much delay</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public assistance </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waiting periods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vote in U.S. elections and serve on juries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to Study Abroad Program </a:t>
            </a:r>
          </a:p>
        </p:txBody>
      </p:sp>
    </p:spTree>
    <p:extLst>
      <p:ext uri="{BB962C8B-B14F-4D97-AF65-F5344CB8AC3E}">
        <p14:creationId xmlns:p14="http://schemas.microsoft.com/office/powerpoint/2010/main" val="6955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 </a:t>
            </a:r>
            <a:r>
              <a:rPr lang="en-US" sz="4000" b="1" dirty="0">
                <a:solidFill>
                  <a:schemeClr val="accent4">
                    <a:lumMod val="60000"/>
                    <a:lumOff val="40000"/>
                  </a:schemeClr>
                </a:solidFill>
                <a:latin typeface="Avenir Book"/>
                <a:cs typeface="Avenir Book"/>
              </a:rPr>
              <a:t>– Undocumented Immigrants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295" y="1651232"/>
            <a:ext cx="5014391" cy="5016758"/>
          </a:xfrm>
          <a:prstGeom prst="rect">
            <a:avLst/>
          </a:prstGeom>
          <a:noFill/>
        </p:spPr>
        <p:txBody>
          <a:bodyPr wrap="square" numCol="1" rtlCol="0">
            <a:spAutoFit/>
          </a:bodyPr>
          <a:lstStyle/>
          <a:p>
            <a:pPr marL="342900" indent="-342900" eaLnBrk="1" fontAlgn="auto" hangingPunct="1">
              <a:spcBef>
                <a:spcPts val="0"/>
              </a:spcBef>
              <a:spcAft>
                <a:spcPts val="1200"/>
              </a:spcAft>
              <a:buFont typeface="Arial" panose="020B0604020202020204" pitchFamily="34" charset="0"/>
              <a:buChar char="•"/>
            </a:pPr>
            <a:r>
              <a:rPr lang="en-US" sz="2400" dirty="0">
                <a:latin typeface="Avenir Book"/>
              </a:rPr>
              <a:t>Eligibility for State Financial Aid </a:t>
            </a:r>
            <a:r>
              <a:rPr lang="en-US" sz="2000" dirty="0">
                <a:solidFill>
                  <a:srgbClr val="0070C0"/>
                </a:solidFill>
                <a:latin typeface="Avenir Book"/>
              </a:rPr>
              <a:t>(AB540 &amp; SB68 only)</a:t>
            </a:r>
          </a:p>
          <a:p>
            <a:pPr marL="342900" indent="-342900" eaLnBrk="1" fontAlgn="auto" hangingPunct="1">
              <a:spcBef>
                <a:spcPts val="0"/>
              </a:spcBef>
              <a:spcAft>
                <a:spcPts val="1200"/>
              </a:spcAft>
              <a:buFont typeface="Arial" panose="020B0604020202020204" pitchFamily="34" charset="0"/>
              <a:buChar char="•"/>
            </a:pPr>
            <a:r>
              <a:rPr lang="en-US" sz="2400" dirty="0">
                <a:latin typeface="Avenir Book"/>
              </a:rPr>
              <a:t>Free, public K-12 education</a:t>
            </a:r>
          </a:p>
          <a:p>
            <a:pPr marL="342900" lvl="0" indent="-342900" eaLnBrk="1" fontAlgn="auto" hangingPunct="1">
              <a:spcBef>
                <a:spcPts val="0"/>
              </a:spcBef>
              <a:spcAft>
                <a:spcPts val="1200"/>
              </a:spcAft>
              <a:buFont typeface="Arial" panose="020B0604020202020204" pitchFamily="34" charset="0"/>
              <a:buChar char="•"/>
            </a:pPr>
            <a:r>
              <a:rPr lang="en-US" sz="2400" strike="sngStrike" dirty="0">
                <a:solidFill>
                  <a:srgbClr val="AD1F23"/>
                </a:solidFill>
                <a:latin typeface="Avenir Book"/>
              </a:rPr>
              <a:t>Permission to work</a:t>
            </a:r>
          </a:p>
          <a:p>
            <a:pPr marL="800100" lvl="1" indent="-342900" eaLnBrk="1" fontAlgn="auto" hangingPunct="1">
              <a:spcBef>
                <a:spcPts val="0"/>
              </a:spcBef>
              <a:spcAft>
                <a:spcPts val="1200"/>
              </a:spcAft>
              <a:buFont typeface="Arial" panose="020B0604020202020204" pitchFamily="34" charset="0"/>
              <a:buChar char="•"/>
            </a:pPr>
            <a:r>
              <a:rPr lang="en-US" sz="2000" strike="sngStrike" dirty="0">
                <a:solidFill>
                  <a:srgbClr val="AD1F23"/>
                </a:solidFill>
                <a:latin typeface="Avenir Book"/>
              </a:rPr>
              <a:t>On campus only</a:t>
            </a:r>
          </a:p>
          <a:p>
            <a:pPr marL="342900" lvl="0" indent="-342900" eaLnBrk="1" fontAlgn="auto" hangingPunct="1">
              <a:spcBef>
                <a:spcPts val="0"/>
              </a:spcBef>
              <a:spcAft>
                <a:spcPts val="1200"/>
              </a:spcAft>
              <a:buFont typeface="Arial" panose="020B0604020202020204" pitchFamily="34" charset="0"/>
              <a:buChar char="•"/>
            </a:pPr>
            <a:r>
              <a:rPr lang="en-US" sz="2400" strike="sngStrike" dirty="0">
                <a:solidFill>
                  <a:srgbClr val="AD1F23"/>
                </a:solidFill>
                <a:latin typeface="Avenir Book"/>
              </a:rPr>
              <a:t>Eligibility for federal financial aid</a:t>
            </a:r>
          </a:p>
          <a:p>
            <a:pPr marL="342900" lvl="0" indent="-342900" eaLnBrk="1" fontAlgn="auto" hangingPunct="1">
              <a:spcBef>
                <a:spcPts val="0"/>
              </a:spcBef>
              <a:spcAft>
                <a:spcPts val="1200"/>
              </a:spcAft>
              <a:buFont typeface="Arial" panose="020B0604020202020204" pitchFamily="34" charset="0"/>
              <a:buChar char="•"/>
            </a:pPr>
            <a:r>
              <a:rPr lang="en-US" sz="2400" strike="sngStrike" dirty="0">
                <a:solidFill>
                  <a:srgbClr val="AD1F23"/>
                </a:solidFill>
                <a:latin typeface="Avenir Book"/>
              </a:rPr>
              <a:t>Authorization to be in the U.S.</a:t>
            </a:r>
          </a:p>
          <a:p>
            <a:pPr marL="800100" lvl="1" indent="-342900" eaLnBrk="1" fontAlgn="auto" hangingPunct="1">
              <a:spcBef>
                <a:spcPts val="0"/>
              </a:spcBef>
              <a:spcAft>
                <a:spcPts val="1200"/>
              </a:spcAft>
              <a:buFont typeface="Arial" panose="020B0604020202020204" pitchFamily="34" charset="0"/>
              <a:buChar char="•"/>
            </a:pPr>
            <a:r>
              <a:rPr lang="en-US" sz="2000" strike="sngStrike" dirty="0">
                <a:solidFill>
                  <a:srgbClr val="AD1F23"/>
                </a:solidFill>
                <a:latin typeface="Avenir Book"/>
              </a:rPr>
              <a:t>Permanently</a:t>
            </a:r>
          </a:p>
          <a:p>
            <a:pPr marL="800100" lvl="1" indent="-342900" eaLnBrk="1" fontAlgn="auto" hangingPunct="1">
              <a:spcBef>
                <a:spcPts val="0"/>
              </a:spcBef>
              <a:spcAft>
                <a:spcPts val="1200"/>
              </a:spcAft>
              <a:buFont typeface="Arial" panose="020B0604020202020204" pitchFamily="34" charset="0"/>
              <a:buChar char="•"/>
            </a:pPr>
            <a:r>
              <a:rPr lang="en-US" sz="2000" strike="sngStrike" dirty="0">
                <a:solidFill>
                  <a:srgbClr val="AD1F23"/>
                </a:solidFill>
                <a:latin typeface="Avenir Book"/>
              </a:rPr>
              <a:t>Not subject to protentional detention and/or deportation</a:t>
            </a:r>
          </a:p>
          <a:p>
            <a:pPr lvl="1" eaLnBrk="1" fontAlgn="auto" hangingPunct="1">
              <a:spcBef>
                <a:spcPts val="0"/>
              </a:spcBef>
              <a:spcAft>
                <a:spcPts val="1200"/>
              </a:spcAft>
            </a:pPr>
            <a:endParaRPr lang="en-US" sz="2000" dirty="0">
              <a:latin typeface="Avenir Book" panose="02000503020000020003" pitchFamily="2" charset="0"/>
            </a:endParaRPr>
          </a:p>
        </p:txBody>
      </p:sp>
      <p:pic>
        <p:nvPicPr>
          <p:cNvPr id="10" name="Picture 9">
            <a:extLst>
              <a:ext uri="{FF2B5EF4-FFF2-40B4-BE49-F238E27FC236}">
                <a16:creationId xmlns:a16="http://schemas.microsoft.com/office/drawing/2014/main" id="{B9E225DD-1F96-434F-9DBA-4C40F4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12" name="TextBox 11">
            <a:extLst>
              <a:ext uri="{FF2B5EF4-FFF2-40B4-BE49-F238E27FC236}">
                <a16:creationId xmlns:a16="http://schemas.microsoft.com/office/drawing/2014/main" id="{498A4748-B3A8-0B44-956A-B81DC258DE9D}"/>
              </a:ext>
            </a:extLst>
          </p:cNvPr>
          <p:cNvSpPr txBox="1"/>
          <p:nvPr/>
        </p:nvSpPr>
        <p:spPr>
          <a:xfrm>
            <a:off x="6304353" y="1651232"/>
            <a:ext cx="5309837" cy="5262979"/>
          </a:xfrm>
          <a:prstGeom prst="rect">
            <a:avLst/>
          </a:prstGeom>
          <a:noFill/>
        </p:spPr>
        <p:txBody>
          <a:bodyPr wrap="square" numCol="1" rtlCol="0">
            <a:spAutoFit/>
          </a:bodyPr>
          <a:lstStyle/>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leave the U.S and Return </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time restrictions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petition certain family members to immigrate</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Including immediate relatives without much delay</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public assistance </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waiting periods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vote in U.S. elections and serve on juries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to Study Abroad Program </a:t>
            </a:r>
          </a:p>
          <a:p>
            <a:pPr marL="342900" indent="-342900" eaLnBrk="1" fontAlgn="auto" hangingPunct="1">
              <a:spcBef>
                <a:spcPts val="0"/>
              </a:spcBef>
              <a:spcAft>
                <a:spcPts val="600"/>
              </a:spcAft>
              <a:buFont typeface="Arial" panose="020B0604020202020204" pitchFamily="34" charset="0"/>
              <a:buChar char="•"/>
            </a:pPr>
            <a:endParaRPr lang="en-US" sz="2400" dirty="0">
              <a:latin typeface="Avenir Book" panose="02000503020000020003" pitchFamily="2" charset="0"/>
            </a:endParaRPr>
          </a:p>
        </p:txBody>
      </p:sp>
    </p:spTree>
    <p:extLst>
      <p:ext uri="{BB962C8B-B14F-4D97-AF65-F5344CB8AC3E}">
        <p14:creationId xmlns:p14="http://schemas.microsoft.com/office/powerpoint/2010/main" val="15522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Immigration 101</a:t>
            </a:r>
          </a:p>
        </p:txBody>
      </p: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0D8D31D-BFEF-2343-8076-4506051E8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pic>
        <p:nvPicPr>
          <p:cNvPr id="13" name="Content Placeholder 8">
            <a:extLst>
              <a:ext uri="{FF2B5EF4-FFF2-40B4-BE49-F238E27FC236}">
                <a16:creationId xmlns:a16="http://schemas.microsoft.com/office/drawing/2014/main" id="{65CCADB7-C95F-EB42-9617-8D4528094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86" y="1727509"/>
            <a:ext cx="3464284" cy="4849998"/>
          </a:xfrm>
          <a:prstGeom prst="rect">
            <a:avLst/>
          </a:prstGeom>
        </p:spPr>
      </p:pic>
      <p:sp>
        <p:nvSpPr>
          <p:cNvPr id="14" name="Content Placeholder 4">
            <a:extLst>
              <a:ext uri="{FF2B5EF4-FFF2-40B4-BE49-F238E27FC236}">
                <a16:creationId xmlns:a16="http://schemas.microsoft.com/office/drawing/2014/main" id="{7A854F87-97BC-C948-9B6C-DD0FDA396DAA}"/>
              </a:ext>
            </a:extLst>
          </p:cNvPr>
          <p:cNvSpPr>
            <a:spLocks noGrp="1"/>
          </p:cNvSpPr>
          <p:nvPr>
            <p:ph sz="half" idx="1"/>
          </p:nvPr>
        </p:nvSpPr>
        <p:spPr>
          <a:xfrm>
            <a:off x="4444463" y="1727509"/>
            <a:ext cx="7169728" cy="4849998"/>
          </a:xfrm>
        </p:spPr>
        <p:txBody>
          <a:bodyPr/>
          <a:lstStyle/>
          <a:p>
            <a:pPr marL="0" indent="0">
              <a:lnSpc>
                <a:spcPct val="100000"/>
              </a:lnSpc>
              <a:buNone/>
            </a:pPr>
            <a:r>
              <a:rPr lang="en-US" sz="2400" dirty="0">
                <a:latin typeface="Avenir Roman" panose="02000503020000020003" pitchFamily="2" charset="0"/>
              </a:rPr>
              <a:t>Different types of immigration status</a:t>
            </a:r>
          </a:p>
          <a:p>
            <a:pPr lvl="1">
              <a:lnSpc>
                <a:spcPct val="100000"/>
              </a:lnSpc>
            </a:pPr>
            <a:r>
              <a:rPr lang="en-US" sz="2000" dirty="0">
                <a:latin typeface="Avenir Roman" panose="02000503020000020003" pitchFamily="2" charset="0"/>
              </a:rPr>
              <a:t>US Citizen </a:t>
            </a:r>
          </a:p>
          <a:p>
            <a:pPr lvl="1">
              <a:lnSpc>
                <a:spcPct val="100000"/>
              </a:lnSpc>
            </a:pPr>
            <a:r>
              <a:rPr lang="en-US" sz="2000" dirty="0">
                <a:latin typeface="Avenir Roman" panose="02000503020000020003" pitchFamily="2" charset="0"/>
              </a:rPr>
              <a:t>Lawful permanent resident (aka “green card”)</a:t>
            </a:r>
          </a:p>
          <a:p>
            <a:pPr lvl="1">
              <a:lnSpc>
                <a:spcPct val="100000"/>
              </a:lnSpc>
            </a:pPr>
            <a:r>
              <a:rPr lang="en-US" sz="2000" dirty="0">
                <a:latin typeface="Avenir Roman" panose="02000503020000020003" pitchFamily="2" charset="0"/>
              </a:rPr>
              <a:t>Non-immigrant status</a:t>
            </a:r>
          </a:p>
          <a:p>
            <a:pPr lvl="2">
              <a:lnSpc>
                <a:spcPct val="100000"/>
              </a:lnSpc>
            </a:pPr>
            <a:r>
              <a:rPr lang="en-US" dirty="0">
                <a:latin typeface="Avenir Roman" panose="02000503020000020003" pitchFamily="2" charset="0"/>
              </a:rPr>
              <a:t>International student</a:t>
            </a:r>
          </a:p>
          <a:p>
            <a:pPr lvl="2">
              <a:lnSpc>
                <a:spcPct val="100000"/>
              </a:lnSpc>
            </a:pPr>
            <a:r>
              <a:rPr lang="en-US" dirty="0">
                <a:latin typeface="Avenir Roman" panose="02000503020000020003" pitchFamily="2" charset="0"/>
              </a:rPr>
              <a:t>H1 work visa </a:t>
            </a:r>
          </a:p>
          <a:p>
            <a:pPr lvl="1">
              <a:lnSpc>
                <a:spcPct val="100000"/>
              </a:lnSpc>
            </a:pPr>
            <a:r>
              <a:rPr lang="en-US" sz="2000" dirty="0">
                <a:latin typeface="Avenir Roman" panose="02000503020000020003" pitchFamily="2" charset="0"/>
              </a:rPr>
              <a:t>No status</a:t>
            </a:r>
          </a:p>
          <a:p>
            <a:pPr lvl="2">
              <a:lnSpc>
                <a:spcPct val="100000"/>
              </a:lnSpc>
            </a:pPr>
            <a:r>
              <a:rPr lang="en-US" dirty="0">
                <a:latin typeface="Avenir Roman" panose="02000503020000020003" pitchFamily="2" charset="0"/>
              </a:rPr>
              <a:t>Visa overstay or never had status</a:t>
            </a:r>
          </a:p>
          <a:p>
            <a:pPr>
              <a:lnSpc>
                <a:spcPct val="100000"/>
              </a:lnSpc>
            </a:pPr>
            <a:r>
              <a:rPr lang="en-US" sz="2400" dirty="0">
                <a:latin typeface="Avenir Roman" panose="02000503020000020003" pitchFamily="2" charset="0"/>
              </a:rPr>
              <a:t>Pathways for immigration status</a:t>
            </a:r>
          </a:p>
          <a:p>
            <a:pPr lvl="1">
              <a:lnSpc>
                <a:spcPct val="100000"/>
              </a:lnSpc>
            </a:pPr>
            <a:r>
              <a:rPr lang="en-US" sz="2000" dirty="0">
                <a:latin typeface="Avenir Roman" panose="02000503020000020003" pitchFamily="2" charset="0"/>
              </a:rPr>
              <a:t>Through family or work </a:t>
            </a:r>
          </a:p>
          <a:p>
            <a:pPr lvl="1">
              <a:lnSpc>
                <a:spcPct val="100000"/>
              </a:lnSpc>
            </a:pPr>
            <a:r>
              <a:rPr lang="en-US" sz="2000" dirty="0">
                <a:latin typeface="Avenir Roman" panose="02000503020000020003" pitchFamily="2" charset="0"/>
              </a:rPr>
              <a:t>Humanitarian basis </a:t>
            </a:r>
            <a:br>
              <a:rPr lang="en-US" sz="2000" dirty="0">
                <a:latin typeface="Avenir Roman" panose="02000503020000020003" pitchFamily="2" charset="0"/>
              </a:rPr>
            </a:br>
            <a:r>
              <a:rPr lang="en-US" sz="2000" dirty="0">
                <a:latin typeface="Avenir Roman" panose="02000503020000020003" pitchFamily="2" charset="0"/>
              </a:rPr>
              <a:t>(asylum, victim of crime, DV or </a:t>
            </a:r>
            <a:br>
              <a:rPr lang="en-US" sz="2000" dirty="0">
                <a:latin typeface="Avenir Roman" panose="02000503020000020003" pitchFamily="2" charset="0"/>
              </a:rPr>
            </a:br>
            <a:r>
              <a:rPr lang="en-US" sz="2000" dirty="0">
                <a:latin typeface="Avenir Roman" panose="02000503020000020003" pitchFamily="2" charset="0"/>
              </a:rPr>
              <a:t>trafficking, special pathways for minors)</a:t>
            </a:r>
          </a:p>
          <a:p>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8045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Unauthorized Practice of Law</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0D8D31D-BFEF-2343-8076-4506051E8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graphicFrame>
        <p:nvGraphicFramePr>
          <p:cNvPr id="13" name="Content Placeholder 3">
            <a:extLst>
              <a:ext uri="{FF2B5EF4-FFF2-40B4-BE49-F238E27FC236}">
                <a16:creationId xmlns:a16="http://schemas.microsoft.com/office/drawing/2014/main" id="{0FCDAC37-050E-B249-96D6-7B2A1E5F81BD}"/>
              </a:ext>
            </a:extLst>
          </p:cNvPr>
          <p:cNvGraphicFramePr>
            <a:graphicFrameLocks noGrp="1"/>
          </p:cNvGraphicFramePr>
          <p:nvPr>
            <p:ph idx="1"/>
            <p:extLst>
              <p:ext uri="{D42A27DB-BD31-4B8C-83A1-F6EECF244321}">
                <p14:modId xmlns:p14="http://schemas.microsoft.com/office/powerpoint/2010/main" val="2997480495"/>
              </p:ext>
            </p:extLst>
          </p:nvPr>
        </p:nvGraphicFramePr>
        <p:xfrm>
          <a:off x="-1719255" y="2045692"/>
          <a:ext cx="9218612" cy="4214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C5917DE0-48CE-0743-882B-4369894202BD}"/>
              </a:ext>
            </a:extLst>
          </p:cNvPr>
          <p:cNvGrpSpPr/>
          <p:nvPr/>
        </p:nvGrpSpPr>
        <p:grpSpPr>
          <a:xfrm>
            <a:off x="5874703" y="2237907"/>
            <a:ext cx="5718463" cy="2537497"/>
            <a:chOff x="0" y="215711"/>
            <a:chExt cx="8915400" cy="3346200"/>
          </a:xfrm>
        </p:grpSpPr>
        <p:sp>
          <p:nvSpPr>
            <p:cNvPr id="16" name="Rectangle: Rounded Corners 5">
              <a:extLst>
                <a:ext uri="{FF2B5EF4-FFF2-40B4-BE49-F238E27FC236}">
                  <a16:creationId xmlns:a16="http://schemas.microsoft.com/office/drawing/2014/main" id="{144ABC59-A52D-B146-859F-1B24DD9DB080}"/>
                </a:ext>
              </a:extLst>
            </p:cNvPr>
            <p:cNvSpPr/>
            <p:nvPr/>
          </p:nvSpPr>
          <p:spPr>
            <a:xfrm>
              <a:off x="0" y="215711"/>
              <a:ext cx="8915400" cy="3346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4">
              <a:extLst>
                <a:ext uri="{FF2B5EF4-FFF2-40B4-BE49-F238E27FC236}">
                  <a16:creationId xmlns:a16="http://schemas.microsoft.com/office/drawing/2014/main" id="{2A88B9BB-A907-2E49-A9F9-052ABC06DA64}"/>
                </a:ext>
              </a:extLst>
            </p:cNvPr>
            <p:cNvSpPr txBox="1"/>
            <p:nvPr/>
          </p:nvSpPr>
          <p:spPr>
            <a:xfrm>
              <a:off x="163348" y="379059"/>
              <a:ext cx="8588704" cy="30195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dirty="0"/>
                <a:t>In California, it is illegal and a </a:t>
              </a:r>
              <a:r>
                <a:rPr lang="en-US" sz="3200" b="1" u="sng" kern="1200" dirty="0">
                  <a:solidFill>
                    <a:srgbClr val="FF0000"/>
                  </a:solidFill>
                </a:rPr>
                <a:t>crime</a:t>
              </a:r>
              <a:r>
                <a:rPr lang="en-US" sz="3200" kern="1200" dirty="0"/>
                <a:t> to provide legal advice if you are not a licensed attorney.</a:t>
              </a:r>
            </a:p>
            <a:p>
              <a:pPr marL="0" lvl="0" indent="0" algn="ctr" defTabSz="1689100">
                <a:lnSpc>
                  <a:spcPct val="90000"/>
                </a:lnSpc>
                <a:spcBef>
                  <a:spcPct val="0"/>
                </a:spcBef>
                <a:spcAft>
                  <a:spcPct val="35000"/>
                </a:spcAft>
                <a:buNone/>
              </a:pPr>
              <a:r>
                <a:rPr lang="en-US" sz="2500" i="1" kern="1200" dirty="0"/>
                <a:t>CA Business &amp; Professions Code      sections 6125 &amp; 6126 </a:t>
              </a:r>
            </a:p>
          </p:txBody>
        </p:sp>
      </p:grpSp>
    </p:spTree>
    <p:extLst>
      <p:ext uri="{BB962C8B-B14F-4D97-AF65-F5344CB8AC3E}">
        <p14:creationId xmlns:p14="http://schemas.microsoft.com/office/powerpoint/2010/main" val="84085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Remember</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0D8D31D-BFEF-2343-8076-4506051E8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pic>
        <p:nvPicPr>
          <p:cNvPr id="13" name="Picture 12">
            <a:extLst>
              <a:ext uri="{FF2B5EF4-FFF2-40B4-BE49-F238E27FC236}">
                <a16:creationId xmlns:a16="http://schemas.microsoft.com/office/drawing/2014/main" id="{96866D8E-0856-E840-89BD-C264367A22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 t="83" r="14523" b="14939"/>
          <a:stretch/>
        </p:blipFill>
        <p:spPr>
          <a:xfrm>
            <a:off x="7935566" y="1904314"/>
            <a:ext cx="3657600" cy="3033130"/>
          </a:xfrm>
          <a:prstGeom prst="rect">
            <a:avLst/>
          </a:prstGeom>
          <a:ln w="28575">
            <a:solidFill>
              <a:srgbClr val="005423"/>
            </a:solidFill>
          </a:ln>
        </p:spPr>
      </p:pic>
      <p:sp>
        <p:nvSpPr>
          <p:cNvPr id="14" name="Content Placeholder 4">
            <a:extLst>
              <a:ext uri="{FF2B5EF4-FFF2-40B4-BE49-F238E27FC236}">
                <a16:creationId xmlns:a16="http://schemas.microsoft.com/office/drawing/2014/main" id="{F616D3B1-2A8A-9F49-85AC-4047A23E7FCE}"/>
              </a:ext>
            </a:extLst>
          </p:cNvPr>
          <p:cNvSpPr>
            <a:spLocks noGrp="1"/>
          </p:cNvSpPr>
          <p:nvPr>
            <p:ph sz="half" idx="1"/>
          </p:nvPr>
        </p:nvSpPr>
        <p:spPr>
          <a:xfrm>
            <a:off x="838199" y="1825625"/>
            <a:ext cx="5853546" cy="4849998"/>
          </a:xfrm>
        </p:spPr>
        <p:txBody>
          <a:bodyPr/>
          <a:lstStyle/>
          <a:p>
            <a:r>
              <a:rPr lang="en-US" sz="2400" dirty="0">
                <a:latin typeface="Avenir Roman" panose="02000503020000020003" pitchFamily="2" charset="0"/>
              </a:rPr>
              <a:t>Undocumented individuals have rights</a:t>
            </a:r>
          </a:p>
          <a:p>
            <a:pPr lvl="1"/>
            <a:r>
              <a:rPr lang="en-US" dirty="0">
                <a:latin typeface="Avenir Roman" panose="02000503020000020003" pitchFamily="2" charset="0"/>
              </a:rPr>
              <a:t>Workplace</a:t>
            </a:r>
          </a:p>
          <a:p>
            <a:pPr lvl="1"/>
            <a:r>
              <a:rPr lang="en-US" dirty="0">
                <a:latin typeface="Avenir Roman" panose="02000503020000020003" pitchFamily="2" charset="0"/>
              </a:rPr>
              <a:t>School (e.g., FERPA)</a:t>
            </a:r>
          </a:p>
          <a:p>
            <a:pPr lvl="1"/>
            <a:r>
              <a:rPr lang="en-US" dirty="0">
                <a:latin typeface="Avenir Roman" panose="02000503020000020003" pitchFamily="2" charset="0"/>
              </a:rPr>
              <a:t>Due process</a:t>
            </a:r>
          </a:p>
          <a:p>
            <a:pPr lvl="1"/>
            <a:endParaRPr lang="en-US" dirty="0">
              <a:latin typeface="Avenir Roman" panose="02000503020000020003" pitchFamily="2" charset="0"/>
            </a:endParaRPr>
          </a:p>
          <a:p>
            <a:r>
              <a:rPr lang="en-US" sz="2400" dirty="0">
                <a:latin typeface="Avenir Roman" panose="02000503020000020003" pitchFamily="2" charset="0"/>
              </a:rPr>
              <a:t>Free and confidential legal consultation</a:t>
            </a:r>
          </a:p>
          <a:p>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9593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Testing Our Knowledge - Scenarios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1519" y="1516064"/>
            <a:ext cx="10417561" cy="5415585"/>
          </a:xfrm>
          <a:prstGeom prst="rect">
            <a:avLst/>
          </a:prstGeom>
          <a:noFill/>
        </p:spPr>
        <p:txBody>
          <a:bodyPr wrap="square" rtlCol="0">
            <a:spAutoFit/>
          </a:bodyPr>
          <a:lstStyle/>
          <a:p>
            <a:pPr marL="342900" indent="-342900">
              <a:lnSpc>
                <a:spcPct val="120000"/>
              </a:lnSpc>
              <a:buFont typeface="+mj-lt"/>
              <a:buAutoNum type="arabicPeriod"/>
            </a:pPr>
            <a:r>
              <a:rPr lang="en-US" sz="2400" dirty="0">
                <a:latin typeface="Avenir Book"/>
              </a:rPr>
              <a:t>A professor/counselor/mentor notices that an amazing student’s work is slipping, and the student is disengaged in class, so they approach the student and inquire about what is going on. It comes out that the student’s parents are undocumented and are in the process of being deported. The parents were the primary source of financial support for them and their two younger siblings, who are in elementary school and middle school respectively. The student is now responsible for their siblings and is receiving minimal financial support from their parents. The student expresses concern about failing their current classes, and no longer being able to take classes full time. This would mean losing access to their financial aid and eligibility in EOPS. </a:t>
            </a:r>
            <a:br>
              <a:rPr lang="en-US" sz="2800" dirty="0"/>
            </a:br>
            <a:endParaRPr lang="en-US" sz="2600" dirty="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CEA8EE1A-F8EE-EC4D-A9D6-74F24D454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84483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Testing Our Knowledge - Scenarios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79863" y="2169203"/>
            <a:ext cx="9399452" cy="3462486"/>
          </a:xfrm>
          <a:prstGeom prst="rect">
            <a:avLst/>
          </a:prstGeom>
          <a:noFill/>
        </p:spPr>
        <p:txBody>
          <a:bodyPr wrap="square" rtlCol="0">
            <a:spAutoFit/>
          </a:bodyPr>
          <a:lstStyle/>
          <a:p>
            <a:pPr lvl="1" indent="-457200">
              <a:spcAft>
                <a:spcPts val="1800"/>
              </a:spcAft>
              <a:buFont typeface="+mj-lt"/>
              <a:buAutoNum type="alphaLcParenR"/>
            </a:pPr>
            <a:r>
              <a:rPr lang="en-US" sz="2400" b="1" i="1" dirty="0">
                <a:latin typeface="Avenir Book"/>
              </a:rPr>
              <a:t>What could the professor/counselor say or refer them to, </a:t>
            </a:r>
            <a:br>
              <a:rPr lang="en-US" sz="2400" b="1" i="1" dirty="0">
                <a:latin typeface="Avenir Book"/>
              </a:rPr>
            </a:br>
            <a:r>
              <a:rPr lang="en-US" sz="2400" b="1" i="1" dirty="0">
                <a:latin typeface="Avenir Book"/>
              </a:rPr>
              <a:t>to support them? </a:t>
            </a:r>
            <a:endParaRPr lang="en-US" sz="2400" dirty="0">
              <a:latin typeface="Avenir Book"/>
            </a:endParaRPr>
          </a:p>
          <a:p>
            <a:pPr lvl="1" indent="-457200">
              <a:spcAft>
                <a:spcPts val="1800"/>
              </a:spcAft>
              <a:buFont typeface="+mj-lt"/>
              <a:buAutoNum type="alphaLcParenR"/>
            </a:pPr>
            <a:r>
              <a:rPr lang="en-US" sz="2400" b="1" i="1" dirty="0">
                <a:latin typeface="Avenir Book"/>
              </a:rPr>
              <a:t>How might the circumstances of this situation play out </a:t>
            </a:r>
            <a:br>
              <a:rPr lang="en-US" sz="2400" b="1" i="1" dirty="0">
                <a:latin typeface="Avenir Book"/>
              </a:rPr>
            </a:br>
            <a:r>
              <a:rPr lang="en-US" sz="2400" b="1" i="1" dirty="0">
                <a:latin typeface="Avenir Book"/>
              </a:rPr>
              <a:t>in your own service area?</a:t>
            </a:r>
          </a:p>
          <a:p>
            <a:pPr lvl="1" indent="-457200">
              <a:spcAft>
                <a:spcPts val="1800"/>
              </a:spcAft>
              <a:buFont typeface="+mj-lt"/>
              <a:buAutoNum type="alphaLcParenR"/>
            </a:pPr>
            <a:r>
              <a:rPr lang="en-US" sz="2400" b="1" i="1" dirty="0">
                <a:latin typeface="Avenir Book"/>
              </a:rPr>
              <a:t>What could you do to support a student like this? </a:t>
            </a:r>
          </a:p>
          <a:p>
            <a:br>
              <a:rPr lang="en-US" sz="2800" dirty="0"/>
            </a:br>
            <a:endParaRPr lang="en-US" sz="2600" dirty="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CEA8EE1A-F8EE-EC4D-A9D6-74F24D454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277791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Testing Our Knowledge - Scenarios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295" y="1685294"/>
            <a:ext cx="10417561" cy="4801314"/>
          </a:xfrm>
          <a:prstGeom prst="rect">
            <a:avLst/>
          </a:prstGeom>
          <a:noFill/>
        </p:spPr>
        <p:txBody>
          <a:bodyPr wrap="square" rtlCol="0">
            <a:spAutoFit/>
          </a:bodyPr>
          <a:lstStyle/>
          <a:p>
            <a:pPr marL="342900" indent="-342900">
              <a:lnSpc>
                <a:spcPct val="120000"/>
              </a:lnSpc>
              <a:spcBef>
                <a:spcPts val="0"/>
              </a:spcBef>
              <a:spcAft>
                <a:spcPts val="0"/>
              </a:spcAft>
              <a:buFont typeface="+mj-lt"/>
              <a:buAutoNum type="arabicPeriod" startAt="2"/>
            </a:pPr>
            <a:r>
              <a:rPr lang="en-US" sz="2400" dirty="0">
                <a:solidFill>
                  <a:srgbClr val="000000"/>
                </a:solidFill>
                <a:latin typeface="Avenir Book"/>
              </a:rPr>
              <a:t>A student goes to a student service office on campus to get necessary information about X. The program staff asks her if she is an international or AB540 student. Although she is undocumented, she is not an AB540 student and feels scared to reveal this information, so she says she is an international student. Therefore, the staff person gives her information based on the student being an international student (with those rights and benefits).  As a result, the student does not get accurate information about X that applies to her situation.</a:t>
            </a:r>
            <a:br>
              <a:rPr lang="en-US" dirty="0"/>
            </a:br>
            <a:r>
              <a:rPr lang="en-US" dirty="0"/>
              <a:t> </a:t>
            </a:r>
            <a:r>
              <a:rPr lang="en-US" b="1" i="1" dirty="0"/>
              <a:t> </a:t>
            </a:r>
          </a:p>
          <a:p>
            <a:br>
              <a:rPr lang="en-US" sz="2800" dirty="0"/>
            </a:br>
            <a:endParaRPr lang="en-US" sz="2600" dirty="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12046753-9587-8E4D-ADFF-4E4A4CF17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219881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Testing Our Knowledge - Scenarios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23405" y="2096632"/>
            <a:ext cx="9399452" cy="3661259"/>
          </a:xfrm>
          <a:prstGeom prst="rect">
            <a:avLst/>
          </a:prstGeom>
          <a:noFill/>
        </p:spPr>
        <p:txBody>
          <a:bodyPr wrap="square" rtlCol="0">
            <a:spAutoFit/>
          </a:bodyPr>
          <a:lstStyle/>
          <a:p>
            <a:pPr marL="457200" indent="-342900">
              <a:lnSpc>
                <a:spcPct val="120000"/>
              </a:lnSpc>
              <a:spcBef>
                <a:spcPts val="0"/>
              </a:spcBef>
              <a:spcAft>
                <a:spcPts val="1800"/>
              </a:spcAft>
              <a:buFont typeface="+mj-lt"/>
              <a:buAutoNum type="alphaLcParenR"/>
            </a:pPr>
            <a:r>
              <a:rPr lang="en-US" sz="2400" b="1" i="1" dirty="0">
                <a:solidFill>
                  <a:srgbClr val="000000"/>
                </a:solidFill>
                <a:latin typeface="Avenir Book"/>
              </a:rPr>
              <a:t>What could the staff person have done differently to ensure that this student received the information she needed? </a:t>
            </a:r>
            <a:endParaRPr lang="en-US" sz="2400" dirty="0">
              <a:solidFill>
                <a:srgbClr val="000000"/>
              </a:solidFill>
              <a:latin typeface="Avenir Book"/>
            </a:endParaRPr>
          </a:p>
          <a:p>
            <a:pPr marL="457200" indent="-342900">
              <a:lnSpc>
                <a:spcPct val="120000"/>
              </a:lnSpc>
              <a:spcBef>
                <a:spcPts val="0"/>
              </a:spcBef>
              <a:spcAft>
                <a:spcPts val="1800"/>
              </a:spcAft>
              <a:buFont typeface="+mj-lt"/>
              <a:buAutoNum type="alphaLcParenR"/>
            </a:pPr>
            <a:r>
              <a:rPr lang="en-US" sz="2400" b="1" i="1" dirty="0">
                <a:solidFill>
                  <a:srgbClr val="000000"/>
                </a:solidFill>
                <a:latin typeface="Avenir Book"/>
              </a:rPr>
              <a:t>Are there any ways that your service area may be alienating or not sufficiently serving  undocumented students? </a:t>
            </a:r>
          </a:p>
          <a:p>
            <a:pPr marL="457200" indent="-342900">
              <a:lnSpc>
                <a:spcPct val="120000"/>
              </a:lnSpc>
              <a:spcBef>
                <a:spcPts val="0"/>
              </a:spcBef>
              <a:spcAft>
                <a:spcPts val="1800"/>
              </a:spcAft>
              <a:buFont typeface="+mj-lt"/>
              <a:buAutoNum type="alphaLcParenR"/>
            </a:pPr>
            <a:r>
              <a:rPr lang="en-US" sz="2400" b="1" i="1" dirty="0">
                <a:solidFill>
                  <a:srgbClr val="000000"/>
                </a:solidFill>
                <a:latin typeface="Avenir Book"/>
              </a:rPr>
              <a:t>How can your service area ensure that all students feel welcomed and have access to as many resources as possible?</a:t>
            </a:r>
            <a:br>
              <a:rPr lang="en-US" sz="2800" dirty="0"/>
            </a:br>
            <a:endParaRPr lang="en-US" sz="2600" dirty="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CEA8EE1A-F8EE-EC4D-A9D6-74F24D454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17711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Dream Center Resources and Services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1519" y="1806346"/>
            <a:ext cx="10417561" cy="4567469"/>
          </a:xfrm>
          <a:prstGeom prst="rect">
            <a:avLst/>
          </a:prstGeom>
          <a:noFill/>
        </p:spPr>
        <p:txBody>
          <a:bodyPr wrap="square" rtlCol="0">
            <a:spAutoFit/>
          </a:bodyPr>
          <a:lstStyle/>
          <a:p>
            <a:pPr marL="0" lvl="1" eaLnBrk="1" fontAlgn="auto" hangingPunct="1">
              <a:lnSpc>
                <a:spcPct val="110000"/>
              </a:lnSpc>
              <a:spcBef>
                <a:spcPts val="0"/>
              </a:spcBef>
              <a:spcAft>
                <a:spcPts val="600"/>
              </a:spcAft>
            </a:pPr>
            <a:r>
              <a:rPr lang="en-US" sz="2400" dirty="0">
                <a:solidFill>
                  <a:prstClr val="black"/>
                </a:solidFill>
                <a:latin typeface="Avenir Book"/>
                <a:ea typeface="+mn-ea"/>
                <a:cs typeface="Avenir Book"/>
              </a:rPr>
              <a:t>The Cañada College DREAM Center is a resource center &amp; safe space for undocumented students, community members &amp; allies.</a:t>
            </a:r>
            <a:endParaRPr lang="en-US" sz="2400" dirty="0">
              <a:solidFill>
                <a:srgbClr val="7F7F7F"/>
              </a:solidFill>
              <a:latin typeface="Avenir Book"/>
              <a:ea typeface="+mn-ea"/>
              <a:cs typeface="Avenir Book"/>
            </a:endParaRPr>
          </a:p>
          <a:p>
            <a:pPr marL="0" lvl="1" eaLnBrk="1" fontAlgn="auto" hangingPunct="1">
              <a:lnSpc>
                <a:spcPct val="110000"/>
              </a:lnSpc>
              <a:spcBef>
                <a:spcPts val="1200"/>
              </a:spcBef>
              <a:spcAft>
                <a:spcPts val="1200"/>
              </a:spcAft>
            </a:pPr>
            <a:r>
              <a:rPr lang="en-US" sz="2400" b="1" dirty="0">
                <a:solidFill>
                  <a:prstClr val="black"/>
                </a:solidFill>
                <a:latin typeface="Avenir Book"/>
                <a:ea typeface="+mn-ea"/>
                <a:cs typeface="Avenir Book"/>
              </a:rPr>
              <a:t>Services include: </a:t>
            </a:r>
          </a:p>
          <a:p>
            <a:pPr lvl="1" indent="-228600" eaLnBrk="1" fontAlgn="auto" hangingPunct="1">
              <a:lnSpc>
                <a:spcPct val="110000"/>
              </a:lnSpc>
              <a:spcBef>
                <a:spcPts val="0"/>
              </a:spcBef>
              <a:spcAft>
                <a:spcPts val="600"/>
              </a:spcAft>
              <a:buFont typeface="Arial" panose="020B0604020202020204" pitchFamily="34" charset="0"/>
              <a:buChar char="•"/>
            </a:pPr>
            <a:r>
              <a:rPr lang="en-US" sz="2000" dirty="0">
                <a:solidFill>
                  <a:prstClr val="black"/>
                </a:solidFill>
                <a:latin typeface="Avenir Book"/>
                <a:ea typeface="+mn-ea"/>
                <a:cs typeface="Avenir Book"/>
              </a:rPr>
              <a:t>Assistance with AB 540, DREAM Act, DACA &amp; scholarship applications</a:t>
            </a:r>
            <a:endParaRPr lang="en-US" sz="2000" dirty="0">
              <a:solidFill>
                <a:srgbClr val="7F7F7F"/>
              </a:solidFill>
              <a:latin typeface="Calibri"/>
              <a:ea typeface="+mn-ea"/>
            </a:endParaRPr>
          </a:p>
          <a:p>
            <a:pPr lvl="1" indent="-228600" eaLnBrk="1" fontAlgn="auto" hangingPunct="1">
              <a:lnSpc>
                <a:spcPct val="110000"/>
              </a:lnSpc>
              <a:spcBef>
                <a:spcPts val="0"/>
              </a:spcBef>
              <a:spcAft>
                <a:spcPts val="600"/>
              </a:spcAft>
              <a:buFont typeface="Arial" panose="020B0604020202020204" pitchFamily="34" charset="0"/>
              <a:buChar char="•"/>
            </a:pPr>
            <a:r>
              <a:rPr lang="en-US" sz="2400" dirty="0">
                <a:solidFill>
                  <a:srgbClr val="ED7D31">
                    <a:lumMod val="75000"/>
                  </a:srgbClr>
                </a:solidFill>
                <a:latin typeface="Avenir Book"/>
                <a:ea typeface="+mn-ea"/>
                <a:cs typeface="Avenir Book"/>
              </a:rPr>
              <a:t>Connect Dreamers to appropriate resources and services</a:t>
            </a:r>
            <a:br>
              <a:rPr lang="en-US" sz="2400" dirty="0">
                <a:solidFill>
                  <a:srgbClr val="ED7D31">
                    <a:lumMod val="75000"/>
                  </a:srgbClr>
                </a:solidFill>
                <a:latin typeface="Avenir Book"/>
                <a:ea typeface="+mn-ea"/>
                <a:cs typeface="Avenir Book"/>
              </a:rPr>
            </a:br>
            <a:r>
              <a:rPr lang="en-US" sz="2400" dirty="0">
                <a:solidFill>
                  <a:srgbClr val="ED7D31">
                    <a:lumMod val="75000"/>
                  </a:srgbClr>
                </a:solidFill>
                <a:latin typeface="Avenir Book"/>
                <a:ea typeface="+mn-ea"/>
                <a:cs typeface="Avenir Book"/>
              </a:rPr>
              <a:t>	</a:t>
            </a:r>
            <a:r>
              <a:rPr lang="en-US" sz="1600" dirty="0">
                <a:solidFill>
                  <a:prstClr val="black">
                    <a:lumMod val="50000"/>
                    <a:lumOff val="50000"/>
                  </a:prstClr>
                </a:solidFill>
                <a:latin typeface="Avenir Book"/>
                <a:ea typeface="+mn-ea"/>
                <a:cs typeface="Avenir Book"/>
              </a:rPr>
              <a:t>– SparkPoint, Financial Aid, PCC</a:t>
            </a:r>
          </a:p>
          <a:p>
            <a:pPr lvl="1" indent="-228600" eaLnBrk="1" fontAlgn="auto" hangingPunct="1">
              <a:lnSpc>
                <a:spcPct val="110000"/>
              </a:lnSpc>
              <a:spcBef>
                <a:spcPts val="0"/>
              </a:spcBef>
              <a:spcAft>
                <a:spcPts val="600"/>
              </a:spcAft>
              <a:buFont typeface="Arial" panose="020B0604020202020204" pitchFamily="34" charset="0"/>
              <a:buChar char="•"/>
            </a:pPr>
            <a:r>
              <a:rPr lang="en-US" sz="2000" dirty="0">
                <a:solidFill>
                  <a:prstClr val="black"/>
                </a:solidFill>
                <a:latin typeface="Avenir Book"/>
                <a:ea typeface="+mn-ea"/>
                <a:cs typeface="Avenir Book"/>
              </a:rPr>
              <a:t>Free Legal Clinic </a:t>
            </a:r>
            <a:r>
              <a:rPr lang="en-US" dirty="0">
                <a:solidFill>
                  <a:prstClr val="black">
                    <a:lumMod val="50000"/>
                    <a:lumOff val="50000"/>
                  </a:prstClr>
                </a:solidFill>
                <a:latin typeface="Avenir Book"/>
                <a:ea typeface="+mn-ea"/>
                <a:cs typeface="Avenir Book"/>
              </a:rPr>
              <a:t>– </a:t>
            </a:r>
            <a:r>
              <a:rPr lang="en-US" sz="1600" dirty="0">
                <a:solidFill>
                  <a:prstClr val="black">
                    <a:lumMod val="50000"/>
                    <a:lumOff val="50000"/>
                  </a:prstClr>
                </a:solidFill>
                <a:latin typeface="Avenir Book"/>
                <a:ea typeface="+mn-ea"/>
                <a:cs typeface="Avenir Book"/>
              </a:rPr>
              <a:t>207 clients served 242 times</a:t>
            </a:r>
          </a:p>
          <a:p>
            <a:pPr lvl="1" indent="-228600" eaLnBrk="1" fontAlgn="auto" hangingPunct="1">
              <a:lnSpc>
                <a:spcPct val="110000"/>
              </a:lnSpc>
              <a:spcBef>
                <a:spcPts val="0"/>
              </a:spcBef>
              <a:spcAft>
                <a:spcPts val="600"/>
              </a:spcAft>
              <a:buFont typeface="Arial" panose="020B0604020202020204" pitchFamily="34" charset="0"/>
              <a:buChar char="•"/>
            </a:pPr>
            <a:r>
              <a:rPr lang="en-US" sz="2400" dirty="0">
                <a:solidFill>
                  <a:srgbClr val="ED7D31">
                    <a:lumMod val="75000"/>
                  </a:srgbClr>
                </a:solidFill>
                <a:latin typeface="Avenir Book"/>
                <a:ea typeface="+mn-ea"/>
              </a:rPr>
              <a:t>Professional development </a:t>
            </a:r>
            <a:r>
              <a:rPr lang="en-US" sz="2000" dirty="0">
                <a:solidFill>
                  <a:prstClr val="black"/>
                </a:solidFill>
                <a:latin typeface="Avenir Book"/>
                <a:ea typeface="+mn-ea"/>
                <a:cs typeface="Avenir Book"/>
              </a:rPr>
              <a:t>including information workshops for students and    staff to understand challenges and resources.</a:t>
            </a:r>
          </a:p>
          <a:p>
            <a:pPr lvl="1" indent="-228600" eaLnBrk="1" fontAlgn="auto" hangingPunct="1">
              <a:lnSpc>
                <a:spcPct val="110000"/>
              </a:lnSpc>
              <a:spcBef>
                <a:spcPts val="0"/>
              </a:spcBef>
              <a:spcAft>
                <a:spcPts val="600"/>
              </a:spcAft>
              <a:buFont typeface="Arial" panose="020B0604020202020204" pitchFamily="34" charset="0"/>
              <a:buChar char="•"/>
            </a:pPr>
            <a:r>
              <a:rPr lang="en-US" sz="2000" dirty="0">
                <a:solidFill>
                  <a:prstClr val="black"/>
                </a:solidFill>
                <a:latin typeface="Avenir Book"/>
                <a:ea typeface="+mn-ea"/>
                <a:cs typeface="Avenir Book"/>
              </a:rPr>
              <a:t>Daily News &amp; Immigration Policy Updates</a:t>
            </a:r>
          </a:p>
        </p:txBody>
      </p:sp>
      <p:pic>
        <p:nvPicPr>
          <p:cNvPr id="10" name="Picture 9">
            <a:extLst>
              <a:ext uri="{FF2B5EF4-FFF2-40B4-BE49-F238E27FC236}">
                <a16:creationId xmlns:a16="http://schemas.microsoft.com/office/drawing/2014/main" id="{5D750E41-C125-5944-8228-F3BEE560E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1157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Today’s Agenda</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960308" y="2672814"/>
            <a:ext cx="4901602" cy="2731325"/>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a:latin typeface="Avenir Book"/>
                <a:cs typeface="Avenir Book"/>
              </a:rPr>
              <a:t>Welcome and Introductions</a:t>
            </a:r>
          </a:p>
          <a:p>
            <a:pPr marL="342900" indent="-342900">
              <a:lnSpc>
                <a:spcPct val="120000"/>
              </a:lnSpc>
              <a:buFont typeface="Arial" panose="020B0604020202020204" pitchFamily="34" charset="0"/>
              <a:buChar char="•"/>
            </a:pPr>
            <a:r>
              <a:rPr lang="en-US" sz="2400" dirty="0">
                <a:latin typeface="Avenir Book"/>
                <a:cs typeface="Avenir Book"/>
              </a:rPr>
              <a:t>Group pre-quiz</a:t>
            </a:r>
          </a:p>
          <a:p>
            <a:pPr marL="342900" indent="-342900">
              <a:lnSpc>
                <a:spcPct val="120000"/>
              </a:lnSpc>
              <a:buFont typeface="Arial" panose="020B0604020202020204" pitchFamily="34" charset="0"/>
              <a:buChar char="•"/>
            </a:pPr>
            <a:r>
              <a:rPr lang="en-US" sz="2400" dirty="0">
                <a:latin typeface="Avenir Book"/>
                <a:cs typeface="Avenir Book"/>
              </a:rPr>
              <a:t>Rights and benefits</a:t>
            </a:r>
          </a:p>
          <a:p>
            <a:pPr marL="342900" indent="-342900">
              <a:lnSpc>
                <a:spcPct val="120000"/>
              </a:lnSpc>
              <a:buFont typeface="Arial" panose="020B0604020202020204" pitchFamily="34" charset="0"/>
              <a:buChar char="•"/>
            </a:pPr>
            <a:r>
              <a:rPr lang="en-US" sz="2400" dirty="0">
                <a:latin typeface="Avenir Book"/>
                <a:cs typeface="Avenir Book"/>
              </a:rPr>
              <a:t>Test your knowledge</a:t>
            </a:r>
          </a:p>
          <a:p>
            <a:pPr marL="342900" indent="-342900">
              <a:lnSpc>
                <a:spcPct val="120000"/>
              </a:lnSpc>
              <a:buFont typeface="Arial" panose="020B0604020202020204" pitchFamily="34" charset="0"/>
              <a:buChar char="•"/>
            </a:pPr>
            <a:r>
              <a:rPr lang="en-US" sz="2400" dirty="0">
                <a:latin typeface="Avenir Book"/>
                <a:cs typeface="Avenir Book"/>
              </a:rPr>
              <a:t>Resources</a:t>
            </a:r>
          </a:p>
          <a:p>
            <a:pPr marL="342900" indent="-342900">
              <a:lnSpc>
                <a:spcPct val="120000"/>
              </a:lnSpc>
              <a:buFont typeface="Arial" panose="020B0604020202020204" pitchFamily="34" charset="0"/>
              <a:buChar char="•"/>
            </a:pPr>
            <a:r>
              <a:rPr lang="en-US" sz="2400" dirty="0">
                <a:latin typeface="Avenir Book"/>
                <a:cs typeface="Avenir Book"/>
              </a:rPr>
              <a:t>Next Steps</a:t>
            </a:r>
          </a:p>
        </p:txBody>
      </p:sp>
      <p:pic>
        <p:nvPicPr>
          <p:cNvPr id="12" name="Picture 11">
            <a:extLst>
              <a:ext uri="{FF2B5EF4-FFF2-40B4-BE49-F238E27FC236}">
                <a16:creationId xmlns:a16="http://schemas.microsoft.com/office/drawing/2014/main" id="{2AC68178-87B6-594E-9E46-81F0361B3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673" y="2220171"/>
            <a:ext cx="3200400" cy="3865543"/>
          </a:xfrm>
          <a:prstGeom prst="rect">
            <a:avLst/>
          </a:prstGeom>
        </p:spPr>
      </p:pic>
    </p:spTree>
    <p:extLst>
      <p:ext uri="{BB962C8B-B14F-4D97-AF65-F5344CB8AC3E}">
        <p14:creationId xmlns:p14="http://schemas.microsoft.com/office/powerpoint/2010/main" val="210442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Dreamers Club</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88585AF-6519-43D9-8824-D9CD7557C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4" t="44058" r="68638" b="22452"/>
          <a:stretch/>
        </p:blipFill>
        <p:spPr>
          <a:xfrm>
            <a:off x="9663816" y="2146230"/>
            <a:ext cx="2178050" cy="2254890"/>
          </a:xfrm>
          <a:prstGeom prst="rect">
            <a:avLst/>
          </a:prstGeom>
          <a:ln w="28575">
            <a:solidFill>
              <a:srgbClr val="005423"/>
            </a:solidFill>
          </a:ln>
        </p:spPr>
      </p:pic>
      <p:sp>
        <p:nvSpPr>
          <p:cNvPr id="10" name="TextBox 9">
            <a:extLst>
              <a:ext uri="{FF2B5EF4-FFF2-40B4-BE49-F238E27FC236}">
                <a16:creationId xmlns:a16="http://schemas.microsoft.com/office/drawing/2014/main" id="{9A371CEF-F633-4825-8C80-8AC044093263}"/>
              </a:ext>
            </a:extLst>
          </p:cNvPr>
          <p:cNvSpPr txBox="1"/>
          <p:nvPr/>
        </p:nvSpPr>
        <p:spPr>
          <a:xfrm>
            <a:off x="405096" y="1953068"/>
            <a:ext cx="3925243" cy="4073231"/>
          </a:xfrm>
          <a:prstGeom prst="rect">
            <a:avLst/>
          </a:prstGeom>
          <a:noFill/>
        </p:spPr>
        <p:txBody>
          <a:bodyPr wrap="square" rtlCol="0">
            <a:spAutoFit/>
          </a:bodyPr>
          <a:lstStyle/>
          <a:p>
            <a:pPr algn="ctr">
              <a:lnSpc>
                <a:spcPct val="120000"/>
              </a:lnSpc>
              <a:spcAft>
                <a:spcPts val="1200"/>
              </a:spcAft>
            </a:pPr>
            <a:r>
              <a:rPr lang="en-US" sz="2800" b="1" dirty="0">
                <a:solidFill>
                  <a:schemeClr val="accent2">
                    <a:lumMod val="50000"/>
                  </a:schemeClr>
                </a:solidFill>
                <a:latin typeface="Avenir Book"/>
                <a:cs typeface="Avenir Book"/>
              </a:rPr>
              <a:t>Accomplishments </a:t>
            </a:r>
          </a:p>
          <a:p>
            <a:pPr marL="342900" indent="-342900">
              <a:lnSpc>
                <a:spcPct val="120000"/>
              </a:lnSpc>
              <a:buFont typeface="Arial" panose="020B0604020202020204" pitchFamily="34" charset="0"/>
              <a:buChar char="•"/>
            </a:pPr>
            <a:r>
              <a:rPr lang="en-US" sz="2400" dirty="0">
                <a:latin typeface="Avenir Book"/>
                <a:cs typeface="Avenir Book"/>
              </a:rPr>
              <a:t>Event Participation</a:t>
            </a:r>
          </a:p>
          <a:p>
            <a:pPr marL="800100" lvl="1" indent="-342900">
              <a:buFont typeface="Arial" panose="020B0604020202020204" pitchFamily="34" charset="0"/>
              <a:buChar char="•"/>
            </a:pPr>
            <a:r>
              <a:rPr lang="en-US" sz="2000" dirty="0">
                <a:latin typeface="Avenir Book"/>
                <a:cs typeface="Avenir Book"/>
              </a:rPr>
              <a:t>ESL Event</a:t>
            </a:r>
          </a:p>
          <a:p>
            <a:pPr marL="800100" lvl="1" indent="-342900">
              <a:buFont typeface="Arial" panose="020B0604020202020204" pitchFamily="34" charset="0"/>
              <a:buChar char="•"/>
            </a:pPr>
            <a:r>
              <a:rPr lang="en-US" sz="2000" dirty="0">
                <a:latin typeface="Avenir Book"/>
                <a:cs typeface="Avenir Book"/>
              </a:rPr>
              <a:t>Club Rush</a:t>
            </a:r>
          </a:p>
          <a:p>
            <a:pPr marL="800100" lvl="1" indent="-342900">
              <a:buFont typeface="Arial" panose="020B0604020202020204" pitchFamily="34" charset="0"/>
              <a:buChar char="•"/>
            </a:pPr>
            <a:r>
              <a:rPr lang="en-US" sz="2000" dirty="0">
                <a:latin typeface="Avenir Book"/>
                <a:cs typeface="Avenir Book"/>
              </a:rPr>
              <a:t>Latinx Celebration</a:t>
            </a:r>
          </a:p>
          <a:p>
            <a:pPr marL="800100" lvl="1" indent="-342900">
              <a:spcAft>
                <a:spcPts val="600"/>
              </a:spcAft>
              <a:buFont typeface="Arial" panose="020B0604020202020204" pitchFamily="34" charset="0"/>
              <a:buChar char="•"/>
            </a:pPr>
            <a:r>
              <a:rPr lang="en-US" sz="2000" dirty="0">
                <a:latin typeface="Avenir Book"/>
                <a:cs typeface="Avenir Book"/>
              </a:rPr>
              <a:t>Undocumented Student Week of Action</a:t>
            </a:r>
          </a:p>
          <a:p>
            <a:pPr marL="342900" indent="-342900">
              <a:lnSpc>
                <a:spcPct val="120000"/>
              </a:lnSpc>
              <a:buFont typeface="Arial" panose="020B0604020202020204" pitchFamily="34" charset="0"/>
              <a:buChar char="•"/>
            </a:pPr>
            <a:r>
              <a:rPr lang="en-US" sz="2400" dirty="0">
                <a:latin typeface="Avenir Book"/>
                <a:cs typeface="Avenir Book"/>
              </a:rPr>
              <a:t>Increased Membership</a:t>
            </a:r>
          </a:p>
          <a:p>
            <a:pPr marL="800100" lvl="1" indent="-342900">
              <a:spcAft>
                <a:spcPts val="600"/>
              </a:spcAft>
              <a:buFont typeface="Arial" panose="020B0604020202020204" pitchFamily="34" charset="0"/>
              <a:buChar char="•"/>
            </a:pPr>
            <a:r>
              <a:rPr lang="en-US" sz="2000" dirty="0">
                <a:latin typeface="Avenir Book"/>
                <a:cs typeface="Avenir Book"/>
              </a:rPr>
              <a:t>Classroom Visits</a:t>
            </a:r>
          </a:p>
          <a:p>
            <a:pPr marL="342900" indent="-342900">
              <a:lnSpc>
                <a:spcPct val="120000"/>
              </a:lnSpc>
              <a:buFont typeface="Arial" panose="020B0604020202020204" pitchFamily="34" charset="0"/>
              <a:buChar char="•"/>
            </a:pPr>
            <a:r>
              <a:rPr lang="en-US" sz="2400" dirty="0">
                <a:latin typeface="Avenir Book"/>
                <a:cs typeface="Avenir Book"/>
              </a:rPr>
              <a:t>T-Shirt Design</a:t>
            </a:r>
          </a:p>
        </p:txBody>
      </p:sp>
      <p:sp>
        <p:nvSpPr>
          <p:cNvPr id="12" name="TextBox 11">
            <a:extLst>
              <a:ext uri="{FF2B5EF4-FFF2-40B4-BE49-F238E27FC236}">
                <a16:creationId xmlns:a16="http://schemas.microsoft.com/office/drawing/2014/main" id="{C9FBC2DC-73E9-4970-A0A5-942C094F5308}"/>
              </a:ext>
            </a:extLst>
          </p:cNvPr>
          <p:cNvSpPr txBox="1"/>
          <p:nvPr/>
        </p:nvSpPr>
        <p:spPr>
          <a:xfrm>
            <a:off x="4920618" y="1953068"/>
            <a:ext cx="4152919" cy="2959080"/>
          </a:xfrm>
          <a:prstGeom prst="rect">
            <a:avLst/>
          </a:prstGeom>
          <a:noFill/>
        </p:spPr>
        <p:txBody>
          <a:bodyPr wrap="square" rtlCol="0">
            <a:spAutoFit/>
          </a:bodyPr>
          <a:lstStyle/>
          <a:p>
            <a:pPr algn="ctr">
              <a:lnSpc>
                <a:spcPct val="120000"/>
              </a:lnSpc>
              <a:spcAft>
                <a:spcPts val="1200"/>
              </a:spcAft>
            </a:pPr>
            <a:r>
              <a:rPr lang="en-US" sz="2800" b="1" dirty="0">
                <a:solidFill>
                  <a:schemeClr val="accent2">
                    <a:lumMod val="50000"/>
                  </a:schemeClr>
                </a:solidFill>
                <a:latin typeface="Avenir Book"/>
                <a:cs typeface="Avenir Book"/>
              </a:rPr>
              <a:t>Goals</a:t>
            </a:r>
            <a:r>
              <a:rPr lang="en-US" sz="2400" b="1" dirty="0">
                <a:latin typeface="Avenir Book"/>
                <a:cs typeface="Avenir Book"/>
              </a:rPr>
              <a:t> </a:t>
            </a:r>
          </a:p>
          <a:p>
            <a:pPr marL="342900" indent="-342900">
              <a:lnSpc>
                <a:spcPct val="120000"/>
              </a:lnSpc>
              <a:buFont typeface="Arial" panose="020B0604020202020204" pitchFamily="34" charset="0"/>
              <a:buChar char="•"/>
            </a:pPr>
            <a:r>
              <a:rPr lang="en-US" sz="2400" dirty="0">
                <a:latin typeface="Avenir Book"/>
                <a:cs typeface="Avenir Book"/>
              </a:rPr>
              <a:t>Search for Scholarships</a:t>
            </a:r>
          </a:p>
          <a:p>
            <a:pPr marL="342900" indent="-342900">
              <a:lnSpc>
                <a:spcPct val="120000"/>
              </a:lnSpc>
              <a:buFont typeface="Arial" panose="020B0604020202020204" pitchFamily="34" charset="0"/>
              <a:buChar char="•"/>
            </a:pPr>
            <a:r>
              <a:rPr lang="en-US" sz="2400" dirty="0">
                <a:latin typeface="Avenir Book"/>
                <a:cs typeface="Avenir Book"/>
              </a:rPr>
              <a:t>Create a New Logo</a:t>
            </a:r>
          </a:p>
          <a:p>
            <a:pPr marL="342900" indent="-342900">
              <a:lnSpc>
                <a:spcPct val="120000"/>
              </a:lnSpc>
              <a:buFont typeface="Arial" panose="020B0604020202020204" pitchFamily="34" charset="0"/>
              <a:buChar char="•"/>
            </a:pPr>
            <a:r>
              <a:rPr lang="en-US" sz="2400" dirty="0">
                <a:latin typeface="Avenir Book"/>
                <a:cs typeface="Avenir Book"/>
              </a:rPr>
              <a:t>Website Update</a:t>
            </a:r>
          </a:p>
          <a:p>
            <a:pPr marL="342900" indent="-342900">
              <a:lnSpc>
                <a:spcPct val="120000"/>
              </a:lnSpc>
              <a:buFont typeface="Arial" panose="020B0604020202020204" pitchFamily="34" charset="0"/>
              <a:buChar char="•"/>
            </a:pPr>
            <a:r>
              <a:rPr lang="en-US" sz="2400" dirty="0">
                <a:latin typeface="Avenir Book"/>
                <a:cs typeface="Avenir Book"/>
              </a:rPr>
              <a:t>Create Community Events</a:t>
            </a:r>
          </a:p>
          <a:p>
            <a:pPr marL="342900" indent="-342900">
              <a:lnSpc>
                <a:spcPct val="120000"/>
              </a:lnSpc>
              <a:buFont typeface="Arial" panose="020B0604020202020204" pitchFamily="34" charset="0"/>
              <a:buChar char="•"/>
            </a:pPr>
            <a:r>
              <a:rPr lang="en-US" sz="2400" dirty="0">
                <a:latin typeface="Avenir Book"/>
                <a:cs typeface="Avenir Book"/>
              </a:rPr>
              <a:t>More Classroom Visits</a:t>
            </a:r>
          </a:p>
        </p:txBody>
      </p:sp>
      <p:pic>
        <p:nvPicPr>
          <p:cNvPr id="13" name="Picture 12">
            <a:extLst>
              <a:ext uri="{FF2B5EF4-FFF2-40B4-BE49-F238E27FC236}">
                <a16:creationId xmlns:a16="http://schemas.microsoft.com/office/drawing/2014/main" id="{CF4A07C7-EB91-7341-80E7-1A4A7B1FF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6385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r>
              <a:rPr lang="en-US" sz="4800" b="1" dirty="0">
                <a:latin typeface="Avenir Book"/>
                <a:cs typeface="Avenir Book"/>
              </a:rPr>
              <a:t>Next Steps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1519" y="1806346"/>
            <a:ext cx="10417561" cy="4407360"/>
          </a:xfrm>
          <a:prstGeom prst="rect">
            <a:avLst/>
          </a:prstGeom>
          <a:noFill/>
        </p:spPr>
        <p:txBody>
          <a:bodyPr wrap="square" rtlCol="0">
            <a:spAutoFit/>
          </a:bodyPr>
          <a:lstStyle/>
          <a:p>
            <a:pPr marL="514350" lvl="0" indent="-514350" eaLnBrk="1" fontAlgn="auto" hangingPunct="1">
              <a:lnSpc>
                <a:spcPct val="90000"/>
              </a:lnSpc>
              <a:spcBef>
                <a:spcPts val="1000"/>
              </a:spcBef>
              <a:spcAft>
                <a:spcPts val="0"/>
              </a:spcAft>
              <a:buFont typeface="+mj-lt"/>
              <a:buAutoNum type="arabicPeriod"/>
            </a:pPr>
            <a:r>
              <a:rPr lang="en-US" sz="2400" dirty="0">
                <a:solidFill>
                  <a:prstClr val="black"/>
                </a:solidFill>
                <a:latin typeface="Calibri" panose="020F0502020204030204"/>
                <a:ea typeface="+mn-ea"/>
              </a:rPr>
              <a:t>Visit the Dream Center: </a:t>
            </a:r>
            <a:r>
              <a:rPr lang="en-US" sz="2400" dirty="0" err="1">
                <a:solidFill>
                  <a:prstClr val="black"/>
                </a:solidFill>
                <a:latin typeface="Calibri" panose="020F0502020204030204"/>
                <a:ea typeface="+mn-ea"/>
              </a:rPr>
              <a:t>Bldg</a:t>
            </a:r>
            <a:r>
              <a:rPr lang="en-US" sz="2400" dirty="0">
                <a:solidFill>
                  <a:prstClr val="black"/>
                </a:solidFill>
                <a:latin typeface="Calibri" panose="020F0502020204030204"/>
                <a:ea typeface="+mn-ea"/>
              </a:rPr>
              <a:t> 9-219B</a:t>
            </a:r>
          </a:p>
          <a:p>
            <a:pPr lvl="1" eaLnBrk="1" fontAlgn="auto" hangingPunct="1">
              <a:lnSpc>
                <a:spcPct val="90000"/>
              </a:lnSpc>
              <a:spcBef>
                <a:spcPts val="500"/>
              </a:spcBef>
              <a:spcAft>
                <a:spcPts val="0"/>
              </a:spcAft>
            </a:pPr>
            <a:r>
              <a:rPr lang="en-US" sz="2400" dirty="0">
                <a:solidFill>
                  <a:schemeClr val="accent2">
                    <a:lumMod val="50000"/>
                  </a:schemeClr>
                </a:solidFill>
                <a:latin typeface="Calibri" panose="020F0502020204030204"/>
                <a:ea typeface="+mn-ea"/>
              </a:rPr>
              <a:t>Stop by and say “Hi” to </a:t>
            </a:r>
            <a:r>
              <a:rPr lang="en-US" sz="2400" dirty="0" err="1">
                <a:solidFill>
                  <a:schemeClr val="accent2">
                    <a:lumMod val="50000"/>
                  </a:schemeClr>
                </a:solidFill>
                <a:latin typeface="Calibri" panose="020F0502020204030204"/>
                <a:ea typeface="+mn-ea"/>
              </a:rPr>
              <a:t>Saúl</a:t>
            </a:r>
            <a:endParaRPr lang="en-US" sz="2400" dirty="0">
              <a:solidFill>
                <a:schemeClr val="accent2">
                  <a:lumMod val="50000"/>
                </a:schemeClr>
              </a:solidFill>
              <a:latin typeface="Calibri" panose="020F0502020204030204"/>
              <a:ea typeface="+mn-ea"/>
            </a:endParaRPr>
          </a:p>
          <a:p>
            <a:pPr marL="914400" lvl="1" indent="-457200" eaLnBrk="1" fontAlgn="auto" hangingPunct="1">
              <a:lnSpc>
                <a:spcPct val="90000"/>
              </a:lnSpc>
              <a:spcBef>
                <a:spcPts val="500"/>
              </a:spcBef>
              <a:spcAft>
                <a:spcPts val="0"/>
              </a:spcAft>
              <a:buFont typeface="+mj-lt"/>
              <a:buAutoNum type="arabicPeriod"/>
            </a:pPr>
            <a:endParaRPr lang="en-US" sz="2400" dirty="0">
              <a:solidFill>
                <a:prstClr val="black"/>
              </a:solidFill>
              <a:latin typeface="Calibri" panose="020F0502020204030204"/>
              <a:ea typeface="+mn-ea"/>
            </a:endParaRPr>
          </a:p>
          <a:p>
            <a:pPr marL="457200" indent="-457200" eaLnBrk="1" fontAlgn="auto" hangingPunct="1">
              <a:lnSpc>
                <a:spcPct val="90000"/>
              </a:lnSpc>
              <a:spcBef>
                <a:spcPts val="500"/>
              </a:spcBef>
              <a:spcAft>
                <a:spcPts val="0"/>
              </a:spcAft>
              <a:buFont typeface="+mj-lt"/>
              <a:buAutoNum type="arabicPeriod"/>
            </a:pPr>
            <a:r>
              <a:rPr lang="en-US" sz="2400" dirty="0">
                <a:solidFill>
                  <a:prstClr val="black"/>
                </a:solidFill>
                <a:latin typeface="Calibri" panose="020F0502020204030204"/>
                <a:ea typeface="+mn-ea"/>
              </a:rPr>
              <a:t>Attend Dreamers Task Force Meeting</a:t>
            </a:r>
          </a:p>
          <a:p>
            <a:pPr lvl="1" eaLnBrk="1" fontAlgn="auto" hangingPunct="1">
              <a:lnSpc>
                <a:spcPct val="90000"/>
              </a:lnSpc>
              <a:spcBef>
                <a:spcPts val="500"/>
              </a:spcBef>
              <a:spcAft>
                <a:spcPts val="0"/>
              </a:spcAft>
            </a:pPr>
            <a:r>
              <a:rPr lang="en-US" sz="2400" dirty="0">
                <a:solidFill>
                  <a:schemeClr val="accent2">
                    <a:lumMod val="50000"/>
                  </a:schemeClr>
                </a:solidFill>
                <a:latin typeface="Calibri" panose="020F0502020204030204"/>
                <a:ea typeface="+mn-ea"/>
              </a:rPr>
              <a:t>Thursday, January 23</a:t>
            </a:r>
            <a:r>
              <a:rPr lang="en-US" sz="2400" baseline="30000" dirty="0">
                <a:solidFill>
                  <a:schemeClr val="accent2">
                    <a:lumMod val="50000"/>
                  </a:schemeClr>
                </a:solidFill>
                <a:latin typeface="Calibri" panose="020F0502020204030204"/>
                <a:ea typeface="+mn-ea"/>
              </a:rPr>
              <a:t>rd</a:t>
            </a:r>
            <a:r>
              <a:rPr lang="en-US" sz="2400" dirty="0">
                <a:solidFill>
                  <a:schemeClr val="accent2">
                    <a:lumMod val="50000"/>
                  </a:schemeClr>
                </a:solidFill>
                <a:latin typeface="Calibri" panose="020F0502020204030204"/>
                <a:ea typeface="+mn-ea"/>
              </a:rPr>
              <a:t>, 3pm - 4:30pm, </a:t>
            </a:r>
            <a:r>
              <a:rPr lang="en-US" sz="2400" dirty="0" err="1">
                <a:solidFill>
                  <a:schemeClr val="accent2">
                    <a:lumMod val="50000"/>
                  </a:schemeClr>
                </a:solidFill>
                <a:latin typeface="Calibri" panose="020F0502020204030204"/>
                <a:ea typeface="+mn-ea"/>
              </a:rPr>
              <a:t>Bldg</a:t>
            </a:r>
            <a:r>
              <a:rPr lang="en-US" sz="2400" dirty="0">
                <a:solidFill>
                  <a:schemeClr val="accent2">
                    <a:lumMod val="50000"/>
                  </a:schemeClr>
                </a:solidFill>
                <a:latin typeface="Calibri" panose="020F0502020204030204"/>
                <a:ea typeface="+mn-ea"/>
              </a:rPr>
              <a:t> 3-117</a:t>
            </a:r>
          </a:p>
          <a:p>
            <a:pPr marL="514350" lvl="0" indent="-514350" eaLnBrk="1" fontAlgn="auto" hangingPunct="1">
              <a:lnSpc>
                <a:spcPct val="90000"/>
              </a:lnSpc>
              <a:spcBef>
                <a:spcPts val="1000"/>
              </a:spcBef>
              <a:spcAft>
                <a:spcPts val="0"/>
              </a:spcAft>
              <a:buFont typeface="+mj-lt"/>
              <a:buAutoNum type="arabicPeriod"/>
            </a:pPr>
            <a:endParaRPr lang="en-US" sz="2800" dirty="0">
              <a:solidFill>
                <a:prstClr val="black"/>
              </a:solidFill>
              <a:latin typeface="Calibri" panose="020F0502020204030204"/>
              <a:ea typeface="+mn-ea"/>
            </a:endParaRPr>
          </a:p>
          <a:p>
            <a:pPr marL="514350" lvl="0" indent="-514350" eaLnBrk="1" fontAlgn="auto" hangingPunct="1">
              <a:lnSpc>
                <a:spcPct val="90000"/>
              </a:lnSpc>
              <a:spcBef>
                <a:spcPts val="1000"/>
              </a:spcBef>
              <a:spcAft>
                <a:spcPts val="0"/>
              </a:spcAft>
              <a:buFont typeface="+mj-lt"/>
              <a:buAutoNum type="arabicPeriod"/>
            </a:pPr>
            <a:r>
              <a:rPr lang="en-US" sz="2400" dirty="0">
                <a:solidFill>
                  <a:prstClr val="black"/>
                </a:solidFill>
                <a:latin typeface="Calibri" panose="020F0502020204030204"/>
                <a:ea typeface="+mn-ea"/>
              </a:rPr>
              <a:t>Legal Clinic: Spring 2020 Schedule </a:t>
            </a:r>
          </a:p>
          <a:p>
            <a:pPr lvl="1" eaLnBrk="1" fontAlgn="auto" hangingPunct="1">
              <a:lnSpc>
                <a:spcPct val="90000"/>
              </a:lnSpc>
              <a:spcBef>
                <a:spcPts val="500"/>
              </a:spcBef>
              <a:spcAft>
                <a:spcPts val="0"/>
              </a:spcAft>
            </a:pPr>
            <a:r>
              <a:rPr lang="en-US" sz="2400" dirty="0">
                <a:solidFill>
                  <a:schemeClr val="accent2">
                    <a:lumMod val="50000"/>
                  </a:schemeClr>
                </a:solidFill>
                <a:latin typeface="Calibri" panose="020F0502020204030204"/>
                <a:ea typeface="+mn-ea"/>
              </a:rPr>
              <a:t>Wednesday, 10am-1pm, </a:t>
            </a:r>
            <a:r>
              <a:rPr lang="en-US" sz="2400" dirty="0" err="1">
                <a:solidFill>
                  <a:schemeClr val="accent2">
                    <a:lumMod val="50000"/>
                  </a:schemeClr>
                </a:solidFill>
                <a:latin typeface="Calibri" panose="020F0502020204030204"/>
                <a:ea typeface="+mn-ea"/>
              </a:rPr>
              <a:t>Bldg</a:t>
            </a:r>
            <a:r>
              <a:rPr lang="en-US" sz="2400" dirty="0">
                <a:solidFill>
                  <a:schemeClr val="accent2">
                    <a:lumMod val="50000"/>
                  </a:schemeClr>
                </a:solidFill>
                <a:latin typeface="Calibri" panose="020F0502020204030204"/>
                <a:ea typeface="+mn-ea"/>
              </a:rPr>
              <a:t> 9-219B</a:t>
            </a:r>
          </a:p>
          <a:p>
            <a:pPr marL="914400" lvl="1" indent="-457200" eaLnBrk="1" fontAlgn="auto" hangingPunct="1">
              <a:lnSpc>
                <a:spcPct val="90000"/>
              </a:lnSpc>
              <a:spcBef>
                <a:spcPts val="500"/>
              </a:spcBef>
              <a:spcAft>
                <a:spcPts val="0"/>
              </a:spcAft>
              <a:buFont typeface="+mj-lt"/>
              <a:buAutoNum type="arabicPeriod"/>
            </a:pPr>
            <a:endParaRPr lang="en-US" sz="2400" dirty="0">
              <a:solidFill>
                <a:prstClr val="black"/>
              </a:solidFill>
              <a:latin typeface="Calibri" panose="020F0502020204030204"/>
              <a:ea typeface="+mn-ea"/>
            </a:endParaRPr>
          </a:p>
          <a:p>
            <a:pPr marL="514350" lvl="0" indent="-514350" eaLnBrk="1" fontAlgn="auto" hangingPunct="1">
              <a:lnSpc>
                <a:spcPct val="90000"/>
              </a:lnSpc>
              <a:spcBef>
                <a:spcPts val="1000"/>
              </a:spcBef>
              <a:spcAft>
                <a:spcPts val="0"/>
              </a:spcAft>
              <a:buFont typeface="+mj-lt"/>
              <a:buAutoNum type="arabicPeriod"/>
            </a:pPr>
            <a:r>
              <a:rPr lang="en-US" sz="2800" dirty="0">
                <a:solidFill>
                  <a:schemeClr val="accent5"/>
                </a:solidFill>
                <a:latin typeface="Calibri" panose="020F0502020204030204"/>
                <a:ea typeface="+mn-ea"/>
              </a:rPr>
              <a:t>Attend our next Flex Day workshop!</a:t>
            </a:r>
          </a:p>
        </p:txBody>
      </p:sp>
      <p:pic>
        <p:nvPicPr>
          <p:cNvPr id="10" name="Picture 9">
            <a:extLst>
              <a:ext uri="{FF2B5EF4-FFF2-40B4-BE49-F238E27FC236}">
                <a16:creationId xmlns:a16="http://schemas.microsoft.com/office/drawing/2014/main" id="{A0CDE856-9485-6A42-A32A-0A95BD91A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6583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Reach out to us!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818E825-5743-4935-B90F-73BB5951DE98}"/>
              </a:ext>
            </a:extLst>
          </p:cNvPr>
          <p:cNvSpPr txBox="1"/>
          <p:nvPr/>
        </p:nvSpPr>
        <p:spPr>
          <a:xfrm>
            <a:off x="1069076" y="1799888"/>
            <a:ext cx="3132520" cy="3970318"/>
          </a:xfrm>
          <a:prstGeom prst="rect">
            <a:avLst/>
          </a:prstGeom>
          <a:noFill/>
        </p:spPr>
        <p:txBody>
          <a:bodyPr wrap="square" rtlCol="0">
            <a:spAutoFit/>
          </a:bodyPr>
          <a:lstStyle/>
          <a:p>
            <a:r>
              <a:rPr lang="en-US" b="1" i="1" dirty="0" err="1">
                <a:solidFill>
                  <a:srgbClr val="005423"/>
                </a:solidFill>
              </a:rPr>
              <a:t>Saúl</a:t>
            </a:r>
            <a:r>
              <a:rPr lang="en-US" b="1" i="1" dirty="0">
                <a:solidFill>
                  <a:srgbClr val="005423"/>
                </a:solidFill>
              </a:rPr>
              <a:t> Miranda - </a:t>
            </a:r>
            <a:r>
              <a:rPr lang="en-US" dirty="0"/>
              <a:t>Dream Center </a:t>
            </a:r>
          </a:p>
          <a:p>
            <a:r>
              <a:rPr lang="en-US" dirty="0"/>
              <a:t>Program Services Coordinator </a:t>
            </a:r>
          </a:p>
          <a:p>
            <a:r>
              <a:rPr lang="en-US" dirty="0"/>
              <a:t>650 – 306 – 3466</a:t>
            </a:r>
          </a:p>
          <a:p>
            <a:r>
              <a:rPr lang="en-US" dirty="0"/>
              <a:t>mirandas@smccd.edu</a:t>
            </a:r>
            <a:endParaRPr lang="en-US" b="1" i="1" dirty="0">
              <a:solidFill>
                <a:srgbClr val="005423"/>
              </a:solidFill>
            </a:endParaRPr>
          </a:p>
          <a:p>
            <a:endParaRPr lang="en-US" dirty="0"/>
          </a:p>
          <a:p>
            <a:r>
              <a:rPr lang="en-US" b="1" i="1" dirty="0">
                <a:solidFill>
                  <a:srgbClr val="005423"/>
                </a:solidFill>
              </a:rPr>
              <a:t>Julie Carey</a:t>
            </a:r>
          </a:p>
          <a:p>
            <a:r>
              <a:rPr lang="en-US" dirty="0"/>
              <a:t>Professor – ESL</a:t>
            </a:r>
          </a:p>
          <a:p>
            <a:r>
              <a:rPr lang="en-US" dirty="0" err="1"/>
              <a:t>careyj@smccd.edu</a:t>
            </a:r>
            <a:r>
              <a:rPr lang="en-US" dirty="0"/>
              <a:t> </a:t>
            </a:r>
            <a:endParaRPr lang="en-US" b="1" i="1" dirty="0">
              <a:solidFill>
                <a:srgbClr val="005423"/>
              </a:solidFill>
            </a:endParaRPr>
          </a:p>
          <a:p>
            <a:endParaRPr lang="en-US" b="1" i="1" dirty="0">
              <a:solidFill>
                <a:srgbClr val="005423"/>
              </a:solidFill>
            </a:endParaRPr>
          </a:p>
          <a:p>
            <a:endParaRPr lang="en-US" b="1" i="1" dirty="0">
              <a:solidFill>
                <a:srgbClr val="005423"/>
              </a:solidFill>
            </a:endParaRPr>
          </a:p>
          <a:p>
            <a:r>
              <a:rPr lang="en-US" b="1" i="1" dirty="0">
                <a:solidFill>
                  <a:srgbClr val="005423"/>
                </a:solidFill>
              </a:rPr>
              <a:t>Alison Field </a:t>
            </a:r>
          </a:p>
          <a:p>
            <a:r>
              <a:rPr lang="en-US" dirty="0"/>
              <a:t>Professor – History</a:t>
            </a:r>
          </a:p>
          <a:p>
            <a:r>
              <a:rPr lang="en-US" dirty="0" err="1"/>
              <a:t>fieldsa@smccd.edu</a:t>
            </a:r>
            <a:endParaRPr lang="en-US" dirty="0"/>
          </a:p>
          <a:p>
            <a:endParaRPr lang="en-US" b="1" i="1" dirty="0">
              <a:solidFill>
                <a:srgbClr val="005423"/>
              </a:solidFill>
            </a:endParaRPr>
          </a:p>
        </p:txBody>
      </p:sp>
      <p:sp>
        <p:nvSpPr>
          <p:cNvPr id="4" name="TextBox 3">
            <a:extLst>
              <a:ext uri="{FF2B5EF4-FFF2-40B4-BE49-F238E27FC236}">
                <a16:creationId xmlns:a16="http://schemas.microsoft.com/office/drawing/2014/main" id="{58C4946B-6AB1-45EE-B8C4-45FC030DD164}"/>
              </a:ext>
            </a:extLst>
          </p:cNvPr>
          <p:cNvSpPr txBox="1"/>
          <p:nvPr/>
        </p:nvSpPr>
        <p:spPr>
          <a:xfrm>
            <a:off x="2952351" y="5944745"/>
            <a:ext cx="6374263" cy="461665"/>
          </a:xfrm>
          <a:prstGeom prst="rect">
            <a:avLst/>
          </a:prstGeom>
          <a:noFill/>
        </p:spPr>
        <p:txBody>
          <a:bodyPr wrap="square" rtlCol="0">
            <a:spAutoFit/>
          </a:bodyPr>
          <a:lstStyle/>
          <a:p>
            <a:r>
              <a:rPr lang="tr-TR" sz="2400" b="1" i="1" dirty="0">
                <a:solidFill>
                  <a:srgbClr val="005423"/>
                </a:solidFill>
              </a:rPr>
              <a:t>https://canadacollege.edu/dreamers/index.php</a:t>
            </a:r>
            <a:r>
              <a:rPr lang="en-US" sz="2400" b="1" i="1" dirty="0">
                <a:solidFill>
                  <a:srgbClr val="005423"/>
                </a:solidFill>
              </a:rPr>
              <a:t> </a:t>
            </a:r>
            <a:endParaRPr lang="tr-TR" sz="2400" b="1" i="1" dirty="0">
              <a:solidFill>
                <a:srgbClr val="005423"/>
              </a:solidFill>
            </a:endParaRPr>
          </a:p>
        </p:txBody>
      </p:sp>
      <p:sp>
        <p:nvSpPr>
          <p:cNvPr id="5" name="TextBox 4">
            <a:extLst>
              <a:ext uri="{FF2B5EF4-FFF2-40B4-BE49-F238E27FC236}">
                <a16:creationId xmlns:a16="http://schemas.microsoft.com/office/drawing/2014/main" id="{5501CCFD-48B4-4A99-A8F3-10D8298682D6}"/>
              </a:ext>
            </a:extLst>
          </p:cNvPr>
          <p:cNvSpPr txBox="1"/>
          <p:nvPr/>
        </p:nvSpPr>
        <p:spPr>
          <a:xfrm>
            <a:off x="4529740" y="1801707"/>
            <a:ext cx="3132520" cy="3693319"/>
          </a:xfrm>
          <a:prstGeom prst="rect">
            <a:avLst/>
          </a:prstGeom>
          <a:noFill/>
        </p:spPr>
        <p:txBody>
          <a:bodyPr wrap="square" rtlCol="0">
            <a:spAutoFit/>
          </a:bodyPr>
          <a:lstStyle/>
          <a:p>
            <a:r>
              <a:rPr lang="en-US" b="1" i="1" dirty="0" err="1">
                <a:solidFill>
                  <a:srgbClr val="005423"/>
                </a:solidFill>
              </a:rPr>
              <a:t>Nimsi</a:t>
            </a:r>
            <a:r>
              <a:rPr lang="en-US" b="1" i="1" dirty="0">
                <a:solidFill>
                  <a:srgbClr val="005423"/>
                </a:solidFill>
              </a:rPr>
              <a:t> Garcia</a:t>
            </a:r>
          </a:p>
          <a:p>
            <a:r>
              <a:rPr lang="en-US" dirty="0"/>
              <a:t>Program Services Coordinator</a:t>
            </a:r>
          </a:p>
          <a:p>
            <a:r>
              <a:rPr lang="en-US" dirty="0" err="1"/>
              <a:t>garcian@smccd.edu</a:t>
            </a:r>
            <a:endParaRPr lang="en-US" b="1" i="1" dirty="0">
              <a:solidFill>
                <a:srgbClr val="005423"/>
              </a:solidFill>
            </a:endParaRPr>
          </a:p>
          <a:p>
            <a:endParaRPr lang="en-US" b="1" i="1" dirty="0">
              <a:solidFill>
                <a:srgbClr val="005423"/>
              </a:solidFill>
            </a:endParaRPr>
          </a:p>
          <a:p>
            <a:endParaRPr lang="en-US" b="1" i="1" dirty="0">
              <a:solidFill>
                <a:srgbClr val="005423"/>
              </a:solidFill>
            </a:endParaRPr>
          </a:p>
          <a:p>
            <a:r>
              <a:rPr lang="en-US" b="1" i="1" dirty="0">
                <a:solidFill>
                  <a:srgbClr val="005423"/>
                </a:solidFill>
              </a:rPr>
              <a:t>Adolfo Leiva </a:t>
            </a:r>
          </a:p>
          <a:p>
            <a:r>
              <a:rPr lang="en-US" dirty="0"/>
              <a:t>Director – SparkPoint</a:t>
            </a:r>
          </a:p>
          <a:p>
            <a:r>
              <a:rPr lang="en-US" dirty="0" err="1"/>
              <a:t>leivaa@smccd.edu</a:t>
            </a:r>
            <a:endParaRPr lang="en-US" dirty="0"/>
          </a:p>
          <a:p>
            <a:endParaRPr lang="en-US" dirty="0"/>
          </a:p>
          <a:p>
            <a:endParaRPr lang="en-US" dirty="0"/>
          </a:p>
          <a:p>
            <a:r>
              <a:rPr lang="en-US" b="1" i="1" dirty="0">
                <a:solidFill>
                  <a:srgbClr val="005423"/>
                </a:solidFill>
              </a:rPr>
              <a:t>Kiran Malavade</a:t>
            </a:r>
          </a:p>
          <a:p>
            <a:r>
              <a:rPr lang="en-US" dirty="0"/>
              <a:t>Professor – English </a:t>
            </a:r>
          </a:p>
          <a:p>
            <a:r>
              <a:rPr lang="en-US" dirty="0"/>
              <a:t>malavadek@smccd.edu</a:t>
            </a:r>
          </a:p>
        </p:txBody>
      </p:sp>
      <p:sp>
        <p:nvSpPr>
          <p:cNvPr id="6" name="TextBox 5">
            <a:extLst>
              <a:ext uri="{FF2B5EF4-FFF2-40B4-BE49-F238E27FC236}">
                <a16:creationId xmlns:a16="http://schemas.microsoft.com/office/drawing/2014/main" id="{A7630E64-6490-4C38-950F-4CE7D19AE337}"/>
              </a:ext>
            </a:extLst>
          </p:cNvPr>
          <p:cNvSpPr txBox="1"/>
          <p:nvPr/>
        </p:nvSpPr>
        <p:spPr>
          <a:xfrm>
            <a:off x="7990404" y="1802091"/>
            <a:ext cx="3132519" cy="3970318"/>
          </a:xfrm>
          <a:prstGeom prst="rect">
            <a:avLst/>
          </a:prstGeom>
          <a:noFill/>
        </p:spPr>
        <p:txBody>
          <a:bodyPr wrap="square" rtlCol="0">
            <a:spAutoFit/>
          </a:bodyPr>
          <a:lstStyle/>
          <a:p>
            <a:r>
              <a:rPr lang="en-US" b="1" i="1" dirty="0">
                <a:solidFill>
                  <a:srgbClr val="005423"/>
                </a:solidFill>
              </a:rPr>
              <a:t>Yesenia Mercado</a:t>
            </a:r>
          </a:p>
          <a:p>
            <a:r>
              <a:rPr lang="en-US" dirty="0"/>
              <a:t>Financial Coach</a:t>
            </a:r>
          </a:p>
          <a:p>
            <a:r>
              <a:rPr lang="en-US" dirty="0"/>
              <a:t>mercadoy@smccd.edu</a:t>
            </a:r>
          </a:p>
          <a:p>
            <a:endParaRPr lang="en-US" b="1" i="1" dirty="0">
              <a:solidFill>
                <a:srgbClr val="005423"/>
              </a:solidFill>
            </a:endParaRPr>
          </a:p>
          <a:p>
            <a:endParaRPr lang="en-US" b="1" i="1" dirty="0">
              <a:solidFill>
                <a:srgbClr val="005423"/>
              </a:solidFill>
            </a:endParaRPr>
          </a:p>
          <a:p>
            <a:r>
              <a:rPr lang="en-US" b="1" i="1" dirty="0">
                <a:solidFill>
                  <a:srgbClr val="005423"/>
                </a:solidFill>
              </a:rPr>
              <a:t>Yolanda Valenzuela</a:t>
            </a:r>
          </a:p>
          <a:p>
            <a:r>
              <a:rPr lang="en-US" dirty="0"/>
              <a:t>Professor – English/Reading</a:t>
            </a:r>
          </a:p>
          <a:p>
            <a:r>
              <a:rPr lang="en-US" dirty="0" err="1"/>
              <a:t>valenzuelay@smccd.edu</a:t>
            </a:r>
            <a:endParaRPr lang="en-US" dirty="0"/>
          </a:p>
          <a:p>
            <a:endParaRPr lang="en-US" dirty="0"/>
          </a:p>
          <a:p>
            <a:endParaRPr lang="en-US" dirty="0"/>
          </a:p>
          <a:p>
            <a:r>
              <a:rPr lang="en-US" b="1" i="1" dirty="0" err="1">
                <a:solidFill>
                  <a:srgbClr val="005423"/>
                </a:solidFill>
              </a:rPr>
              <a:t>Ariela</a:t>
            </a:r>
            <a:r>
              <a:rPr lang="en-US" b="1" i="1" dirty="0">
                <a:solidFill>
                  <a:srgbClr val="005423"/>
                </a:solidFill>
              </a:rPr>
              <a:t> </a:t>
            </a:r>
            <a:r>
              <a:rPr lang="en-US" b="1" i="1" dirty="0" err="1">
                <a:solidFill>
                  <a:srgbClr val="005423"/>
                </a:solidFill>
              </a:rPr>
              <a:t>Villalpando</a:t>
            </a:r>
            <a:endParaRPr lang="en-US" b="1" i="1" dirty="0">
              <a:solidFill>
                <a:srgbClr val="005423"/>
              </a:solidFill>
            </a:endParaRPr>
          </a:p>
          <a:p>
            <a:r>
              <a:rPr lang="en-US" dirty="0"/>
              <a:t>Program Services Coordinator</a:t>
            </a:r>
          </a:p>
          <a:p>
            <a:r>
              <a:rPr lang="en-US" dirty="0" err="1"/>
              <a:t>villalpandoa@smccd.edu</a:t>
            </a:r>
            <a:endParaRPr lang="en-US" b="1" i="1" dirty="0">
              <a:solidFill>
                <a:srgbClr val="005423"/>
              </a:solidFill>
            </a:endParaRPr>
          </a:p>
          <a:p>
            <a:endParaRPr lang="en-US" dirty="0"/>
          </a:p>
        </p:txBody>
      </p:sp>
      <p:pic>
        <p:nvPicPr>
          <p:cNvPr id="12" name="Picture 11">
            <a:extLst>
              <a:ext uri="{FF2B5EF4-FFF2-40B4-BE49-F238E27FC236}">
                <a16:creationId xmlns:a16="http://schemas.microsoft.com/office/drawing/2014/main" id="{20CADE68-619A-5849-A653-079D583A1A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2" name="Rounded Rectangle 1">
            <a:extLst>
              <a:ext uri="{FF2B5EF4-FFF2-40B4-BE49-F238E27FC236}">
                <a16:creationId xmlns:a16="http://schemas.microsoft.com/office/drawing/2014/main" id="{B23D7E82-26F6-4047-896E-EDC4EAA5BD72}"/>
              </a:ext>
            </a:extLst>
          </p:cNvPr>
          <p:cNvSpPr/>
          <p:nvPr/>
        </p:nvSpPr>
        <p:spPr>
          <a:xfrm>
            <a:off x="943429" y="1785374"/>
            <a:ext cx="3258167" cy="1277141"/>
          </a:xfrm>
          <a:prstGeom prst="roundRect">
            <a:avLst/>
          </a:prstGeom>
          <a:noFill/>
          <a:ln w="19050">
            <a:solidFill>
              <a:srgbClr val="00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853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Why Are We Here?</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DF41AF01-FCE3-4449-974F-5FFCDA62F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pic>
        <p:nvPicPr>
          <p:cNvPr id="2" name="Picture 1">
            <a:extLst>
              <a:ext uri="{FF2B5EF4-FFF2-40B4-BE49-F238E27FC236}">
                <a16:creationId xmlns:a16="http://schemas.microsoft.com/office/drawing/2014/main" id="{ACE0D562-91B2-4D4A-92F4-7203EF47BFBE}"/>
              </a:ext>
            </a:extLst>
          </p:cNvPr>
          <p:cNvPicPr>
            <a:picLocks noChangeAspect="1"/>
          </p:cNvPicPr>
          <p:nvPr/>
        </p:nvPicPr>
        <p:blipFill rotWithShape="1">
          <a:blip r:embed="rId4"/>
          <a:srcRect t="18481" r="7419"/>
          <a:stretch/>
        </p:blipFill>
        <p:spPr>
          <a:xfrm>
            <a:off x="647670" y="1690473"/>
            <a:ext cx="9611220" cy="4788919"/>
          </a:xfrm>
          <a:prstGeom prst="rect">
            <a:avLst/>
          </a:prstGeom>
          <a:ln w="28575">
            <a:solidFill>
              <a:srgbClr val="005423"/>
            </a:solidFill>
          </a:ln>
        </p:spPr>
      </p:pic>
    </p:spTree>
    <p:extLst>
      <p:ext uri="{BB962C8B-B14F-4D97-AF65-F5344CB8AC3E}">
        <p14:creationId xmlns:p14="http://schemas.microsoft.com/office/powerpoint/2010/main" val="24253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Learning Outcomes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00572" y="2281938"/>
            <a:ext cx="5457373" cy="3122201"/>
          </a:xfrm>
          <a:prstGeom prst="rect">
            <a:avLst/>
          </a:prstGeom>
          <a:noFill/>
        </p:spPr>
        <p:txBody>
          <a:bodyPr wrap="square" rtlCol="0">
            <a:spAutoFit/>
          </a:bodyPr>
          <a:lstStyle/>
          <a:p>
            <a:pPr marL="457200" indent="-457200">
              <a:lnSpc>
                <a:spcPct val="150000"/>
              </a:lnSpc>
              <a:spcAft>
                <a:spcPts val="1200"/>
              </a:spcAft>
              <a:buFont typeface="Arial" panose="020B0604020202020204" pitchFamily="34" charset="0"/>
              <a:buChar char="•"/>
            </a:pPr>
            <a:r>
              <a:rPr lang="en-US" sz="2400" dirty="0">
                <a:latin typeface="Avenir Book"/>
                <a:cs typeface="Avenir Book"/>
              </a:rPr>
              <a:t>Developing Professional Responsibility </a:t>
            </a:r>
          </a:p>
          <a:p>
            <a:pPr marL="457200" indent="-457200">
              <a:lnSpc>
                <a:spcPct val="150000"/>
              </a:lnSpc>
              <a:spcAft>
                <a:spcPts val="1200"/>
              </a:spcAft>
              <a:buFont typeface="Arial" panose="020B0604020202020204" pitchFamily="34" charset="0"/>
              <a:buChar char="•"/>
            </a:pPr>
            <a:r>
              <a:rPr lang="en-US" sz="2400" dirty="0">
                <a:latin typeface="Avenir Book"/>
                <a:cs typeface="Avenir Book"/>
              </a:rPr>
              <a:t>Incorporating Equity Minded Language</a:t>
            </a:r>
          </a:p>
          <a:p>
            <a:pPr marL="457200" indent="-457200">
              <a:lnSpc>
                <a:spcPct val="150000"/>
              </a:lnSpc>
              <a:spcAft>
                <a:spcPts val="1200"/>
              </a:spcAft>
              <a:buFont typeface="Arial" panose="020B0604020202020204" pitchFamily="34" charset="0"/>
              <a:buChar char="•"/>
            </a:pPr>
            <a:r>
              <a:rPr lang="en-US" sz="2400" dirty="0">
                <a:latin typeface="Avenir Book"/>
                <a:cs typeface="Avenir Book"/>
              </a:rPr>
              <a:t>Identifying Resources</a:t>
            </a:r>
          </a:p>
        </p:txBody>
      </p:sp>
      <p:pic>
        <p:nvPicPr>
          <p:cNvPr id="4" name="Picture 3">
            <a:extLst>
              <a:ext uri="{FF2B5EF4-FFF2-40B4-BE49-F238E27FC236}">
                <a16:creationId xmlns:a16="http://schemas.microsoft.com/office/drawing/2014/main" id="{3932AE5E-32F5-4E6B-BA8A-E740DF5F9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62" y="2281938"/>
            <a:ext cx="4114800" cy="3429000"/>
          </a:xfrm>
          <a:prstGeom prst="rect">
            <a:avLst/>
          </a:prstGeom>
          <a:ln w="28575">
            <a:solidFill>
              <a:srgbClr val="005423"/>
            </a:solidFill>
          </a:ln>
        </p:spPr>
      </p:pic>
      <p:pic>
        <p:nvPicPr>
          <p:cNvPr id="12" name="Picture 11">
            <a:extLst>
              <a:ext uri="{FF2B5EF4-FFF2-40B4-BE49-F238E27FC236}">
                <a16:creationId xmlns:a16="http://schemas.microsoft.com/office/drawing/2014/main" id="{F9883DE1-C8E8-BB4B-81AE-7B735E393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7189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Group Pre-Quiz</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1519" y="1806346"/>
            <a:ext cx="10417561" cy="3654655"/>
          </a:xfrm>
          <a:prstGeom prst="rect">
            <a:avLst/>
          </a:prstGeom>
          <a:noFill/>
        </p:spPr>
        <p:txBody>
          <a:bodyPr wrap="square" rtlCol="0">
            <a:spAutoFit/>
          </a:bodyPr>
          <a:lstStyle/>
          <a:p>
            <a:pPr marL="228600" lvl="0" indent="-228600" eaLnBrk="1" fontAlgn="auto" hangingPunct="1">
              <a:lnSpc>
                <a:spcPct val="120000"/>
              </a:lnSpc>
              <a:spcBef>
                <a:spcPts val="2400"/>
              </a:spcBef>
              <a:spcAft>
                <a:spcPts val="0"/>
              </a:spcAft>
              <a:buFont typeface="Arial" panose="020B0604020202020204" pitchFamily="34" charset="0"/>
              <a:buChar char="•"/>
            </a:pPr>
            <a:r>
              <a:rPr lang="en-US" sz="2400" dirty="0">
                <a:latin typeface="Avenir Book"/>
              </a:rPr>
              <a:t>Which is the equity-minded term to use and why: Undocumented immigrant or illegal immigrant?</a:t>
            </a:r>
          </a:p>
          <a:p>
            <a:pPr marL="228600" lvl="0" indent="-228600" eaLnBrk="1" fontAlgn="auto" hangingPunct="1">
              <a:lnSpc>
                <a:spcPct val="120000"/>
              </a:lnSpc>
              <a:spcBef>
                <a:spcPts val="2400"/>
              </a:spcBef>
              <a:spcAft>
                <a:spcPts val="0"/>
              </a:spcAft>
              <a:buFont typeface="Arial" panose="020B0604020202020204" pitchFamily="34" charset="0"/>
              <a:buChar char="•"/>
            </a:pPr>
            <a:r>
              <a:rPr lang="en-US" sz="2400" dirty="0">
                <a:latin typeface="Avenir Book"/>
              </a:rPr>
              <a:t>How might being part of a mixed status family impact a student?</a:t>
            </a:r>
          </a:p>
          <a:p>
            <a:pPr marL="228600" lvl="0" indent="-228600" eaLnBrk="1" fontAlgn="auto" hangingPunct="1">
              <a:lnSpc>
                <a:spcPct val="120000"/>
              </a:lnSpc>
              <a:spcBef>
                <a:spcPts val="2400"/>
              </a:spcBef>
              <a:spcAft>
                <a:spcPts val="0"/>
              </a:spcAft>
              <a:buFont typeface="Arial" panose="020B0604020202020204" pitchFamily="34" charset="0"/>
              <a:buChar char="•"/>
            </a:pPr>
            <a:r>
              <a:rPr lang="en-US" sz="2400" dirty="0">
                <a:latin typeface="Avenir Book"/>
              </a:rPr>
              <a:t>Name 2 specific ways that our campus offers support for immigrant students of any status:</a:t>
            </a:r>
          </a:p>
          <a:p>
            <a:pPr marL="228600" lvl="0" indent="-228600" eaLnBrk="1" fontAlgn="auto" hangingPunct="1">
              <a:lnSpc>
                <a:spcPct val="120000"/>
              </a:lnSpc>
              <a:spcBef>
                <a:spcPts val="2400"/>
              </a:spcBef>
              <a:spcAft>
                <a:spcPts val="0"/>
              </a:spcAft>
              <a:buFont typeface="Arial" panose="020B0604020202020204" pitchFamily="34" charset="0"/>
              <a:buChar char="•"/>
            </a:pPr>
            <a:r>
              <a:rPr lang="en-US" sz="2400" dirty="0">
                <a:latin typeface="Avenir Book"/>
              </a:rPr>
              <a:t>What should you do if approached by ICE on campus about a student?</a:t>
            </a:r>
          </a:p>
        </p:txBody>
      </p:sp>
      <p:pic>
        <p:nvPicPr>
          <p:cNvPr id="10" name="Picture 9">
            <a:extLst>
              <a:ext uri="{FF2B5EF4-FFF2-40B4-BE49-F238E27FC236}">
                <a16:creationId xmlns:a16="http://schemas.microsoft.com/office/drawing/2014/main" id="{B25C7C6D-ACAE-424E-8A32-966EE0463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62000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 y="-13114"/>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12144" y="1910274"/>
            <a:ext cx="10417561" cy="4596130"/>
          </a:xfrm>
          <a:prstGeom prst="rect">
            <a:avLst/>
          </a:prstGeom>
          <a:noFill/>
        </p:spPr>
        <p:txBody>
          <a:bodyPr wrap="square" rtlCol="0">
            <a:spAutoFit/>
          </a:bodyPr>
          <a:lstStyle/>
          <a:p>
            <a:pPr lvl="0" eaLnBrk="1" fontAlgn="auto" hangingPunct="1">
              <a:spcBef>
                <a:spcPts val="1000"/>
              </a:spcBef>
              <a:spcAft>
                <a:spcPts val="0"/>
              </a:spcAft>
            </a:pPr>
            <a:r>
              <a:rPr lang="en-US" sz="2400" b="1" dirty="0">
                <a:solidFill>
                  <a:schemeClr val="accent2">
                    <a:lumMod val="50000"/>
                  </a:schemeClr>
                </a:solidFill>
                <a:latin typeface="Avenir Book"/>
                <a:ea typeface="+mn-ea"/>
              </a:rPr>
              <a:t>Instructions: </a:t>
            </a:r>
          </a:p>
          <a:p>
            <a:pPr marL="914400" lvl="1" indent="-457200" eaLnBrk="1" fontAlgn="auto" hangingPunct="1">
              <a:spcBef>
                <a:spcPts val="1000"/>
              </a:spcBef>
              <a:spcAft>
                <a:spcPts val="0"/>
              </a:spcAft>
              <a:buAutoNum type="arabicPeriod"/>
            </a:pPr>
            <a:r>
              <a:rPr lang="en-US" sz="2400" dirty="0">
                <a:solidFill>
                  <a:prstClr val="black"/>
                </a:solidFill>
                <a:latin typeface="Avenir Book"/>
                <a:ea typeface="+mn-ea"/>
              </a:rPr>
              <a:t>Read the Rights and Benefits boxes closely</a:t>
            </a:r>
          </a:p>
          <a:p>
            <a:pPr marL="914400" lvl="1" indent="-457200" eaLnBrk="1" fontAlgn="auto" hangingPunct="1">
              <a:spcBef>
                <a:spcPts val="1000"/>
              </a:spcBef>
              <a:spcAft>
                <a:spcPts val="1200"/>
              </a:spcAft>
              <a:buAutoNum type="arabicPeriod"/>
            </a:pPr>
            <a:r>
              <a:rPr lang="en-US" sz="2400" dirty="0">
                <a:solidFill>
                  <a:prstClr val="black"/>
                </a:solidFill>
                <a:latin typeface="Avenir Book"/>
                <a:ea typeface="+mn-ea"/>
              </a:rPr>
              <a:t>Match the statuses to the cards.</a:t>
            </a:r>
            <a:endParaRPr lang="en-US" sz="1200" dirty="0">
              <a:solidFill>
                <a:prstClr val="black"/>
              </a:solidFill>
              <a:latin typeface="Avenir Book"/>
              <a:ea typeface="+mn-ea"/>
            </a:endParaRPr>
          </a:p>
          <a:p>
            <a:pPr lvl="1" eaLnBrk="1" fontAlgn="auto" hangingPunct="1">
              <a:spcBef>
                <a:spcPts val="1000"/>
              </a:spcBef>
              <a:spcAft>
                <a:spcPts val="0"/>
              </a:spcAft>
            </a:pPr>
            <a:r>
              <a:rPr lang="en-US" sz="2400" b="1" dirty="0">
                <a:solidFill>
                  <a:schemeClr val="accent2">
                    <a:lumMod val="50000"/>
                  </a:schemeClr>
                </a:solidFill>
                <a:latin typeface="Avenir Book"/>
                <a:ea typeface="+mn-ea"/>
              </a:rPr>
              <a:t>Cards</a:t>
            </a:r>
          </a:p>
          <a:p>
            <a:pPr marL="1257300" lvl="2" indent="-342900" eaLnBrk="1" fontAlgn="auto" hangingPunct="1">
              <a:spcBef>
                <a:spcPts val="1000"/>
              </a:spcBef>
              <a:spcAft>
                <a:spcPts val="0"/>
              </a:spcAft>
              <a:buFont typeface="Arial" panose="020B0604020202020204" pitchFamily="34" charset="0"/>
              <a:buChar char="•"/>
            </a:pPr>
            <a:r>
              <a:rPr lang="en-US" sz="2400" dirty="0">
                <a:solidFill>
                  <a:prstClr val="black"/>
                </a:solidFill>
                <a:latin typeface="Avenir Book"/>
                <a:ea typeface="+mn-ea"/>
              </a:rPr>
              <a:t>U.S. Citizens</a:t>
            </a:r>
          </a:p>
          <a:p>
            <a:pPr marL="1257300" lvl="2" indent="-342900" eaLnBrk="1" fontAlgn="auto" hangingPunct="1">
              <a:spcBef>
                <a:spcPts val="1000"/>
              </a:spcBef>
              <a:spcAft>
                <a:spcPts val="0"/>
              </a:spcAft>
              <a:buFont typeface="Arial" panose="020B0604020202020204" pitchFamily="34" charset="0"/>
              <a:buChar char="•"/>
            </a:pPr>
            <a:r>
              <a:rPr lang="en-US" sz="2400" dirty="0">
                <a:solidFill>
                  <a:prstClr val="black"/>
                </a:solidFill>
                <a:latin typeface="Avenir Book"/>
                <a:ea typeface="+mn-ea"/>
              </a:rPr>
              <a:t>Permanent Residents</a:t>
            </a:r>
          </a:p>
          <a:p>
            <a:pPr marL="1257300" lvl="2" indent="-342900" eaLnBrk="1" fontAlgn="auto" hangingPunct="1">
              <a:spcBef>
                <a:spcPts val="1000"/>
              </a:spcBef>
              <a:spcAft>
                <a:spcPts val="0"/>
              </a:spcAft>
              <a:buFont typeface="Arial" panose="020B0604020202020204" pitchFamily="34" charset="0"/>
              <a:buChar char="•"/>
            </a:pPr>
            <a:r>
              <a:rPr lang="en-US" sz="2400" dirty="0">
                <a:solidFill>
                  <a:prstClr val="black"/>
                </a:solidFill>
                <a:latin typeface="Avenir Book"/>
                <a:ea typeface="+mn-ea"/>
              </a:rPr>
              <a:t>Student Visa Holders</a:t>
            </a:r>
          </a:p>
          <a:p>
            <a:pPr marL="1257300" lvl="2" indent="-342900" eaLnBrk="1" fontAlgn="auto" hangingPunct="1">
              <a:spcBef>
                <a:spcPts val="1000"/>
              </a:spcBef>
              <a:spcAft>
                <a:spcPts val="0"/>
              </a:spcAft>
              <a:buFont typeface="Arial" panose="020B0604020202020204" pitchFamily="34" charset="0"/>
              <a:buChar char="•"/>
            </a:pPr>
            <a:r>
              <a:rPr lang="en-US" sz="2400" dirty="0">
                <a:solidFill>
                  <a:prstClr val="black"/>
                </a:solidFill>
                <a:latin typeface="Avenir Book"/>
                <a:ea typeface="+mn-ea"/>
              </a:rPr>
              <a:t>Undocumented Immigrants with DACA</a:t>
            </a:r>
          </a:p>
          <a:p>
            <a:pPr marL="1257300" lvl="2" indent="-342900" eaLnBrk="1" fontAlgn="auto" hangingPunct="1">
              <a:spcBef>
                <a:spcPts val="1000"/>
              </a:spcBef>
              <a:spcAft>
                <a:spcPts val="0"/>
              </a:spcAft>
              <a:buFont typeface="Arial" panose="020B0604020202020204" pitchFamily="34" charset="0"/>
              <a:buChar char="•"/>
            </a:pPr>
            <a:r>
              <a:rPr lang="en-US" sz="2400" dirty="0">
                <a:solidFill>
                  <a:prstClr val="black"/>
                </a:solidFill>
                <a:latin typeface="Avenir Book"/>
                <a:ea typeface="+mn-ea"/>
              </a:rPr>
              <a:t>Undocumented Immigrants</a:t>
            </a:r>
          </a:p>
        </p:txBody>
      </p:sp>
      <p:pic>
        <p:nvPicPr>
          <p:cNvPr id="10" name="Picture 9">
            <a:extLst>
              <a:ext uri="{FF2B5EF4-FFF2-40B4-BE49-F238E27FC236}">
                <a16:creationId xmlns:a16="http://schemas.microsoft.com/office/drawing/2014/main" id="{31A3E860-F55B-0D4B-B46C-E2F458E0C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Tree>
    <p:extLst>
      <p:ext uri="{BB962C8B-B14F-4D97-AF65-F5344CB8AC3E}">
        <p14:creationId xmlns:p14="http://schemas.microsoft.com/office/powerpoint/2010/main" val="38853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 </a:t>
            </a:r>
            <a:r>
              <a:rPr lang="en-US" sz="4000" b="1" dirty="0">
                <a:solidFill>
                  <a:schemeClr val="accent4">
                    <a:lumMod val="60000"/>
                    <a:lumOff val="40000"/>
                  </a:schemeClr>
                </a:solidFill>
                <a:latin typeface="Avenir Book"/>
                <a:cs typeface="Avenir Book"/>
              </a:rPr>
              <a:t>- U.S. Citizens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295" y="1651232"/>
            <a:ext cx="5014391" cy="4539704"/>
          </a:xfrm>
          <a:prstGeom prst="rect">
            <a:avLst/>
          </a:prstGeom>
          <a:noFill/>
        </p:spPr>
        <p:txBody>
          <a:bodyPr wrap="square" numCol="1" rtlCol="0">
            <a:spAutoFit/>
          </a:bodyPr>
          <a:lstStyle/>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Permission to work</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panose="02000503020000020003" pitchFamily="2" charset="0"/>
              </a:rPr>
              <a:t>On campus only</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Eligibility for federal financial aid</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Eligibility for State Financial Aid</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Free, public K-12 education</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Authorization to be in the U.S.</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Permanently</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Not subject to protentional detention and/or deportation</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Can leave the U.S and Return </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Without time restrictions</a:t>
            </a:r>
          </a:p>
        </p:txBody>
      </p:sp>
      <p:pic>
        <p:nvPicPr>
          <p:cNvPr id="10" name="Picture 9">
            <a:extLst>
              <a:ext uri="{FF2B5EF4-FFF2-40B4-BE49-F238E27FC236}">
                <a16:creationId xmlns:a16="http://schemas.microsoft.com/office/drawing/2014/main" id="{B9E225DD-1F96-434F-9DBA-4C40F4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12" name="TextBox 11">
            <a:extLst>
              <a:ext uri="{FF2B5EF4-FFF2-40B4-BE49-F238E27FC236}">
                <a16:creationId xmlns:a16="http://schemas.microsoft.com/office/drawing/2014/main" id="{498A4748-B3A8-0B44-956A-B81DC258DE9D}"/>
              </a:ext>
            </a:extLst>
          </p:cNvPr>
          <p:cNvSpPr txBox="1"/>
          <p:nvPr/>
        </p:nvSpPr>
        <p:spPr>
          <a:xfrm>
            <a:off x="6304353" y="1651232"/>
            <a:ext cx="5309837" cy="4816703"/>
          </a:xfrm>
          <a:prstGeom prst="rect">
            <a:avLst/>
          </a:prstGeom>
          <a:noFill/>
        </p:spPr>
        <p:txBody>
          <a:bodyPr wrap="square" numCol="1" rtlCol="0">
            <a:spAutoFit/>
          </a:bodyPr>
          <a:lstStyle/>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Can leave the U.S and Return </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Without time restrictions</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Can petition certain family members to immigrate</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Including immediate relatives without much delay</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Eligibility for public assistance </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panose="02000503020000020003" pitchFamily="2" charset="0"/>
              </a:rPr>
              <a:t>Without waiting periods</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Can vote in U.S. elections and serve on juries</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panose="02000503020000020003" pitchFamily="2" charset="0"/>
              </a:rPr>
              <a:t>Eligibility to Study Abroad Program </a:t>
            </a:r>
          </a:p>
        </p:txBody>
      </p:sp>
    </p:spTree>
    <p:extLst>
      <p:ext uri="{BB962C8B-B14F-4D97-AF65-F5344CB8AC3E}">
        <p14:creationId xmlns:p14="http://schemas.microsoft.com/office/powerpoint/2010/main" val="51997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 </a:t>
            </a:r>
            <a:r>
              <a:rPr lang="en-US" sz="4000" b="1" dirty="0">
                <a:solidFill>
                  <a:schemeClr val="accent4">
                    <a:lumMod val="60000"/>
                    <a:lumOff val="40000"/>
                  </a:schemeClr>
                </a:solidFill>
                <a:latin typeface="Avenir Book"/>
                <a:cs typeface="Avenir Book"/>
              </a:rPr>
              <a:t>– Permanent Residents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5800" y="1761765"/>
            <a:ext cx="5014391" cy="4278094"/>
          </a:xfrm>
          <a:prstGeom prst="rect">
            <a:avLst/>
          </a:prstGeom>
          <a:noFill/>
        </p:spPr>
        <p:txBody>
          <a:bodyPr wrap="square" numCol="1" rtlCol="0">
            <a:spAutoFit/>
          </a:bodyPr>
          <a:lstStyle/>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a:rPr>
              <a:t>Permission to work</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a:rPr>
              <a:t>Eligibility for federal financial aid</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Eligibility for State Financial Aid</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Free, public K-12 education</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a:rPr>
              <a:t>Authorization to be in the U.S.</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a:rPr>
              <a:t>Permanently</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Eligibility to Study Abroad Program </a:t>
            </a:r>
          </a:p>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a:rPr>
              <a:t>Can leave the U.S and Return </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a:rPr>
              <a:t>Without time restrictions</a:t>
            </a:r>
          </a:p>
        </p:txBody>
      </p:sp>
      <p:pic>
        <p:nvPicPr>
          <p:cNvPr id="10" name="Picture 9">
            <a:extLst>
              <a:ext uri="{FF2B5EF4-FFF2-40B4-BE49-F238E27FC236}">
                <a16:creationId xmlns:a16="http://schemas.microsoft.com/office/drawing/2014/main" id="{B9E225DD-1F96-434F-9DBA-4C40F4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12" name="TextBox 11">
            <a:extLst>
              <a:ext uri="{FF2B5EF4-FFF2-40B4-BE49-F238E27FC236}">
                <a16:creationId xmlns:a16="http://schemas.microsoft.com/office/drawing/2014/main" id="{498A4748-B3A8-0B44-956A-B81DC258DE9D}"/>
              </a:ext>
            </a:extLst>
          </p:cNvPr>
          <p:cNvSpPr txBox="1"/>
          <p:nvPr/>
        </p:nvSpPr>
        <p:spPr>
          <a:xfrm>
            <a:off x="6283329" y="1761765"/>
            <a:ext cx="5458728" cy="4431983"/>
          </a:xfrm>
          <a:prstGeom prst="rect">
            <a:avLst/>
          </a:prstGeom>
          <a:noFill/>
        </p:spPr>
        <p:txBody>
          <a:bodyPr wrap="square" numCol="1" rtlCol="0">
            <a:spAutoFit/>
          </a:bodyPr>
          <a:lstStyle/>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Can petition certain family members to immigrate</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Including immediate relatives without much delay</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Eligibility for public assistance </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waiting periods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Not subject to protentional detention and/or deportation</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Permission to work on campus only</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vote in U.S. elections </a:t>
            </a:r>
            <a:br>
              <a:rPr lang="en-US" sz="2400" strike="sngStrike" dirty="0">
                <a:solidFill>
                  <a:srgbClr val="AD1F23"/>
                </a:solidFill>
                <a:latin typeface="Avenir Book"/>
              </a:rPr>
            </a:br>
            <a:r>
              <a:rPr lang="en-US" sz="2400" strike="sngStrike" dirty="0">
                <a:solidFill>
                  <a:srgbClr val="AD1F23"/>
                </a:solidFill>
                <a:latin typeface="Avenir Book"/>
              </a:rPr>
              <a:t>and serve on juries</a:t>
            </a:r>
            <a:endParaRPr lang="en-US" sz="2000" dirty="0">
              <a:solidFill>
                <a:srgbClr val="AD1F23"/>
              </a:solidFill>
              <a:latin typeface="Avenir Book" panose="02000503020000020003" pitchFamily="2" charset="0"/>
            </a:endParaRPr>
          </a:p>
        </p:txBody>
      </p:sp>
    </p:spTree>
    <p:extLst>
      <p:ext uri="{BB962C8B-B14F-4D97-AF65-F5344CB8AC3E}">
        <p14:creationId xmlns:p14="http://schemas.microsoft.com/office/powerpoint/2010/main" val="10981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201144" cy="1370657"/>
          </a:xfrm>
          <a:prstGeom prst="rect">
            <a:avLst/>
          </a:prstGeom>
          <a:solidFill>
            <a:srgbClr val="005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800" y="31980"/>
            <a:ext cx="10907366" cy="1325563"/>
          </a:xfrm>
        </p:spPr>
        <p:txBody>
          <a:bodyPr anchor="ctr" anchorCtr="0">
            <a:normAutofit/>
          </a:bodyPr>
          <a:lstStyle/>
          <a:p>
            <a:pPr algn="ctr"/>
            <a:r>
              <a:rPr lang="en-US" sz="4800" b="1" dirty="0">
                <a:latin typeface="Avenir Book"/>
                <a:cs typeface="Avenir Book"/>
              </a:rPr>
              <a:t>Rights and Benefits </a:t>
            </a:r>
            <a:r>
              <a:rPr lang="en-US" sz="4000" b="1" dirty="0">
                <a:solidFill>
                  <a:schemeClr val="accent4">
                    <a:lumMod val="60000"/>
                    <a:lumOff val="40000"/>
                  </a:schemeClr>
                </a:solidFill>
                <a:latin typeface="Avenir Book"/>
                <a:cs typeface="Avenir Book"/>
              </a:rPr>
              <a:t>– Student Visa Holders</a:t>
            </a:r>
          </a:p>
        </p:txBody>
      </p:sp>
      <p:cxnSp>
        <p:nvCxnSpPr>
          <p:cNvPr id="11" name="Straight Connector 10"/>
          <p:cNvCxnSpPr/>
          <p:nvPr/>
        </p:nvCxnSpPr>
        <p:spPr>
          <a:xfrm>
            <a:off x="12432145" y="2901747"/>
            <a:ext cx="0" cy="25023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90051" y="-116622"/>
            <a:ext cx="1840811" cy="1053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295" y="1651232"/>
            <a:ext cx="5014391" cy="4985980"/>
          </a:xfrm>
          <a:prstGeom prst="rect">
            <a:avLst/>
          </a:prstGeom>
          <a:noFill/>
        </p:spPr>
        <p:txBody>
          <a:bodyPr wrap="square" numCol="1" rtlCol="0">
            <a:spAutoFit/>
          </a:bodyPr>
          <a:lstStyle/>
          <a:p>
            <a:pPr marL="342900" lvl="0" indent="-342900" eaLnBrk="1" fontAlgn="auto" hangingPunct="1">
              <a:spcBef>
                <a:spcPts val="0"/>
              </a:spcBef>
              <a:spcAft>
                <a:spcPts val="600"/>
              </a:spcAft>
              <a:buFont typeface="Arial" panose="020B0604020202020204" pitchFamily="34" charset="0"/>
              <a:buChar char="•"/>
            </a:pPr>
            <a:r>
              <a:rPr lang="en-US" sz="2400" dirty="0">
                <a:latin typeface="Avenir Book"/>
              </a:rPr>
              <a:t>Permission to work</a:t>
            </a:r>
          </a:p>
          <a:p>
            <a:pPr marL="800100" lvl="1" indent="-342900" eaLnBrk="1" fontAlgn="auto" hangingPunct="1">
              <a:spcBef>
                <a:spcPts val="0"/>
              </a:spcBef>
              <a:spcAft>
                <a:spcPts val="600"/>
              </a:spcAft>
              <a:buFont typeface="Arial" panose="020B0604020202020204" pitchFamily="34" charset="0"/>
              <a:buChar char="•"/>
            </a:pPr>
            <a:r>
              <a:rPr lang="en-US" sz="2000" dirty="0">
                <a:latin typeface="Avenir Book"/>
              </a:rPr>
              <a:t>On campus only</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Authorization to be in the U.S.</a:t>
            </a:r>
          </a:p>
          <a:p>
            <a:pPr marL="342900" indent="-342900" eaLnBrk="1" fontAlgn="auto" hangingPunct="1">
              <a:spcBef>
                <a:spcPts val="0"/>
              </a:spcBef>
              <a:spcAft>
                <a:spcPts val="600"/>
              </a:spcAft>
              <a:buFont typeface="Arial" panose="020B0604020202020204" pitchFamily="34" charset="0"/>
              <a:buChar char="•"/>
            </a:pPr>
            <a:r>
              <a:rPr lang="en-US" sz="2400" dirty="0">
                <a:latin typeface="Avenir Book"/>
              </a:rPr>
              <a:t>Can leave the U.S and Return </a:t>
            </a:r>
          </a:p>
          <a:p>
            <a:pPr marL="342900" lvl="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federal financial aid</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State Financial Aid</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Free, public K-12 education</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Permanently</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Not subject to protentional detention and/or deportation</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Without time restrictions</a:t>
            </a:r>
          </a:p>
          <a:p>
            <a:pPr marL="800100" lvl="1" indent="-342900" eaLnBrk="1" fontAlgn="auto" hangingPunct="1">
              <a:spcBef>
                <a:spcPts val="0"/>
              </a:spcBef>
              <a:spcAft>
                <a:spcPts val="600"/>
              </a:spcAft>
              <a:buFont typeface="Arial" panose="020B0604020202020204" pitchFamily="34" charset="0"/>
              <a:buChar char="•"/>
            </a:pPr>
            <a:endParaRPr lang="en-US" sz="2000" dirty="0">
              <a:latin typeface="Avenir Book" panose="02000503020000020003" pitchFamily="2" charset="0"/>
            </a:endParaRPr>
          </a:p>
        </p:txBody>
      </p:sp>
      <p:pic>
        <p:nvPicPr>
          <p:cNvPr id="10" name="Picture 9">
            <a:extLst>
              <a:ext uri="{FF2B5EF4-FFF2-40B4-BE49-F238E27FC236}">
                <a16:creationId xmlns:a16="http://schemas.microsoft.com/office/drawing/2014/main" id="{B9E225DD-1F96-434F-9DBA-4C40F422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67" y="5336392"/>
            <a:ext cx="946324" cy="1143000"/>
          </a:xfrm>
          <a:prstGeom prst="rect">
            <a:avLst/>
          </a:prstGeom>
        </p:spPr>
      </p:pic>
      <p:sp>
        <p:nvSpPr>
          <p:cNvPr id="12" name="TextBox 11">
            <a:extLst>
              <a:ext uri="{FF2B5EF4-FFF2-40B4-BE49-F238E27FC236}">
                <a16:creationId xmlns:a16="http://schemas.microsoft.com/office/drawing/2014/main" id="{498A4748-B3A8-0B44-956A-B81DC258DE9D}"/>
              </a:ext>
            </a:extLst>
          </p:cNvPr>
          <p:cNvSpPr txBox="1"/>
          <p:nvPr/>
        </p:nvSpPr>
        <p:spPr>
          <a:xfrm>
            <a:off x="6304353" y="1651232"/>
            <a:ext cx="5309837" cy="4170372"/>
          </a:xfrm>
          <a:prstGeom prst="rect">
            <a:avLst/>
          </a:prstGeom>
          <a:noFill/>
        </p:spPr>
        <p:txBody>
          <a:bodyPr wrap="square" numCol="1" rtlCol="0">
            <a:spAutoFit/>
          </a:bodyPr>
          <a:lstStyle/>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petition certain family members to immigrate</a:t>
            </a:r>
          </a:p>
          <a:p>
            <a:pPr marL="800100" lvl="1" indent="-342900" eaLnBrk="1" fontAlgn="auto" hangingPunct="1">
              <a:spcBef>
                <a:spcPts val="0"/>
              </a:spcBef>
              <a:spcAft>
                <a:spcPts val="600"/>
              </a:spcAft>
              <a:buFont typeface="Arial" panose="020B0604020202020204" pitchFamily="34" charset="0"/>
              <a:buChar char="•"/>
            </a:pPr>
            <a:r>
              <a:rPr lang="en-US" sz="2000" strike="sngStrike" dirty="0">
                <a:solidFill>
                  <a:srgbClr val="AD1F23"/>
                </a:solidFill>
                <a:latin typeface="Avenir Book"/>
              </a:rPr>
              <a:t>Including immediate relatives without much delay</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for public assistance </a:t>
            </a:r>
          </a:p>
          <a:p>
            <a:pPr marL="800100" lvl="1"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Without waiting periods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Can vote in U.S. elections and serve on juries</a:t>
            </a:r>
          </a:p>
          <a:p>
            <a:pPr marL="342900" indent="-342900" eaLnBrk="1" fontAlgn="auto" hangingPunct="1">
              <a:spcBef>
                <a:spcPts val="0"/>
              </a:spcBef>
              <a:spcAft>
                <a:spcPts val="600"/>
              </a:spcAft>
              <a:buFont typeface="Arial" panose="020B0604020202020204" pitchFamily="34" charset="0"/>
              <a:buChar char="•"/>
            </a:pPr>
            <a:r>
              <a:rPr lang="en-US" sz="2400" strike="sngStrike" dirty="0">
                <a:solidFill>
                  <a:srgbClr val="AD1F23"/>
                </a:solidFill>
                <a:latin typeface="Avenir Book"/>
              </a:rPr>
              <a:t>Eligibility to Study Abroad Program </a:t>
            </a:r>
          </a:p>
        </p:txBody>
      </p:sp>
    </p:spTree>
    <p:extLst>
      <p:ext uri="{BB962C8B-B14F-4D97-AF65-F5344CB8AC3E}">
        <p14:creationId xmlns:p14="http://schemas.microsoft.com/office/powerpoint/2010/main" val="144003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ppt" id="{6F4F572F-5B93-4144-AF84-9F0C202CABC5}" vid="{F7B3F186-D5A7-4F41-AEF7-A70294943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13074</TotalTime>
  <Words>1281</Words>
  <Application>Microsoft Macintosh PowerPoint</Application>
  <PresentationFormat>Widescreen</PresentationFormat>
  <Paragraphs>255</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明朝</vt:lpstr>
      <vt:lpstr>ＭＳ Ｐゴシック</vt:lpstr>
      <vt:lpstr>Arial</vt:lpstr>
      <vt:lpstr>Avenir Book</vt:lpstr>
      <vt:lpstr>Avenir LT Std 45 Book</vt:lpstr>
      <vt:lpstr>Avenir LT Std 65 Medium</vt:lpstr>
      <vt:lpstr>Avenir Roman</vt:lpstr>
      <vt:lpstr>Calibri</vt:lpstr>
      <vt:lpstr>Times New Roman</vt:lpstr>
      <vt:lpstr>Office Theme</vt:lpstr>
      <vt:lpstr>PowerPoint Presentation</vt:lpstr>
      <vt:lpstr>Today’s Agenda</vt:lpstr>
      <vt:lpstr>Why Are We Here?</vt:lpstr>
      <vt:lpstr>Learning Outcomes</vt:lpstr>
      <vt:lpstr>Group Pre-Quiz</vt:lpstr>
      <vt:lpstr>Rights and Benefits</vt:lpstr>
      <vt:lpstr>Rights and Benefits - U.S. Citizens</vt:lpstr>
      <vt:lpstr>Rights and Benefits – Permanent Residents</vt:lpstr>
      <vt:lpstr>Rights and Benefits – Student Visa Holders</vt:lpstr>
      <vt:lpstr>Rights and Benefits  – Undocumented Immigrants with DACA</vt:lpstr>
      <vt:lpstr>Rights and Benefits – Undocumented Immigrants</vt:lpstr>
      <vt:lpstr>Immigration 101</vt:lpstr>
      <vt:lpstr>Unauthorized Practice of Law</vt:lpstr>
      <vt:lpstr>Remember</vt:lpstr>
      <vt:lpstr>Testing Our Knowledge - Scenarios</vt:lpstr>
      <vt:lpstr>Testing Our Knowledge - Scenarios</vt:lpstr>
      <vt:lpstr>Testing Our Knowledge - Scenarios</vt:lpstr>
      <vt:lpstr>Testing Our Knowledge - Scenarios</vt:lpstr>
      <vt:lpstr>Dream Center Resources and Services</vt:lpstr>
      <vt:lpstr>Dreamers Club</vt:lpstr>
      <vt:lpstr>Next Steps</vt:lpstr>
      <vt:lpstr>Reach out to us!</vt:lpstr>
    </vt:vector>
  </TitlesOfParts>
  <Company>United Way of the Bay Area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Brown</dc:creator>
  <cp:lastModifiedBy>Ernesto Leiva</cp:lastModifiedBy>
  <cp:revision>494</cp:revision>
  <cp:lastPrinted>2020-01-09T17:35:02Z</cp:lastPrinted>
  <dcterms:created xsi:type="dcterms:W3CDTF">2015-08-12T00:40:22Z</dcterms:created>
  <dcterms:modified xsi:type="dcterms:W3CDTF">2020-01-09T22:49:18Z</dcterms:modified>
</cp:coreProperties>
</file>