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7" r:id="rId1"/>
  </p:sldMasterIdLst>
  <p:sldIdLst>
    <p:sldId id="256" r:id="rId2"/>
    <p:sldId id="257" r:id="rId3"/>
    <p:sldId id="259" r:id="rId4"/>
    <p:sldId id="260" r:id="rId5"/>
    <p:sldId id="262" r:id="rId6"/>
    <p:sldId id="264" r:id="rId7"/>
    <p:sldId id="263" r:id="rId8"/>
    <p:sldId id="272" r:id="rId9"/>
    <p:sldId id="274" r:id="rId10"/>
    <p:sldId id="270" r:id="rId11"/>
    <p:sldId id="271" r:id="rId12"/>
    <p:sldId id="268" r:id="rId13"/>
    <p:sldId id="265" r:id="rId14"/>
    <p:sldId id="266" r:id="rId15"/>
    <p:sldId id="267" r:id="rId16"/>
    <p:sldId id="26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9462EF3-3C4F-43EE-ACEE-D4B806740EA3}" type="datetimeFigureOut">
              <a:rPr lang="en-US" smtClean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30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13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3B620EAD-E369-4933-8469-ED7764B56A1B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7004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8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accent1"/>
                </a:solidFill>
              </a:defRPr>
            </a:lvl1pPr>
          </a:lstStyle>
          <a:p>
            <a:fld id="{A09472EB-AC54-4713-BFC2-BEB621108C63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2969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459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4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916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189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0311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49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accent1"/>
                </a:solidFill>
                <a:latin typeface="+mj-lt"/>
              </a:defRPr>
            </a:lvl1pPr>
          </a:lstStyle>
          <a:p>
            <a:fld id="{90786BE5-D2A3-4BF0-8B30-D7403E61B3DC}" type="datetimeFigureOut">
              <a:rPr lang="en-US" smtClean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2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66" y="1261441"/>
            <a:ext cx="9142857" cy="345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346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23" y="490654"/>
            <a:ext cx="11037748" cy="56202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b="1" u="sng" dirty="0"/>
              <a:t>D</a:t>
            </a:r>
            <a:r>
              <a:rPr lang="en-US" sz="2600" b="1" dirty="0"/>
              <a:t>isruptive Behaviors: </a:t>
            </a:r>
            <a:r>
              <a:rPr lang="en-US" sz="2600" dirty="0"/>
              <a:t>Causing disruption in or outside of classroom, inappropriately focusing attention on self, irrational or inappropriate, unrelated or bizarre comments, verbally abusive, defiant, exhibitionist</a:t>
            </a:r>
          </a:p>
          <a:p>
            <a:pPr marL="0" indent="0">
              <a:buNone/>
            </a:pPr>
            <a:r>
              <a:rPr lang="en-US" sz="2600" b="1" dirty="0"/>
              <a:t>Suggested Actions:</a:t>
            </a:r>
          </a:p>
          <a:p>
            <a:pPr marL="0" indent="0">
              <a:buNone/>
            </a:pPr>
            <a:r>
              <a:rPr lang="en-US" sz="2600" dirty="0"/>
              <a:t>•Always protect personal safety</a:t>
            </a:r>
          </a:p>
          <a:p>
            <a:pPr marL="0" indent="0">
              <a:buNone/>
            </a:pPr>
            <a:r>
              <a:rPr lang="en-US" sz="2600" dirty="0"/>
              <a:t>•Protect safety of others, if possible</a:t>
            </a:r>
          </a:p>
          <a:p>
            <a:pPr marL="0" indent="0">
              <a:buNone/>
            </a:pPr>
            <a:r>
              <a:rPr lang="en-US" sz="2600" dirty="0"/>
              <a:t>•If appropriate</a:t>
            </a:r>
            <a:r>
              <a:rPr lang="en-US" sz="2600" dirty="0" smtClean="0"/>
              <a:t>:</a:t>
            </a:r>
          </a:p>
          <a:p>
            <a:pPr marL="402336" lvl="1" indent="0">
              <a:buNone/>
            </a:pPr>
            <a:r>
              <a:rPr lang="en-US" sz="2400" dirty="0" smtClean="0"/>
              <a:t> </a:t>
            </a:r>
            <a:r>
              <a:rPr lang="en-US" sz="2400" dirty="0"/>
              <a:t>•Speak with student privately and confidentially</a:t>
            </a:r>
          </a:p>
          <a:p>
            <a:pPr marL="402336" lvl="1" indent="0">
              <a:buNone/>
            </a:pPr>
            <a:r>
              <a:rPr lang="en-US" sz="2400" dirty="0"/>
              <a:t>•Show concern/acknowledge </a:t>
            </a:r>
            <a:r>
              <a:rPr lang="en-US" sz="2400" dirty="0" smtClean="0"/>
              <a:t>feelings</a:t>
            </a:r>
            <a:endParaRPr lang="en-US" sz="2400" dirty="0"/>
          </a:p>
          <a:p>
            <a:pPr marL="402336" lvl="1" indent="0">
              <a:buNone/>
            </a:pPr>
            <a:r>
              <a:rPr lang="en-US" sz="2400" dirty="0"/>
              <a:t>•Set limits for acceptable behavior</a:t>
            </a:r>
          </a:p>
          <a:p>
            <a:pPr marL="402336" lvl="1" indent="0">
              <a:buNone/>
            </a:pPr>
            <a:r>
              <a:rPr lang="en-US" sz="2400" dirty="0"/>
              <a:t>•Submit a CARES Report</a:t>
            </a:r>
          </a:p>
          <a:p>
            <a:pPr marL="402336" lvl="1" indent="0">
              <a:buNone/>
            </a:pPr>
            <a:r>
              <a:rPr lang="en-US" sz="2400" dirty="0"/>
              <a:t>•If discussion with student seems inappropriate, dangerous, or ineffective, request student leave class and contact Public Safety immediately at </a:t>
            </a:r>
            <a:r>
              <a:rPr lang="en-US" sz="2600" dirty="0"/>
              <a:t>650-738-7000 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162" y="5894876"/>
            <a:ext cx="2549447" cy="96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136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23" y="490654"/>
            <a:ext cx="11037748" cy="5620213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D</a:t>
            </a:r>
            <a:r>
              <a:rPr lang="en-US" sz="2800" b="1" dirty="0"/>
              <a:t>angerous Behaviors: </a:t>
            </a:r>
            <a:r>
              <a:rPr lang="en-US" sz="2800" dirty="0"/>
              <a:t>Danger to self or others, acting out and appears to be potentially violent, violent behavior toward self or others, threatening to harm or kill self or others</a:t>
            </a:r>
          </a:p>
          <a:p>
            <a:r>
              <a:rPr lang="en-US" sz="2800" b="1" dirty="0"/>
              <a:t>Suggested actions: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 smtClean="0"/>
          </a:p>
          <a:p>
            <a:pPr lvl="1"/>
            <a:r>
              <a:rPr lang="en-US" sz="2600" dirty="0" smtClean="0"/>
              <a:t>Always </a:t>
            </a:r>
            <a:r>
              <a:rPr lang="en-US" sz="2600" dirty="0"/>
              <a:t>protect personal safety</a:t>
            </a:r>
          </a:p>
          <a:p>
            <a:pPr lvl="1"/>
            <a:r>
              <a:rPr lang="en-US" sz="2600" dirty="0"/>
              <a:t>Protect safety of others if possible</a:t>
            </a:r>
          </a:p>
          <a:p>
            <a:pPr lvl="1"/>
            <a:r>
              <a:rPr lang="en-US" sz="2600" dirty="0"/>
              <a:t>Immediately call 911</a:t>
            </a:r>
          </a:p>
          <a:p>
            <a:pPr lvl="1"/>
            <a:r>
              <a:rPr lang="en-US" sz="2600" dirty="0" smtClean="0"/>
              <a:t>If you feel safe, buy </a:t>
            </a:r>
            <a:r>
              <a:rPr lang="en-US" sz="2600" dirty="0"/>
              <a:t>time by talking calmly and with concern until help arrives.</a:t>
            </a:r>
            <a:endParaRPr lang="en-US" sz="2600" dirty="0">
              <a:effectLst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162" y="5894876"/>
            <a:ext cx="2549447" cy="96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031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23" y="490654"/>
            <a:ext cx="11037748" cy="5620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/>
              <a:t>Students can write a CARES </a:t>
            </a:r>
            <a:r>
              <a:rPr lang="en-US" sz="2600" b="1" dirty="0"/>
              <a:t>R</a:t>
            </a:r>
            <a:r>
              <a:rPr lang="en-US" sz="2600" b="1" dirty="0" smtClean="0"/>
              <a:t>eport</a:t>
            </a:r>
          </a:p>
          <a:p>
            <a:r>
              <a:rPr lang="en-US" sz="2400" dirty="0" smtClean="0"/>
              <a:t>Student are also encouraged to write reports  </a:t>
            </a:r>
          </a:p>
          <a:p>
            <a:r>
              <a:rPr lang="en-US" sz="2400" dirty="0" smtClean="0"/>
              <a:t>Students come </a:t>
            </a:r>
            <a:r>
              <a:rPr lang="en-US" sz="2400" dirty="0"/>
              <a:t>in contact with other students who are distressed, disruptive or dangerous.  </a:t>
            </a:r>
            <a:endParaRPr lang="en-US" sz="2400" dirty="0" smtClean="0"/>
          </a:p>
          <a:p>
            <a:r>
              <a:rPr lang="en-US" sz="2400" dirty="0" smtClean="0"/>
              <a:t>Students often see and hear behaviors we do not, especially on social media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677" y="3559262"/>
            <a:ext cx="4846491" cy="183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930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23" y="490654"/>
            <a:ext cx="11037748" cy="5620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/>
              <a:t>Fill out the form online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723" y="1166702"/>
            <a:ext cx="6535062" cy="49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531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794" y="133701"/>
            <a:ext cx="6278137" cy="672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934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23" y="490654"/>
            <a:ext cx="11037748" cy="5620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/>
              <a:t>Follow up email</a:t>
            </a:r>
          </a:p>
          <a:p>
            <a:r>
              <a:rPr lang="en-US" sz="2400" dirty="0" smtClean="0"/>
              <a:t>Faculty and </a:t>
            </a:r>
            <a:r>
              <a:rPr lang="en-US" sz="2400" dirty="0"/>
              <a:t>s</a:t>
            </a:r>
            <a:r>
              <a:rPr lang="en-US" sz="2400" dirty="0" smtClean="0"/>
              <a:t>taff will receive an email letting them know that CARES is working on the case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458" y="3300760"/>
            <a:ext cx="4846491" cy="183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253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1228751"/>
            <a:ext cx="3833906" cy="4952492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953" y="3035924"/>
            <a:ext cx="6248400" cy="2360506"/>
          </a:xfrm>
        </p:spPr>
      </p:pic>
    </p:spTree>
    <p:extLst>
      <p:ext uri="{BB962C8B-B14F-4D97-AF65-F5344CB8AC3E}">
        <p14:creationId xmlns:p14="http://schemas.microsoft.com/office/powerpoint/2010/main" val="427419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269" y="573578"/>
            <a:ext cx="10731729" cy="565064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Canada </a:t>
            </a:r>
            <a:r>
              <a:rPr lang="en-US" sz="4000" dirty="0"/>
              <a:t>College is committed to the health and safety of its students, faculty and staff and to maintaining a safe environment.  </a:t>
            </a:r>
            <a:endParaRPr lang="en-US" sz="40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69813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11022" y="1329746"/>
            <a:ext cx="12281209" cy="4022839"/>
          </a:xfrm>
        </p:spPr>
        <p:txBody>
          <a:bodyPr>
            <a:normAutofit fontScale="90000"/>
          </a:bodyPr>
          <a:lstStyle/>
          <a:p>
            <a:pPr marL="283464" lvl="0" indent="-283464" algn="ctr">
              <a:lnSpc>
                <a:spcPct val="112000"/>
              </a:lnSpc>
              <a:spcBef>
                <a:spcPts val="900"/>
              </a:spcBef>
            </a:pPr>
            <a:r>
              <a:rPr lang="en-US" sz="4000" i="0" cap="none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/>
                <a:ea typeface="+mn-ea"/>
                <a:cs typeface="+mn-cs"/>
              </a:rPr>
              <a:t>Cañada has </a:t>
            </a:r>
            <a:r>
              <a:rPr lang="en-US" sz="4000" i="0" cap="none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/>
                <a:ea typeface="+mn-ea"/>
                <a:cs typeface="+mn-cs"/>
              </a:rPr>
              <a:t>established a </a:t>
            </a:r>
            <a:r>
              <a:rPr lang="en-US" sz="4000" u="sng" cap="none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/>
                <a:ea typeface="+mn-ea"/>
                <a:cs typeface="+mn-cs"/>
              </a:rPr>
              <a:t>CARES </a:t>
            </a:r>
            <a:r>
              <a:rPr lang="en-US" sz="4000" u="sng" cap="none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/>
                <a:ea typeface="+mn-ea"/>
                <a:cs typeface="+mn-cs"/>
              </a:rPr>
              <a:t>Team</a:t>
            </a:r>
            <a:r>
              <a:rPr lang="en-US" sz="4000" i="0" cap="none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/>
                <a:ea typeface="+mn-ea"/>
                <a:cs typeface="+mn-cs"/>
              </a:rPr>
              <a:t/>
            </a:r>
            <a:br>
              <a:rPr lang="en-US" sz="4000" i="0" cap="none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/>
                <a:ea typeface="+mn-ea"/>
                <a:cs typeface="+mn-cs"/>
              </a:rPr>
            </a:br>
            <a:r>
              <a:rPr lang="en-US" sz="4000" b="1" i="0" u="sng" cap="none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/>
                <a:ea typeface="+mn-ea"/>
                <a:cs typeface="+mn-cs"/>
              </a:rPr>
              <a:t> Canada </a:t>
            </a:r>
            <a:r>
              <a:rPr lang="en-US" sz="4000" b="1" i="0" u="sng" cap="none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/>
                <a:ea typeface="+mn-ea"/>
                <a:cs typeface="+mn-cs"/>
              </a:rPr>
              <a:t>Assessment, Response and Evaluation of Students </a:t>
            </a:r>
            <a:r>
              <a:rPr lang="en-US" sz="4000" b="1" i="0" u="sng" cap="none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/>
                <a:ea typeface="+mn-ea"/>
                <a:cs typeface="+mn-cs"/>
              </a:rPr>
              <a:t/>
            </a:r>
            <a:br>
              <a:rPr lang="en-US" sz="4000" b="1" i="0" u="sng" cap="none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/>
                <a:ea typeface="+mn-ea"/>
                <a:cs typeface="+mn-cs"/>
              </a:rPr>
            </a:br>
            <a:r>
              <a:rPr lang="en-US" sz="4000" i="0" cap="none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/>
                <a:ea typeface="+mn-ea"/>
                <a:cs typeface="+mn-cs"/>
              </a:rPr>
              <a:t>to </a:t>
            </a:r>
            <a:r>
              <a:rPr lang="en-US" sz="4000" i="0" cap="none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/>
                <a:ea typeface="+mn-ea"/>
                <a:cs typeface="+mn-cs"/>
              </a:rPr>
              <a:t>provide assistance to anyone on campus.</a:t>
            </a:r>
            <a:r>
              <a:rPr lang="en-US" sz="2000" i="0" cap="none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/>
                <a:ea typeface="+mn-ea"/>
                <a:cs typeface="+mn-cs"/>
              </a:rPr>
              <a:t/>
            </a:r>
            <a:br>
              <a:rPr lang="en-US" sz="2000" i="0" cap="none" dirty="0">
                <a:solidFill>
                  <a:prstClr val="black">
                    <a:lumMod val="85000"/>
                    <a:lumOff val="15000"/>
                  </a:prstClr>
                </a:solidFill>
                <a:latin typeface="Corbel" panose="020B0503020204020204"/>
                <a:ea typeface="+mn-ea"/>
                <a:cs typeface="+mn-cs"/>
              </a:rPr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225" y="3965714"/>
            <a:ext cx="5526716" cy="2087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36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23" y="490654"/>
            <a:ext cx="11037748" cy="5620213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/>
              <a:t>The CARES Team serves as the centralized, coordinated group for discussion and action regarding students exhibiting behaviors which are of concern.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385" y="3731735"/>
            <a:ext cx="5983916" cy="2260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35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23" y="490654"/>
            <a:ext cx="11037748" cy="56202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b="1" dirty="0"/>
              <a:t>C</a:t>
            </a:r>
            <a:r>
              <a:rPr lang="en-US" sz="2600" b="1" dirty="0" smtClean="0"/>
              <a:t>haired </a:t>
            </a:r>
            <a:r>
              <a:rPr lang="en-US" sz="2600" b="1" dirty="0"/>
              <a:t>by </a:t>
            </a:r>
            <a:r>
              <a:rPr lang="en-US" sz="2600" dirty="0" smtClean="0"/>
              <a:t>- </a:t>
            </a:r>
            <a:r>
              <a:rPr lang="en-US" sz="2600" dirty="0"/>
              <a:t>Vice President, Student Services (VPSS) </a:t>
            </a:r>
            <a:endParaRPr lang="en-US" sz="2600" dirty="0" smtClean="0"/>
          </a:p>
          <a:p>
            <a:pPr lvl="7"/>
            <a:r>
              <a:rPr lang="en-US" sz="2000" dirty="0" smtClean="0"/>
              <a:t>Counselor</a:t>
            </a:r>
            <a:r>
              <a:rPr lang="en-US" sz="2000" dirty="0"/>
              <a:t>, Personal Counseling </a:t>
            </a:r>
            <a:r>
              <a:rPr lang="en-US" sz="2000" dirty="0" smtClean="0"/>
              <a:t>Center</a:t>
            </a:r>
          </a:p>
          <a:p>
            <a:pPr lvl="7"/>
            <a:r>
              <a:rPr lang="en-US" sz="2000" dirty="0" smtClean="0"/>
              <a:t>Academic Counselor</a:t>
            </a:r>
            <a:endParaRPr lang="en-US" sz="2000" dirty="0"/>
          </a:p>
          <a:p>
            <a:pPr lvl="7"/>
            <a:r>
              <a:rPr lang="en-US" sz="2000" dirty="0" smtClean="0"/>
              <a:t>Director</a:t>
            </a:r>
            <a:r>
              <a:rPr lang="en-US" sz="2000" dirty="0"/>
              <a:t>, Disability Resource Center</a:t>
            </a:r>
          </a:p>
          <a:p>
            <a:pPr lvl="7"/>
            <a:r>
              <a:rPr lang="en-US" sz="2000" dirty="0" smtClean="0"/>
              <a:t>Dean </a:t>
            </a:r>
            <a:r>
              <a:rPr lang="en-US" sz="2000" dirty="0"/>
              <a:t>of Counseling</a:t>
            </a:r>
          </a:p>
          <a:p>
            <a:pPr lvl="7"/>
            <a:r>
              <a:rPr lang="en-US" sz="2000" dirty="0" smtClean="0"/>
              <a:t>Public </a:t>
            </a:r>
            <a:r>
              <a:rPr lang="en-US" sz="2000" dirty="0"/>
              <a:t>Safety Representative</a:t>
            </a:r>
          </a:p>
          <a:p>
            <a:pPr lvl="7"/>
            <a:r>
              <a:rPr lang="en-US" sz="2000" dirty="0" smtClean="0"/>
              <a:t>VPSS </a:t>
            </a:r>
            <a:r>
              <a:rPr lang="en-US" sz="2000" dirty="0"/>
              <a:t>Executive Assistant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180" y="4562872"/>
            <a:ext cx="4846491" cy="183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10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23" y="490654"/>
            <a:ext cx="11037748" cy="5620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/>
              <a:t>Faculty and Staff Role</a:t>
            </a:r>
          </a:p>
          <a:p>
            <a:r>
              <a:rPr lang="en-US" sz="2600" dirty="0"/>
              <a:t>Each member of the </a:t>
            </a:r>
            <a:r>
              <a:rPr lang="en-US" sz="2600" dirty="0" smtClean="0"/>
              <a:t>Cañada </a:t>
            </a:r>
            <a:r>
              <a:rPr lang="en-US" sz="2600" dirty="0"/>
              <a:t>community has a responsibility to help students succeed.  </a:t>
            </a:r>
            <a:r>
              <a:rPr lang="en-US" sz="2600" dirty="0" smtClean="0"/>
              <a:t>Early prevention and intervention is key to this goal. </a:t>
            </a:r>
          </a:p>
          <a:p>
            <a:r>
              <a:rPr lang="en-US" sz="2600" dirty="0" smtClean="0"/>
              <a:t>Often</a:t>
            </a:r>
            <a:r>
              <a:rPr lang="en-US" sz="2600" dirty="0"/>
              <a:t>, a faculty or staff person is in a position to offer the first helping hand to a </a:t>
            </a:r>
            <a:r>
              <a:rPr lang="en-US" sz="2600" dirty="0" smtClean="0"/>
              <a:t>student</a:t>
            </a:r>
            <a:r>
              <a:rPr lang="en-US" sz="2600" dirty="0"/>
              <a:t> </a:t>
            </a:r>
            <a:r>
              <a:rPr lang="en-US" sz="2600" dirty="0" smtClean="0"/>
              <a:t>as well as recognize at risk students or those becoming at risk.</a:t>
            </a:r>
          </a:p>
          <a:p>
            <a:r>
              <a:rPr lang="en-US" sz="2600" dirty="0" smtClean="0"/>
              <a:t>Each </a:t>
            </a:r>
            <a:r>
              <a:rPr lang="en-US" sz="2600" dirty="0"/>
              <a:t>of us has our own comfort </a:t>
            </a:r>
            <a:r>
              <a:rPr lang="en-US" sz="2600" dirty="0" smtClean="0"/>
              <a:t>level</a:t>
            </a:r>
            <a:r>
              <a:rPr lang="en-US" sz="2600" dirty="0"/>
              <a:t> </a:t>
            </a:r>
            <a:r>
              <a:rPr lang="en-US" sz="2600" dirty="0" smtClean="0"/>
              <a:t>but a flow of information to the CARES team is very important.  </a:t>
            </a:r>
          </a:p>
          <a:p>
            <a:r>
              <a:rPr lang="en-US" sz="2600" dirty="0" smtClean="0"/>
              <a:t>Remember</a:t>
            </a:r>
            <a:r>
              <a:rPr lang="en-US" sz="2600" dirty="0"/>
              <a:t>, do the best you </a:t>
            </a:r>
            <a:r>
              <a:rPr lang="en-US" sz="2600" dirty="0" smtClean="0"/>
              <a:t>can</a:t>
            </a:r>
            <a:r>
              <a:rPr lang="en-US" sz="2600" dirty="0"/>
              <a:t> </a:t>
            </a:r>
            <a:r>
              <a:rPr lang="en-US" sz="2600" dirty="0" smtClean="0"/>
              <a:t>and let our team assist you and the student.</a:t>
            </a:r>
          </a:p>
          <a:p>
            <a:r>
              <a:rPr lang="en-US" sz="2600" dirty="0" smtClean="0"/>
              <a:t>The </a:t>
            </a:r>
            <a:r>
              <a:rPr lang="en-US" sz="2600" dirty="0"/>
              <a:t>most important thing is that you do something.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015" y="4919711"/>
            <a:ext cx="4846491" cy="183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509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23" y="490654"/>
            <a:ext cx="11037748" cy="5620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/>
              <a:t>When to Submit a Report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student might directly confide his or her concerns to </a:t>
            </a:r>
            <a:r>
              <a:rPr lang="en-US" sz="2400" dirty="0" smtClean="0"/>
              <a:t>you</a:t>
            </a:r>
          </a:p>
          <a:p>
            <a:r>
              <a:rPr lang="en-US" sz="2400" dirty="0"/>
              <a:t>Y</a:t>
            </a:r>
            <a:r>
              <a:rPr lang="en-US" sz="2400" dirty="0" smtClean="0"/>
              <a:t>ou </a:t>
            </a:r>
            <a:r>
              <a:rPr lang="en-US" sz="2400" dirty="0"/>
              <a:t>might infer that he or she is in distress by observing the student's behavior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Marked change in student’s appearance, academics or attendance</a:t>
            </a:r>
          </a:p>
          <a:p>
            <a:r>
              <a:rPr lang="en-US" sz="2400" dirty="0" smtClean="0"/>
              <a:t>Personal </a:t>
            </a:r>
            <a:r>
              <a:rPr lang="en-US" sz="2400" dirty="0"/>
              <a:t>safety </a:t>
            </a:r>
            <a:r>
              <a:rPr lang="en-US" sz="2400" dirty="0" smtClean="0"/>
              <a:t>concern for you or other students/threatening words or actions</a:t>
            </a:r>
            <a:endParaRPr lang="en-US" sz="2400" dirty="0"/>
          </a:p>
          <a:p>
            <a:r>
              <a:rPr lang="en-US" sz="2400" dirty="0" smtClean="0"/>
              <a:t>A </a:t>
            </a:r>
            <a:r>
              <a:rPr lang="en-US" sz="2400" dirty="0"/>
              <a:t>student's behavior indicates acute personal </a:t>
            </a:r>
            <a:r>
              <a:rPr lang="en-US" sz="2400" dirty="0" smtClean="0"/>
              <a:t>distress that needs intervention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n-US" sz="2400" dirty="0"/>
              <a:t>D</a:t>
            </a:r>
            <a:r>
              <a:rPr lang="en-US" sz="2400" dirty="0" smtClean="0"/>
              <a:t>isruptive </a:t>
            </a:r>
            <a:r>
              <a:rPr lang="en-US" sz="2400" dirty="0"/>
              <a:t>or disturbing </a:t>
            </a:r>
            <a:r>
              <a:rPr lang="en-US" sz="2400" dirty="0" smtClean="0"/>
              <a:t>behavior, signs of alcohol or drug intoxication</a:t>
            </a:r>
          </a:p>
          <a:p>
            <a:r>
              <a:rPr lang="en-US" sz="2400" dirty="0" smtClean="0"/>
              <a:t>Writings that convey clear intentions to harm self or others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180" y="4562872"/>
            <a:ext cx="4846491" cy="183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491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23" y="490654"/>
            <a:ext cx="11037748" cy="5620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Talking </a:t>
            </a:r>
            <a:r>
              <a:rPr lang="en-US" sz="2400" b="1" dirty="0"/>
              <a:t>with a Student</a:t>
            </a:r>
          </a:p>
          <a:p>
            <a:r>
              <a:rPr lang="en-US" sz="2400" dirty="0"/>
              <a:t> If the student is exhibiting bizarre or disturbing behavior or is intimidating you or others, </a:t>
            </a:r>
            <a:r>
              <a:rPr lang="en-US" sz="2400" b="1" i="1" dirty="0"/>
              <a:t>contact Public Safety </a:t>
            </a:r>
            <a:r>
              <a:rPr lang="en-US" sz="2400" b="1" dirty="0"/>
              <a:t>650-738-7000</a:t>
            </a:r>
            <a:r>
              <a:rPr lang="en-US" sz="2400" dirty="0"/>
              <a:t> </a:t>
            </a:r>
            <a:r>
              <a:rPr lang="en-US" sz="2400" b="1" i="1" dirty="0" smtClean="0"/>
              <a:t> </a:t>
            </a:r>
            <a:r>
              <a:rPr lang="en-US" sz="2400" b="1" i="1" dirty="0"/>
              <a:t>immediately</a:t>
            </a:r>
            <a:r>
              <a:rPr lang="en-US" sz="2400" dirty="0"/>
              <a:t>.</a:t>
            </a:r>
          </a:p>
          <a:p>
            <a:r>
              <a:rPr lang="en-US" sz="2400" dirty="0"/>
              <a:t> If the situation is less severe, you think the student might be open to discussing their concerns with you, and you are comfortable and willing to do this:</a:t>
            </a:r>
          </a:p>
          <a:p>
            <a:r>
              <a:rPr lang="en-US" sz="2400" dirty="0"/>
              <a:t>Let the student know that you've noticed that he or she has been having difficulty lately.</a:t>
            </a:r>
          </a:p>
          <a:p>
            <a:r>
              <a:rPr lang="en-US" sz="2400" dirty="0"/>
              <a:t>Give specific examples, such as "You've been crying," or "You're no longer participating in class."</a:t>
            </a:r>
          </a:p>
          <a:p>
            <a:r>
              <a:rPr lang="en-US" sz="2400" dirty="0"/>
              <a:t>Ask if the student would like to talk with you about it.</a:t>
            </a:r>
          </a:p>
          <a:p>
            <a:r>
              <a:rPr lang="en-US" sz="2400" dirty="0"/>
              <a:t>Respond to those students who disclose their personal concerns to you by: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172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2" y="577385"/>
            <a:ext cx="10785853" cy="53174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b="1" u="sng" dirty="0" smtClean="0"/>
              <a:t>Measure of Mental Health- </a:t>
            </a:r>
            <a:r>
              <a:rPr lang="en-US" sz="3000" b="1" u="sng" dirty="0"/>
              <a:t>R</a:t>
            </a:r>
            <a:r>
              <a:rPr lang="en-US" sz="3000" b="1" u="sng" dirty="0" smtClean="0"/>
              <a:t>elated </a:t>
            </a:r>
            <a:r>
              <a:rPr lang="en-US" sz="3000" b="1" u="sng" dirty="0"/>
              <a:t>R</a:t>
            </a:r>
            <a:r>
              <a:rPr lang="en-US" sz="3000" b="1" u="sng" dirty="0" smtClean="0"/>
              <a:t>isk: The “D” Scale:</a:t>
            </a:r>
          </a:p>
          <a:p>
            <a:pPr marL="0" indent="0">
              <a:buNone/>
            </a:pPr>
            <a:r>
              <a:rPr lang="en-US" sz="2600" b="1" u="sng" dirty="0" smtClean="0"/>
              <a:t>D</a:t>
            </a:r>
            <a:r>
              <a:rPr lang="en-US" sz="2600" b="1" dirty="0" smtClean="0"/>
              <a:t>istressed </a:t>
            </a:r>
            <a:r>
              <a:rPr lang="en-US" sz="2600" b="1" dirty="0"/>
              <a:t>Behaviors:   </a:t>
            </a:r>
            <a:r>
              <a:rPr lang="en-US" sz="2600" dirty="0"/>
              <a:t>Nervous or anxious, sad, crying, or depressed, inability to concentrate, spaced-out or disheveled appearance, angry, under the influence, excessive demand for reassurance/support, expressing suicidal thoughts</a:t>
            </a:r>
          </a:p>
          <a:p>
            <a:pPr marL="0" indent="0">
              <a:buNone/>
            </a:pPr>
            <a:r>
              <a:rPr lang="en-US" sz="2600" b="1" dirty="0"/>
              <a:t>Suggested actions: </a:t>
            </a:r>
            <a:endParaRPr lang="en-US" sz="2600" b="1" dirty="0" smtClean="0"/>
          </a:p>
          <a:p>
            <a:pPr marL="402336" lvl="1" indent="0">
              <a:buNone/>
            </a:pPr>
            <a:r>
              <a:rPr lang="en-US" sz="2400" dirty="0" smtClean="0"/>
              <a:t>•</a:t>
            </a:r>
            <a:r>
              <a:rPr lang="en-US" sz="2400" dirty="0"/>
              <a:t>Talk with student privately or confidentially</a:t>
            </a:r>
          </a:p>
          <a:p>
            <a:pPr marL="402336" lvl="1" indent="0">
              <a:buNone/>
            </a:pPr>
            <a:r>
              <a:rPr lang="en-US" sz="2400" dirty="0"/>
              <a:t>•Register concern</a:t>
            </a:r>
          </a:p>
          <a:p>
            <a:pPr marL="402336" lvl="1" indent="0">
              <a:buNone/>
            </a:pPr>
            <a:r>
              <a:rPr lang="en-US" sz="2400" dirty="0"/>
              <a:t>•Inform student about available assistance</a:t>
            </a:r>
          </a:p>
          <a:p>
            <a:pPr marL="402336" lvl="1" indent="0">
              <a:buNone/>
            </a:pPr>
            <a:r>
              <a:rPr lang="en-US" sz="2400" dirty="0"/>
              <a:t>•Submit a CARES Report</a:t>
            </a:r>
          </a:p>
          <a:p>
            <a:pPr marL="402336" lvl="1" indent="0">
              <a:buNone/>
            </a:pPr>
            <a:r>
              <a:rPr lang="en-US" sz="2400" dirty="0"/>
              <a:t>•Whenever a student expresses suicidal thoughts, take them seriously and get help immediately by </a:t>
            </a:r>
            <a:r>
              <a:rPr lang="en-US" sz="2400" dirty="0" smtClean="0"/>
              <a:t>walking them to PCC or calling </a:t>
            </a:r>
            <a:r>
              <a:rPr lang="en-US" sz="2400" dirty="0"/>
              <a:t>Public Safety at 650-738-7000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162" y="5894876"/>
            <a:ext cx="2549447" cy="96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824943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B2135"/>
      </a:dk2>
      <a:lt2>
        <a:srgbClr val="F4EFDF"/>
      </a:lt2>
      <a:accent1>
        <a:srgbClr val="33A485"/>
      </a:accent1>
      <a:accent2>
        <a:srgbClr val="EC6E39"/>
      </a:accent2>
      <a:accent3>
        <a:srgbClr val="D5A52C"/>
      </a:accent3>
      <a:accent4>
        <a:srgbClr val="909081"/>
      </a:accent4>
      <a:accent5>
        <a:srgbClr val="3BA1C1"/>
      </a:accent5>
      <a:accent6>
        <a:srgbClr val="916A8C"/>
      </a:accent6>
      <a:hlink>
        <a:srgbClr val="3BA1C1"/>
      </a:hlink>
      <a:folHlink>
        <a:srgbClr val="916A8C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0A845BBA-79DB-48B1-B20E-7DB1D922483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346</TotalTime>
  <Words>553</Words>
  <Application>Microsoft Office PowerPoint</Application>
  <PresentationFormat>Widescreen</PresentationFormat>
  <Paragraphs>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Schoolbook</vt:lpstr>
      <vt:lpstr>Corbel</vt:lpstr>
      <vt:lpstr>Headlines</vt:lpstr>
      <vt:lpstr>PowerPoint Presentation</vt:lpstr>
      <vt:lpstr>PowerPoint Presentation</vt:lpstr>
      <vt:lpstr>Cañada has established a CARES Team  Canada Assessment, Response and Evaluation of Students  to provide assistance to anyone on campus.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SMCCD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French, Jenna</dc:creator>
  <cp:lastModifiedBy>Murphy, Joan</cp:lastModifiedBy>
  <cp:revision>17</cp:revision>
  <dcterms:created xsi:type="dcterms:W3CDTF">2018-02-09T18:15:37Z</dcterms:created>
  <dcterms:modified xsi:type="dcterms:W3CDTF">2018-03-06T17:22:49Z</dcterms:modified>
</cp:coreProperties>
</file>