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62" r:id="rId5"/>
    <p:sldId id="258" r:id="rId6"/>
    <p:sldId id="263" r:id="rId7"/>
    <p:sldId id="265"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76" d="100"/>
          <a:sy n="76" d="100"/>
        </p:scale>
        <p:origin x="126" y="79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7DC4FD-C9F4-47CC-8903-89B832DDDA05}"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230CE-B20A-44E2-9CF2-E24F2B4AFFE5}" type="slidenum">
              <a:rPr lang="en-US" smtClean="0"/>
              <a:t>‹#›</a:t>
            </a:fld>
            <a:endParaRPr lang="en-US"/>
          </a:p>
        </p:txBody>
      </p:sp>
    </p:spTree>
    <p:extLst>
      <p:ext uri="{BB962C8B-B14F-4D97-AF65-F5344CB8AC3E}">
        <p14:creationId xmlns:p14="http://schemas.microsoft.com/office/powerpoint/2010/main" val="2014457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7DC4FD-C9F4-47CC-8903-89B832DDDA05}"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230CE-B20A-44E2-9CF2-E24F2B4AFFE5}" type="slidenum">
              <a:rPr lang="en-US" smtClean="0"/>
              <a:t>‹#›</a:t>
            </a:fld>
            <a:endParaRPr lang="en-US"/>
          </a:p>
        </p:txBody>
      </p:sp>
    </p:spTree>
    <p:extLst>
      <p:ext uri="{BB962C8B-B14F-4D97-AF65-F5344CB8AC3E}">
        <p14:creationId xmlns:p14="http://schemas.microsoft.com/office/powerpoint/2010/main" val="2714454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7DC4FD-C9F4-47CC-8903-89B832DDDA05}"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230CE-B20A-44E2-9CF2-E24F2B4AFFE5}" type="slidenum">
              <a:rPr lang="en-US" smtClean="0"/>
              <a:t>‹#›</a:t>
            </a:fld>
            <a:endParaRPr lang="en-US"/>
          </a:p>
        </p:txBody>
      </p:sp>
    </p:spTree>
    <p:extLst>
      <p:ext uri="{BB962C8B-B14F-4D97-AF65-F5344CB8AC3E}">
        <p14:creationId xmlns:p14="http://schemas.microsoft.com/office/powerpoint/2010/main" val="2831114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7DC4FD-C9F4-47CC-8903-89B832DDDA05}"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230CE-B20A-44E2-9CF2-E24F2B4AFFE5}" type="slidenum">
              <a:rPr lang="en-US" smtClean="0"/>
              <a:t>‹#›</a:t>
            </a:fld>
            <a:endParaRPr lang="en-US"/>
          </a:p>
        </p:txBody>
      </p:sp>
    </p:spTree>
    <p:extLst>
      <p:ext uri="{BB962C8B-B14F-4D97-AF65-F5344CB8AC3E}">
        <p14:creationId xmlns:p14="http://schemas.microsoft.com/office/powerpoint/2010/main" val="3022680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7DC4FD-C9F4-47CC-8903-89B832DDDA05}"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230CE-B20A-44E2-9CF2-E24F2B4AFFE5}" type="slidenum">
              <a:rPr lang="en-US" smtClean="0"/>
              <a:t>‹#›</a:t>
            </a:fld>
            <a:endParaRPr lang="en-US"/>
          </a:p>
        </p:txBody>
      </p:sp>
    </p:spTree>
    <p:extLst>
      <p:ext uri="{BB962C8B-B14F-4D97-AF65-F5344CB8AC3E}">
        <p14:creationId xmlns:p14="http://schemas.microsoft.com/office/powerpoint/2010/main" val="357953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7DC4FD-C9F4-47CC-8903-89B832DDDA05}"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D230CE-B20A-44E2-9CF2-E24F2B4AFFE5}" type="slidenum">
              <a:rPr lang="en-US" smtClean="0"/>
              <a:t>‹#›</a:t>
            </a:fld>
            <a:endParaRPr lang="en-US"/>
          </a:p>
        </p:txBody>
      </p:sp>
    </p:spTree>
    <p:extLst>
      <p:ext uri="{BB962C8B-B14F-4D97-AF65-F5344CB8AC3E}">
        <p14:creationId xmlns:p14="http://schemas.microsoft.com/office/powerpoint/2010/main" val="3927495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7DC4FD-C9F4-47CC-8903-89B832DDDA05}"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D230CE-B20A-44E2-9CF2-E24F2B4AFFE5}" type="slidenum">
              <a:rPr lang="en-US" smtClean="0"/>
              <a:t>‹#›</a:t>
            </a:fld>
            <a:endParaRPr lang="en-US"/>
          </a:p>
        </p:txBody>
      </p:sp>
    </p:spTree>
    <p:extLst>
      <p:ext uri="{BB962C8B-B14F-4D97-AF65-F5344CB8AC3E}">
        <p14:creationId xmlns:p14="http://schemas.microsoft.com/office/powerpoint/2010/main" val="728774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7DC4FD-C9F4-47CC-8903-89B832DDDA05}"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D230CE-B20A-44E2-9CF2-E24F2B4AFFE5}" type="slidenum">
              <a:rPr lang="en-US" smtClean="0"/>
              <a:t>‹#›</a:t>
            </a:fld>
            <a:endParaRPr lang="en-US"/>
          </a:p>
        </p:txBody>
      </p:sp>
    </p:spTree>
    <p:extLst>
      <p:ext uri="{BB962C8B-B14F-4D97-AF65-F5344CB8AC3E}">
        <p14:creationId xmlns:p14="http://schemas.microsoft.com/office/powerpoint/2010/main" val="3051554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7DC4FD-C9F4-47CC-8903-89B832DDDA05}"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D230CE-B20A-44E2-9CF2-E24F2B4AFFE5}" type="slidenum">
              <a:rPr lang="en-US" smtClean="0"/>
              <a:t>‹#›</a:t>
            </a:fld>
            <a:endParaRPr lang="en-US"/>
          </a:p>
        </p:txBody>
      </p:sp>
    </p:spTree>
    <p:extLst>
      <p:ext uri="{BB962C8B-B14F-4D97-AF65-F5344CB8AC3E}">
        <p14:creationId xmlns:p14="http://schemas.microsoft.com/office/powerpoint/2010/main" val="3380727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DC4FD-C9F4-47CC-8903-89B832DDDA05}"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D230CE-B20A-44E2-9CF2-E24F2B4AFFE5}" type="slidenum">
              <a:rPr lang="en-US" smtClean="0"/>
              <a:t>‹#›</a:t>
            </a:fld>
            <a:endParaRPr lang="en-US"/>
          </a:p>
        </p:txBody>
      </p:sp>
    </p:spTree>
    <p:extLst>
      <p:ext uri="{BB962C8B-B14F-4D97-AF65-F5344CB8AC3E}">
        <p14:creationId xmlns:p14="http://schemas.microsoft.com/office/powerpoint/2010/main" val="49581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DC4FD-C9F4-47CC-8903-89B832DDDA05}"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D230CE-B20A-44E2-9CF2-E24F2B4AFFE5}" type="slidenum">
              <a:rPr lang="en-US" smtClean="0"/>
              <a:t>‹#›</a:t>
            </a:fld>
            <a:endParaRPr lang="en-US"/>
          </a:p>
        </p:txBody>
      </p:sp>
    </p:spTree>
    <p:extLst>
      <p:ext uri="{BB962C8B-B14F-4D97-AF65-F5344CB8AC3E}">
        <p14:creationId xmlns:p14="http://schemas.microsoft.com/office/powerpoint/2010/main" val="3553597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DC4FD-C9F4-47CC-8903-89B832DDDA05}" type="datetimeFigureOut">
              <a:rPr lang="en-US" smtClean="0"/>
              <a:t>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D230CE-B20A-44E2-9CF2-E24F2B4AFFE5}" type="slidenum">
              <a:rPr lang="en-US" smtClean="0"/>
              <a:t>‹#›</a:t>
            </a:fld>
            <a:endParaRPr lang="en-US"/>
          </a:p>
        </p:txBody>
      </p:sp>
    </p:spTree>
    <p:extLst>
      <p:ext uri="{BB962C8B-B14F-4D97-AF65-F5344CB8AC3E}">
        <p14:creationId xmlns:p14="http://schemas.microsoft.com/office/powerpoint/2010/main" val="4209242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b="1" dirty="0" smtClean="0">
                <a:effectLst>
                  <a:outerShdw blurRad="38100" dist="38100" dir="2700000" algn="tl">
                    <a:srgbClr val="000000">
                      <a:alpha val="43137"/>
                    </a:srgbClr>
                  </a:outerShdw>
                </a:effectLst>
              </a:rPr>
              <a:t>Articulation 101</a:t>
            </a:r>
            <a:endParaRPr lang="en-US" sz="88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4553509"/>
            <a:ext cx="9144000" cy="512762"/>
          </a:xfrm>
        </p:spPr>
        <p:txBody>
          <a:bodyPr/>
          <a:lstStyle/>
          <a:p>
            <a:r>
              <a:rPr lang="en-US" dirty="0" smtClean="0"/>
              <a:t>Fall 2016</a:t>
            </a:r>
            <a:endParaRPr lang="en-US" dirty="0"/>
          </a:p>
        </p:txBody>
      </p:sp>
    </p:spTree>
    <p:extLst>
      <p:ext uri="{BB962C8B-B14F-4D97-AF65-F5344CB8AC3E}">
        <p14:creationId xmlns:p14="http://schemas.microsoft.com/office/powerpoint/2010/main" val="1306395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Step 1</a:t>
            </a:r>
            <a:endParaRPr lang="en-US" sz="6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7590859"/>
              </p:ext>
            </p:extLst>
          </p:nvPr>
        </p:nvGraphicFramePr>
        <p:xfrm>
          <a:off x="838200" y="3004986"/>
          <a:ext cx="10515600" cy="1854200"/>
        </p:xfrm>
        <a:graphic>
          <a:graphicData uri="http://schemas.openxmlformats.org/drawingml/2006/table">
            <a:tbl>
              <a:tblPr firstRow="1" bandRow="1">
                <a:tableStyleId>{5C22544A-7EE6-4342-B048-85BDC9FD1C3A}</a:tableStyleId>
              </a:tblPr>
              <a:tblGrid>
                <a:gridCol w="2238632">
                  <a:extLst>
                    <a:ext uri="{9D8B030D-6E8A-4147-A177-3AD203B41FA5}">
                      <a16:colId xmlns:a16="http://schemas.microsoft.com/office/drawing/2014/main" val="20000"/>
                    </a:ext>
                  </a:extLst>
                </a:gridCol>
                <a:gridCol w="3954163">
                  <a:extLst>
                    <a:ext uri="{9D8B030D-6E8A-4147-A177-3AD203B41FA5}">
                      <a16:colId xmlns:a16="http://schemas.microsoft.com/office/drawing/2014/main" val="20001"/>
                    </a:ext>
                  </a:extLst>
                </a:gridCol>
                <a:gridCol w="4322805">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smtClean="0"/>
                        <a:t>CSU</a:t>
                      </a:r>
                      <a:endParaRPr lang="en-US" dirty="0"/>
                    </a:p>
                  </a:txBody>
                  <a:tcPr/>
                </a:tc>
                <a:tc>
                  <a:txBody>
                    <a:bodyPr/>
                    <a:lstStyle/>
                    <a:p>
                      <a:r>
                        <a:rPr lang="en-US" dirty="0" smtClean="0"/>
                        <a:t>UC</a:t>
                      </a:r>
                      <a:endParaRPr lang="en-US" dirty="0"/>
                    </a:p>
                  </a:txBody>
                  <a:tcPr/>
                </a:tc>
                <a:extLst>
                  <a:ext uri="{0D108BD9-81ED-4DB2-BD59-A6C34878D82A}">
                    <a16:rowId xmlns:a16="http://schemas.microsoft.com/office/drawing/2014/main" val="10000"/>
                  </a:ext>
                </a:extLst>
              </a:tr>
              <a:tr h="370840">
                <a:tc>
                  <a:txBody>
                    <a:bodyPr/>
                    <a:lstStyle/>
                    <a:p>
                      <a:r>
                        <a:rPr lang="en-US" dirty="0" smtClean="0"/>
                        <a:t>Course</a:t>
                      </a:r>
                      <a:r>
                        <a:rPr lang="en-US" baseline="0" dirty="0" smtClean="0"/>
                        <a:t> credit</a:t>
                      </a:r>
                      <a:endParaRPr lang="en-US" dirty="0"/>
                    </a:p>
                  </a:txBody>
                  <a:tcPr/>
                </a:tc>
                <a:tc>
                  <a:txBody>
                    <a:bodyPr/>
                    <a:lstStyle/>
                    <a:p>
                      <a:r>
                        <a:rPr lang="en-US" dirty="0" smtClean="0"/>
                        <a:t>CC determine</a:t>
                      </a:r>
                      <a:endParaRPr lang="en-US" dirty="0"/>
                    </a:p>
                  </a:txBody>
                  <a:tcPr/>
                </a:tc>
                <a:tc>
                  <a:txBody>
                    <a:bodyPr/>
                    <a:lstStyle/>
                    <a:p>
                      <a:r>
                        <a:rPr lang="en-US" dirty="0" smtClean="0"/>
                        <a:t>UC – submit in June, results</a:t>
                      </a:r>
                      <a:r>
                        <a:rPr lang="en-US" baseline="0" dirty="0" smtClean="0"/>
                        <a:t> </a:t>
                      </a:r>
                      <a:r>
                        <a:rPr lang="en-US" baseline="0" smtClean="0"/>
                        <a:t>in July (TCA)</a:t>
                      </a:r>
                      <a:endParaRPr lang="en-US" dirty="0"/>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extLst>
                  <a:ext uri="{0D108BD9-81ED-4DB2-BD59-A6C34878D82A}">
                    <a16:rowId xmlns:a16="http://schemas.microsoft.com/office/drawing/2014/main" val="10003"/>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3" name="TextBox 2"/>
          <p:cNvSpPr txBox="1"/>
          <p:nvPr/>
        </p:nvSpPr>
        <p:spPr>
          <a:xfrm>
            <a:off x="2113614" y="1690688"/>
            <a:ext cx="8574374" cy="707886"/>
          </a:xfrm>
          <a:prstGeom prst="rect">
            <a:avLst/>
          </a:prstGeom>
          <a:noFill/>
        </p:spPr>
        <p:txBody>
          <a:bodyPr wrap="square" rtlCol="0">
            <a:spAutoFit/>
          </a:bodyPr>
          <a:lstStyle/>
          <a:p>
            <a:r>
              <a:rPr lang="en-US" sz="4000" b="1" dirty="0" smtClean="0"/>
              <a:t>Do the units from the course transfer?</a:t>
            </a:r>
            <a:endParaRPr lang="en-US" sz="4000" b="1" dirty="0"/>
          </a:p>
        </p:txBody>
      </p:sp>
      <p:sp>
        <p:nvSpPr>
          <p:cNvPr id="6" name="TextBox 5"/>
          <p:cNvSpPr txBox="1"/>
          <p:nvPr/>
        </p:nvSpPr>
        <p:spPr>
          <a:xfrm>
            <a:off x="838200" y="5251622"/>
            <a:ext cx="10515600" cy="369332"/>
          </a:xfrm>
          <a:prstGeom prst="rect">
            <a:avLst/>
          </a:prstGeom>
          <a:noFill/>
        </p:spPr>
        <p:txBody>
          <a:bodyPr wrap="square" rtlCol="0">
            <a:spAutoFit/>
          </a:bodyPr>
          <a:lstStyle/>
          <a:p>
            <a:r>
              <a:rPr lang="en-US" dirty="0" smtClean="0"/>
              <a:t>Importance of thorough COR – recent textbook, lab manual, </a:t>
            </a:r>
            <a:r>
              <a:rPr lang="en-US" dirty="0" err="1" smtClean="0"/>
              <a:t>etc</a:t>
            </a:r>
            <a:endParaRPr lang="en-US" dirty="0"/>
          </a:p>
        </p:txBody>
      </p:sp>
    </p:spTree>
    <p:extLst>
      <p:ext uri="{BB962C8B-B14F-4D97-AF65-F5344CB8AC3E}">
        <p14:creationId xmlns:p14="http://schemas.microsoft.com/office/powerpoint/2010/main" val="3262963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Step 2</a:t>
            </a:r>
            <a:endParaRPr lang="en-US" sz="6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0532236"/>
              </p:ext>
            </p:extLst>
          </p:nvPr>
        </p:nvGraphicFramePr>
        <p:xfrm>
          <a:off x="838200" y="2612371"/>
          <a:ext cx="10515600" cy="1854200"/>
        </p:xfrm>
        <a:graphic>
          <a:graphicData uri="http://schemas.openxmlformats.org/drawingml/2006/table">
            <a:tbl>
              <a:tblPr firstRow="1" bandRow="1">
                <a:tableStyleId>{5C22544A-7EE6-4342-B048-85BDC9FD1C3A}</a:tableStyleId>
              </a:tblPr>
              <a:tblGrid>
                <a:gridCol w="2238632">
                  <a:extLst>
                    <a:ext uri="{9D8B030D-6E8A-4147-A177-3AD203B41FA5}">
                      <a16:colId xmlns:a16="http://schemas.microsoft.com/office/drawing/2014/main" val="20000"/>
                    </a:ext>
                  </a:extLst>
                </a:gridCol>
                <a:gridCol w="3954163">
                  <a:extLst>
                    <a:ext uri="{9D8B030D-6E8A-4147-A177-3AD203B41FA5}">
                      <a16:colId xmlns:a16="http://schemas.microsoft.com/office/drawing/2014/main" val="20001"/>
                    </a:ext>
                  </a:extLst>
                </a:gridCol>
                <a:gridCol w="4322805">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smtClean="0"/>
                        <a:t>CSU</a:t>
                      </a:r>
                      <a:endParaRPr lang="en-US" dirty="0"/>
                    </a:p>
                  </a:txBody>
                  <a:tcPr/>
                </a:tc>
                <a:tc>
                  <a:txBody>
                    <a:bodyPr/>
                    <a:lstStyle/>
                    <a:p>
                      <a:r>
                        <a:rPr lang="en-US" dirty="0" smtClean="0"/>
                        <a:t>UC</a:t>
                      </a:r>
                      <a:endParaRPr lang="en-US" dirty="0"/>
                    </a:p>
                  </a:txBody>
                  <a:tcPr/>
                </a:tc>
                <a:extLst>
                  <a:ext uri="{0D108BD9-81ED-4DB2-BD59-A6C34878D82A}">
                    <a16:rowId xmlns:a16="http://schemas.microsoft.com/office/drawing/2014/main" val="10000"/>
                  </a:ext>
                </a:extLst>
              </a:tr>
              <a:tr h="370840">
                <a:tc>
                  <a:txBody>
                    <a:bodyPr/>
                    <a:lstStyle/>
                    <a:p>
                      <a:r>
                        <a:rPr lang="en-US" dirty="0" smtClean="0"/>
                        <a:t>Course</a:t>
                      </a:r>
                      <a:r>
                        <a:rPr lang="en-US" baseline="0" dirty="0" smtClean="0"/>
                        <a:t> credit</a:t>
                      </a:r>
                      <a:endParaRPr lang="en-US" dirty="0"/>
                    </a:p>
                  </a:txBody>
                  <a:tcPr/>
                </a:tc>
                <a:tc>
                  <a:txBody>
                    <a:bodyPr/>
                    <a:lstStyle/>
                    <a:p>
                      <a:r>
                        <a:rPr lang="en-US" dirty="0" smtClean="0"/>
                        <a:t>CC determine</a:t>
                      </a:r>
                      <a:endParaRPr lang="en-US" dirty="0"/>
                    </a:p>
                  </a:txBody>
                  <a:tcPr/>
                </a:tc>
                <a:tc>
                  <a:txBody>
                    <a:bodyPr/>
                    <a:lstStyle/>
                    <a:p>
                      <a:r>
                        <a:rPr lang="en-US" dirty="0" smtClean="0"/>
                        <a:t>UC – submit in June, results in July</a:t>
                      </a:r>
                      <a:endParaRPr lang="en-US" dirty="0"/>
                    </a:p>
                  </a:txBody>
                  <a:tcPr/>
                </a:tc>
                <a:extLst>
                  <a:ext uri="{0D108BD9-81ED-4DB2-BD59-A6C34878D82A}">
                    <a16:rowId xmlns:a16="http://schemas.microsoft.com/office/drawing/2014/main" val="10001"/>
                  </a:ext>
                </a:extLst>
              </a:tr>
              <a:tr h="370840">
                <a:tc>
                  <a:txBody>
                    <a:bodyPr/>
                    <a:lstStyle/>
                    <a:p>
                      <a:r>
                        <a:rPr lang="en-US" dirty="0" smtClean="0"/>
                        <a:t>CSU</a:t>
                      </a:r>
                      <a:r>
                        <a:rPr lang="en-US" baseline="0" dirty="0" smtClean="0"/>
                        <a:t> GE</a:t>
                      </a:r>
                      <a:endParaRPr lang="en-US" dirty="0"/>
                    </a:p>
                  </a:txBody>
                  <a:tcPr/>
                </a:tc>
                <a:tc>
                  <a:txBody>
                    <a:bodyPr/>
                    <a:lstStyle/>
                    <a:p>
                      <a:r>
                        <a:rPr lang="en-US" dirty="0" smtClean="0"/>
                        <a:t>CSU determine – submit in Dec</a:t>
                      </a:r>
                      <a:endParaRPr lang="en-US" dirty="0"/>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smtClean="0"/>
                        <a:t>IGETC</a:t>
                      </a:r>
                      <a:endParaRPr lang="en-US" dirty="0"/>
                    </a:p>
                  </a:txBody>
                  <a:tcPr/>
                </a:tc>
                <a:tc>
                  <a:txBody>
                    <a:bodyPr/>
                    <a:lstStyle/>
                    <a:p>
                      <a:r>
                        <a:rPr lang="en-US" dirty="0" smtClean="0"/>
                        <a:t>CSU and UC determine- submit in Dec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CSU and UC determine- submit in Dec</a:t>
                      </a:r>
                    </a:p>
                  </a:txBody>
                  <a:tcPr/>
                </a:tc>
                <a:extLst>
                  <a:ext uri="{0D108BD9-81ED-4DB2-BD59-A6C34878D82A}">
                    <a16:rowId xmlns:a16="http://schemas.microsoft.com/office/drawing/2014/main" val="10003"/>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5" name="TextBox 4"/>
          <p:cNvSpPr txBox="1"/>
          <p:nvPr/>
        </p:nvSpPr>
        <p:spPr>
          <a:xfrm>
            <a:off x="838200" y="4696784"/>
            <a:ext cx="10515600" cy="1754326"/>
          </a:xfrm>
          <a:prstGeom prst="rect">
            <a:avLst/>
          </a:prstGeom>
          <a:noFill/>
        </p:spPr>
        <p:txBody>
          <a:bodyPr wrap="square" rtlCol="0">
            <a:spAutoFit/>
          </a:bodyPr>
          <a:lstStyle/>
          <a:p>
            <a:r>
              <a:rPr lang="en-US" dirty="0" smtClean="0"/>
              <a:t>Each course is reviewed by 3 reviewers (both CC and CSU articulation officers) using the Guiding Notes as a reference.  Detailed COR is absolutely critical here.  Local AA GE comes from CSU approval.</a:t>
            </a:r>
          </a:p>
          <a:p>
            <a:endParaRPr lang="en-US" dirty="0" smtClean="0"/>
          </a:p>
          <a:p>
            <a:r>
              <a:rPr lang="en-US" dirty="0" smtClean="0"/>
              <a:t>For </a:t>
            </a:r>
            <a:r>
              <a:rPr lang="en-US" dirty="0"/>
              <a:t>IGETC – course must already be UC </a:t>
            </a:r>
            <a:r>
              <a:rPr lang="en-US" dirty="0" smtClean="0"/>
              <a:t>transferable</a:t>
            </a:r>
          </a:p>
          <a:p>
            <a:endParaRPr lang="en-US" dirty="0"/>
          </a:p>
          <a:p>
            <a:r>
              <a:rPr lang="en-US" dirty="0" smtClean="0"/>
              <a:t>Results available in ~April.</a:t>
            </a:r>
          </a:p>
        </p:txBody>
      </p:sp>
      <p:sp>
        <p:nvSpPr>
          <p:cNvPr id="6" name="TextBox 5"/>
          <p:cNvSpPr txBox="1"/>
          <p:nvPr/>
        </p:nvSpPr>
        <p:spPr>
          <a:xfrm>
            <a:off x="838200" y="1690688"/>
            <a:ext cx="10515600" cy="523220"/>
          </a:xfrm>
          <a:prstGeom prst="rect">
            <a:avLst/>
          </a:prstGeom>
          <a:noFill/>
        </p:spPr>
        <p:txBody>
          <a:bodyPr wrap="square" rtlCol="0">
            <a:spAutoFit/>
          </a:bodyPr>
          <a:lstStyle/>
          <a:p>
            <a:r>
              <a:rPr lang="en-US" sz="2800" b="1" dirty="0" smtClean="0"/>
              <a:t>Do the units from the course count towards General Education (GE)?</a:t>
            </a:r>
            <a:endParaRPr lang="en-US" sz="2800" b="1" dirty="0"/>
          </a:p>
        </p:txBody>
      </p:sp>
    </p:spTree>
    <p:extLst>
      <p:ext uri="{BB962C8B-B14F-4D97-AF65-F5344CB8AC3E}">
        <p14:creationId xmlns:p14="http://schemas.microsoft.com/office/powerpoint/2010/main" val="2526535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Step 3</a:t>
            </a:r>
            <a:endParaRPr lang="en-US" sz="6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4226837"/>
              </p:ext>
            </p:extLst>
          </p:nvPr>
        </p:nvGraphicFramePr>
        <p:xfrm>
          <a:off x="838200" y="2855084"/>
          <a:ext cx="10515600" cy="1854200"/>
        </p:xfrm>
        <a:graphic>
          <a:graphicData uri="http://schemas.openxmlformats.org/drawingml/2006/table">
            <a:tbl>
              <a:tblPr firstRow="1" bandRow="1">
                <a:tableStyleId>{5C22544A-7EE6-4342-B048-85BDC9FD1C3A}</a:tableStyleId>
              </a:tblPr>
              <a:tblGrid>
                <a:gridCol w="2238632">
                  <a:extLst>
                    <a:ext uri="{9D8B030D-6E8A-4147-A177-3AD203B41FA5}">
                      <a16:colId xmlns:a16="http://schemas.microsoft.com/office/drawing/2014/main" val="20000"/>
                    </a:ext>
                  </a:extLst>
                </a:gridCol>
                <a:gridCol w="3954163">
                  <a:extLst>
                    <a:ext uri="{9D8B030D-6E8A-4147-A177-3AD203B41FA5}">
                      <a16:colId xmlns:a16="http://schemas.microsoft.com/office/drawing/2014/main" val="20001"/>
                    </a:ext>
                  </a:extLst>
                </a:gridCol>
                <a:gridCol w="4322805">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smtClean="0"/>
                        <a:t>CSU</a:t>
                      </a:r>
                      <a:endParaRPr lang="en-US" dirty="0"/>
                    </a:p>
                  </a:txBody>
                  <a:tcPr/>
                </a:tc>
                <a:tc>
                  <a:txBody>
                    <a:bodyPr/>
                    <a:lstStyle/>
                    <a:p>
                      <a:r>
                        <a:rPr lang="en-US" dirty="0" smtClean="0"/>
                        <a:t>UC</a:t>
                      </a:r>
                      <a:endParaRPr lang="en-US" dirty="0"/>
                    </a:p>
                  </a:txBody>
                  <a:tcPr/>
                </a:tc>
                <a:extLst>
                  <a:ext uri="{0D108BD9-81ED-4DB2-BD59-A6C34878D82A}">
                    <a16:rowId xmlns:a16="http://schemas.microsoft.com/office/drawing/2014/main" val="10000"/>
                  </a:ext>
                </a:extLst>
              </a:tr>
              <a:tr h="370840">
                <a:tc>
                  <a:txBody>
                    <a:bodyPr/>
                    <a:lstStyle/>
                    <a:p>
                      <a:r>
                        <a:rPr lang="en-US" dirty="0" smtClean="0"/>
                        <a:t>Course</a:t>
                      </a:r>
                      <a:r>
                        <a:rPr lang="en-US" baseline="0" dirty="0" smtClean="0"/>
                        <a:t> credit</a:t>
                      </a:r>
                      <a:endParaRPr lang="en-US" dirty="0"/>
                    </a:p>
                  </a:txBody>
                  <a:tcPr/>
                </a:tc>
                <a:tc>
                  <a:txBody>
                    <a:bodyPr/>
                    <a:lstStyle/>
                    <a:p>
                      <a:r>
                        <a:rPr lang="en-US" dirty="0" smtClean="0"/>
                        <a:t>CC determine</a:t>
                      </a:r>
                      <a:endParaRPr lang="en-US" dirty="0"/>
                    </a:p>
                  </a:txBody>
                  <a:tcPr/>
                </a:tc>
                <a:tc>
                  <a:txBody>
                    <a:bodyPr/>
                    <a:lstStyle/>
                    <a:p>
                      <a:r>
                        <a:rPr lang="en-US" dirty="0" smtClean="0"/>
                        <a:t>UC – submit in June, results in July</a:t>
                      </a:r>
                      <a:endParaRPr lang="en-US" dirty="0"/>
                    </a:p>
                  </a:txBody>
                  <a:tcPr/>
                </a:tc>
                <a:extLst>
                  <a:ext uri="{0D108BD9-81ED-4DB2-BD59-A6C34878D82A}">
                    <a16:rowId xmlns:a16="http://schemas.microsoft.com/office/drawing/2014/main" val="10001"/>
                  </a:ext>
                </a:extLst>
              </a:tr>
              <a:tr h="370840">
                <a:tc>
                  <a:txBody>
                    <a:bodyPr/>
                    <a:lstStyle/>
                    <a:p>
                      <a:r>
                        <a:rPr lang="en-US" dirty="0" smtClean="0"/>
                        <a:t>CSU</a:t>
                      </a:r>
                      <a:r>
                        <a:rPr lang="en-US" baseline="0" dirty="0" smtClean="0"/>
                        <a:t> GE</a:t>
                      </a:r>
                      <a:endParaRPr lang="en-US" dirty="0"/>
                    </a:p>
                  </a:txBody>
                  <a:tcPr/>
                </a:tc>
                <a:tc>
                  <a:txBody>
                    <a:bodyPr/>
                    <a:lstStyle/>
                    <a:p>
                      <a:r>
                        <a:rPr lang="en-US" dirty="0" smtClean="0"/>
                        <a:t>CSU determine – submit in Dec</a:t>
                      </a:r>
                      <a:endParaRPr lang="en-US" dirty="0"/>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smtClean="0"/>
                        <a:t>IGETC</a:t>
                      </a:r>
                      <a:endParaRPr lang="en-US" dirty="0"/>
                    </a:p>
                  </a:txBody>
                  <a:tcPr/>
                </a:tc>
                <a:tc>
                  <a:txBody>
                    <a:bodyPr/>
                    <a:lstStyle/>
                    <a:p>
                      <a:r>
                        <a:rPr lang="en-US" dirty="0" smtClean="0"/>
                        <a:t>CSU and UC determine- submit in Dec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CSU and UC determine- submit in Dec</a:t>
                      </a:r>
                    </a:p>
                  </a:txBody>
                  <a:tcPr/>
                </a:tc>
                <a:extLst>
                  <a:ext uri="{0D108BD9-81ED-4DB2-BD59-A6C34878D82A}">
                    <a16:rowId xmlns:a16="http://schemas.microsoft.com/office/drawing/2014/main" val="10003"/>
                  </a:ext>
                </a:extLst>
              </a:tr>
              <a:tr h="370840">
                <a:tc>
                  <a:txBody>
                    <a:bodyPr/>
                    <a:lstStyle/>
                    <a:p>
                      <a:r>
                        <a:rPr lang="en-US" dirty="0" smtClean="0"/>
                        <a:t>Course level</a:t>
                      </a:r>
                      <a:endParaRPr lang="en-US" dirty="0"/>
                    </a:p>
                  </a:txBody>
                  <a:tcPr/>
                </a:tc>
                <a:tc>
                  <a:txBody>
                    <a:bodyPr/>
                    <a:lstStyle/>
                    <a:p>
                      <a:r>
                        <a:rPr lang="en-US" dirty="0" smtClean="0"/>
                        <a:t>Individual schools determine</a:t>
                      </a:r>
                      <a:endParaRPr lang="en-US" dirty="0"/>
                    </a:p>
                  </a:txBody>
                  <a:tcPr/>
                </a:tc>
                <a:tc>
                  <a:txBody>
                    <a:bodyPr/>
                    <a:lstStyle/>
                    <a:p>
                      <a:r>
                        <a:rPr lang="en-US" dirty="0" smtClean="0"/>
                        <a:t>Individual schools determine</a:t>
                      </a:r>
                      <a:endParaRPr lang="en-US" dirty="0"/>
                    </a:p>
                  </a:txBody>
                  <a:tcPr/>
                </a:tc>
                <a:extLst>
                  <a:ext uri="{0D108BD9-81ED-4DB2-BD59-A6C34878D82A}">
                    <a16:rowId xmlns:a16="http://schemas.microsoft.com/office/drawing/2014/main" val="10004"/>
                  </a:ext>
                </a:extLst>
              </a:tr>
            </a:tbl>
          </a:graphicData>
        </a:graphic>
      </p:graphicFrame>
      <p:sp>
        <p:nvSpPr>
          <p:cNvPr id="6" name="TextBox 5"/>
          <p:cNvSpPr txBox="1"/>
          <p:nvPr/>
        </p:nvSpPr>
        <p:spPr>
          <a:xfrm>
            <a:off x="838200" y="1690688"/>
            <a:ext cx="10515599" cy="615553"/>
          </a:xfrm>
          <a:prstGeom prst="rect">
            <a:avLst/>
          </a:prstGeom>
          <a:noFill/>
        </p:spPr>
        <p:txBody>
          <a:bodyPr wrap="square" rtlCol="0">
            <a:spAutoFit/>
          </a:bodyPr>
          <a:lstStyle/>
          <a:p>
            <a:pPr algn="ctr"/>
            <a:r>
              <a:rPr lang="en-US" sz="3400" b="1" dirty="0" smtClean="0"/>
              <a:t>Do the units count towards the major at the 4-yr school?</a:t>
            </a:r>
            <a:endParaRPr lang="en-US" sz="3400" b="1" dirty="0"/>
          </a:p>
        </p:txBody>
      </p:sp>
      <p:sp>
        <p:nvSpPr>
          <p:cNvPr id="7" name="TextBox 6"/>
          <p:cNvSpPr txBox="1"/>
          <p:nvPr/>
        </p:nvSpPr>
        <p:spPr>
          <a:xfrm>
            <a:off x="838199" y="5051685"/>
            <a:ext cx="10515600" cy="923330"/>
          </a:xfrm>
          <a:prstGeom prst="rect">
            <a:avLst/>
          </a:prstGeom>
          <a:noFill/>
        </p:spPr>
        <p:txBody>
          <a:bodyPr wrap="square" rtlCol="0">
            <a:spAutoFit/>
          </a:bodyPr>
          <a:lstStyle/>
          <a:p>
            <a:r>
              <a:rPr lang="en-US" dirty="0" smtClean="0"/>
              <a:t>For course articulation to a UC – must already be UC transferable</a:t>
            </a:r>
          </a:p>
          <a:p>
            <a:r>
              <a:rPr lang="en-US" dirty="0" smtClean="0"/>
              <a:t>Most UCs request both the COR and a recent syllabus – goes out for faculty review, any time of year, can happen quickly (1 week) or slowly (more than a year)</a:t>
            </a:r>
            <a:endParaRPr lang="en-US" dirty="0"/>
          </a:p>
        </p:txBody>
      </p:sp>
    </p:spTree>
    <p:extLst>
      <p:ext uri="{BB962C8B-B14F-4D97-AF65-F5344CB8AC3E}">
        <p14:creationId xmlns:p14="http://schemas.microsoft.com/office/powerpoint/2010/main" val="1505746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Summary</a:t>
            </a:r>
            <a:endParaRPr lang="en-US" sz="6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8889970"/>
              </p:ext>
            </p:extLst>
          </p:nvPr>
        </p:nvGraphicFramePr>
        <p:xfrm>
          <a:off x="751703" y="2270468"/>
          <a:ext cx="10515600" cy="1854200"/>
        </p:xfrm>
        <a:graphic>
          <a:graphicData uri="http://schemas.openxmlformats.org/drawingml/2006/table">
            <a:tbl>
              <a:tblPr firstRow="1" bandRow="1">
                <a:tableStyleId>{5C22544A-7EE6-4342-B048-85BDC9FD1C3A}</a:tableStyleId>
              </a:tblPr>
              <a:tblGrid>
                <a:gridCol w="2238632">
                  <a:extLst>
                    <a:ext uri="{9D8B030D-6E8A-4147-A177-3AD203B41FA5}">
                      <a16:colId xmlns:a16="http://schemas.microsoft.com/office/drawing/2014/main" val="20000"/>
                    </a:ext>
                  </a:extLst>
                </a:gridCol>
                <a:gridCol w="3954163">
                  <a:extLst>
                    <a:ext uri="{9D8B030D-6E8A-4147-A177-3AD203B41FA5}">
                      <a16:colId xmlns:a16="http://schemas.microsoft.com/office/drawing/2014/main" val="20001"/>
                    </a:ext>
                  </a:extLst>
                </a:gridCol>
                <a:gridCol w="4322805">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smtClean="0"/>
                        <a:t>CSU</a:t>
                      </a:r>
                      <a:endParaRPr lang="en-US" dirty="0"/>
                    </a:p>
                  </a:txBody>
                  <a:tcPr/>
                </a:tc>
                <a:tc>
                  <a:txBody>
                    <a:bodyPr/>
                    <a:lstStyle/>
                    <a:p>
                      <a:r>
                        <a:rPr lang="en-US" dirty="0" smtClean="0"/>
                        <a:t>UC</a:t>
                      </a:r>
                      <a:endParaRPr lang="en-US" dirty="0"/>
                    </a:p>
                  </a:txBody>
                  <a:tcPr/>
                </a:tc>
                <a:extLst>
                  <a:ext uri="{0D108BD9-81ED-4DB2-BD59-A6C34878D82A}">
                    <a16:rowId xmlns:a16="http://schemas.microsoft.com/office/drawing/2014/main" val="10000"/>
                  </a:ext>
                </a:extLst>
              </a:tr>
              <a:tr h="370840">
                <a:tc>
                  <a:txBody>
                    <a:bodyPr/>
                    <a:lstStyle/>
                    <a:p>
                      <a:r>
                        <a:rPr lang="en-US" dirty="0" smtClean="0"/>
                        <a:t>Course</a:t>
                      </a:r>
                      <a:r>
                        <a:rPr lang="en-US" baseline="0" dirty="0" smtClean="0"/>
                        <a:t> credit</a:t>
                      </a:r>
                      <a:endParaRPr lang="en-US" dirty="0"/>
                    </a:p>
                  </a:txBody>
                  <a:tcPr/>
                </a:tc>
                <a:tc>
                  <a:txBody>
                    <a:bodyPr/>
                    <a:lstStyle/>
                    <a:p>
                      <a:r>
                        <a:rPr lang="en-US" dirty="0" smtClean="0"/>
                        <a:t>CC determine</a:t>
                      </a:r>
                      <a:endParaRPr lang="en-US" dirty="0"/>
                    </a:p>
                  </a:txBody>
                  <a:tcPr/>
                </a:tc>
                <a:tc>
                  <a:txBody>
                    <a:bodyPr/>
                    <a:lstStyle/>
                    <a:p>
                      <a:r>
                        <a:rPr lang="en-US" dirty="0" smtClean="0"/>
                        <a:t>UC – submit in June, results in July</a:t>
                      </a:r>
                      <a:endParaRPr lang="en-US" dirty="0"/>
                    </a:p>
                  </a:txBody>
                  <a:tcPr/>
                </a:tc>
                <a:extLst>
                  <a:ext uri="{0D108BD9-81ED-4DB2-BD59-A6C34878D82A}">
                    <a16:rowId xmlns:a16="http://schemas.microsoft.com/office/drawing/2014/main" val="10001"/>
                  </a:ext>
                </a:extLst>
              </a:tr>
              <a:tr h="370840">
                <a:tc>
                  <a:txBody>
                    <a:bodyPr/>
                    <a:lstStyle/>
                    <a:p>
                      <a:r>
                        <a:rPr lang="en-US" dirty="0" smtClean="0"/>
                        <a:t>CSU</a:t>
                      </a:r>
                      <a:r>
                        <a:rPr lang="en-US" baseline="0" dirty="0" smtClean="0"/>
                        <a:t> GE</a:t>
                      </a:r>
                      <a:endParaRPr lang="en-US" dirty="0"/>
                    </a:p>
                  </a:txBody>
                  <a:tcPr/>
                </a:tc>
                <a:tc>
                  <a:txBody>
                    <a:bodyPr/>
                    <a:lstStyle/>
                    <a:p>
                      <a:r>
                        <a:rPr lang="en-US" dirty="0" smtClean="0"/>
                        <a:t>CSU determine – submit in Dec</a:t>
                      </a:r>
                      <a:endParaRPr lang="en-US" dirty="0"/>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smtClean="0"/>
                        <a:t>IGETC</a:t>
                      </a:r>
                      <a:endParaRPr lang="en-US" dirty="0"/>
                    </a:p>
                  </a:txBody>
                  <a:tcPr/>
                </a:tc>
                <a:tc>
                  <a:txBody>
                    <a:bodyPr/>
                    <a:lstStyle/>
                    <a:p>
                      <a:r>
                        <a:rPr lang="en-US" dirty="0" smtClean="0"/>
                        <a:t>CSU and UC determine- submit in Dec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CSU and UC determine- submit in Dec</a:t>
                      </a:r>
                    </a:p>
                  </a:txBody>
                  <a:tcPr/>
                </a:tc>
                <a:extLst>
                  <a:ext uri="{0D108BD9-81ED-4DB2-BD59-A6C34878D82A}">
                    <a16:rowId xmlns:a16="http://schemas.microsoft.com/office/drawing/2014/main" val="10003"/>
                  </a:ext>
                </a:extLst>
              </a:tr>
              <a:tr h="370840">
                <a:tc>
                  <a:txBody>
                    <a:bodyPr/>
                    <a:lstStyle/>
                    <a:p>
                      <a:r>
                        <a:rPr lang="en-US" dirty="0" smtClean="0"/>
                        <a:t>Course level</a:t>
                      </a:r>
                      <a:endParaRPr lang="en-US" dirty="0"/>
                    </a:p>
                  </a:txBody>
                  <a:tcPr/>
                </a:tc>
                <a:tc>
                  <a:txBody>
                    <a:bodyPr/>
                    <a:lstStyle/>
                    <a:p>
                      <a:r>
                        <a:rPr lang="en-US" dirty="0" smtClean="0"/>
                        <a:t>Individual schools determine</a:t>
                      </a:r>
                      <a:endParaRPr lang="en-US" dirty="0"/>
                    </a:p>
                  </a:txBody>
                  <a:tcPr/>
                </a:tc>
                <a:tc>
                  <a:txBody>
                    <a:bodyPr/>
                    <a:lstStyle/>
                    <a:p>
                      <a:r>
                        <a:rPr lang="en-US" dirty="0" smtClean="0"/>
                        <a:t>Individual schools determine</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71834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What is C-ID and how does it help?</a:t>
            </a:r>
            <a:endParaRPr lang="en-US" sz="5400" b="1"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Course identification numbering system</a:t>
            </a:r>
          </a:p>
          <a:p>
            <a:pPr lvl="1">
              <a:buFont typeface="Wingdings" panose="05000000000000000000" pitchFamily="2" charset="2"/>
              <a:buChar char="§"/>
            </a:pPr>
            <a:r>
              <a:rPr lang="en-US" dirty="0" smtClean="0"/>
              <a:t>CSU/CC faculty write a descriptor, which is vetted by faculty in both systems</a:t>
            </a:r>
            <a:endParaRPr lang="en-US" dirty="0"/>
          </a:p>
          <a:p>
            <a:pPr lvl="1">
              <a:buFont typeface="Wingdings" panose="05000000000000000000" pitchFamily="2" charset="2"/>
              <a:buChar char="§"/>
            </a:pPr>
            <a:r>
              <a:rPr lang="en-US" dirty="0" smtClean="0"/>
              <a:t>CC submit courses to review – Are they equivalent to the descriptor?</a:t>
            </a:r>
          </a:p>
          <a:p>
            <a:pPr lvl="2">
              <a:buFont typeface="Wingdings" panose="05000000000000000000" pitchFamily="2" charset="2"/>
              <a:buChar char="§"/>
            </a:pPr>
            <a:r>
              <a:rPr lang="en-US" dirty="0" smtClean="0"/>
              <a:t>Review by both CSU and CC discipline faculty – can take up to 2 years for review, some disciplines are pickier than others</a:t>
            </a:r>
            <a:endParaRPr lang="en-US" dirty="0"/>
          </a:p>
          <a:p>
            <a:pPr lvl="2">
              <a:buFont typeface="Wingdings" panose="05000000000000000000" pitchFamily="2" charset="2"/>
              <a:buChar char="§"/>
            </a:pPr>
            <a:r>
              <a:rPr lang="en-US" dirty="0" smtClean="0"/>
              <a:t>Course can be approved, conditionally approved or not approved</a:t>
            </a:r>
          </a:p>
          <a:p>
            <a:pPr lvl="2">
              <a:buFont typeface="Wingdings" panose="05000000000000000000" pitchFamily="2" charset="2"/>
              <a:buChar char="§"/>
            </a:pPr>
            <a:r>
              <a:rPr lang="en-US" dirty="0" smtClean="0"/>
              <a:t>Prerequisites and units on the descriptor are the minimum</a:t>
            </a:r>
            <a:endParaRPr lang="en-US" dirty="0"/>
          </a:p>
          <a:p>
            <a:pPr>
              <a:buFont typeface="Wingdings" panose="05000000000000000000" pitchFamily="2" charset="2"/>
              <a:buChar char="§"/>
            </a:pPr>
            <a:r>
              <a:rPr lang="en-US" dirty="0" smtClean="0"/>
              <a:t>Now seeing course to course articulation based on C-ID approvals and also seeing interest from UC faculty</a:t>
            </a:r>
          </a:p>
          <a:p>
            <a:pPr lvl="1">
              <a:buFont typeface="Wingdings" panose="05000000000000000000" pitchFamily="2" charset="2"/>
              <a:buChar char="§"/>
            </a:pPr>
            <a:r>
              <a:rPr lang="en-US" dirty="0" smtClean="0"/>
              <a:t>Understanding of the reduction in workload for course articulation</a:t>
            </a:r>
          </a:p>
        </p:txBody>
      </p:sp>
    </p:spTree>
    <p:extLst>
      <p:ext uri="{BB962C8B-B14F-4D97-AF65-F5344CB8AC3E}">
        <p14:creationId xmlns:p14="http://schemas.microsoft.com/office/powerpoint/2010/main" val="247096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Test </a:t>
            </a:r>
            <a:r>
              <a:rPr lang="en-US" sz="6600" b="1" smtClean="0"/>
              <a:t>your understanding</a:t>
            </a:r>
            <a:endParaRPr lang="en-US" sz="6600" b="1" dirty="0"/>
          </a:p>
        </p:txBody>
      </p:sp>
      <p:graphicFrame>
        <p:nvGraphicFramePr>
          <p:cNvPr id="4" name="Content Placeholder 3"/>
          <p:cNvGraphicFramePr>
            <a:graphicFrameLocks noGrp="1"/>
          </p:cNvGraphicFramePr>
          <p:nvPr>
            <p:ph idx="1"/>
            <p:extLst/>
          </p:nvPr>
        </p:nvGraphicFramePr>
        <p:xfrm>
          <a:off x="838200" y="4548237"/>
          <a:ext cx="10515600" cy="1854200"/>
        </p:xfrm>
        <a:graphic>
          <a:graphicData uri="http://schemas.openxmlformats.org/drawingml/2006/table">
            <a:tbl>
              <a:tblPr firstRow="1" bandRow="1">
                <a:tableStyleId>{5C22544A-7EE6-4342-B048-85BDC9FD1C3A}</a:tableStyleId>
              </a:tblPr>
              <a:tblGrid>
                <a:gridCol w="2238632">
                  <a:extLst>
                    <a:ext uri="{9D8B030D-6E8A-4147-A177-3AD203B41FA5}">
                      <a16:colId xmlns:a16="http://schemas.microsoft.com/office/drawing/2014/main" val="20000"/>
                    </a:ext>
                  </a:extLst>
                </a:gridCol>
                <a:gridCol w="3954163">
                  <a:extLst>
                    <a:ext uri="{9D8B030D-6E8A-4147-A177-3AD203B41FA5}">
                      <a16:colId xmlns:a16="http://schemas.microsoft.com/office/drawing/2014/main" val="20001"/>
                    </a:ext>
                  </a:extLst>
                </a:gridCol>
                <a:gridCol w="4322805">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smtClean="0"/>
                        <a:t>CSU</a:t>
                      </a:r>
                      <a:endParaRPr lang="en-US" dirty="0"/>
                    </a:p>
                  </a:txBody>
                  <a:tcPr/>
                </a:tc>
                <a:tc>
                  <a:txBody>
                    <a:bodyPr/>
                    <a:lstStyle/>
                    <a:p>
                      <a:r>
                        <a:rPr lang="en-US" dirty="0" smtClean="0"/>
                        <a:t>UC</a:t>
                      </a:r>
                      <a:endParaRPr lang="en-US" dirty="0"/>
                    </a:p>
                  </a:txBody>
                  <a:tcPr/>
                </a:tc>
                <a:extLst>
                  <a:ext uri="{0D108BD9-81ED-4DB2-BD59-A6C34878D82A}">
                    <a16:rowId xmlns:a16="http://schemas.microsoft.com/office/drawing/2014/main" val="10000"/>
                  </a:ext>
                </a:extLst>
              </a:tr>
              <a:tr h="370840">
                <a:tc>
                  <a:txBody>
                    <a:bodyPr/>
                    <a:lstStyle/>
                    <a:p>
                      <a:r>
                        <a:rPr lang="en-US" dirty="0" smtClean="0"/>
                        <a:t>Course</a:t>
                      </a:r>
                      <a:r>
                        <a:rPr lang="en-US" baseline="0" dirty="0" smtClean="0"/>
                        <a:t> credit</a:t>
                      </a:r>
                      <a:endParaRPr lang="en-US" dirty="0"/>
                    </a:p>
                  </a:txBody>
                  <a:tcPr/>
                </a:tc>
                <a:tc>
                  <a:txBody>
                    <a:bodyPr/>
                    <a:lstStyle/>
                    <a:p>
                      <a:r>
                        <a:rPr lang="en-US" dirty="0" smtClean="0"/>
                        <a:t>CC determine</a:t>
                      </a:r>
                      <a:endParaRPr lang="en-US" dirty="0"/>
                    </a:p>
                  </a:txBody>
                  <a:tcPr/>
                </a:tc>
                <a:tc>
                  <a:txBody>
                    <a:bodyPr/>
                    <a:lstStyle/>
                    <a:p>
                      <a:r>
                        <a:rPr lang="en-US" dirty="0" smtClean="0"/>
                        <a:t>UC – submit in June</a:t>
                      </a:r>
                      <a:endParaRPr lang="en-US" dirty="0"/>
                    </a:p>
                  </a:txBody>
                  <a:tcPr/>
                </a:tc>
                <a:extLst>
                  <a:ext uri="{0D108BD9-81ED-4DB2-BD59-A6C34878D82A}">
                    <a16:rowId xmlns:a16="http://schemas.microsoft.com/office/drawing/2014/main" val="10001"/>
                  </a:ext>
                </a:extLst>
              </a:tr>
              <a:tr h="370840">
                <a:tc>
                  <a:txBody>
                    <a:bodyPr/>
                    <a:lstStyle/>
                    <a:p>
                      <a:r>
                        <a:rPr lang="en-US" dirty="0" smtClean="0"/>
                        <a:t>CSU</a:t>
                      </a:r>
                      <a:r>
                        <a:rPr lang="en-US" baseline="0" dirty="0" smtClean="0"/>
                        <a:t> GE</a:t>
                      </a:r>
                      <a:endParaRPr lang="en-US" dirty="0"/>
                    </a:p>
                  </a:txBody>
                  <a:tcPr/>
                </a:tc>
                <a:tc>
                  <a:txBody>
                    <a:bodyPr/>
                    <a:lstStyle/>
                    <a:p>
                      <a:r>
                        <a:rPr lang="en-US" dirty="0" smtClean="0"/>
                        <a:t>CSU determine – submit in Dec</a:t>
                      </a:r>
                      <a:endParaRPr lang="en-US" dirty="0"/>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smtClean="0"/>
                        <a:t>IGETC</a:t>
                      </a:r>
                      <a:endParaRPr lang="en-US" dirty="0"/>
                    </a:p>
                  </a:txBody>
                  <a:tcPr/>
                </a:tc>
                <a:tc>
                  <a:txBody>
                    <a:bodyPr/>
                    <a:lstStyle/>
                    <a:p>
                      <a:r>
                        <a:rPr lang="en-US" dirty="0" smtClean="0"/>
                        <a:t>CSU and UC determine- submit in Dec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CSU and UC determine- submit in Dec</a:t>
                      </a:r>
                    </a:p>
                  </a:txBody>
                  <a:tcPr/>
                </a:tc>
                <a:extLst>
                  <a:ext uri="{0D108BD9-81ED-4DB2-BD59-A6C34878D82A}">
                    <a16:rowId xmlns:a16="http://schemas.microsoft.com/office/drawing/2014/main" val="10003"/>
                  </a:ext>
                </a:extLst>
              </a:tr>
              <a:tr h="370840">
                <a:tc>
                  <a:txBody>
                    <a:bodyPr/>
                    <a:lstStyle/>
                    <a:p>
                      <a:r>
                        <a:rPr lang="en-US" dirty="0" smtClean="0"/>
                        <a:t>Course level</a:t>
                      </a:r>
                      <a:endParaRPr lang="en-US" dirty="0"/>
                    </a:p>
                  </a:txBody>
                  <a:tcPr/>
                </a:tc>
                <a:tc>
                  <a:txBody>
                    <a:bodyPr/>
                    <a:lstStyle/>
                    <a:p>
                      <a:r>
                        <a:rPr lang="en-US" dirty="0" smtClean="0"/>
                        <a:t>Individual schools determine</a:t>
                      </a:r>
                      <a:endParaRPr lang="en-US" dirty="0"/>
                    </a:p>
                  </a:txBody>
                  <a:tcPr/>
                </a:tc>
                <a:tc>
                  <a:txBody>
                    <a:bodyPr/>
                    <a:lstStyle/>
                    <a:p>
                      <a:r>
                        <a:rPr lang="en-US" dirty="0" smtClean="0"/>
                        <a:t>Individual schools determine</a:t>
                      </a:r>
                      <a:endParaRPr lang="en-US" dirty="0"/>
                    </a:p>
                  </a:txBody>
                  <a:tcPr/>
                </a:tc>
                <a:extLst>
                  <a:ext uri="{0D108BD9-81ED-4DB2-BD59-A6C34878D82A}">
                    <a16:rowId xmlns:a16="http://schemas.microsoft.com/office/drawing/2014/main" val="10004"/>
                  </a:ext>
                </a:extLst>
              </a:tr>
            </a:tbl>
          </a:graphicData>
        </a:graphic>
      </p:graphicFrame>
      <p:sp>
        <p:nvSpPr>
          <p:cNvPr id="6" name="TextBox 5"/>
          <p:cNvSpPr txBox="1"/>
          <p:nvPr/>
        </p:nvSpPr>
        <p:spPr>
          <a:xfrm>
            <a:off x="838200" y="1690688"/>
            <a:ext cx="10515600" cy="1200329"/>
          </a:xfrm>
          <a:prstGeom prst="rect">
            <a:avLst/>
          </a:prstGeom>
          <a:noFill/>
        </p:spPr>
        <p:txBody>
          <a:bodyPr wrap="square" rtlCol="0">
            <a:spAutoFit/>
          </a:bodyPr>
          <a:lstStyle/>
          <a:p>
            <a:r>
              <a:rPr lang="en-US" sz="2400" dirty="0" smtClean="0"/>
              <a:t>1) A new biology course is approved by the Cañada College curriculum committee in Sept. 2016.  When is the earliest that it could be articulated for the Biology major at San Jose State University?</a:t>
            </a:r>
          </a:p>
        </p:txBody>
      </p:sp>
      <p:sp>
        <p:nvSpPr>
          <p:cNvPr id="8" name="TextBox 7"/>
          <p:cNvSpPr txBox="1"/>
          <p:nvPr/>
        </p:nvSpPr>
        <p:spPr>
          <a:xfrm>
            <a:off x="838200" y="3016251"/>
            <a:ext cx="10515600" cy="461665"/>
          </a:xfrm>
          <a:prstGeom prst="rect">
            <a:avLst/>
          </a:prstGeom>
          <a:noFill/>
        </p:spPr>
        <p:txBody>
          <a:bodyPr wrap="square" rtlCol="0">
            <a:spAutoFit/>
          </a:bodyPr>
          <a:lstStyle/>
          <a:p>
            <a:r>
              <a:rPr lang="en-US" sz="2400" dirty="0"/>
              <a:t>2) …for GE at San Jose State</a:t>
            </a:r>
            <a:r>
              <a:rPr lang="en-US" sz="2400" dirty="0" smtClean="0"/>
              <a:t>?</a:t>
            </a:r>
            <a:endParaRPr lang="en-US" sz="2400" dirty="0"/>
          </a:p>
        </p:txBody>
      </p:sp>
      <p:sp>
        <p:nvSpPr>
          <p:cNvPr id="9" name="TextBox 8"/>
          <p:cNvSpPr txBox="1"/>
          <p:nvPr/>
        </p:nvSpPr>
        <p:spPr>
          <a:xfrm>
            <a:off x="838200" y="3682314"/>
            <a:ext cx="10515600" cy="461665"/>
          </a:xfrm>
          <a:prstGeom prst="rect">
            <a:avLst/>
          </a:prstGeom>
          <a:noFill/>
        </p:spPr>
        <p:txBody>
          <a:bodyPr wrap="square" rtlCol="0">
            <a:spAutoFit/>
          </a:bodyPr>
          <a:lstStyle/>
          <a:p>
            <a:r>
              <a:rPr lang="en-US" sz="2400" dirty="0" smtClean="0"/>
              <a:t>3</a:t>
            </a:r>
            <a:r>
              <a:rPr lang="en-US" sz="2400" dirty="0"/>
              <a:t>) What if the course was approved by the curriculum committee in April </a:t>
            </a:r>
            <a:r>
              <a:rPr lang="en-US" sz="2400" dirty="0" smtClean="0"/>
              <a:t>2016?</a:t>
            </a:r>
            <a:endParaRPr lang="en-US" sz="2400" dirty="0"/>
          </a:p>
        </p:txBody>
      </p:sp>
    </p:spTree>
    <p:extLst>
      <p:ext uri="{BB962C8B-B14F-4D97-AF65-F5344CB8AC3E}">
        <p14:creationId xmlns:p14="http://schemas.microsoft.com/office/powerpoint/2010/main" val="391817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Test </a:t>
            </a:r>
            <a:r>
              <a:rPr lang="en-US" sz="6600" b="1" smtClean="0"/>
              <a:t>your understanding</a:t>
            </a:r>
            <a:endParaRPr lang="en-US" sz="6600" b="1" dirty="0"/>
          </a:p>
        </p:txBody>
      </p:sp>
      <p:graphicFrame>
        <p:nvGraphicFramePr>
          <p:cNvPr id="4" name="Content Placeholder 3"/>
          <p:cNvGraphicFramePr>
            <a:graphicFrameLocks noGrp="1"/>
          </p:cNvGraphicFramePr>
          <p:nvPr>
            <p:ph idx="1"/>
            <p:extLst/>
          </p:nvPr>
        </p:nvGraphicFramePr>
        <p:xfrm>
          <a:off x="838200" y="4548237"/>
          <a:ext cx="10515600" cy="1854200"/>
        </p:xfrm>
        <a:graphic>
          <a:graphicData uri="http://schemas.openxmlformats.org/drawingml/2006/table">
            <a:tbl>
              <a:tblPr firstRow="1" bandRow="1">
                <a:tableStyleId>{5C22544A-7EE6-4342-B048-85BDC9FD1C3A}</a:tableStyleId>
              </a:tblPr>
              <a:tblGrid>
                <a:gridCol w="2238632">
                  <a:extLst>
                    <a:ext uri="{9D8B030D-6E8A-4147-A177-3AD203B41FA5}">
                      <a16:colId xmlns:a16="http://schemas.microsoft.com/office/drawing/2014/main" val="20000"/>
                    </a:ext>
                  </a:extLst>
                </a:gridCol>
                <a:gridCol w="3954163">
                  <a:extLst>
                    <a:ext uri="{9D8B030D-6E8A-4147-A177-3AD203B41FA5}">
                      <a16:colId xmlns:a16="http://schemas.microsoft.com/office/drawing/2014/main" val="20001"/>
                    </a:ext>
                  </a:extLst>
                </a:gridCol>
                <a:gridCol w="4322805">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smtClean="0"/>
                        <a:t>CSU</a:t>
                      </a:r>
                      <a:endParaRPr lang="en-US" dirty="0"/>
                    </a:p>
                  </a:txBody>
                  <a:tcPr/>
                </a:tc>
                <a:tc>
                  <a:txBody>
                    <a:bodyPr/>
                    <a:lstStyle/>
                    <a:p>
                      <a:r>
                        <a:rPr lang="en-US" dirty="0" smtClean="0"/>
                        <a:t>UC</a:t>
                      </a:r>
                      <a:endParaRPr lang="en-US" dirty="0"/>
                    </a:p>
                  </a:txBody>
                  <a:tcPr/>
                </a:tc>
                <a:extLst>
                  <a:ext uri="{0D108BD9-81ED-4DB2-BD59-A6C34878D82A}">
                    <a16:rowId xmlns:a16="http://schemas.microsoft.com/office/drawing/2014/main" val="10000"/>
                  </a:ext>
                </a:extLst>
              </a:tr>
              <a:tr h="370840">
                <a:tc>
                  <a:txBody>
                    <a:bodyPr/>
                    <a:lstStyle/>
                    <a:p>
                      <a:r>
                        <a:rPr lang="en-US" dirty="0" smtClean="0"/>
                        <a:t>Course</a:t>
                      </a:r>
                      <a:r>
                        <a:rPr lang="en-US" baseline="0" dirty="0" smtClean="0"/>
                        <a:t> credit</a:t>
                      </a:r>
                      <a:endParaRPr lang="en-US" dirty="0"/>
                    </a:p>
                  </a:txBody>
                  <a:tcPr/>
                </a:tc>
                <a:tc>
                  <a:txBody>
                    <a:bodyPr/>
                    <a:lstStyle/>
                    <a:p>
                      <a:r>
                        <a:rPr lang="en-US" dirty="0" smtClean="0"/>
                        <a:t>CC determine</a:t>
                      </a:r>
                      <a:endParaRPr lang="en-US" dirty="0"/>
                    </a:p>
                  </a:txBody>
                  <a:tcPr/>
                </a:tc>
                <a:tc>
                  <a:txBody>
                    <a:bodyPr/>
                    <a:lstStyle/>
                    <a:p>
                      <a:r>
                        <a:rPr lang="en-US" dirty="0" smtClean="0"/>
                        <a:t>UC – submit in June</a:t>
                      </a:r>
                      <a:endParaRPr lang="en-US" dirty="0"/>
                    </a:p>
                  </a:txBody>
                  <a:tcPr/>
                </a:tc>
                <a:extLst>
                  <a:ext uri="{0D108BD9-81ED-4DB2-BD59-A6C34878D82A}">
                    <a16:rowId xmlns:a16="http://schemas.microsoft.com/office/drawing/2014/main" val="10001"/>
                  </a:ext>
                </a:extLst>
              </a:tr>
              <a:tr h="370840">
                <a:tc>
                  <a:txBody>
                    <a:bodyPr/>
                    <a:lstStyle/>
                    <a:p>
                      <a:r>
                        <a:rPr lang="en-US" dirty="0" smtClean="0"/>
                        <a:t>CSU</a:t>
                      </a:r>
                      <a:r>
                        <a:rPr lang="en-US" baseline="0" dirty="0" smtClean="0"/>
                        <a:t> GE</a:t>
                      </a:r>
                      <a:endParaRPr lang="en-US" dirty="0"/>
                    </a:p>
                  </a:txBody>
                  <a:tcPr/>
                </a:tc>
                <a:tc>
                  <a:txBody>
                    <a:bodyPr/>
                    <a:lstStyle/>
                    <a:p>
                      <a:r>
                        <a:rPr lang="en-US" dirty="0" smtClean="0"/>
                        <a:t>CSU determine – submit in Dec</a:t>
                      </a:r>
                      <a:endParaRPr lang="en-US" dirty="0"/>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smtClean="0"/>
                        <a:t>IGETC</a:t>
                      </a:r>
                      <a:endParaRPr lang="en-US" dirty="0"/>
                    </a:p>
                  </a:txBody>
                  <a:tcPr/>
                </a:tc>
                <a:tc>
                  <a:txBody>
                    <a:bodyPr/>
                    <a:lstStyle/>
                    <a:p>
                      <a:r>
                        <a:rPr lang="en-US" dirty="0" smtClean="0"/>
                        <a:t>CSU and UC determine- submit in Dec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CSU and UC determine- submit in Dec</a:t>
                      </a:r>
                    </a:p>
                  </a:txBody>
                  <a:tcPr/>
                </a:tc>
                <a:extLst>
                  <a:ext uri="{0D108BD9-81ED-4DB2-BD59-A6C34878D82A}">
                    <a16:rowId xmlns:a16="http://schemas.microsoft.com/office/drawing/2014/main" val="10003"/>
                  </a:ext>
                </a:extLst>
              </a:tr>
              <a:tr h="370840">
                <a:tc>
                  <a:txBody>
                    <a:bodyPr/>
                    <a:lstStyle/>
                    <a:p>
                      <a:r>
                        <a:rPr lang="en-US" dirty="0" smtClean="0"/>
                        <a:t>Course level</a:t>
                      </a:r>
                      <a:endParaRPr lang="en-US" dirty="0"/>
                    </a:p>
                  </a:txBody>
                  <a:tcPr/>
                </a:tc>
                <a:tc>
                  <a:txBody>
                    <a:bodyPr/>
                    <a:lstStyle/>
                    <a:p>
                      <a:r>
                        <a:rPr lang="en-US" dirty="0" smtClean="0"/>
                        <a:t>Individual schools determine</a:t>
                      </a:r>
                      <a:endParaRPr lang="en-US" dirty="0"/>
                    </a:p>
                  </a:txBody>
                  <a:tcPr/>
                </a:tc>
                <a:tc>
                  <a:txBody>
                    <a:bodyPr/>
                    <a:lstStyle/>
                    <a:p>
                      <a:r>
                        <a:rPr lang="en-US" dirty="0" smtClean="0"/>
                        <a:t>Individual schools determine</a:t>
                      </a:r>
                      <a:endParaRPr lang="en-US" dirty="0"/>
                    </a:p>
                  </a:txBody>
                  <a:tcPr/>
                </a:tc>
                <a:extLst>
                  <a:ext uri="{0D108BD9-81ED-4DB2-BD59-A6C34878D82A}">
                    <a16:rowId xmlns:a16="http://schemas.microsoft.com/office/drawing/2014/main" val="10004"/>
                  </a:ext>
                </a:extLst>
              </a:tr>
            </a:tbl>
          </a:graphicData>
        </a:graphic>
      </p:graphicFrame>
      <p:sp>
        <p:nvSpPr>
          <p:cNvPr id="6" name="TextBox 5"/>
          <p:cNvSpPr txBox="1"/>
          <p:nvPr/>
        </p:nvSpPr>
        <p:spPr>
          <a:xfrm>
            <a:off x="838200" y="1690688"/>
            <a:ext cx="10515600" cy="1200329"/>
          </a:xfrm>
          <a:prstGeom prst="rect">
            <a:avLst/>
          </a:prstGeom>
          <a:noFill/>
        </p:spPr>
        <p:txBody>
          <a:bodyPr wrap="square" rtlCol="0">
            <a:spAutoFit/>
          </a:bodyPr>
          <a:lstStyle/>
          <a:p>
            <a:r>
              <a:rPr lang="en-US" sz="2400" dirty="0" smtClean="0"/>
              <a:t>1) A new biology course is approved by the Cañada College curriculum committee in Sept. 2016.  When is the earliest that it could be articulated for the Biology major at UC Davis?</a:t>
            </a:r>
          </a:p>
        </p:txBody>
      </p:sp>
      <p:sp>
        <p:nvSpPr>
          <p:cNvPr id="3" name="TextBox 2"/>
          <p:cNvSpPr txBox="1"/>
          <p:nvPr/>
        </p:nvSpPr>
        <p:spPr>
          <a:xfrm>
            <a:off x="838200" y="3150973"/>
            <a:ext cx="10604157" cy="461665"/>
          </a:xfrm>
          <a:prstGeom prst="rect">
            <a:avLst/>
          </a:prstGeom>
          <a:noFill/>
        </p:spPr>
        <p:txBody>
          <a:bodyPr wrap="square" rtlCol="0">
            <a:spAutoFit/>
          </a:bodyPr>
          <a:lstStyle/>
          <a:p>
            <a:r>
              <a:rPr lang="en-US" sz="2400" dirty="0"/>
              <a:t>2) …for GE at UC Davis</a:t>
            </a:r>
            <a:r>
              <a:rPr lang="en-US" sz="2400" dirty="0" smtClean="0"/>
              <a:t>?</a:t>
            </a:r>
            <a:endParaRPr lang="en-US" sz="2400" dirty="0"/>
          </a:p>
        </p:txBody>
      </p:sp>
      <p:sp>
        <p:nvSpPr>
          <p:cNvPr id="5" name="TextBox 4"/>
          <p:cNvSpPr txBox="1"/>
          <p:nvPr/>
        </p:nvSpPr>
        <p:spPr>
          <a:xfrm>
            <a:off x="838200" y="3892378"/>
            <a:ext cx="10665941" cy="461665"/>
          </a:xfrm>
          <a:prstGeom prst="rect">
            <a:avLst/>
          </a:prstGeom>
          <a:noFill/>
        </p:spPr>
        <p:txBody>
          <a:bodyPr wrap="square" rtlCol="0">
            <a:spAutoFit/>
          </a:bodyPr>
          <a:lstStyle/>
          <a:p>
            <a:r>
              <a:rPr lang="en-US" sz="2400" dirty="0" smtClean="0"/>
              <a:t>3</a:t>
            </a:r>
            <a:r>
              <a:rPr lang="en-US" sz="2400" dirty="0"/>
              <a:t>) What if the course was approved by the curriculum committee in April </a:t>
            </a:r>
            <a:r>
              <a:rPr lang="en-US" sz="2400" dirty="0" smtClean="0"/>
              <a:t>2016?</a:t>
            </a:r>
            <a:endParaRPr lang="en-US" sz="2400" dirty="0"/>
          </a:p>
        </p:txBody>
      </p:sp>
    </p:spTree>
    <p:extLst>
      <p:ext uri="{BB962C8B-B14F-4D97-AF65-F5344CB8AC3E}">
        <p14:creationId xmlns:p14="http://schemas.microsoft.com/office/powerpoint/2010/main" val="295756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630</Words>
  <Application>Microsoft Office PowerPoint</Application>
  <PresentationFormat>Widescreen</PresentationFormat>
  <Paragraphs>101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Articulation 101</vt:lpstr>
      <vt:lpstr>Step 1</vt:lpstr>
      <vt:lpstr>Step 2</vt:lpstr>
      <vt:lpstr>Step 3</vt:lpstr>
      <vt:lpstr>Summary</vt:lpstr>
      <vt:lpstr>What is C-ID and how does it help?</vt:lpstr>
      <vt:lpstr>Test your understanding</vt:lpstr>
      <vt:lpstr>Test your understanding</vt:lpstr>
    </vt:vector>
  </TitlesOfParts>
  <Company>SMCCCD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Articulation 101</dc:title>
  <dc:creator>Stringer, Janet</dc:creator>
  <cp:lastModifiedBy>Murphy, Joan</cp:lastModifiedBy>
  <cp:revision>13</cp:revision>
  <dcterms:created xsi:type="dcterms:W3CDTF">2016-05-24T23:53:52Z</dcterms:created>
  <dcterms:modified xsi:type="dcterms:W3CDTF">2016-11-04T21:14:11Z</dcterms:modified>
</cp:coreProperties>
</file>