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323" r:id="rId6"/>
    <p:sldId id="324" r:id="rId7"/>
    <p:sldId id="341" r:id="rId8"/>
    <p:sldId id="334" r:id="rId9"/>
    <p:sldId id="328" r:id="rId10"/>
    <p:sldId id="337" r:id="rId11"/>
    <p:sldId id="338" r:id="rId12"/>
    <p:sldId id="331" r:id="rId13"/>
    <p:sldId id="27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8F894-6426-8369-504A-AFF3761312E8}" v="29" dt="2023-11-13T21:43:43.291"/>
    <p1510:client id="{5493A9DC-38E9-F5E9-D6D6-E365FCCE20A2}" v="3" dt="2023-11-13T21:39:27.450"/>
    <p1510:client id="{5F5896CC-BC33-5CCF-3A9C-9C5F52E55471}" v="11" dt="2023-11-13T22:13:26.422"/>
    <p1510:client id="{70E9318B-14F1-217F-214A-EA8FFC9C10BD}" v="420" dt="2023-11-14T18:26:28.440"/>
    <p1510:client id="{DE200F44-8F97-1D26-9E52-7A14FF89AB71}" v="1" dt="2023-11-13T22:20:33.45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157AA-6A96-44E3-96B0-57E899940A25}"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2085A538-4B4C-4731-ABE4-F2DC6CA0F301}">
      <dgm:prSet phldrT="[Text]" phldr="0"/>
      <dgm:spPr/>
      <dgm:t>
        <a:bodyPr/>
        <a:lstStyle/>
        <a:p>
          <a:pPr rtl="0"/>
          <a:r>
            <a:rPr lang="en-US" dirty="0">
              <a:latin typeface="Times New Roman"/>
              <a:cs typeface="Times New Roman"/>
            </a:rPr>
            <a:t>Dual Enrollment</a:t>
          </a:r>
        </a:p>
      </dgm:t>
    </dgm:pt>
    <dgm:pt modelId="{E25D18B4-7F44-41C4-8414-B3F36829BD7F}" type="parTrans" cxnId="{AB46F135-F42B-443C-A9CA-8D416D93D4B3}">
      <dgm:prSet/>
      <dgm:spPr/>
      <dgm:t>
        <a:bodyPr/>
        <a:lstStyle/>
        <a:p>
          <a:endParaRPr lang="en-US"/>
        </a:p>
      </dgm:t>
    </dgm:pt>
    <dgm:pt modelId="{4CE01278-1138-4151-8FC5-22F68FF0AF19}" type="sibTrans" cxnId="{AB46F135-F42B-443C-A9CA-8D416D93D4B3}">
      <dgm:prSet/>
      <dgm:spPr/>
      <dgm:t>
        <a:bodyPr/>
        <a:lstStyle/>
        <a:p>
          <a:endParaRPr lang="en-US"/>
        </a:p>
      </dgm:t>
    </dgm:pt>
    <dgm:pt modelId="{1C94EA41-C369-4082-9DFB-B25AF8850436}">
      <dgm:prSet phldrT="[Text]" phldr="0"/>
      <dgm:spPr>
        <a:solidFill>
          <a:schemeClr val="accent6">
            <a:lumMod val="75000"/>
          </a:schemeClr>
        </a:solidFill>
      </dgm:spPr>
      <dgm:t>
        <a:bodyPr/>
        <a:lstStyle/>
        <a:p>
          <a:pPr rtl="0"/>
          <a:r>
            <a:rPr lang="en-US" dirty="0">
              <a:latin typeface="Times New Roman"/>
              <a:cs typeface="Times New Roman"/>
            </a:rPr>
            <a:t>Part Time Promise Program</a:t>
          </a:r>
        </a:p>
      </dgm:t>
    </dgm:pt>
    <dgm:pt modelId="{ECAE8EC6-3E45-444F-884B-047AE8ACE631}" type="parTrans" cxnId="{6CC0C3C8-F96B-43C4-90C6-4CE76FE974A3}">
      <dgm:prSet/>
      <dgm:spPr/>
      <dgm:t>
        <a:bodyPr/>
        <a:lstStyle/>
        <a:p>
          <a:endParaRPr lang="en-US"/>
        </a:p>
      </dgm:t>
    </dgm:pt>
    <dgm:pt modelId="{09A67FA8-C712-4B85-BF58-CFBD4949ECB1}" type="sibTrans" cxnId="{6CC0C3C8-F96B-43C4-90C6-4CE76FE974A3}">
      <dgm:prSet/>
      <dgm:spPr/>
      <dgm:t>
        <a:bodyPr/>
        <a:lstStyle/>
        <a:p>
          <a:endParaRPr lang="en-US"/>
        </a:p>
      </dgm:t>
    </dgm:pt>
    <dgm:pt modelId="{162DAC3C-4B2A-4347-93D4-5D8AA5020495}">
      <dgm:prSet phldrT="[Text]" phldr="0"/>
      <dgm:spPr>
        <a:solidFill>
          <a:schemeClr val="accent6"/>
        </a:solidFill>
      </dgm:spPr>
      <dgm:t>
        <a:bodyPr/>
        <a:lstStyle/>
        <a:p>
          <a:pPr rtl="0"/>
          <a:r>
            <a:rPr lang="en-US" dirty="0">
              <a:latin typeface="Times New Roman"/>
              <a:cs typeface="Times New Roman"/>
            </a:rPr>
            <a:t>Full Time Promise Program</a:t>
          </a:r>
        </a:p>
      </dgm:t>
    </dgm:pt>
    <dgm:pt modelId="{8CD89DDA-BD23-4598-8987-E3E6F29B6088}" type="parTrans" cxnId="{87EFFAB3-1538-4242-997A-27156E7BD5F0}">
      <dgm:prSet/>
      <dgm:spPr/>
      <dgm:t>
        <a:bodyPr/>
        <a:lstStyle/>
        <a:p>
          <a:endParaRPr lang="en-US"/>
        </a:p>
      </dgm:t>
    </dgm:pt>
    <dgm:pt modelId="{17BEE4F5-C2A0-4F67-A8E9-E18D8ACE3316}" type="sibTrans" cxnId="{87EFFAB3-1538-4242-997A-27156E7BD5F0}">
      <dgm:prSet/>
      <dgm:spPr/>
      <dgm:t>
        <a:bodyPr/>
        <a:lstStyle/>
        <a:p>
          <a:endParaRPr lang="en-US"/>
        </a:p>
      </dgm:t>
    </dgm:pt>
    <dgm:pt modelId="{3778678E-4FD0-4B71-AEDA-6E5CA932CAB8}">
      <dgm:prSet phldr="0"/>
      <dgm:spPr/>
      <dgm:t>
        <a:bodyPr/>
        <a:lstStyle/>
        <a:p>
          <a:pPr rtl="0"/>
          <a:r>
            <a:rPr lang="en-US" b="1" dirty="0">
              <a:solidFill>
                <a:schemeClr val="tx1"/>
              </a:solidFill>
              <a:latin typeface="Times New Roman"/>
              <a:cs typeface="Times New Roman"/>
            </a:rPr>
            <a:t>700 students </a:t>
          </a:r>
        </a:p>
      </dgm:t>
    </dgm:pt>
    <dgm:pt modelId="{3C8244A3-ED35-4495-8BF2-D64713244057}" type="parTrans" cxnId="{635C50B1-0FC4-4333-8AFE-E49C25601BF2}">
      <dgm:prSet/>
      <dgm:spPr/>
    </dgm:pt>
    <dgm:pt modelId="{CABC20C6-A09C-4D87-B993-AF43C10FAA0B}" type="sibTrans" cxnId="{635C50B1-0FC4-4333-8AFE-E49C25601BF2}">
      <dgm:prSet/>
      <dgm:spPr/>
    </dgm:pt>
    <dgm:pt modelId="{8FF4779F-5F30-4638-9535-7AC24DCCF09F}">
      <dgm:prSet phldr="0"/>
      <dgm:spPr/>
      <dgm:t>
        <a:bodyPr/>
        <a:lstStyle/>
        <a:p>
          <a:pPr rtl="0"/>
          <a:r>
            <a:rPr lang="en-US" b="1" dirty="0">
              <a:solidFill>
                <a:schemeClr val="tx1"/>
              </a:solidFill>
              <a:latin typeface="Times New Roman"/>
              <a:cs typeface="Times New Roman"/>
            </a:rPr>
            <a:t>46 students</a:t>
          </a:r>
        </a:p>
      </dgm:t>
    </dgm:pt>
    <dgm:pt modelId="{AAF0CF02-CAF8-4E1F-BA33-6E67D58C6389}" type="parTrans" cxnId="{CC915225-0F6C-4B8B-BA0A-FD5A71882856}">
      <dgm:prSet/>
      <dgm:spPr/>
    </dgm:pt>
    <dgm:pt modelId="{EDB0C5F1-8588-43F8-8DCA-9A92942E7260}" type="sibTrans" cxnId="{CC915225-0F6C-4B8B-BA0A-FD5A71882856}">
      <dgm:prSet/>
      <dgm:spPr/>
    </dgm:pt>
    <dgm:pt modelId="{E209AEC0-B27E-49B2-97F0-126D77FD9D82}">
      <dgm:prSet phldr="0"/>
      <dgm:spPr/>
      <dgm:t>
        <a:bodyPr/>
        <a:lstStyle/>
        <a:p>
          <a:pPr rtl="0"/>
          <a:r>
            <a:rPr lang="en-US" b="1" dirty="0">
              <a:solidFill>
                <a:schemeClr val="tx1"/>
              </a:solidFill>
              <a:latin typeface="Times New Roman"/>
              <a:cs typeface="Arial"/>
            </a:rPr>
            <a:t>576 students</a:t>
          </a:r>
          <a:endParaRPr lang="en-US" b="1" dirty="0">
            <a:solidFill>
              <a:schemeClr val="tx1"/>
            </a:solidFill>
            <a:latin typeface="Times New Roman"/>
          </a:endParaRPr>
        </a:p>
      </dgm:t>
    </dgm:pt>
    <dgm:pt modelId="{6A6EE1EC-B157-4C8B-B5E3-1256C10E93FB}" type="parTrans" cxnId="{9E52FE7C-8C54-4A9D-A21C-55856361089F}">
      <dgm:prSet/>
      <dgm:spPr/>
    </dgm:pt>
    <dgm:pt modelId="{1987255B-A70F-430E-A9DA-270484A0FC2D}" type="sibTrans" cxnId="{9E52FE7C-8C54-4A9D-A21C-55856361089F}">
      <dgm:prSet/>
      <dgm:spPr/>
    </dgm:pt>
    <dgm:pt modelId="{1E8E9D65-A156-4636-8E18-246E13A8A934}" type="pres">
      <dgm:prSet presAssocID="{D57157AA-6A96-44E3-96B0-57E899940A25}" presName="cycle" presStyleCnt="0">
        <dgm:presLayoutVars>
          <dgm:dir/>
          <dgm:resizeHandles val="exact"/>
        </dgm:presLayoutVars>
      </dgm:prSet>
      <dgm:spPr/>
    </dgm:pt>
    <dgm:pt modelId="{27B92C92-33BE-4DCB-BD3D-C0DC977B6C4C}" type="pres">
      <dgm:prSet presAssocID="{2085A538-4B4C-4731-ABE4-F2DC6CA0F301}" presName="node" presStyleLbl="node1" presStyleIdx="0" presStyleCnt="3">
        <dgm:presLayoutVars>
          <dgm:bulletEnabled val="1"/>
        </dgm:presLayoutVars>
      </dgm:prSet>
      <dgm:spPr/>
    </dgm:pt>
    <dgm:pt modelId="{5B9227A5-B028-44BC-8C8A-CFD74CC3F9F6}" type="pres">
      <dgm:prSet presAssocID="{2085A538-4B4C-4731-ABE4-F2DC6CA0F301}" presName="spNode" presStyleCnt="0"/>
      <dgm:spPr/>
    </dgm:pt>
    <dgm:pt modelId="{70355608-4AF2-4A78-B201-E52A22BEE4B5}" type="pres">
      <dgm:prSet presAssocID="{4CE01278-1138-4151-8FC5-22F68FF0AF19}" presName="sibTrans" presStyleLbl="sibTrans1D1" presStyleIdx="0" presStyleCnt="3"/>
      <dgm:spPr/>
    </dgm:pt>
    <dgm:pt modelId="{E673FDF1-7965-4921-9CB1-8B4CB0987582}" type="pres">
      <dgm:prSet presAssocID="{1C94EA41-C369-4082-9DFB-B25AF8850436}" presName="node" presStyleLbl="node1" presStyleIdx="1" presStyleCnt="3">
        <dgm:presLayoutVars>
          <dgm:bulletEnabled val="1"/>
        </dgm:presLayoutVars>
      </dgm:prSet>
      <dgm:spPr/>
    </dgm:pt>
    <dgm:pt modelId="{CBDB3506-4559-4C53-B000-35BD4F603454}" type="pres">
      <dgm:prSet presAssocID="{1C94EA41-C369-4082-9DFB-B25AF8850436}" presName="spNode" presStyleCnt="0"/>
      <dgm:spPr/>
    </dgm:pt>
    <dgm:pt modelId="{9DBA9BE3-2FFC-43BA-BB99-1F5952BE301F}" type="pres">
      <dgm:prSet presAssocID="{09A67FA8-C712-4B85-BF58-CFBD4949ECB1}" presName="sibTrans" presStyleLbl="sibTrans1D1" presStyleIdx="1" presStyleCnt="3"/>
      <dgm:spPr/>
    </dgm:pt>
    <dgm:pt modelId="{587922AB-1D6A-441E-BB64-14D7F78C9801}" type="pres">
      <dgm:prSet presAssocID="{162DAC3C-4B2A-4347-93D4-5D8AA5020495}" presName="node" presStyleLbl="node1" presStyleIdx="2" presStyleCnt="3">
        <dgm:presLayoutVars>
          <dgm:bulletEnabled val="1"/>
        </dgm:presLayoutVars>
      </dgm:prSet>
      <dgm:spPr/>
    </dgm:pt>
    <dgm:pt modelId="{DE9A8C87-4BD7-48CF-AD5C-A944FB710F15}" type="pres">
      <dgm:prSet presAssocID="{162DAC3C-4B2A-4347-93D4-5D8AA5020495}" presName="spNode" presStyleCnt="0"/>
      <dgm:spPr/>
    </dgm:pt>
    <dgm:pt modelId="{31C57D44-4292-4BB1-8AC8-27998DDC99CE}" type="pres">
      <dgm:prSet presAssocID="{17BEE4F5-C2A0-4F67-A8E9-E18D8ACE3316}" presName="sibTrans" presStyleLbl="sibTrans1D1" presStyleIdx="2" presStyleCnt="3"/>
      <dgm:spPr/>
    </dgm:pt>
  </dgm:ptLst>
  <dgm:cxnLst>
    <dgm:cxn modelId="{8FBB7A18-F523-4BDC-945C-9251593AB2E1}" type="presOf" srcId="{3778678E-4FD0-4B71-AEDA-6E5CA932CAB8}" destId="{27B92C92-33BE-4DCB-BD3D-C0DC977B6C4C}" srcOrd="0" destOrd="1" presId="urn:microsoft.com/office/officeart/2005/8/layout/cycle6"/>
    <dgm:cxn modelId="{CC915225-0F6C-4B8B-BA0A-FD5A71882856}" srcId="{1C94EA41-C369-4082-9DFB-B25AF8850436}" destId="{8FF4779F-5F30-4638-9535-7AC24DCCF09F}" srcOrd="0" destOrd="0" parTransId="{AAF0CF02-CAF8-4E1F-BA33-6E67D58C6389}" sibTransId="{EDB0C5F1-8588-43F8-8DCA-9A92942E7260}"/>
    <dgm:cxn modelId="{1307B427-FCA7-4707-A526-34557C6CA033}" type="presOf" srcId="{1C94EA41-C369-4082-9DFB-B25AF8850436}" destId="{E673FDF1-7965-4921-9CB1-8B4CB0987582}" srcOrd="0" destOrd="0" presId="urn:microsoft.com/office/officeart/2005/8/layout/cycle6"/>
    <dgm:cxn modelId="{6DC79233-0E38-469B-AD91-E3F4F5DB7C74}" type="presOf" srcId="{E209AEC0-B27E-49B2-97F0-126D77FD9D82}" destId="{587922AB-1D6A-441E-BB64-14D7F78C9801}" srcOrd="0" destOrd="1" presId="urn:microsoft.com/office/officeart/2005/8/layout/cycle6"/>
    <dgm:cxn modelId="{AB46F135-F42B-443C-A9CA-8D416D93D4B3}" srcId="{D57157AA-6A96-44E3-96B0-57E899940A25}" destId="{2085A538-4B4C-4731-ABE4-F2DC6CA0F301}" srcOrd="0" destOrd="0" parTransId="{E25D18B4-7F44-41C4-8414-B3F36829BD7F}" sibTransId="{4CE01278-1138-4151-8FC5-22F68FF0AF19}"/>
    <dgm:cxn modelId="{182A5D74-3678-4872-87B9-146F3B395F09}" type="presOf" srcId="{8FF4779F-5F30-4638-9535-7AC24DCCF09F}" destId="{E673FDF1-7965-4921-9CB1-8B4CB0987582}" srcOrd="0" destOrd="1" presId="urn:microsoft.com/office/officeart/2005/8/layout/cycle6"/>
    <dgm:cxn modelId="{50795778-C580-4E07-B179-A50BCF8CAF26}" type="presOf" srcId="{17BEE4F5-C2A0-4F67-A8E9-E18D8ACE3316}" destId="{31C57D44-4292-4BB1-8AC8-27998DDC99CE}" srcOrd="0" destOrd="0" presId="urn:microsoft.com/office/officeart/2005/8/layout/cycle6"/>
    <dgm:cxn modelId="{9E52FE7C-8C54-4A9D-A21C-55856361089F}" srcId="{162DAC3C-4B2A-4347-93D4-5D8AA5020495}" destId="{E209AEC0-B27E-49B2-97F0-126D77FD9D82}" srcOrd="0" destOrd="0" parTransId="{6A6EE1EC-B157-4C8B-B5E3-1256C10E93FB}" sibTransId="{1987255B-A70F-430E-A9DA-270484A0FC2D}"/>
    <dgm:cxn modelId="{289A0380-FB71-4986-A2CE-8AF38C2C29C7}" type="presOf" srcId="{162DAC3C-4B2A-4347-93D4-5D8AA5020495}" destId="{587922AB-1D6A-441E-BB64-14D7F78C9801}" srcOrd="0" destOrd="0" presId="urn:microsoft.com/office/officeart/2005/8/layout/cycle6"/>
    <dgm:cxn modelId="{13A84994-164C-4A85-9D47-D62314B05476}" type="presOf" srcId="{D57157AA-6A96-44E3-96B0-57E899940A25}" destId="{1E8E9D65-A156-4636-8E18-246E13A8A934}" srcOrd="0" destOrd="0" presId="urn:microsoft.com/office/officeart/2005/8/layout/cycle6"/>
    <dgm:cxn modelId="{57EDD2AB-EA7E-4AC2-8638-35128491CC21}" type="presOf" srcId="{09A67FA8-C712-4B85-BF58-CFBD4949ECB1}" destId="{9DBA9BE3-2FFC-43BA-BB99-1F5952BE301F}" srcOrd="0" destOrd="0" presId="urn:microsoft.com/office/officeart/2005/8/layout/cycle6"/>
    <dgm:cxn modelId="{635C50B1-0FC4-4333-8AFE-E49C25601BF2}" srcId="{2085A538-4B4C-4731-ABE4-F2DC6CA0F301}" destId="{3778678E-4FD0-4B71-AEDA-6E5CA932CAB8}" srcOrd="0" destOrd="0" parTransId="{3C8244A3-ED35-4495-8BF2-D64713244057}" sibTransId="{CABC20C6-A09C-4D87-B993-AF43C10FAA0B}"/>
    <dgm:cxn modelId="{87EFFAB3-1538-4242-997A-27156E7BD5F0}" srcId="{D57157AA-6A96-44E3-96B0-57E899940A25}" destId="{162DAC3C-4B2A-4347-93D4-5D8AA5020495}" srcOrd="2" destOrd="0" parTransId="{8CD89DDA-BD23-4598-8987-E3E6F29B6088}" sibTransId="{17BEE4F5-C2A0-4F67-A8E9-E18D8ACE3316}"/>
    <dgm:cxn modelId="{6CC0C3C8-F96B-43C4-90C6-4CE76FE974A3}" srcId="{D57157AA-6A96-44E3-96B0-57E899940A25}" destId="{1C94EA41-C369-4082-9DFB-B25AF8850436}" srcOrd="1" destOrd="0" parTransId="{ECAE8EC6-3E45-444F-884B-047AE8ACE631}" sibTransId="{09A67FA8-C712-4B85-BF58-CFBD4949ECB1}"/>
    <dgm:cxn modelId="{7AC5D5E1-9288-43FA-8BF8-36A2C1C2CF20}" type="presOf" srcId="{4CE01278-1138-4151-8FC5-22F68FF0AF19}" destId="{70355608-4AF2-4A78-B201-E52A22BEE4B5}" srcOrd="0" destOrd="0" presId="urn:microsoft.com/office/officeart/2005/8/layout/cycle6"/>
    <dgm:cxn modelId="{6B53EDFA-0B81-4BC9-97B3-491010CDC1D0}" type="presOf" srcId="{2085A538-4B4C-4731-ABE4-F2DC6CA0F301}" destId="{27B92C92-33BE-4DCB-BD3D-C0DC977B6C4C}" srcOrd="0" destOrd="0" presId="urn:microsoft.com/office/officeart/2005/8/layout/cycle6"/>
    <dgm:cxn modelId="{87858BD7-B26E-447D-957D-FEFF0A1A0C82}" type="presParOf" srcId="{1E8E9D65-A156-4636-8E18-246E13A8A934}" destId="{27B92C92-33BE-4DCB-BD3D-C0DC977B6C4C}" srcOrd="0" destOrd="0" presId="urn:microsoft.com/office/officeart/2005/8/layout/cycle6"/>
    <dgm:cxn modelId="{FE18AE9E-3E58-4160-A8B8-0467BDB87A5B}" type="presParOf" srcId="{1E8E9D65-A156-4636-8E18-246E13A8A934}" destId="{5B9227A5-B028-44BC-8C8A-CFD74CC3F9F6}" srcOrd="1" destOrd="0" presId="urn:microsoft.com/office/officeart/2005/8/layout/cycle6"/>
    <dgm:cxn modelId="{5E400574-2956-4773-BD99-AD2DC97C534B}" type="presParOf" srcId="{1E8E9D65-A156-4636-8E18-246E13A8A934}" destId="{70355608-4AF2-4A78-B201-E52A22BEE4B5}" srcOrd="2" destOrd="0" presId="urn:microsoft.com/office/officeart/2005/8/layout/cycle6"/>
    <dgm:cxn modelId="{30248D7F-ABB7-4320-B52C-06088156FA4A}" type="presParOf" srcId="{1E8E9D65-A156-4636-8E18-246E13A8A934}" destId="{E673FDF1-7965-4921-9CB1-8B4CB0987582}" srcOrd="3" destOrd="0" presId="urn:microsoft.com/office/officeart/2005/8/layout/cycle6"/>
    <dgm:cxn modelId="{615A6E8F-62B8-428C-AD62-341205739998}" type="presParOf" srcId="{1E8E9D65-A156-4636-8E18-246E13A8A934}" destId="{CBDB3506-4559-4C53-B000-35BD4F603454}" srcOrd="4" destOrd="0" presId="urn:microsoft.com/office/officeart/2005/8/layout/cycle6"/>
    <dgm:cxn modelId="{E7D7365F-9DBC-46B0-8C5B-306B96EC9D93}" type="presParOf" srcId="{1E8E9D65-A156-4636-8E18-246E13A8A934}" destId="{9DBA9BE3-2FFC-43BA-BB99-1F5952BE301F}" srcOrd="5" destOrd="0" presId="urn:microsoft.com/office/officeart/2005/8/layout/cycle6"/>
    <dgm:cxn modelId="{2A67A32E-12B0-4A65-AB74-77187B3A8A94}" type="presParOf" srcId="{1E8E9D65-A156-4636-8E18-246E13A8A934}" destId="{587922AB-1D6A-441E-BB64-14D7F78C9801}" srcOrd="6" destOrd="0" presId="urn:microsoft.com/office/officeart/2005/8/layout/cycle6"/>
    <dgm:cxn modelId="{1F8DEA83-4939-45BD-891F-66DCA3779321}" type="presParOf" srcId="{1E8E9D65-A156-4636-8E18-246E13A8A934}" destId="{DE9A8C87-4BD7-48CF-AD5C-A944FB710F15}" srcOrd="7" destOrd="0" presId="urn:microsoft.com/office/officeart/2005/8/layout/cycle6"/>
    <dgm:cxn modelId="{943B8A42-A56F-439A-B9B5-64B0C17E50D3}" type="presParOf" srcId="{1E8E9D65-A156-4636-8E18-246E13A8A934}" destId="{31C57D44-4292-4BB1-8AC8-27998DDC99CE}"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92C92-33BE-4DCB-BD3D-C0DC977B6C4C}">
      <dsp:nvSpPr>
        <dsp:cNvPr id="0" name=""/>
        <dsp:cNvSpPr/>
      </dsp:nvSpPr>
      <dsp:spPr>
        <a:xfrm>
          <a:off x="2628897" y="1297"/>
          <a:ext cx="2411695" cy="15676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latin typeface="Times New Roman"/>
              <a:cs typeface="Times New Roman"/>
            </a:rPr>
            <a:t>Dual Enrollment</a:t>
          </a:r>
        </a:p>
        <a:p>
          <a:pPr marL="171450" lvl="1" indent="-171450" algn="l" defTabSz="800100" rtl="0">
            <a:lnSpc>
              <a:spcPct val="90000"/>
            </a:lnSpc>
            <a:spcBef>
              <a:spcPct val="0"/>
            </a:spcBef>
            <a:spcAft>
              <a:spcPct val="15000"/>
            </a:spcAft>
            <a:buChar char="•"/>
          </a:pPr>
          <a:r>
            <a:rPr lang="en-US" sz="1800" b="1" kern="1200" dirty="0">
              <a:solidFill>
                <a:schemeClr val="tx1"/>
              </a:solidFill>
              <a:latin typeface="Times New Roman"/>
              <a:cs typeface="Times New Roman"/>
            </a:rPr>
            <a:t>700 students </a:t>
          </a:r>
        </a:p>
      </dsp:txBody>
      <dsp:txXfrm>
        <a:off x="2705421" y="77821"/>
        <a:ext cx="2258647" cy="1414554"/>
      </dsp:txXfrm>
    </dsp:sp>
    <dsp:sp modelId="{70355608-4AF2-4A78-B201-E52A22BEE4B5}">
      <dsp:nvSpPr>
        <dsp:cNvPr id="0" name=""/>
        <dsp:cNvSpPr/>
      </dsp:nvSpPr>
      <dsp:spPr>
        <a:xfrm>
          <a:off x="1744769" y="785098"/>
          <a:ext cx="4179951" cy="4179951"/>
        </a:xfrm>
        <a:custGeom>
          <a:avLst/>
          <a:gdLst/>
          <a:ahLst/>
          <a:cxnLst/>
          <a:rect l="0" t="0" r="0" b="0"/>
          <a:pathLst>
            <a:path>
              <a:moveTo>
                <a:pt x="3313328" y="395452"/>
              </a:moveTo>
              <a:arcTo wR="2089975" hR="2089975" stAng="18349633" swAng="364573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73FDF1-7965-4921-9CB1-8B4CB0987582}">
      <dsp:nvSpPr>
        <dsp:cNvPr id="0" name=""/>
        <dsp:cNvSpPr/>
      </dsp:nvSpPr>
      <dsp:spPr>
        <a:xfrm>
          <a:off x="4438869" y="3136261"/>
          <a:ext cx="2411695" cy="156760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latin typeface="Times New Roman"/>
              <a:cs typeface="Times New Roman"/>
            </a:rPr>
            <a:t>Part Time Promise Program</a:t>
          </a:r>
        </a:p>
        <a:p>
          <a:pPr marL="171450" lvl="1" indent="-171450" algn="l" defTabSz="800100" rtl="0">
            <a:lnSpc>
              <a:spcPct val="90000"/>
            </a:lnSpc>
            <a:spcBef>
              <a:spcPct val="0"/>
            </a:spcBef>
            <a:spcAft>
              <a:spcPct val="15000"/>
            </a:spcAft>
            <a:buChar char="•"/>
          </a:pPr>
          <a:r>
            <a:rPr lang="en-US" sz="1800" b="1" kern="1200" dirty="0">
              <a:solidFill>
                <a:schemeClr val="tx1"/>
              </a:solidFill>
              <a:latin typeface="Times New Roman"/>
              <a:cs typeface="Times New Roman"/>
            </a:rPr>
            <a:t>46 students</a:t>
          </a:r>
        </a:p>
      </dsp:txBody>
      <dsp:txXfrm>
        <a:off x="4515393" y="3212785"/>
        <a:ext cx="2258647" cy="1414554"/>
      </dsp:txXfrm>
    </dsp:sp>
    <dsp:sp modelId="{9DBA9BE3-2FFC-43BA-BB99-1F5952BE301F}">
      <dsp:nvSpPr>
        <dsp:cNvPr id="0" name=""/>
        <dsp:cNvSpPr/>
      </dsp:nvSpPr>
      <dsp:spPr>
        <a:xfrm>
          <a:off x="1744769" y="785098"/>
          <a:ext cx="4179951" cy="4179951"/>
        </a:xfrm>
        <a:custGeom>
          <a:avLst/>
          <a:gdLst/>
          <a:ahLst/>
          <a:cxnLst/>
          <a:rect l="0" t="0" r="0" b="0"/>
          <a:pathLst>
            <a:path>
              <a:moveTo>
                <a:pt x="3083919" y="3928473"/>
              </a:moveTo>
              <a:arcTo wR="2089975" hR="2089975" stAng="3696185" swAng="340763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7922AB-1D6A-441E-BB64-14D7F78C9801}">
      <dsp:nvSpPr>
        <dsp:cNvPr id="0" name=""/>
        <dsp:cNvSpPr/>
      </dsp:nvSpPr>
      <dsp:spPr>
        <a:xfrm>
          <a:off x="818925" y="3136261"/>
          <a:ext cx="2411695" cy="156760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latin typeface="Times New Roman"/>
              <a:cs typeface="Times New Roman"/>
            </a:rPr>
            <a:t>Full Time Promise Program</a:t>
          </a:r>
        </a:p>
        <a:p>
          <a:pPr marL="171450" lvl="1" indent="-171450" algn="l" defTabSz="800100" rtl="0">
            <a:lnSpc>
              <a:spcPct val="90000"/>
            </a:lnSpc>
            <a:spcBef>
              <a:spcPct val="0"/>
            </a:spcBef>
            <a:spcAft>
              <a:spcPct val="15000"/>
            </a:spcAft>
            <a:buChar char="•"/>
          </a:pPr>
          <a:r>
            <a:rPr lang="en-US" sz="1800" b="1" kern="1200" dirty="0">
              <a:solidFill>
                <a:schemeClr val="tx1"/>
              </a:solidFill>
              <a:latin typeface="Times New Roman"/>
              <a:cs typeface="Arial"/>
            </a:rPr>
            <a:t>576 students</a:t>
          </a:r>
          <a:endParaRPr lang="en-US" sz="1800" b="1" kern="1200" dirty="0">
            <a:solidFill>
              <a:schemeClr val="tx1"/>
            </a:solidFill>
            <a:latin typeface="Times New Roman"/>
          </a:endParaRPr>
        </a:p>
      </dsp:txBody>
      <dsp:txXfrm>
        <a:off x="895449" y="3212785"/>
        <a:ext cx="2258647" cy="1414554"/>
      </dsp:txXfrm>
    </dsp:sp>
    <dsp:sp modelId="{31C57D44-4292-4BB1-8AC8-27998DDC99CE}">
      <dsp:nvSpPr>
        <dsp:cNvPr id="0" name=""/>
        <dsp:cNvSpPr/>
      </dsp:nvSpPr>
      <dsp:spPr>
        <a:xfrm>
          <a:off x="1744769" y="785098"/>
          <a:ext cx="4179951" cy="4179951"/>
        </a:xfrm>
        <a:custGeom>
          <a:avLst/>
          <a:gdLst/>
          <a:ahLst/>
          <a:cxnLst/>
          <a:rect l="0" t="0" r="0" b="0"/>
          <a:pathLst>
            <a:path>
              <a:moveTo>
                <a:pt x="13806" y="2329807"/>
              </a:moveTo>
              <a:arcTo wR="2089975" hR="2089975" stAng="10404636" swAng="364573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11/14/2023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mccd.sharepoint.com/:x:/s/dis/edserv/psp/Ef1FFjFmbTBLm-0x-vsX7o0Bs-endIA3-aC6Qc6GspTSBw?e=sCEx7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US"/>
              <a:t>465 students are in the FT PSP this semester (across all cohorts)</a:t>
            </a:r>
          </a:p>
          <a:p>
            <a:pPr marL="628650" lvl="1" indent="-171450">
              <a:buFont typeface="Arial"/>
              <a:buChar char="•"/>
            </a:pPr>
            <a:r>
              <a:rPr lang="en-US"/>
              <a:t>234 students for Fall 2022 cohort</a:t>
            </a:r>
          </a:p>
          <a:p>
            <a:pPr marL="1085850" lvl="2" indent="-171450">
              <a:buFont typeface="Arial"/>
              <a:buChar char="•"/>
            </a:pPr>
            <a:r>
              <a:rPr lang="en-US"/>
              <a:t>85% are FT</a:t>
            </a:r>
          </a:p>
          <a:p>
            <a:pPr marL="628650" lvl="1" indent="-171450">
              <a:buFont typeface="Arial"/>
              <a:buChar char="•"/>
            </a:pPr>
            <a:r>
              <a:rPr lang="en-US"/>
              <a:t>Spring 2022 Cohort - 32 students</a:t>
            </a:r>
          </a:p>
          <a:p>
            <a:pPr marL="628650" lvl="1" indent="-171450">
              <a:buFont typeface="Arial"/>
              <a:buChar char="•"/>
            </a:pPr>
            <a:r>
              <a:rPr lang="en-US"/>
              <a:t>Spring 2023 goal: 150 students to start in the spring</a:t>
            </a:r>
          </a:p>
          <a:p>
            <a:pPr marL="628650" lvl="1" indent="-171450">
              <a:buFont typeface="Arial"/>
              <a:buChar char="•"/>
            </a:pPr>
            <a:r>
              <a:rPr lang="en-US"/>
              <a:t>Area of focus: how do we keep students coming back? How can we increase persistence -- especially since students are seeking in person support/courses.</a:t>
            </a:r>
          </a:p>
          <a:p>
            <a:pPr marL="628650" lvl="1" indent="-171450">
              <a:buFont typeface="Arial"/>
              <a:buChar char="•"/>
            </a:pPr>
            <a:r>
              <a:rPr lang="en-US" dirty="0"/>
              <a:t>3-yr completion: Fall 2018: 24%; Fall 2019: 27%</a:t>
            </a:r>
            <a:endParaRPr lang="en-US" dirty="0">
              <a:cs typeface="Calibri"/>
            </a:endParaRPr>
          </a:p>
          <a:p>
            <a:pPr marL="628650" lvl="1" indent="-171450">
              <a:buFont typeface="Arial"/>
              <a:buChar char="•"/>
            </a:pPr>
            <a:endParaRPr lang="en-US" dirty="0">
              <a:cs typeface="Calibri"/>
            </a:endParaRPr>
          </a:p>
          <a:p>
            <a:pPr marL="628650" lvl="1" indent="-171450">
              <a:buFont typeface="Arial"/>
              <a:buChar char="•"/>
            </a:pPr>
            <a:r>
              <a:rPr lang="en-US" u="sng" dirty="0">
                <a:hlinkClick r:id="rId3"/>
              </a:rPr>
              <a:t>Cañada</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97443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375184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29927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374219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254108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Ariela and Mayra</a:t>
            </a:r>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144772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Ariela and Mayra</a:t>
            </a:r>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173444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79020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602347"/>
            <a:ext cx="11252199" cy="707886"/>
          </a:xfrm>
          <a:prstGeom prst="rect">
            <a:avLst/>
          </a:prstGeom>
          <a:noFill/>
        </p:spPr>
        <p:txBody>
          <a:bodyPr wrap="square" lIns="91440" tIns="45720" rIns="91440" bIns="45720" rtlCol="0" anchor="t">
            <a:spAutoFit/>
          </a:bodyPr>
          <a:lstStyle/>
          <a:p>
            <a:r>
              <a:rPr lang="en-US" sz="4000" b="1" dirty="0">
                <a:latin typeface="Garamond"/>
              </a:rPr>
              <a:t>Position: Director for Promise Scholars Program</a:t>
            </a:r>
            <a:endParaRPr lang="en-US" sz="4000" b="1" dirty="0">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96352" y="5574641"/>
            <a:ext cx="11252199" cy="630942"/>
          </a:xfrm>
          <a:prstGeom prst="rect">
            <a:avLst/>
          </a:prstGeom>
          <a:noFill/>
        </p:spPr>
        <p:txBody>
          <a:bodyPr wrap="square" lIns="91440" tIns="45720" rIns="91440" bIns="45720" rtlCol="0" anchor="t">
            <a:spAutoFit/>
          </a:bodyPr>
          <a:lstStyle/>
          <a:p>
            <a:r>
              <a:rPr lang="en-US" sz="3500" b="1" dirty="0">
                <a:solidFill>
                  <a:schemeClr val="accent6">
                    <a:lumMod val="50000"/>
                  </a:schemeClr>
                </a:solidFill>
                <a:latin typeface="Franklin Gothic Book"/>
              </a:rPr>
              <a:t>Requested by: Mayra Arellano</a:t>
            </a:r>
            <a:endParaRPr lang="en-US" sz="3500" b="1" dirty="0">
              <a:solidFill>
                <a:schemeClr val="accent6">
                  <a:lumMod val="50000"/>
                </a:schemeClr>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1200329"/>
          </a:xfrm>
          <a:prstGeom prst="rect">
            <a:avLst/>
          </a:prstGeom>
          <a:noFill/>
        </p:spPr>
        <p:txBody>
          <a:bodyPr wrap="square" lIns="91440" tIns="45720" rIns="91440" bIns="45720" rtlCol="0" anchor="t">
            <a:spAutoFit/>
          </a:bodyPr>
          <a:lstStyle/>
          <a:p>
            <a:pPr algn="ctr"/>
            <a:r>
              <a:rPr lang="en-US" sz="2400" b="1" spc="600">
                <a:solidFill>
                  <a:schemeClr val="tx1">
                    <a:lumMod val="65000"/>
                    <a:lumOff val="35000"/>
                  </a:schemeClr>
                </a:solidFill>
                <a:latin typeface="Franklin Gothic Book"/>
              </a:rPr>
              <a:t>Program Review</a:t>
            </a:r>
          </a:p>
          <a:p>
            <a:pPr algn="ctr"/>
            <a:r>
              <a:rPr lang="en-US" sz="2400" b="1" spc="600">
                <a:solidFill>
                  <a:schemeClr val="tx1">
                    <a:lumMod val="65000"/>
                    <a:lumOff val="35000"/>
                  </a:schemeClr>
                </a:solidFill>
                <a:latin typeface="Franklin Gothic Book"/>
              </a:rPr>
              <a:t>New Position Request Presentation </a:t>
            </a:r>
            <a:endParaRPr lang="en-US" sz="2400" b="1" spc="600">
              <a:solidFill>
                <a:schemeClr val="tx1">
                  <a:lumMod val="65000"/>
                  <a:lumOff val="35000"/>
                </a:schemeClr>
              </a:solidFill>
              <a:latin typeface="Franklin Gothic Book" panose="020B0503020102020204" pitchFamily="34" charset="0"/>
            </a:endParaRPr>
          </a:p>
          <a:p>
            <a:pPr algn="ctr"/>
            <a:endParaRPr lang="en-US" sz="2400" b="1" spc="60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5"/>
          <p:cNvPicPr preferRelativeResize="0"/>
          <p:nvPr/>
        </p:nvPicPr>
        <p:blipFill rotWithShape="1">
          <a:blip r:embed="rId3">
            <a:alphaModFix amt="62000"/>
          </a:blip>
          <a:srcRect/>
          <a:stretch/>
        </p:blipFill>
        <p:spPr>
          <a:xfrm>
            <a:off x="0" y="0"/>
            <a:ext cx="12192000" cy="6858000"/>
          </a:xfrm>
          <a:prstGeom prst="rect">
            <a:avLst/>
          </a:prstGeom>
          <a:noFill/>
          <a:ln>
            <a:noFill/>
          </a:ln>
        </p:spPr>
      </p:pic>
      <p:sp>
        <p:nvSpPr>
          <p:cNvPr id="267" name="Google Shape;267;p25"/>
          <p:cNvSpPr txBox="1">
            <a:spLocks noGrp="1"/>
          </p:cNvSpPr>
          <p:nvPr>
            <p:ph type="body" idx="4294967295"/>
          </p:nvPr>
        </p:nvSpPr>
        <p:spPr>
          <a:xfrm>
            <a:off x="40000" y="3054967"/>
            <a:ext cx="12112000" cy="45552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spcBef>
                <a:spcPts val="0"/>
              </a:spcBef>
              <a:buSzPts val="1800"/>
              <a:buNone/>
            </a:pPr>
            <a:endParaRPr/>
          </a:p>
          <a:p>
            <a:pPr marL="0" indent="0">
              <a:lnSpc>
                <a:spcPct val="100000"/>
              </a:lnSpc>
              <a:spcBef>
                <a:spcPts val="2133"/>
              </a:spcBef>
              <a:buSzPts val="1800"/>
              <a:buNone/>
            </a:pPr>
            <a:endParaRPr/>
          </a:p>
          <a:p>
            <a:pPr marL="0" indent="0" algn="ctr">
              <a:lnSpc>
                <a:spcPct val="100000"/>
              </a:lnSpc>
              <a:spcBef>
                <a:spcPts val="2133"/>
              </a:spcBef>
              <a:spcAft>
                <a:spcPts val="2133"/>
              </a:spcAft>
              <a:buSzPts val="1800"/>
              <a:buNone/>
            </a:pPr>
            <a:endParaRPr sz="4800" b="1">
              <a:solidFill>
                <a:schemeClr val="dk1"/>
              </a:solidFill>
              <a:latin typeface="Franklin Gothic"/>
              <a:ea typeface="Franklin Gothic"/>
              <a:cs typeface="Franklin Gothic"/>
              <a:sym typeface="Franklin Gothic"/>
            </a:endParaRPr>
          </a:p>
        </p:txBody>
      </p:sp>
      <p:pic>
        <p:nvPicPr>
          <p:cNvPr id="268" name="Google Shape;268;p25"/>
          <p:cNvPicPr preferRelativeResize="0"/>
          <p:nvPr/>
        </p:nvPicPr>
        <p:blipFill rotWithShape="1">
          <a:blip r:embed="rId4">
            <a:alphaModFix/>
          </a:blip>
          <a:srcRect/>
          <a:stretch/>
        </p:blipFill>
        <p:spPr>
          <a:xfrm>
            <a:off x="3165318" y="540034"/>
            <a:ext cx="5861364" cy="5861364"/>
          </a:xfrm>
          <a:prstGeom prst="rect">
            <a:avLst/>
          </a:prstGeom>
          <a:noFill/>
          <a:ln>
            <a:noFill/>
          </a:ln>
          <a:effectLst>
            <a:outerShdw blurRad="57150" dist="19050" dir="5400000" algn="bl" rotWithShape="0">
              <a:schemeClr val="lt1">
                <a:alpha val="49803"/>
              </a:scheme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04" y="1342421"/>
            <a:ext cx="11638547" cy="2438484"/>
          </a:xfrm>
        </p:spPr>
        <p:txBody>
          <a:bodyPr>
            <a:noAutofit/>
          </a:bodyPr>
          <a:lstStyle/>
          <a:p>
            <a:r>
              <a:rPr lang="en-US" sz="2400" dirty="0">
                <a:ea typeface="+mj-lt"/>
                <a:cs typeface="+mj-lt"/>
              </a:rPr>
              <a:t>San Mateo County Community College District's Promise Scholars Program (PSP) helps f</a:t>
            </a:r>
            <a:r>
              <a:rPr lang="en-US" sz="2400" b="1" dirty="0">
                <a:ea typeface="+mj-lt"/>
                <a:cs typeface="+mj-lt"/>
              </a:rPr>
              <a:t>irst time, full time students earn certificates and associates degrees within two to three years</a:t>
            </a:r>
            <a:r>
              <a:rPr lang="en-US" sz="2400" dirty="0">
                <a:ea typeface="+mj-lt"/>
                <a:cs typeface="+mj-lt"/>
              </a:rPr>
              <a:t>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a:t>
            </a:r>
            <a:endParaRPr lang="en-US" sz="2400" dirty="0">
              <a:cs typeface="Calibri Light"/>
            </a:endParaRPr>
          </a:p>
        </p:txBody>
      </p:sp>
      <p:sp>
        <p:nvSpPr>
          <p:cNvPr id="3" name="Content Placeholder 2"/>
          <p:cNvSpPr>
            <a:spLocks noGrp="1"/>
          </p:cNvSpPr>
          <p:nvPr>
            <p:ph idx="1"/>
          </p:nvPr>
        </p:nvSpPr>
        <p:spPr>
          <a:xfrm>
            <a:off x="348515" y="1173059"/>
            <a:ext cx="11230677" cy="5684940"/>
          </a:xfrm>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Mission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00556693-3BBB-42BB-B1F4-23962F0F2E93}"/>
              </a:ext>
            </a:extLst>
          </p:cNvPr>
          <p:cNvPicPr>
            <a:picLocks noChangeAspect="1"/>
          </p:cNvPicPr>
          <p:nvPr/>
        </p:nvPicPr>
        <p:blipFill>
          <a:blip r:embed="rId3"/>
          <a:stretch>
            <a:fillRect/>
          </a:stretch>
        </p:blipFill>
        <p:spPr>
          <a:xfrm>
            <a:off x="3902243" y="2979820"/>
            <a:ext cx="4176962" cy="4156910"/>
          </a:xfrm>
          <a:prstGeom prst="rect">
            <a:avLst/>
          </a:prstGeom>
        </p:spPr>
      </p:pic>
    </p:spTree>
    <p:extLst>
      <p:ext uri="{BB962C8B-B14F-4D97-AF65-F5344CB8AC3E}">
        <p14:creationId xmlns:p14="http://schemas.microsoft.com/office/powerpoint/2010/main" val="99013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SMCCCD PSP Expansion </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graphicFrame>
        <p:nvGraphicFramePr>
          <p:cNvPr id="10" name="Table 9">
            <a:extLst>
              <a:ext uri="{FF2B5EF4-FFF2-40B4-BE49-F238E27FC236}">
                <a16:creationId xmlns:a16="http://schemas.microsoft.com/office/drawing/2014/main" id="{BE2FF762-16F6-4E87-8A6F-3A40BF1F4DCD}"/>
              </a:ext>
            </a:extLst>
          </p:cNvPr>
          <p:cNvGraphicFramePr>
            <a:graphicFrameLocks noGrp="1"/>
          </p:cNvGraphicFramePr>
          <p:nvPr>
            <p:extLst>
              <p:ext uri="{D42A27DB-BD31-4B8C-83A1-F6EECF244321}">
                <p14:modId xmlns:p14="http://schemas.microsoft.com/office/powerpoint/2010/main" val="1999425848"/>
              </p:ext>
            </p:extLst>
          </p:nvPr>
        </p:nvGraphicFramePr>
        <p:xfrm>
          <a:off x="914400" y="1939636"/>
          <a:ext cx="10166838" cy="3574495"/>
        </p:xfrm>
        <a:graphic>
          <a:graphicData uri="http://schemas.openxmlformats.org/drawingml/2006/table">
            <a:tbl>
              <a:tblPr firstRow="1" firstCol="1" bandRow="1">
                <a:tableStyleId>{93296810-A885-4BE3-A3E7-6D5BEEA58F35}</a:tableStyleId>
              </a:tblPr>
              <a:tblGrid>
                <a:gridCol w="3015783">
                  <a:extLst>
                    <a:ext uri="{9D8B030D-6E8A-4147-A177-3AD203B41FA5}">
                      <a16:colId xmlns:a16="http://schemas.microsoft.com/office/drawing/2014/main" val="946520602"/>
                    </a:ext>
                  </a:extLst>
                </a:gridCol>
                <a:gridCol w="1359386">
                  <a:extLst>
                    <a:ext uri="{9D8B030D-6E8A-4147-A177-3AD203B41FA5}">
                      <a16:colId xmlns:a16="http://schemas.microsoft.com/office/drawing/2014/main" val="3046701409"/>
                    </a:ext>
                  </a:extLst>
                </a:gridCol>
                <a:gridCol w="993837">
                  <a:extLst>
                    <a:ext uri="{9D8B030D-6E8A-4147-A177-3AD203B41FA5}">
                      <a16:colId xmlns:a16="http://schemas.microsoft.com/office/drawing/2014/main" val="3114006658"/>
                    </a:ext>
                  </a:extLst>
                </a:gridCol>
                <a:gridCol w="1199458">
                  <a:extLst>
                    <a:ext uri="{9D8B030D-6E8A-4147-A177-3AD203B41FA5}">
                      <a16:colId xmlns:a16="http://schemas.microsoft.com/office/drawing/2014/main" val="2844448027"/>
                    </a:ext>
                  </a:extLst>
                </a:gridCol>
                <a:gridCol w="1199458">
                  <a:extLst>
                    <a:ext uri="{9D8B030D-6E8A-4147-A177-3AD203B41FA5}">
                      <a16:colId xmlns:a16="http://schemas.microsoft.com/office/drawing/2014/main" val="2932744449"/>
                    </a:ext>
                  </a:extLst>
                </a:gridCol>
                <a:gridCol w="1199458">
                  <a:extLst>
                    <a:ext uri="{9D8B030D-6E8A-4147-A177-3AD203B41FA5}">
                      <a16:colId xmlns:a16="http://schemas.microsoft.com/office/drawing/2014/main" val="1251357538"/>
                    </a:ext>
                  </a:extLst>
                </a:gridCol>
                <a:gridCol w="1199458">
                  <a:extLst>
                    <a:ext uri="{9D8B030D-6E8A-4147-A177-3AD203B41FA5}">
                      <a16:colId xmlns:a16="http://schemas.microsoft.com/office/drawing/2014/main" val="3931477191"/>
                    </a:ext>
                  </a:extLst>
                </a:gridCol>
              </a:tblGrid>
              <a:tr h="1170615">
                <a:tc>
                  <a:txBody>
                    <a:bodyPr/>
                    <a:lstStyle/>
                    <a:p>
                      <a:pPr marL="0" marR="0" algn="l" rtl="0" eaLnBrk="1" fontAlgn="base" latinLnBrk="0" hangingPunct="1">
                        <a:spcBef>
                          <a:spcPts val="0"/>
                        </a:spcBef>
                        <a:spcAft>
                          <a:spcPts val="0"/>
                        </a:spcAft>
                      </a:pPr>
                      <a:r>
                        <a:rPr lang="en-US" sz="1800" kern="1200" dirty="0">
                          <a:effectLst/>
                        </a:rPr>
                        <a:t>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2019-20  </a:t>
                      </a:r>
                      <a:endParaRPr lang="en-US" dirty="0">
                        <a:effectLst/>
                      </a:endParaRPr>
                    </a:p>
                    <a:p>
                      <a:pPr marL="0" marR="0" algn="r" rtl="0" eaLnBrk="1" fontAlgn="base" latinLnBrk="0" hangingPunct="1">
                        <a:spcBef>
                          <a:spcPts val="0"/>
                        </a:spcBef>
                        <a:spcAft>
                          <a:spcPts val="0"/>
                        </a:spcAft>
                      </a:pPr>
                      <a:r>
                        <a:rPr lang="en-US" sz="1800" kern="1200" dirty="0">
                          <a:effectLst/>
                        </a:rPr>
                        <a:t>(Actuals)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2020-21  </a:t>
                      </a:r>
                      <a:endParaRPr lang="en-US" dirty="0">
                        <a:effectLst/>
                      </a:endParaRPr>
                    </a:p>
                    <a:p>
                      <a:pPr marL="0" marR="0" algn="r" rtl="0" eaLnBrk="1" fontAlgn="base" latinLnBrk="0" hangingPunct="1">
                        <a:spcBef>
                          <a:spcPts val="0"/>
                        </a:spcBef>
                        <a:spcAft>
                          <a:spcPts val="0"/>
                        </a:spcAft>
                      </a:pPr>
                      <a:r>
                        <a:rPr lang="en-US" sz="1800" kern="1200" dirty="0">
                          <a:effectLst/>
                        </a:rPr>
                        <a:t>(Actuals)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2021-22  </a:t>
                      </a:r>
                      <a:endParaRPr lang="en-US" dirty="0">
                        <a:effectLst/>
                      </a:endParaRPr>
                    </a:p>
                    <a:p>
                      <a:pPr marL="0" marR="0" algn="r" rtl="0" eaLnBrk="1" fontAlgn="base" latinLnBrk="0" hangingPunct="1">
                        <a:spcBef>
                          <a:spcPts val="0"/>
                        </a:spcBef>
                        <a:spcAft>
                          <a:spcPts val="0"/>
                        </a:spcAft>
                      </a:pPr>
                      <a:r>
                        <a:rPr lang="en-US" sz="1800" kern="1200" dirty="0">
                          <a:effectLst/>
                        </a:rPr>
                        <a:t>(Actuals)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2022-23  </a:t>
                      </a:r>
                      <a:endParaRPr lang="en-US" dirty="0">
                        <a:effectLst/>
                      </a:endParaRPr>
                    </a:p>
                    <a:p>
                      <a:pPr marL="0" marR="0" algn="r" rtl="0" eaLnBrk="1" fontAlgn="base" latinLnBrk="0" hangingPunct="1">
                        <a:spcBef>
                          <a:spcPts val="0"/>
                        </a:spcBef>
                        <a:spcAft>
                          <a:spcPts val="0"/>
                        </a:spcAft>
                      </a:pPr>
                      <a:r>
                        <a:rPr lang="en-US" sz="1800" kern="1200" dirty="0">
                          <a:effectLst/>
                        </a:rPr>
                        <a:t>(Actuals)  </a:t>
                      </a:r>
                      <a:endParaRPr lang="en-US" dirty="0">
                        <a:effectLst/>
                      </a:endParaRPr>
                    </a:p>
                  </a:txBody>
                  <a:tcPr marL="0" marR="0" marT="0" marB="0" anchor="ctr"/>
                </a:tc>
                <a:tc>
                  <a:txBody>
                    <a:bodyPr/>
                    <a:lstStyle/>
                    <a:p>
                      <a:pPr marL="0" marR="0" lvl="0" algn="r">
                        <a:spcBef>
                          <a:spcPts val="0"/>
                        </a:spcBef>
                        <a:spcAft>
                          <a:spcPts val="0"/>
                        </a:spcAft>
                        <a:buNone/>
                      </a:pPr>
                      <a:r>
                        <a:rPr lang="en-US" sz="1800" b="1" i="0" u="none" strike="noStrike" kern="1200" noProof="0">
                          <a:solidFill>
                            <a:srgbClr val="FFFFFF"/>
                          </a:solidFill>
                          <a:effectLst/>
                          <a:latin typeface="Calibri"/>
                        </a:rPr>
                        <a:t>2022-23  </a:t>
                      </a:r>
                    </a:p>
                    <a:p>
                      <a:pPr marL="0" marR="0" lvl="0" algn="r">
                        <a:spcBef>
                          <a:spcPts val="0"/>
                        </a:spcBef>
                        <a:spcAft>
                          <a:spcPts val="0"/>
                        </a:spcAft>
                        <a:buNone/>
                      </a:pPr>
                      <a:r>
                        <a:rPr lang="en-US" sz="1800" b="1" i="0" u="none" strike="noStrike" kern="1200" noProof="0" dirty="0">
                          <a:solidFill>
                            <a:srgbClr val="FFFFFF"/>
                          </a:solidFill>
                          <a:effectLst/>
                          <a:latin typeface="Calibri"/>
                        </a:rPr>
                        <a:t>(Actuals) </a:t>
                      </a:r>
                      <a:endParaRPr lang="en-US" dirty="0"/>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2024-2025  </a:t>
                      </a:r>
                      <a:endParaRPr lang="en-US" dirty="0">
                        <a:effectLst/>
                      </a:endParaRPr>
                    </a:p>
                    <a:p>
                      <a:pPr marL="0" marR="0" algn="r" rtl="0" eaLnBrk="1" fontAlgn="base" latinLnBrk="0" hangingPunct="1">
                        <a:spcBef>
                          <a:spcPts val="0"/>
                        </a:spcBef>
                        <a:spcAft>
                          <a:spcPts val="0"/>
                        </a:spcAft>
                      </a:pPr>
                      <a:r>
                        <a:rPr lang="en-US" sz="1800" kern="1200" dirty="0">
                          <a:effectLst/>
                        </a:rPr>
                        <a:t>(Target)  </a:t>
                      </a:r>
                      <a:endParaRPr lang="en-US" dirty="0">
                        <a:effectLst/>
                      </a:endParaRPr>
                    </a:p>
                  </a:txBody>
                  <a:tcPr marL="0" marR="0" marT="0" marB="0" anchor="ctr"/>
                </a:tc>
                <a:extLst>
                  <a:ext uri="{0D108BD9-81ED-4DB2-BD59-A6C34878D82A}">
                    <a16:rowId xmlns:a16="http://schemas.microsoft.com/office/drawing/2014/main" val="3558166082"/>
                  </a:ext>
                </a:extLst>
              </a:tr>
              <a:tr h="600970">
                <a:tc>
                  <a:txBody>
                    <a:bodyPr/>
                    <a:lstStyle/>
                    <a:p>
                      <a:pPr marL="0" marR="0" algn="l" rtl="0" eaLnBrk="1" fontAlgn="base" latinLnBrk="0" hangingPunct="1">
                        <a:spcBef>
                          <a:spcPts val="0"/>
                        </a:spcBef>
                        <a:spcAft>
                          <a:spcPts val="0"/>
                        </a:spcAft>
                      </a:pPr>
                      <a:r>
                        <a:rPr lang="en-US" sz="1800" kern="1200" dirty="0">
                          <a:effectLst/>
                        </a:rPr>
                        <a:t>Skyline College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756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738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642</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754  </a:t>
                      </a:r>
                      <a:endParaRPr lang="en-US" dirty="0">
                        <a:effectLst/>
                      </a:endParaRPr>
                    </a:p>
                  </a:txBody>
                  <a:tcPr marL="0" marR="0" marT="0" marB="0" anchor="ctr"/>
                </a:tc>
                <a:tc>
                  <a:txBody>
                    <a:bodyPr/>
                    <a:lstStyle/>
                    <a:p>
                      <a:pPr marL="0" lvl="0" algn="r">
                        <a:spcBef>
                          <a:spcPts val="0"/>
                        </a:spcBef>
                        <a:spcAft>
                          <a:spcPts val="0"/>
                        </a:spcAft>
                        <a:buNone/>
                      </a:pPr>
                      <a:r>
                        <a:rPr lang="en-US" sz="1800" kern="1200" dirty="0">
                          <a:effectLst/>
                        </a:rPr>
                        <a:t>1,018</a:t>
                      </a: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1,500  </a:t>
                      </a:r>
                      <a:endParaRPr lang="en-US" dirty="0">
                        <a:effectLst/>
                      </a:endParaRPr>
                    </a:p>
                  </a:txBody>
                  <a:tcPr marL="0" marR="0" marT="0" marB="0" anchor="ctr"/>
                </a:tc>
                <a:extLst>
                  <a:ext uri="{0D108BD9-81ED-4DB2-BD59-A6C34878D82A}">
                    <a16:rowId xmlns:a16="http://schemas.microsoft.com/office/drawing/2014/main" val="725075405"/>
                  </a:ext>
                </a:extLst>
              </a:tr>
              <a:tr h="600970">
                <a:tc>
                  <a:txBody>
                    <a:bodyPr/>
                    <a:lstStyle/>
                    <a:p>
                      <a:pPr marL="0" marR="0" algn="l" rtl="0" eaLnBrk="1" fontAlgn="base" latinLnBrk="0" hangingPunct="1">
                        <a:spcBef>
                          <a:spcPts val="0"/>
                        </a:spcBef>
                        <a:spcAft>
                          <a:spcPts val="0"/>
                        </a:spcAft>
                      </a:pPr>
                      <a:r>
                        <a:rPr lang="en-US" sz="1800" kern="1200" dirty="0">
                          <a:effectLst/>
                        </a:rPr>
                        <a:t>College of San Mateo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737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692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740</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928  </a:t>
                      </a:r>
                      <a:endParaRPr lang="en-US" dirty="0">
                        <a:effectLst/>
                      </a:endParaRPr>
                    </a:p>
                  </a:txBody>
                  <a:tcPr marL="0" marR="0" marT="0" marB="0" anchor="ctr"/>
                </a:tc>
                <a:tc>
                  <a:txBody>
                    <a:bodyPr/>
                    <a:lstStyle/>
                    <a:p>
                      <a:pPr marL="0" lvl="0" algn="r">
                        <a:spcBef>
                          <a:spcPts val="0"/>
                        </a:spcBef>
                        <a:spcAft>
                          <a:spcPts val="0"/>
                        </a:spcAft>
                        <a:buNone/>
                      </a:pPr>
                      <a:r>
                        <a:rPr lang="en-US" sz="1800" kern="1200" dirty="0">
                          <a:effectLst/>
                        </a:rPr>
                        <a:t>930</a:t>
                      </a: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1,500  </a:t>
                      </a:r>
                      <a:endParaRPr lang="en-US" dirty="0">
                        <a:effectLst/>
                      </a:endParaRPr>
                    </a:p>
                  </a:txBody>
                  <a:tcPr marL="0" marR="0" marT="0" marB="0" anchor="ctr"/>
                </a:tc>
                <a:extLst>
                  <a:ext uri="{0D108BD9-81ED-4DB2-BD59-A6C34878D82A}">
                    <a16:rowId xmlns:a16="http://schemas.microsoft.com/office/drawing/2014/main" val="1464919864"/>
                  </a:ext>
                </a:extLst>
              </a:tr>
              <a:tr h="600970">
                <a:tc>
                  <a:txBody>
                    <a:bodyPr/>
                    <a:lstStyle/>
                    <a:p>
                      <a:pPr marL="0" marR="0" algn="l" rtl="0" eaLnBrk="1" fontAlgn="base" latinLnBrk="0" hangingPunct="1">
                        <a:spcBef>
                          <a:spcPts val="0"/>
                        </a:spcBef>
                        <a:spcAft>
                          <a:spcPts val="0"/>
                        </a:spcAft>
                      </a:pPr>
                      <a:r>
                        <a:rPr lang="en-US" sz="1800" kern="1200" dirty="0">
                          <a:effectLst/>
                        </a:rPr>
                        <a:t>Cañada College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497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464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387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465  </a:t>
                      </a:r>
                      <a:endParaRPr lang="en-US" dirty="0">
                        <a:effectLst/>
                      </a:endParaRPr>
                    </a:p>
                  </a:txBody>
                  <a:tcPr marL="0" marR="0" marT="0" marB="0" anchor="ctr"/>
                </a:tc>
                <a:tc>
                  <a:txBody>
                    <a:bodyPr/>
                    <a:lstStyle/>
                    <a:p>
                      <a:pPr marL="0" lvl="0" algn="r">
                        <a:spcBef>
                          <a:spcPts val="0"/>
                        </a:spcBef>
                        <a:spcAft>
                          <a:spcPts val="0"/>
                        </a:spcAft>
                        <a:buNone/>
                      </a:pPr>
                      <a:r>
                        <a:rPr lang="en-US" sz="1800" kern="1200" dirty="0">
                          <a:effectLst/>
                        </a:rPr>
                        <a:t>617</a:t>
                      </a: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1,000 </a:t>
                      </a:r>
                      <a:endParaRPr lang="en-US" dirty="0">
                        <a:effectLst/>
                      </a:endParaRPr>
                    </a:p>
                  </a:txBody>
                  <a:tcPr marL="0" marR="0" marT="0" marB="0" anchor="ctr"/>
                </a:tc>
                <a:extLst>
                  <a:ext uri="{0D108BD9-81ED-4DB2-BD59-A6C34878D82A}">
                    <a16:rowId xmlns:a16="http://schemas.microsoft.com/office/drawing/2014/main" val="2822239671"/>
                  </a:ext>
                </a:extLst>
              </a:tr>
              <a:tr h="600970">
                <a:tc>
                  <a:txBody>
                    <a:bodyPr/>
                    <a:lstStyle/>
                    <a:p>
                      <a:pPr marL="0" marR="0" algn="l" rtl="0" eaLnBrk="1" fontAlgn="base" latinLnBrk="0" hangingPunct="1">
                        <a:spcBef>
                          <a:spcPts val="0"/>
                        </a:spcBef>
                        <a:spcAft>
                          <a:spcPts val="0"/>
                        </a:spcAft>
                      </a:pPr>
                      <a:r>
                        <a:rPr lang="en-US" sz="1800" kern="1200" dirty="0">
                          <a:effectLst/>
                        </a:rPr>
                        <a:t># SMCCCD Promise Students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1,986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1,876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1,769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2,500</a:t>
                      </a:r>
                      <a:endParaRPr lang="en-US" dirty="0">
                        <a:effectLst/>
                      </a:endParaRPr>
                    </a:p>
                  </a:txBody>
                  <a:tcPr marL="0" marR="0" marT="0" marB="0" anchor="ctr"/>
                </a:tc>
                <a:tc>
                  <a:txBody>
                    <a:bodyPr/>
                    <a:lstStyle/>
                    <a:p>
                      <a:pPr marL="0" lvl="0" algn="r">
                        <a:spcBef>
                          <a:spcPts val="0"/>
                        </a:spcBef>
                        <a:spcAft>
                          <a:spcPts val="0"/>
                        </a:spcAft>
                        <a:buNone/>
                      </a:pPr>
                      <a:r>
                        <a:rPr lang="en-US" sz="1800" kern="1200" dirty="0">
                          <a:effectLst/>
                        </a:rPr>
                        <a:t>2,565</a:t>
                      </a: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4,000  </a:t>
                      </a:r>
                      <a:endParaRPr lang="en-US" dirty="0">
                        <a:effectLst/>
                      </a:endParaRPr>
                    </a:p>
                  </a:txBody>
                  <a:tcPr marL="0" marR="0" marT="0" marB="0" anchor="ctr"/>
                </a:tc>
                <a:extLst>
                  <a:ext uri="{0D108BD9-81ED-4DB2-BD59-A6C34878D82A}">
                    <a16:rowId xmlns:a16="http://schemas.microsoft.com/office/drawing/2014/main" val="1166671054"/>
                  </a:ext>
                </a:extLst>
              </a:tr>
            </a:tbl>
          </a:graphicData>
        </a:graphic>
      </p:graphicFrame>
      <p:sp>
        <p:nvSpPr>
          <p:cNvPr id="11" name="TextBox 10">
            <a:extLst>
              <a:ext uri="{FF2B5EF4-FFF2-40B4-BE49-F238E27FC236}">
                <a16:creationId xmlns:a16="http://schemas.microsoft.com/office/drawing/2014/main" id="{5CEABA20-78D5-4D04-ACC1-727FC2DFCDD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246264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69290" y="4258111"/>
            <a:ext cx="3253420" cy="1536172"/>
          </a:xfrm>
        </p:spPr>
        <p:txBody>
          <a:bodyPr vert="horz" lIns="91440" tIns="45720" rIns="91440" bIns="45720" rtlCol="0" anchor="t">
            <a:noAutofit/>
          </a:bodyPr>
          <a:lstStyle/>
          <a:p>
            <a:r>
              <a:rPr lang="en-US" sz="1800" b="1" i="0" u="none" strike="noStrike" dirty="0">
                <a:solidFill>
                  <a:srgbClr val="000000"/>
                </a:solidFill>
              </a:rPr>
              <a:t>Director of Pathways and Promise</a:t>
            </a:r>
          </a:p>
          <a:p>
            <a:r>
              <a:rPr lang="en-US" sz="1800" b="1" dirty="0">
                <a:solidFill>
                  <a:srgbClr val="000000"/>
                </a:solidFill>
                <a:cs typeface="Calibri"/>
              </a:rPr>
              <a:t>Program Manager</a:t>
            </a:r>
          </a:p>
          <a:p>
            <a:r>
              <a:rPr lang="en-US" sz="1800" dirty="0">
                <a:solidFill>
                  <a:srgbClr val="000000"/>
                </a:solidFill>
                <a:cs typeface="Calibri"/>
              </a:rPr>
              <a:t>Number of Students: 932</a:t>
            </a:r>
          </a:p>
          <a:p>
            <a:r>
              <a:rPr lang="en-US" sz="1800" dirty="0">
                <a:solidFill>
                  <a:srgbClr val="000000"/>
                </a:solidFill>
                <a:cs typeface="Calibri"/>
              </a:rPr>
              <a:t>Number of Staff:</a:t>
            </a:r>
          </a:p>
          <a:p>
            <a:pPr lvl="1"/>
            <a:r>
              <a:rPr lang="en-US" sz="1800" dirty="0">
                <a:solidFill>
                  <a:srgbClr val="000000"/>
                </a:solidFill>
                <a:cs typeface="Calibri"/>
              </a:rPr>
              <a:t>Classified: 5</a:t>
            </a:r>
          </a:p>
          <a:p>
            <a:pPr lvl="1"/>
            <a:r>
              <a:rPr lang="en-US" sz="1800" dirty="0">
                <a:cs typeface="Calibri"/>
              </a:rPr>
              <a:t>Counseling Faculty: 7</a:t>
            </a:r>
          </a:p>
        </p:txBody>
      </p:sp>
      <p:sp>
        <p:nvSpPr>
          <p:cNvPr id="4" name="Rectangle 3">
            <a:extLst>
              <a:ext uri="{FF2B5EF4-FFF2-40B4-BE49-F238E27FC236}">
                <a16:creationId xmlns:a16="http://schemas.microsoft.com/office/drawing/2014/main" id="{BF518A3A-ECE0-42A2-BD7B-43096BD7B6FA}"/>
              </a:ext>
            </a:extLst>
          </p:cNvPr>
          <p:cNvSpPr/>
          <p:nvPr/>
        </p:nvSpPr>
        <p:spPr>
          <a:xfrm>
            <a:off x="377149" y="249209"/>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effectLst>
                  <a:outerShdw blurRad="50800" dist="50800" dir="5400000" algn="ctr" rotWithShape="0">
                    <a:srgbClr val="000000">
                      <a:alpha val="43137"/>
                    </a:srgbClr>
                  </a:outerShdw>
                </a:effectLst>
                <a:latin typeface="Franklin Gothic Book"/>
              </a:rPr>
              <a:t>Current  Management Models at Sister Colleges</a:t>
            </a:r>
            <a:endParaRPr lang="en-US" sz="28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74807" y="249277"/>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2" name="Picture 7" descr="Logo, company name&#10;&#10;Description automatically generated">
            <a:extLst>
              <a:ext uri="{FF2B5EF4-FFF2-40B4-BE49-F238E27FC236}">
                <a16:creationId xmlns:a16="http://schemas.microsoft.com/office/drawing/2014/main" id="{745A749B-281C-44BE-95DF-4DDB9F2B4B87}"/>
              </a:ext>
            </a:extLst>
          </p:cNvPr>
          <p:cNvPicPr>
            <a:picLocks noChangeAspect="1"/>
          </p:cNvPicPr>
          <p:nvPr/>
        </p:nvPicPr>
        <p:blipFill>
          <a:blip r:embed="rId3"/>
          <a:stretch>
            <a:fillRect/>
          </a:stretch>
        </p:blipFill>
        <p:spPr>
          <a:xfrm>
            <a:off x="464054" y="2393393"/>
            <a:ext cx="2810335" cy="1534469"/>
          </a:xfrm>
          <a:prstGeom prst="rect">
            <a:avLst/>
          </a:prstGeom>
        </p:spPr>
      </p:pic>
      <p:pic>
        <p:nvPicPr>
          <p:cNvPr id="37" name="Picture 37" descr="Shape&#10;&#10;Description automatically generated">
            <a:extLst>
              <a:ext uri="{FF2B5EF4-FFF2-40B4-BE49-F238E27FC236}">
                <a16:creationId xmlns:a16="http://schemas.microsoft.com/office/drawing/2014/main" id="{A5E083A0-8F74-4B87-99AA-E99E53179A72}"/>
              </a:ext>
            </a:extLst>
          </p:cNvPr>
          <p:cNvPicPr>
            <a:picLocks noGrp="1" noChangeAspect="1"/>
          </p:cNvPicPr>
          <p:nvPr>
            <p:ph sz="half" idx="2"/>
          </p:nvPr>
        </p:nvPicPr>
        <p:blipFill>
          <a:blip r:embed="rId4"/>
          <a:stretch>
            <a:fillRect/>
          </a:stretch>
        </p:blipFill>
        <p:spPr>
          <a:xfrm>
            <a:off x="5000925" y="2305973"/>
            <a:ext cx="1783822" cy="1792030"/>
          </a:xfrm>
        </p:spPr>
      </p:pic>
      <p:sp>
        <p:nvSpPr>
          <p:cNvPr id="36" name="TextBox 35">
            <a:extLst>
              <a:ext uri="{FF2B5EF4-FFF2-40B4-BE49-F238E27FC236}">
                <a16:creationId xmlns:a16="http://schemas.microsoft.com/office/drawing/2014/main" id="{78163883-B8C7-4D35-934C-C63EBD15DF1F}"/>
              </a:ext>
            </a:extLst>
          </p:cNvPr>
          <p:cNvSpPr txBox="1"/>
          <p:nvPr/>
        </p:nvSpPr>
        <p:spPr>
          <a:xfrm>
            <a:off x="394645" y="4144919"/>
            <a:ext cx="371642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US" dirty="0">
                <a:cs typeface="Arial"/>
              </a:rPr>
              <a:t> </a:t>
            </a:r>
            <a:r>
              <a:rPr lang="en-US" b="1" dirty="0">
                <a:cs typeface="Arial"/>
              </a:rPr>
              <a:t>Acting Director of Promise</a:t>
            </a:r>
          </a:p>
          <a:p>
            <a:pPr marL="285750" indent="-285750">
              <a:lnSpc>
                <a:spcPct val="150000"/>
              </a:lnSpc>
              <a:buFont typeface="Arial" panose="020B0604020202020204" pitchFamily="34" charset="0"/>
              <a:buChar char="•"/>
            </a:pPr>
            <a:r>
              <a:rPr lang="en-US" sz="1800" dirty="0">
                <a:solidFill>
                  <a:srgbClr val="000000"/>
                </a:solidFill>
                <a:latin typeface="Calibri"/>
                <a:cs typeface="Calibri"/>
              </a:rPr>
              <a:t>Number of Students: 1,017</a:t>
            </a:r>
          </a:p>
          <a:p>
            <a:pPr marL="285750" indent="-285750">
              <a:lnSpc>
                <a:spcPct val="150000"/>
              </a:lnSpc>
              <a:buFont typeface="Arial" panose="020B0604020202020204" pitchFamily="34" charset="0"/>
              <a:buChar char="•"/>
            </a:pPr>
            <a:r>
              <a:rPr lang="en-US" sz="1800" dirty="0">
                <a:solidFill>
                  <a:srgbClr val="000000"/>
                </a:solidFill>
                <a:latin typeface="Calibri"/>
                <a:cs typeface="Calibri"/>
              </a:rPr>
              <a:t>Number of Staff:</a:t>
            </a:r>
          </a:p>
          <a:p>
            <a:pPr lvl="1"/>
            <a:r>
              <a:rPr lang="en-US" sz="1800" dirty="0">
                <a:solidFill>
                  <a:srgbClr val="000000"/>
                </a:solidFill>
                <a:latin typeface="Calibri"/>
                <a:cs typeface="Calibri"/>
              </a:rPr>
              <a:t>Classified: 2</a:t>
            </a:r>
          </a:p>
          <a:p>
            <a:pPr lvl="1"/>
            <a:r>
              <a:rPr lang="en-US" sz="1800" dirty="0">
                <a:cs typeface="Calibri"/>
              </a:rPr>
              <a:t>Counseling Faculty: 11</a:t>
            </a:r>
          </a:p>
          <a:p>
            <a:pPr marL="742950" lvl="1" indent="-285750">
              <a:lnSpc>
                <a:spcPct val="150000"/>
              </a:lnSpc>
              <a:buFont typeface="Arial" panose="020B0604020202020204" pitchFamily="34" charset="0"/>
              <a:buChar char="•"/>
            </a:pPr>
            <a:endParaRPr lang="en-US" dirty="0">
              <a:cs typeface="Calibri"/>
            </a:endParaRPr>
          </a:p>
          <a:p>
            <a:pPr>
              <a:buChar char="•"/>
            </a:pPr>
            <a:endParaRPr lang="en-US" dirty="0">
              <a:cs typeface="Arial"/>
            </a:endParaRPr>
          </a:p>
          <a:p>
            <a:pPr>
              <a:buChar char="•"/>
            </a:pPr>
            <a:endParaRPr lang="en-US" dirty="0"/>
          </a:p>
          <a:p>
            <a:pPr>
              <a:buChar char="•"/>
            </a:pPr>
            <a:endParaRPr lang="en-US" dirty="0">
              <a:cs typeface="Arial"/>
            </a:endParaRPr>
          </a:p>
          <a:p>
            <a:endParaRPr lang="en-US" dirty="0">
              <a:solidFill>
                <a:srgbClr val="444444"/>
              </a:solidFill>
              <a:latin typeface="Arial"/>
              <a:cs typeface="Arial"/>
            </a:endParaRPr>
          </a:p>
        </p:txBody>
      </p:sp>
      <p:pic>
        <p:nvPicPr>
          <p:cNvPr id="38" name="Picture 38" descr="A picture containing logo&#10;&#10;Description automatically generated">
            <a:extLst>
              <a:ext uri="{FF2B5EF4-FFF2-40B4-BE49-F238E27FC236}">
                <a16:creationId xmlns:a16="http://schemas.microsoft.com/office/drawing/2014/main" id="{D2B2EF62-F2FE-4F1A-B644-D2198035CA5B}"/>
              </a:ext>
            </a:extLst>
          </p:cNvPr>
          <p:cNvPicPr>
            <a:picLocks noChangeAspect="1"/>
          </p:cNvPicPr>
          <p:nvPr/>
        </p:nvPicPr>
        <p:blipFill>
          <a:blip r:embed="rId5"/>
          <a:stretch>
            <a:fillRect/>
          </a:stretch>
        </p:blipFill>
        <p:spPr>
          <a:xfrm>
            <a:off x="7962899" y="2306852"/>
            <a:ext cx="3854450" cy="1704549"/>
          </a:xfrm>
          <a:prstGeom prst="rect">
            <a:avLst/>
          </a:prstGeom>
        </p:spPr>
      </p:pic>
      <p:sp>
        <p:nvSpPr>
          <p:cNvPr id="39" name="TextBox 38">
            <a:extLst>
              <a:ext uri="{FF2B5EF4-FFF2-40B4-BE49-F238E27FC236}">
                <a16:creationId xmlns:a16="http://schemas.microsoft.com/office/drawing/2014/main" id="{1E4D1C0D-A927-4AFF-B873-6664F34D0A19}"/>
              </a:ext>
            </a:extLst>
          </p:cNvPr>
          <p:cNvSpPr txBox="1"/>
          <p:nvPr/>
        </p:nvSpPr>
        <p:spPr>
          <a:xfrm>
            <a:off x="8349688" y="4258111"/>
            <a:ext cx="348575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b="1" dirty="0">
                <a:cs typeface="Arial"/>
              </a:rPr>
              <a:t>Director of High School Transitions and Dual Enrollment</a:t>
            </a:r>
            <a:endParaRPr lang="en-US" sz="1800" b="1" i="0" u="none" strike="noStrike">
              <a:solidFill>
                <a:srgbClr val="000000"/>
              </a:solidFill>
              <a:latin typeface="Calibri"/>
              <a:cs typeface="Calibri"/>
            </a:endParaRPr>
          </a:p>
          <a:p>
            <a:pPr marL="285750" indent="-285750">
              <a:buFont typeface="Arial" panose="020B0604020202020204" pitchFamily="34" charset="0"/>
              <a:buChar char="•"/>
            </a:pPr>
            <a:r>
              <a:rPr lang="en-US" sz="1800" dirty="0">
                <a:solidFill>
                  <a:srgbClr val="000000"/>
                </a:solidFill>
                <a:latin typeface="Calibri"/>
                <a:cs typeface="Calibri"/>
              </a:rPr>
              <a:t>Number of Students: 617</a:t>
            </a:r>
          </a:p>
          <a:p>
            <a:pPr marL="285750" indent="-285750">
              <a:buFont typeface="Arial" panose="020B0604020202020204" pitchFamily="34" charset="0"/>
              <a:buChar char="•"/>
            </a:pPr>
            <a:r>
              <a:rPr lang="en-US" sz="1800" dirty="0">
                <a:solidFill>
                  <a:srgbClr val="000000"/>
                </a:solidFill>
                <a:latin typeface="Calibri"/>
                <a:cs typeface="Calibri"/>
              </a:rPr>
              <a:t>Number of Staff:</a:t>
            </a:r>
          </a:p>
          <a:p>
            <a:pPr marL="742950" lvl="1" indent="-285750">
              <a:buFont typeface="Arial" panose="020B0604020202020204" pitchFamily="34" charset="0"/>
              <a:buChar char="•"/>
            </a:pPr>
            <a:r>
              <a:rPr lang="en-US" sz="1800" dirty="0">
                <a:solidFill>
                  <a:srgbClr val="000000"/>
                </a:solidFill>
                <a:cs typeface="Calibri"/>
              </a:rPr>
              <a:t>Classified: 2</a:t>
            </a:r>
          </a:p>
          <a:p>
            <a:pPr marL="742950" lvl="1" indent="-285750">
              <a:buFont typeface="Arial" panose="020B0604020202020204" pitchFamily="34" charset="0"/>
              <a:buChar char="•"/>
            </a:pPr>
            <a:r>
              <a:rPr lang="en-US" sz="1800" dirty="0">
                <a:cs typeface="Calibri"/>
              </a:rPr>
              <a:t>Counseling Faculty: 7</a:t>
            </a:r>
          </a:p>
          <a:p>
            <a:pPr marL="742950" lvl="1" indent="-285750">
              <a:buFont typeface="Arial" panose="020B0604020202020204" pitchFamily="34" charset="0"/>
              <a:buChar char="•"/>
            </a:pPr>
            <a:endParaRPr lang="en-US" dirty="0">
              <a:cs typeface="Calibri"/>
            </a:endParaRPr>
          </a:p>
          <a:p>
            <a:endParaRPr lang="en-US" dirty="0">
              <a:latin typeface="Arial"/>
              <a:cs typeface="Arial"/>
            </a:endParaRPr>
          </a:p>
        </p:txBody>
      </p:sp>
    </p:spTree>
    <p:extLst>
      <p:ext uri="{BB962C8B-B14F-4D97-AF65-F5344CB8AC3E}">
        <p14:creationId xmlns:p14="http://schemas.microsoft.com/office/powerpoint/2010/main" val="363068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8">
            <a:extLst>
              <a:ext uri="{FF2B5EF4-FFF2-40B4-BE49-F238E27FC236}">
                <a16:creationId xmlns:a16="http://schemas.microsoft.com/office/drawing/2014/main" id="{01007563-EB76-4707-8DFB-2491552D69E3}"/>
              </a:ext>
            </a:extLst>
          </p:cNvPr>
          <p:cNvGraphicFramePr/>
          <p:nvPr>
            <p:extLst>
              <p:ext uri="{D42A27DB-BD31-4B8C-83A1-F6EECF244321}">
                <p14:modId xmlns:p14="http://schemas.microsoft.com/office/powerpoint/2010/main" val="1494155924"/>
              </p:ext>
            </p:extLst>
          </p:nvPr>
        </p:nvGraphicFramePr>
        <p:xfrm>
          <a:off x="2983916" y="1102126"/>
          <a:ext cx="7669491" cy="5255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96651" y="2441441"/>
            <a:ext cx="4668251" cy="2342231"/>
          </a:xfrm>
        </p:spPr>
        <p:txBody>
          <a:bodyPr>
            <a:noAutofit/>
          </a:bodyPr>
          <a:lstStyle/>
          <a:p>
            <a:pPr algn="ctr"/>
            <a:r>
              <a:rPr lang="en-US" sz="2400" b="1" dirty="0">
                <a:latin typeface="Times New Roman"/>
                <a:cs typeface="Calibri Light"/>
              </a:rPr>
              <a:t>Current</a:t>
            </a:r>
            <a:br>
              <a:rPr lang="en-US" sz="2400" b="1" dirty="0">
                <a:latin typeface="Times New Roman"/>
                <a:cs typeface="Calibri Light"/>
              </a:rPr>
            </a:br>
            <a:r>
              <a:rPr lang="en-US" sz="2400" b="1" dirty="0">
                <a:latin typeface="Times New Roman"/>
                <a:cs typeface="Calibri Light"/>
              </a:rPr>
              <a:t> Responsibilities</a:t>
            </a:r>
          </a:p>
        </p:txBody>
      </p:sp>
      <p:sp>
        <p:nvSpPr>
          <p:cNvPr id="3" name="Content Placeholder 2"/>
          <p:cNvSpPr>
            <a:spLocks noGrp="1"/>
          </p:cNvSpPr>
          <p:nvPr>
            <p:ph idx="1"/>
          </p:nvPr>
        </p:nvSpPr>
        <p:spPr>
          <a:xfrm>
            <a:off x="348515" y="1173059"/>
            <a:ext cx="11230677" cy="5684940"/>
          </a:xfrm>
        </p:spPr>
        <p:txBody>
          <a:bodyPr vert="horz" lIns="91440" tIns="45720" rIns="91440" bIns="45720" rtlCol="0" anchor="t">
            <a:normAutofit/>
          </a:bodyPr>
          <a:lstStyle/>
          <a:p>
            <a:endParaRPr lang="en-US" dirty="0">
              <a:latin typeface="Calibri"/>
              <a:cs typeface="Calibri"/>
            </a:endParaRPr>
          </a:p>
          <a:p>
            <a:endParaRPr lang="en-US"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198925" y="355108"/>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Director of HS Transition and Dual Enrollment</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cxnSp>
        <p:nvCxnSpPr>
          <p:cNvPr id="748" name="Straight Arrow Connector 747">
            <a:extLst>
              <a:ext uri="{FF2B5EF4-FFF2-40B4-BE49-F238E27FC236}">
                <a16:creationId xmlns:a16="http://schemas.microsoft.com/office/drawing/2014/main" id="{8A4D7AE2-62D4-422D-B6EC-CEEA7C5ABAD8}"/>
              </a:ext>
            </a:extLst>
          </p:cNvPr>
          <p:cNvCxnSpPr>
            <a:cxnSpLocks/>
          </p:cNvCxnSpPr>
          <p:nvPr/>
        </p:nvCxnSpPr>
        <p:spPr>
          <a:xfrm>
            <a:off x="5492901" y="5545054"/>
            <a:ext cx="747643" cy="780332"/>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749" name="Rectangle 748">
            <a:extLst>
              <a:ext uri="{FF2B5EF4-FFF2-40B4-BE49-F238E27FC236}">
                <a16:creationId xmlns:a16="http://schemas.microsoft.com/office/drawing/2014/main" id="{3F6B3841-8A2A-418E-A776-F3CE65D203C1}"/>
              </a:ext>
            </a:extLst>
          </p:cNvPr>
          <p:cNvSpPr/>
          <p:nvPr/>
        </p:nvSpPr>
        <p:spPr>
          <a:xfrm>
            <a:off x="6456725" y="5868186"/>
            <a:ext cx="1283368"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PSP Director</a:t>
            </a:r>
          </a:p>
        </p:txBody>
      </p:sp>
      <p:cxnSp>
        <p:nvCxnSpPr>
          <p:cNvPr id="11" name="Straight Arrow Connector 10">
            <a:extLst>
              <a:ext uri="{FF2B5EF4-FFF2-40B4-BE49-F238E27FC236}">
                <a16:creationId xmlns:a16="http://schemas.microsoft.com/office/drawing/2014/main" id="{4DEF37C0-5757-42F7-872F-B82AA8C05179}"/>
              </a:ext>
            </a:extLst>
          </p:cNvPr>
          <p:cNvCxnSpPr>
            <a:cxnSpLocks/>
          </p:cNvCxnSpPr>
          <p:nvPr/>
        </p:nvCxnSpPr>
        <p:spPr>
          <a:xfrm flipH="1">
            <a:off x="7956274" y="5714745"/>
            <a:ext cx="673549" cy="610641"/>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65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91" y="730679"/>
            <a:ext cx="10515600" cy="1325563"/>
          </a:xfrm>
        </p:spPr>
        <p:txBody>
          <a:bodyPr>
            <a:normAutofit/>
          </a:bodyPr>
          <a:lstStyle/>
          <a:p>
            <a:r>
              <a:rPr lang="en-US" b="1" dirty="0">
                <a:latin typeface="Times New Roman" panose="02020603050405020304" pitchFamily="18" charset="0"/>
                <a:cs typeface="Times New Roman" panose="02020603050405020304" pitchFamily="18" charset="0"/>
              </a:rPr>
              <a:t>Director</a:t>
            </a:r>
          </a:p>
        </p:txBody>
      </p:sp>
      <p:sp>
        <p:nvSpPr>
          <p:cNvPr id="3" name="Content Placeholder 2"/>
          <p:cNvSpPr>
            <a:spLocks noGrp="1"/>
          </p:cNvSpPr>
          <p:nvPr>
            <p:ph sz="half" idx="1"/>
          </p:nvPr>
        </p:nvSpPr>
        <p:spPr/>
        <p:txBody>
          <a:bodyPr vert="horz" lIns="91440" tIns="45720" rIns="91440" bIns="45720" rtlCol="0" anchor="ctr">
            <a:noAutofit/>
          </a:bodyPr>
          <a:lstStyle/>
          <a:p>
            <a:pPr marL="0" indent="0">
              <a:buNone/>
            </a:pPr>
            <a:endParaRPr lang="en-US">
              <a:latin typeface="Times New Roman"/>
              <a:cs typeface="Times New Roman"/>
            </a:endParaRPr>
          </a:p>
          <a:p>
            <a:pPr marL="0" indent="0">
              <a:buNone/>
            </a:pPr>
            <a:endParaRPr lang="en-US" sz="1600">
              <a:latin typeface="Times New Roman"/>
              <a:ea typeface="+mn-lt"/>
              <a:cs typeface="Times New Roman"/>
            </a:endParaRPr>
          </a:p>
          <a:p>
            <a:pPr marL="0" indent="0">
              <a:buNone/>
            </a:pPr>
            <a:endParaRPr lang="en-US" sz="1600">
              <a:latin typeface="Times New Roman"/>
              <a:ea typeface="+mn-lt"/>
              <a:cs typeface="Times New Roman"/>
            </a:endParaRPr>
          </a:p>
          <a:p>
            <a:pPr marL="0" indent="0">
              <a:buNone/>
            </a:pPr>
            <a:endParaRPr lang="en-US" sz="1400">
              <a:latin typeface="Times New Roman"/>
              <a:cs typeface="Times New Roman"/>
            </a:endParaRPr>
          </a:p>
          <a:p>
            <a:endParaRPr lang="en-US"/>
          </a:p>
          <a:p>
            <a:endParaRPr lang="en-US">
              <a:cs typeface="Calibri"/>
            </a:endParaRPr>
          </a:p>
        </p:txBody>
      </p:sp>
      <p:sp>
        <p:nvSpPr>
          <p:cNvPr id="8" name="Content Placeholder 7">
            <a:extLst>
              <a:ext uri="{FF2B5EF4-FFF2-40B4-BE49-F238E27FC236}">
                <a16:creationId xmlns:a16="http://schemas.microsoft.com/office/drawing/2014/main" id="{97A17682-4013-491F-8932-8A906A85591F}"/>
              </a:ext>
            </a:extLst>
          </p:cNvPr>
          <p:cNvSpPr>
            <a:spLocks noGrp="1"/>
          </p:cNvSpPr>
          <p:nvPr>
            <p:ph sz="half" idx="2"/>
          </p:nvPr>
        </p:nvSpPr>
        <p:spPr>
          <a:xfrm>
            <a:off x="364524" y="1935463"/>
            <a:ext cx="11458296" cy="4563004"/>
          </a:xfrm>
        </p:spPr>
        <p:txBody>
          <a:bodyPr vert="horz" lIns="91440" tIns="45720" rIns="91440" bIns="45720" rtlCol="0" anchor="t">
            <a:normAutofit fontScale="92500" lnSpcReduction="20000"/>
          </a:bodyPr>
          <a:lstStyle/>
          <a:p>
            <a:r>
              <a:rPr lang="en-US" b="1" dirty="0">
                <a:latin typeface="Times New Roman" panose="02020603050405020304" pitchFamily="18" charset="0"/>
                <a:cs typeface="Times New Roman" panose="02020603050405020304" pitchFamily="18" charset="0"/>
              </a:rPr>
              <a:t>Job Duties:</a:t>
            </a:r>
          </a:p>
          <a:p>
            <a:pPr marL="0" indent="0">
              <a:buNone/>
            </a:pPr>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ea typeface="+mn-lt"/>
                <a:cs typeface="Times New Roman" panose="02020603050405020304" pitchFamily="18" charset="0"/>
              </a:rPr>
              <a:t>Dedicated leader that will be able to work closely with the Promise team, ensuring that all students have equitable access and opportunities to pursue their educational, career, and personal goals</a:t>
            </a:r>
          </a:p>
          <a:p>
            <a:pPr marL="457200" lvl="1" indent="0">
              <a:buNone/>
            </a:pPr>
            <a:endParaRPr lang="en-US" dirty="0">
              <a:latin typeface="Times New Roman" panose="02020603050405020304" pitchFamily="18" charset="0"/>
              <a:ea typeface="+mn-lt"/>
              <a:cs typeface="Times New Roman" panose="02020603050405020304" pitchFamily="18" charset="0"/>
            </a:endParaRPr>
          </a:p>
          <a:p>
            <a:pPr lvl="1"/>
            <a:r>
              <a:rPr lang="en-US" dirty="0">
                <a:latin typeface="Times New Roman" panose="02020603050405020304" pitchFamily="18" charset="0"/>
                <a:ea typeface="+mn-lt"/>
                <a:cs typeface="Times New Roman" panose="02020603050405020304" pitchFamily="18" charset="0"/>
              </a:rPr>
              <a:t>Strengthen the management of the Promise Scholars team to support the anticipated growth of 1,000 students by AY 2024-2025</a:t>
            </a:r>
          </a:p>
          <a:p>
            <a:pPr marL="457200" lvl="1" indent="0">
              <a:buNone/>
            </a:pPr>
            <a:endParaRPr lang="en-US" dirty="0">
              <a:latin typeface="Times New Roman" panose="02020603050405020304" pitchFamily="18" charset="0"/>
              <a:ea typeface="+mn-lt"/>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 Director will help cultivate this growth and develop comprehensive protocols, policies, and procedures detailing staff responsibilities to ensure a successful implementation of the CUNY ASAP model.</a:t>
            </a:r>
          </a:p>
          <a:p>
            <a:pPr marL="457200" lvl="1" indent="0">
              <a:buNone/>
            </a:pPr>
            <a:endParaRPr lang="en-US" dirty="0">
              <a:latin typeface="Times New Roman" panose="02020603050405020304" pitchFamily="18" charset="0"/>
              <a:ea typeface="+mn-lt"/>
              <a:cs typeface="Times New Roman" panose="02020603050405020304" pitchFamily="18" charset="0"/>
            </a:endParaRPr>
          </a:p>
          <a:p>
            <a:pPr lvl="1"/>
            <a:r>
              <a:rPr lang="en-US" dirty="0">
                <a:latin typeface="Times New Roman" panose="02020603050405020304" pitchFamily="18" charset="0"/>
                <a:ea typeface="+mn-lt"/>
                <a:cs typeface="Times New Roman" panose="02020603050405020304" pitchFamily="18" charset="0"/>
              </a:rPr>
              <a:t>Support ongoing efforts to expand our Part-Time PSP Model</a:t>
            </a:r>
            <a:br>
              <a:rPr lang="en-US" dirty="0">
                <a:latin typeface="Times New Roman" panose="02020603050405020304" pitchFamily="18" charset="0"/>
                <a:ea typeface="+mn-lt"/>
                <a:cs typeface="Times New Roman" panose="02020603050405020304" pitchFamily="18" charset="0"/>
              </a:rPr>
            </a:br>
            <a:endParaRPr lang="en-US" dirty="0">
              <a:latin typeface="Times New Roman" panose="02020603050405020304" pitchFamily="18" charset="0"/>
              <a:ea typeface="+mn-lt"/>
              <a:cs typeface="Times New Roman" panose="02020603050405020304" pitchFamily="18" charset="0"/>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400" b="1">
                <a:solidFill>
                  <a:schemeClr val="bg1"/>
                </a:solidFill>
                <a:effectLst>
                  <a:outerShdw blurRad="50800" dist="50800" dir="5400000" algn="ctr" rotWithShape="0">
                    <a:srgbClr val="000000">
                      <a:alpha val="43137"/>
                    </a:srgbClr>
                  </a:outerShdw>
                </a:effectLst>
                <a:latin typeface="Franklin Gothic Book"/>
                <a:ea typeface="+mj-ea"/>
                <a:cs typeface="+mj-cs"/>
              </a:rPr>
              <a:t>Personnel Request  </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Tree>
    <p:extLst>
      <p:ext uri="{BB962C8B-B14F-4D97-AF65-F5344CB8AC3E}">
        <p14:creationId xmlns:p14="http://schemas.microsoft.com/office/powerpoint/2010/main" val="310011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571" y="1240436"/>
            <a:ext cx="10401824" cy="5586856"/>
          </a:xfrm>
        </p:spPr>
        <p:txBody>
          <a:bodyPr vert="horz" lIns="91440" tIns="45720" rIns="91440" bIns="45720" rtlCol="0" anchor="t">
            <a:noAutofit/>
          </a:bodyPr>
          <a:lstStyle/>
          <a:p>
            <a:pPr marL="0" indent="0">
              <a:buNone/>
            </a:pPr>
            <a:r>
              <a:rPr lang="en-US" sz="2400" b="1" dirty="0">
                <a:latin typeface="Times New Roman"/>
                <a:cs typeface="Times New Roman"/>
              </a:rPr>
              <a:t>Priority #1: Create and sustain an inclusive, antiracist, and equity-minded campus culture</a:t>
            </a:r>
          </a:p>
          <a:p>
            <a:pPr>
              <a:lnSpc>
                <a:spcPct val="100000"/>
              </a:lnSpc>
              <a:buFont typeface="Arial"/>
            </a:pPr>
            <a:r>
              <a:rPr lang="en-US" sz="1800" dirty="0">
                <a:latin typeface="Times New Roman"/>
                <a:ea typeface="+mn-lt"/>
                <a:cs typeface="+mn-lt"/>
              </a:rPr>
              <a:t>Manage and execute support service initiatives that support equitable access and opportunities for students in PSP</a:t>
            </a:r>
          </a:p>
          <a:p>
            <a:pPr>
              <a:lnSpc>
                <a:spcPct val="100000"/>
              </a:lnSpc>
              <a:buFont typeface="Arial"/>
            </a:pPr>
            <a:r>
              <a:rPr lang="en-US" sz="1800" dirty="0">
                <a:latin typeface="Times New Roman"/>
                <a:ea typeface="+mn-lt"/>
                <a:cs typeface="+mn-lt"/>
              </a:rPr>
              <a:t>Ensure to maintain program enrollment, goals, and progress</a:t>
            </a:r>
          </a:p>
          <a:p>
            <a:pPr>
              <a:lnSpc>
                <a:spcPct val="100000"/>
              </a:lnSpc>
              <a:buFont typeface="Arial"/>
            </a:pPr>
            <a:r>
              <a:rPr lang="en-US" sz="1800" dirty="0">
                <a:latin typeface="Times New Roman"/>
                <a:ea typeface="+mn-lt"/>
                <a:cs typeface="+mn-lt"/>
              </a:rPr>
              <a:t>Create and lead  student-centered practices and policies that support persistence and completion efforts</a:t>
            </a:r>
          </a:p>
          <a:p>
            <a:pPr marL="0" indent="0">
              <a:buNone/>
            </a:pPr>
            <a:r>
              <a:rPr lang="en-US" sz="2400" b="1" dirty="0">
                <a:latin typeface="Times New Roman"/>
                <a:ea typeface="+mn-lt"/>
                <a:cs typeface="+mn-lt"/>
              </a:rPr>
              <a:t>Priority #2: Expand Programs and Opportunities </a:t>
            </a:r>
            <a:br>
              <a:rPr lang="en-US" sz="2400" b="1" dirty="0">
                <a:latin typeface="Times New Roman"/>
                <a:ea typeface="+mn-lt"/>
                <a:cs typeface="+mn-lt"/>
              </a:rPr>
            </a:br>
            <a:r>
              <a:rPr lang="en-US" sz="2400" b="1" dirty="0">
                <a:latin typeface="Times New Roman"/>
                <a:ea typeface="+mn-lt"/>
                <a:cs typeface="+mn-lt"/>
              </a:rPr>
              <a:t>(in NFO, BH, EPA w/emphasis on BIPOC communities)</a:t>
            </a:r>
            <a:endParaRPr lang="en-US" sz="2400" dirty="0">
              <a:latin typeface="Times New Roman"/>
              <a:ea typeface="+mn-lt"/>
              <a:cs typeface="+mn-lt"/>
            </a:endParaRPr>
          </a:p>
          <a:p>
            <a:pPr>
              <a:buFont typeface="Arial"/>
              <a:buChar char="•"/>
            </a:pPr>
            <a:r>
              <a:rPr lang="en-US" sz="1800" dirty="0">
                <a:latin typeface="Times New Roman"/>
                <a:ea typeface="+mn-lt"/>
                <a:cs typeface="Times New Roman"/>
              </a:rPr>
              <a:t>Support recruitment efforts with Outreach and increase our presence in BFO, BH and EPA. </a:t>
            </a:r>
          </a:p>
          <a:p>
            <a:pPr>
              <a:buFont typeface="Arial"/>
              <a:buChar char="•"/>
            </a:pPr>
            <a:r>
              <a:rPr lang="en-US" sz="1800" dirty="0">
                <a:latin typeface="Times New Roman"/>
                <a:ea typeface="+mn-lt"/>
                <a:cs typeface="Times New Roman"/>
              </a:rPr>
              <a:t>Support registration events such as Super Saturday, Super Friday, PEPs and College fairs.</a:t>
            </a:r>
          </a:p>
          <a:p>
            <a:pPr>
              <a:buFont typeface="Arial"/>
              <a:buChar char="•"/>
            </a:pPr>
            <a:r>
              <a:rPr lang="en-US" sz="1800" dirty="0">
                <a:latin typeface="Times New Roman"/>
                <a:ea typeface="+mn-lt"/>
                <a:cs typeface="Times New Roman"/>
              </a:rPr>
              <a:t>Expand anti-racism at Cañada College through programming, collaboration, data-driven inquiry, and staff professional development.</a:t>
            </a:r>
            <a:endParaRPr lang="en-US" sz="1800" dirty="0">
              <a:cs typeface="Calibri" panose="020F0502020204030204"/>
            </a:endParaRPr>
          </a:p>
          <a:p>
            <a:pPr>
              <a:lnSpc>
                <a:spcPct val="100000"/>
              </a:lnSpc>
            </a:pPr>
            <a:endParaRPr lang="en-US" sz="2000" dirty="0">
              <a:latin typeface="Times New Roman"/>
              <a:cs typeface="Calibri"/>
            </a:endParaRPr>
          </a:p>
          <a:p>
            <a:pPr>
              <a:lnSpc>
                <a:spcPct val="100000"/>
              </a:lnSpc>
            </a:pPr>
            <a:endParaRPr lang="en-US" sz="2000" dirty="0">
              <a:latin typeface="Times New Roman"/>
              <a:cs typeface="Calibri"/>
            </a:endParaRPr>
          </a:p>
          <a:p>
            <a:pPr marL="0" indent="0">
              <a:buNone/>
            </a:pPr>
            <a:endParaRPr lang="en-US" dirty="0">
              <a:latin typeface="Calibri"/>
              <a:cs typeface="Calibri"/>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 How does this resource request support closing the equity gap?</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8" name="Graphic 7" descr="Cheers with solid fill">
            <a:extLst>
              <a:ext uri="{FF2B5EF4-FFF2-40B4-BE49-F238E27FC236}">
                <a16:creationId xmlns:a16="http://schemas.microsoft.com/office/drawing/2014/main" id="{578537B0-0849-9854-519E-A8E1E96822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7889" y="2444519"/>
            <a:ext cx="2363771" cy="2363771"/>
          </a:xfrm>
          <a:prstGeom prst="rect">
            <a:avLst/>
          </a:prstGeom>
        </p:spPr>
      </p:pic>
    </p:spTree>
    <p:extLst>
      <p:ext uri="{BB962C8B-B14F-4D97-AF65-F5344CB8AC3E}">
        <p14:creationId xmlns:p14="http://schemas.microsoft.com/office/powerpoint/2010/main" val="328517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571" y="1428585"/>
            <a:ext cx="9122417" cy="5680929"/>
          </a:xfrm>
        </p:spPr>
        <p:txBody>
          <a:bodyPr vert="horz" lIns="91440" tIns="45720" rIns="91440" bIns="45720" rtlCol="0" anchor="t">
            <a:noAutofit/>
          </a:bodyPr>
          <a:lstStyle/>
          <a:p>
            <a:pPr marL="0" indent="0">
              <a:buNone/>
            </a:pPr>
            <a:r>
              <a:rPr lang="en-US" sz="2400" b="1" dirty="0">
                <a:latin typeface="Times New Roman"/>
                <a:cs typeface="Calibri"/>
              </a:rPr>
              <a:t>Priority #3: Strengthen K-16 pathways and transfer</a:t>
            </a:r>
            <a:endParaRPr lang="en-US" sz="2400" dirty="0">
              <a:latin typeface="Times New Roman"/>
              <a:cs typeface="Calibri"/>
            </a:endParaRPr>
          </a:p>
          <a:p>
            <a:pPr lvl="1"/>
            <a:r>
              <a:rPr lang="en-US" dirty="0">
                <a:latin typeface="Times New Roman"/>
                <a:cs typeface="Calibri"/>
              </a:rPr>
              <a:t>Increase the percentage of first-time, transfer-seeking BIPOC students in completing transfer-level math and English classes</a:t>
            </a:r>
          </a:p>
          <a:p>
            <a:pPr lvl="1"/>
            <a:r>
              <a:rPr lang="en-US" dirty="0">
                <a:latin typeface="Times New Roman"/>
                <a:cs typeface="Calibri"/>
              </a:rPr>
              <a:t>Increase the percentage of BIPOC students transferring to a four-year institution</a:t>
            </a:r>
          </a:p>
          <a:p>
            <a:pPr marL="0" indent="0">
              <a:buNone/>
            </a:pPr>
            <a:r>
              <a:rPr lang="en-US" sz="2400" b="1" dirty="0">
                <a:latin typeface="Times New Roman"/>
                <a:cs typeface="Calibri"/>
              </a:rPr>
              <a:t>Priority #4: Reimagine how we support students’ accessing career opportunities</a:t>
            </a:r>
            <a:endParaRPr lang="en-US" sz="2400" dirty="0">
              <a:latin typeface="Times New Roman"/>
              <a:cs typeface="Calibri"/>
            </a:endParaRPr>
          </a:p>
          <a:p>
            <a:pPr lvl="1"/>
            <a:r>
              <a:rPr lang="en-US" dirty="0">
                <a:latin typeface="Times New Roman"/>
                <a:cs typeface="Calibri"/>
              </a:rPr>
              <a:t>Support and expand Career Benchmarks</a:t>
            </a:r>
          </a:p>
          <a:p>
            <a:pPr lvl="1"/>
            <a:r>
              <a:rPr lang="en-US" dirty="0">
                <a:latin typeface="Times New Roman"/>
                <a:cs typeface="Calibri"/>
              </a:rPr>
              <a:t>Organize culturally responsive and career building events</a:t>
            </a:r>
            <a:br>
              <a:rPr lang="en-US" dirty="0">
                <a:latin typeface="Times New Roman"/>
                <a:cs typeface="Calibri"/>
              </a:rPr>
            </a:br>
            <a:br>
              <a:rPr lang="en-US" dirty="0">
                <a:latin typeface="Calibri"/>
                <a:cs typeface="Calibri"/>
              </a:rPr>
            </a:br>
            <a:endParaRPr lang="en-US" dirty="0">
              <a:latin typeface="Calibri"/>
              <a:cs typeface="Calibri"/>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19207"/>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400" b="1" baseline="0">
                <a:solidFill>
                  <a:srgbClr val="FFFFFF"/>
                </a:solidFill>
                <a:latin typeface="Franklin Gothic Book"/>
              </a:rPr>
              <a:t>Connection to EMP Focus Areas</a:t>
            </a:r>
            <a:r>
              <a:rPr lang="en-US" sz="3400">
                <a:solidFill>
                  <a:srgbClr val="FFFFFF"/>
                </a:solidFill>
                <a:latin typeface="Franklin Gothic Book"/>
                <a:ea typeface="Franklin Gothic Book"/>
                <a:cs typeface="Franklin Gothic Book"/>
              </a:rPr>
              <a:t>​</a:t>
            </a: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Graphic 6" descr="Diploma roll with solid fill">
            <a:extLst>
              <a:ext uri="{FF2B5EF4-FFF2-40B4-BE49-F238E27FC236}">
                <a16:creationId xmlns:a16="http://schemas.microsoft.com/office/drawing/2014/main" id="{6A3BB085-15BD-4360-A516-5AFF23368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632" y="2434047"/>
            <a:ext cx="2995368" cy="2995368"/>
          </a:xfrm>
          <a:prstGeom prst="rect">
            <a:avLst/>
          </a:prstGeom>
        </p:spPr>
      </p:pic>
    </p:spTree>
    <p:extLst>
      <p:ext uri="{BB962C8B-B14F-4D97-AF65-F5344CB8AC3E}">
        <p14:creationId xmlns:p14="http://schemas.microsoft.com/office/powerpoint/2010/main" val="15214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9114396" cy="4822677"/>
          </a:xfrm>
        </p:spPr>
        <p:txBody>
          <a:bodyPr vert="horz" lIns="91440" tIns="45720" rIns="91440" bIns="45720" rtlCol="0" anchor="t">
            <a:normAutofit/>
          </a:bodyPr>
          <a:lstStyle/>
          <a:p>
            <a:endParaRPr lang="en-US">
              <a:latin typeface="Times New Roman"/>
              <a:cs typeface="Times New Roman"/>
            </a:endParaRPr>
          </a:p>
          <a:p>
            <a:endParaRPr lang="en-US">
              <a:latin typeface="Calibri"/>
              <a:cs typeface="Calibri"/>
            </a:endParaRPr>
          </a:p>
          <a:p>
            <a:pPr marL="0" indent="0">
              <a:buNone/>
            </a:pPr>
            <a:endParaRPr lang="en-US">
              <a:latin typeface="Times New Roman"/>
              <a:cs typeface="Times New Roman"/>
            </a:endParaRPr>
          </a:p>
          <a:p>
            <a:pPr marL="0" indent="0">
              <a:buNone/>
            </a:pPr>
            <a:endParaRPr lang="en-US">
              <a:latin typeface="Times New Roman"/>
              <a:cs typeface="Times New Roman"/>
            </a:endParaRPr>
          </a:p>
          <a:p>
            <a:endParaRPr lang="en-US">
              <a:cs typeface="Calibri" panose="020F0502020204030204"/>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Requested Allocation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TextBox 1">
            <a:extLst>
              <a:ext uri="{FF2B5EF4-FFF2-40B4-BE49-F238E27FC236}">
                <a16:creationId xmlns:a16="http://schemas.microsoft.com/office/drawing/2014/main" id="{ED62FCE0-2107-43F5-B72A-BFDB77E05E51}"/>
              </a:ext>
            </a:extLst>
          </p:cNvPr>
          <p:cNvSpPr txBox="1"/>
          <p:nvPr/>
        </p:nvSpPr>
        <p:spPr>
          <a:xfrm>
            <a:off x="5798808" y="2458722"/>
            <a:ext cx="49249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latin typeface="Times New Roman"/>
                <a:cs typeface="Calibri"/>
              </a:rPr>
              <a:t>Grade 35</a:t>
            </a:r>
            <a:endParaRPr lang="en-US" sz="3600">
              <a:latin typeface="Times New Roman"/>
              <a:cs typeface="Calibri" panose="020F0502020204030204"/>
            </a:endParaRPr>
          </a:p>
          <a:p>
            <a:pPr marL="285750" indent="-285750">
              <a:buFont typeface="Arial"/>
              <a:buChar char="•"/>
            </a:pPr>
            <a:r>
              <a:rPr lang="en-US" sz="3600" dirty="0">
                <a:latin typeface="Times New Roman"/>
                <a:cs typeface="Calibri"/>
              </a:rPr>
              <a:t>Step 1</a:t>
            </a:r>
            <a:endParaRPr lang="en-US" sz="3600">
              <a:latin typeface="Times New Roman"/>
              <a:cs typeface="Calibri"/>
            </a:endParaRPr>
          </a:p>
          <a:p>
            <a:pPr marL="285750" indent="-285750">
              <a:buFont typeface="Arial"/>
              <a:buChar char="•"/>
            </a:pPr>
            <a:r>
              <a:rPr lang="en-US" sz="3600" dirty="0">
                <a:latin typeface="Times New Roman"/>
                <a:cs typeface="Calibri"/>
              </a:rPr>
              <a:t>Annual Cost: $</a:t>
            </a:r>
            <a:r>
              <a:rPr lang="en-US" sz="3600" dirty="0">
                <a:latin typeface="Times New Roman"/>
                <a:ea typeface="+mn-lt"/>
                <a:cs typeface="+mn-lt"/>
              </a:rPr>
              <a:t>128,820</a:t>
            </a:r>
            <a:endParaRPr lang="en-US" sz="3600">
              <a:latin typeface="Times New Roman"/>
              <a:ea typeface="+mn-lt"/>
              <a:cs typeface="+mn-lt"/>
            </a:endParaRPr>
          </a:p>
          <a:p>
            <a:pPr marL="285750" indent="-285750">
              <a:buFont typeface="Arial"/>
              <a:buChar char="•"/>
            </a:pPr>
            <a:r>
              <a:rPr lang="en-US" sz="3600" dirty="0">
                <a:latin typeface="Times New Roman"/>
                <a:cs typeface="Calibri"/>
              </a:rPr>
              <a:t>100% Fund 1</a:t>
            </a:r>
          </a:p>
        </p:txBody>
      </p:sp>
      <p:pic>
        <p:nvPicPr>
          <p:cNvPr id="7" name="Picture 7" descr="Icon&#10;&#10;Description automatically generated">
            <a:extLst>
              <a:ext uri="{FF2B5EF4-FFF2-40B4-BE49-F238E27FC236}">
                <a16:creationId xmlns:a16="http://schemas.microsoft.com/office/drawing/2014/main" id="{0EB56684-9B09-4C51-85B0-E531E1F89A84}"/>
              </a:ext>
            </a:extLst>
          </p:cNvPr>
          <p:cNvPicPr>
            <a:picLocks noChangeAspect="1"/>
          </p:cNvPicPr>
          <p:nvPr/>
        </p:nvPicPr>
        <p:blipFill>
          <a:blip r:embed="rId3"/>
          <a:stretch>
            <a:fillRect/>
          </a:stretch>
        </p:blipFill>
        <p:spPr>
          <a:xfrm>
            <a:off x="2189747" y="2458722"/>
            <a:ext cx="2743200" cy="2614325"/>
          </a:xfrm>
          <a:prstGeom prst="rect">
            <a:avLst/>
          </a:prstGeom>
        </p:spPr>
      </p:pic>
    </p:spTree>
    <p:extLst>
      <p:ext uri="{BB962C8B-B14F-4D97-AF65-F5344CB8AC3E}">
        <p14:creationId xmlns:p14="http://schemas.microsoft.com/office/powerpoint/2010/main" val="288754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D38011A45A8428CED66700BCC9B54" ma:contentTypeVersion="12" ma:contentTypeDescription="Create a new document." ma:contentTypeScope="" ma:versionID="bb9e39b5bfcc07c95aced4e45e5d772f">
  <xsd:schema xmlns:xsd="http://www.w3.org/2001/XMLSchema" xmlns:xs="http://www.w3.org/2001/XMLSchema" xmlns:p="http://schemas.microsoft.com/office/2006/metadata/properties" xmlns:ns2="19b84c2a-8374-412e-8917-91dc40c34366" xmlns:ns3="4fa627ba-48fc-4970-93d9-7b5b8540065c" targetNamespace="http://schemas.microsoft.com/office/2006/metadata/properties" ma:root="true" ma:fieldsID="1fa33705c1a344bf083d86e523c6bfe6" ns2:_="" ns3:_="">
    <xsd:import namespace="19b84c2a-8374-412e-8917-91dc40c34366"/>
    <xsd:import namespace="4fa627ba-48fc-4970-93d9-7b5b85400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4c2a-8374-412e-8917-91dc40c34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627ba-48fc-4970-93d9-7b5b854006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fa627ba-48fc-4970-93d9-7b5b8540065c">
      <UserInfo>
        <DisplayName>Barrales-Ramirez, Lorraine</DisplayName>
        <AccountId>59</AccountId>
        <AccountType/>
      </UserInfo>
      <UserInfo>
        <DisplayName>Villalpando, Ariela</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3577AC-7C92-4E24-B16D-D4E787D4D6A7}">
  <ds:schemaRefs>
    <ds:schemaRef ds:uri="19b84c2a-8374-412e-8917-91dc40c34366"/>
    <ds:schemaRef ds:uri="4fa627ba-48fc-4970-93d9-7b5b85400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BAF11E-4C8F-46A5-BA0A-B8FEFFC25CF1}">
  <ds:schemaRefs>
    <ds:schemaRef ds:uri="http://schemas.microsoft.com/office/2006/documentManagement/types"/>
    <ds:schemaRef ds:uri="http://schemas.openxmlformats.org/package/2006/metadata/core-properties"/>
    <ds:schemaRef ds:uri="http://purl.org/dc/terms/"/>
    <ds:schemaRef ds:uri="http://purl.org/dc/dcmitype/"/>
    <ds:schemaRef ds:uri="19b84c2a-8374-412e-8917-91dc40c34366"/>
    <ds:schemaRef ds:uri="http://www.w3.org/XML/1998/namespace"/>
    <ds:schemaRef ds:uri="http://purl.org/dc/elements/1.1/"/>
    <ds:schemaRef ds:uri="http://schemas.microsoft.com/office/2006/metadata/properties"/>
    <ds:schemaRef ds:uri="http://schemas.microsoft.com/office/infopath/2007/PartnerControls"/>
    <ds:schemaRef ds:uri="4fa627ba-48fc-4970-93d9-7b5b8540065c"/>
  </ds:schemaRefs>
</ds:datastoreItem>
</file>

<file path=customXml/itemProps3.xml><?xml version="1.0" encoding="utf-8"?>
<ds:datastoreItem xmlns:ds="http://schemas.openxmlformats.org/officeDocument/2006/customXml" ds:itemID="{779A8300-276E-4320-9B6B-E5FB4CDB9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TotalTime>
  <Words>694</Words>
  <Application>Microsoft Office PowerPoint</Application>
  <PresentationFormat>Widescreen</PresentationFormat>
  <Paragraphs>142</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Franklin Gothic</vt:lpstr>
      <vt:lpstr>Franklin Gothic Book</vt:lpstr>
      <vt:lpstr>Garamond</vt:lpstr>
      <vt:lpstr>Times New Roman</vt:lpstr>
      <vt:lpstr>Office Theme</vt:lpstr>
      <vt:lpstr>PowerPoint Presentation</vt:lpstr>
      <vt:lpstr>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vt:lpstr>
      <vt:lpstr>PowerPoint Presentation</vt:lpstr>
      <vt:lpstr>PowerPoint Presentation</vt:lpstr>
      <vt:lpstr>Current  Responsibilities</vt:lpstr>
      <vt:lpstr>Director</vt:lpstr>
      <vt:lpstr>PowerPoint Presentation</vt:lpstr>
      <vt:lpstr>PowerPoint Presentation</vt:lpstr>
      <vt:lpstr>PowerPoint Presentation</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Mayra Arellano</dc:creator>
  <cp:lastModifiedBy>Mayra</cp:lastModifiedBy>
  <cp:revision>244</cp:revision>
  <cp:lastPrinted>2016-06-13T15:20:29Z</cp:lastPrinted>
  <dcterms:created xsi:type="dcterms:W3CDTF">2015-08-26T22:52:00Z</dcterms:created>
  <dcterms:modified xsi:type="dcterms:W3CDTF">2023-11-14T21:08:07Z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0x01010028BD38011A45A8428CED66700BCC9B54</vt:lpwstr>
  </property>
</Properties>
</file>