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62" r:id="rId2"/>
    <p:sldId id="301" r:id="rId3"/>
    <p:sldId id="285" r:id="rId4"/>
    <p:sldId id="286" r:id="rId5"/>
    <p:sldId id="287" r:id="rId6"/>
    <p:sldId id="288" r:id="rId7"/>
    <p:sldId id="321" r:id="rId8"/>
    <p:sldId id="326" r:id="rId9"/>
    <p:sldId id="323" r:id="rId10"/>
    <p:sldId id="327" r:id="rId11"/>
    <p:sldId id="324" r:id="rId12"/>
    <p:sldId id="325" r:id="rId13"/>
    <p:sldId id="291" r:id="rId14"/>
    <p:sldId id="292" r:id="rId15"/>
    <p:sldId id="296" r:id="rId16"/>
    <p:sldId id="314" r:id="rId17"/>
    <p:sldId id="330" r:id="rId18"/>
    <p:sldId id="266" r:id="rId19"/>
    <p:sldId id="267" r:id="rId20"/>
    <p:sldId id="268" r:id="rId21"/>
    <p:sldId id="332" r:id="rId22"/>
    <p:sldId id="269" r:id="rId23"/>
    <p:sldId id="316" r:id="rId24"/>
    <p:sldId id="317" r:id="rId25"/>
    <p:sldId id="318" r:id="rId26"/>
    <p:sldId id="319" r:id="rId27"/>
    <p:sldId id="320" r:id="rId28"/>
    <p:sldId id="264" r:id="rId29"/>
    <p:sldId id="265" r:id="rId30"/>
    <p:sldId id="284" r:id="rId31"/>
    <p:sldId id="334" r:id="rId32"/>
    <p:sldId id="333" r:id="rId33"/>
    <p:sldId id="298" r:id="rId34"/>
    <p:sldId id="315" r:id="rId35"/>
    <p:sldId id="278" r:id="rId36"/>
    <p:sldId id="299" r:id="rId37"/>
    <p:sldId id="300" r:id="rId38"/>
    <p:sldId id="329" r:id="rId39"/>
    <p:sldId id="302" r:id="rId40"/>
    <p:sldId id="303" r:id="rId41"/>
    <p:sldId id="304" r:id="rId42"/>
    <p:sldId id="305" r:id="rId43"/>
    <p:sldId id="306" r:id="rId44"/>
    <p:sldId id="307" r:id="rId45"/>
    <p:sldId id="308" r:id="rId46"/>
    <p:sldId id="309" r:id="rId47"/>
    <p:sldId id="310" r:id="rId48"/>
    <p:sldId id="311" r:id="rId49"/>
    <p:sldId id="312" r:id="rId50"/>
    <p:sldId id="328" r:id="rId5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Accreditation/Introduction/ISER%20overview%20data%20as%20of%202.24.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Accreditation/Introduction/ISER%20overview%20data%20as%20of%205.7.19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Accreditation/Introduction/ISER%20overview%20data%20as%20of%205.7.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Equity/SEA%20Plan/Cleaned%20up%20DI%20Analysis%20and%20remaining%20issues%20for%20SEAP%20as%20of%204.30.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Enrollment%20Management/SEM%20COMMITTEE/March%2013,%202019/Online_courses%20analysi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Enrollment%20Management/SEM%20COMMITTEE/March%2013,%202019/Online_courses%20analysi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Accreditation/Introduction/HH%20income%20changes%20in%20SM%20County%202012-17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Accreditation/Introduction/ISER%20overview%20data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1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ngelk\AppData\Local\Microsoft\Windows\INetCache\Content.Outlook\HXM4IQMS\Enrollment%20and%20schedule%20data%20by%20section%202016-18.xl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ngelk\AppData\Local\Microsoft\Windows\INetCache\Content.Outlook\HXM4IQMS\Enrollment%20and%20schedule%20data%20by%20section%202016-18.xl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Unduplicated Headcount (students) by Academic Year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Enrollment!$A$3:$F$3</c:f>
              <c:strCache>
                <c:ptCount val="6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  <c:pt idx="3">
                  <c:v>2016-17</c:v>
                </c:pt>
                <c:pt idx="4">
                  <c:v>2017-18</c:v>
                </c:pt>
                <c:pt idx="5">
                  <c:v>2018-19</c:v>
                </c:pt>
              </c:strCache>
            </c:strRef>
          </c:cat>
          <c:val>
            <c:numRef>
              <c:f>Enrollment!$A$4:$F$4</c:f>
              <c:numCache>
                <c:formatCode>#,##0</c:formatCode>
                <c:ptCount val="6"/>
                <c:pt idx="0">
                  <c:v>11446</c:v>
                </c:pt>
                <c:pt idx="1">
                  <c:v>11695</c:v>
                </c:pt>
                <c:pt idx="2">
                  <c:v>11641</c:v>
                </c:pt>
                <c:pt idx="3">
                  <c:v>11278</c:v>
                </c:pt>
                <c:pt idx="4">
                  <c:v>10947</c:v>
                </c:pt>
                <c:pt idx="5">
                  <c:v>10919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13-4201-9CBA-59EEB8F45FC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0014848"/>
        <c:axId val="509995712"/>
      </c:barChart>
      <c:catAx>
        <c:axId val="510014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9995712"/>
        <c:crosses val="autoZero"/>
        <c:auto val="1"/>
        <c:lblAlgn val="ctr"/>
        <c:lblOffset val="100"/>
        <c:noMultiLvlLbl val="0"/>
      </c:catAx>
      <c:valAx>
        <c:axId val="509995712"/>
        <c:scaling>
          <c:orientation val="minMax"/>
          <c:min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0014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Transfer-level Placement of First-time students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'Placement in transfer level'!$B$19</c:f>
              <c:strCache>
                <c:ptCount val="1"/>
                <c:pt idx="0">
                  <c:v>% of first time students placed in transfer English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'Placement in transfer level'!$A$20:$A$24</c:f>
              <c:strCache>
                <c:ptCount val="5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  <c:pt idx="4">
                  <c:v>2017-2018</c:v>
                </c:pt>
              </c:strCache>
            </c:strRef>
          </c:cat>
          <c:val>
            <c:numRef>
              <c:f>'Placement in transfer level'!$B$20:$B$24</c:f>
              <c:numCache>
                <c:formatCode>0%</c:formatCode>
                <c:ptCount val="5"/>
                <c:pt idx="0">
                  <c:v>0.22</c:v>
                </c:pt>
                <c:pt idx="1">
                  <c:v>0.22</c:v>
                </c:pt>
                <c:pt idx="2">
                  <c:v>0.35</c:v>
                </c:pt>
                <c:pt idx="3">
                  <c:v>0.37</c:v>
                </c:pt>
                <c:pt idx="4">
                  <c:v>0.49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4B-45AC-8048-2C195E040AAB}"/>
            </c:ext>
          </c:extLst>
        </c:ser>
        <c:ser>
          <c:idx val="1"/>
          <c:order val="1"/>
          <c:tx>
            <c:strRef>
              <c:f>'Placement in transfer level'!$C$19</c:f>
              <c:strCache>
                <c:ptCount val="1"/>
                <c:pt idx="0">
                  <c:v>% of first time students placed in transfer Math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'Placement in transfer level'!$A$20:$A$24</c:f>
              <c:strCache>
                <c:ptCount val="5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  <c:pt idx="4">
                  <c:v>2017-2018</c:v>
                </c:pt>
              </c:strCache>
            </c:strRef>
          </c:cat>
          <c:val>
            <c:numRef>
              <c:f>'Placement in transfer level'!$C$20:$C$24</c:f>
              <c:numCache>
                <c:formatCode>0%</c:formatCode>
                <c:ptCount val="5"/>
                <c:pt idx="0">
                  <c:v>0.19</c:v>
                </c:pt>
                <c:pt idx="1">
                  <c:v>0.2</c:v>
                </c:pt>
                <c:pt idx="2">
                  <c:v>0.26</c:v>
                </c:pt>
                <c:pt idx="3">
                  <c:v>0.25</c:v>
                </c:pt>
                <c:pt idx="4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4B-45AC-8048-2C195E040AA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385008944"/>
        <c:axId val="385010192"/>
      </c:barChart>
      <c:catAx>
        <c:axId val="385008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5010192"/>
        <c:crosses val="autoZero"/>
        <c:auto val="1"/>
        <c:lblAlgn val="ctr"/>
        <c:lblOffset val="100"/>
        <c:noMultiLvlLbl val="0"/>
      </c:catAx>
      <c:valAx>
        <c:axId val="38501019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85008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Full Time Equivalent Students (FTES)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'[ISER overview data as of 5.7.19.xlsx]Enrollment'!$A$32:$F$32</c:f>
              <c:strCache>
                <c:ptCount val="6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  <c:pt idx="3">
                  <c:v>2016-17</c:v>
                </c:pt>
                <c:pt idx="4">
                  <c:v>2017-18</c:v>
                </c:pt>
                <c:pt idx="5">
                  <c:v>2018-19</c:v>
                </c:pt>
              </c:strCache>
            </c:strRef>
          </c:cat>
          <c:val>
            <c:numRef>
              <c:f>'[ISER overview data as of 5.7.19.xlsx]Enrollment'!$A$33:$F$33</c:f>
              <c:numCache>
                <c:formatCode>#,##0</c:formatCode>
                <c:ptCount val="6"/>
                <c:pt idx="0">
                  <c:v>4224</c:v>
                </c:pt>
                <c:pt idx="1">
                  <c:v>4102</c:v>
                </c:pt>
                <c:pt idx="2">
                  <c:v>4051</c:v>
                </c:pt>
                <c:pt idx="3">
                  <c:v>3956</c:v>
                </c:pt>
                <c:pt idx="4">
                  <c:v>3664</c:v>
                </c:pt>
                <c:pt idx="5">
                  <c:v>3559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FC-4B68-ABC0-D5C9248F582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27137312"/>
        <c:axId val="527125248"/>
      </c:barChart>
      <c:catAx>
        <c:axId val="527137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125248"/>
        <c:crosses val="autoZero"/>
        <c:auto val="1"/>
        <c:lblAlgn val="ctr"/>
        <c:lblOffset val="100"/>
        <c:noMultiLvlLbl val="0"/>
      </c:catAx>
      <c:valAx>
        <c:axId val="527125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137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'Access data'!$G$3</c:f>
              <c:strCache>
                <c:ptCount val="1"/>
                <c:pt idx="0">
                  <c:v>Number of
Applicants
to Cañada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'Access data'!$F$4:$F$10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strCache>
            </c:strRef>
          </c:cat>
          <c:val>
            <c:numRef>
              <c:f>'Access data'!$G$4:$G$10</c:f>
              <c:numCache>
                <c:formatCode>_(* #,##0_);_(* \(#,##0\);_(* "-"??_);_(@_)</c:formatCode>
                <c:ptCount val="7"/>
                <c:pt idx="0">
                  <c:v>2830</c:v>
                </c:pt>
                <c:pt idx="1">
                  <c:v>2633</c:v>
                </c:pt>
                <c:pt idx="2">
                  <c:v>3100</c:v>
                </c:pt>
                <c:pt idx="3">
                  <c:v>2500</c:v>
                </c:pt>
                <c:pt idx="4">
                  <c:v>4051</c:v>
                </c:pt>
                <c:pt idx="5">
                  <c:v>4294</c:v>
                </c:pt>
                <c:pt idx="6">
                  <c:v>3700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87-4A7C-88B2-FA93DB0AA9D7}"/>
            </c:ext>
          </c:extLst>
        </c:ser>
        <c:ser>
          <c:idx val="1"/>
          <c:order val="1"/>
          <c:tx>
            <c:strRef>
              <c:f>'Access data'!$H$3</c:f>
              <c:strCache>
                <c:ptCount val="1"/>
                <c:pt idx="0">
                  <c:v>Enrolled at
Cañada
Within 1 Year of Applying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'Access data'!$F$4:$F$10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strCache>
            </c:strRef>
          </c:cat>
          <c:val>
            <c:numRef>
              <c:f>'Access data'!$H$4:$H$10</c:f>
              <c:numCache>
                <c:formatCode>_(* #,##0_);_(* \(#,##0\);_(* "-"??_);_(@_)</c:formatCode>
                <c:ptCount val="7"/>
                <c:pt idx="0">
                  <c:v>1869</c:v>
                </c:pt>
                <c:pt idx="1">
                  <c:v>1732</c:v>
                </c:pt>
                <c:pt idx="2">
                  <c:v>1738</c:v>
                </c:pt>
                <c:pt idx="3">
                  <c:v>1679</c:v>
                </c:pt>
                <c:pt idx="4">
                  <c:v>1587</c:v>
                </c:pt>
                <c:pt idx="5">
                  <c:v>1572</c:v>
                </c:pt>
                <c:pt idx="6">
                  <c:v>1257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87-4A7C-88B2-FA93DB0AA9D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23172895"/>
        <c:axId val="423176223"/>
      </c:barChart>
      <c:catAx>
        <c:axId val="423172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3176223"/>
        <c:crosses val="autoZero"/>
        <c:auto val="1"/>
        <c:lblAlgn val="ctr"/>
        <c:lblOffset val="100"/>
        <c:noMultiLvlLbl val="0"/>
      </c:catAx>
      <c:valAx>
        <c:axId val="4231762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31728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833986740437251"/>
          <c:y val="0.78528363260994816"/>
          <c:w val="0.85110895149326526"/>
          <c:h val="0.199472464951027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6250827727136"/>
          <c:y val="8.8969464598792999E-2"/>
          <c:w val="0.56621752069516496"/>
          <c:h val="0.8167671674615859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CAA-40D1-84F0-12BEC9D3C4A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CAA-40D1-84F0-12BEC9D3C4A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CAA-40D1-84F0-12BEC9D3C4A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CAA-40D1-84F0-12BEC9D3C4A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CAA-40D1-84F0-12BEC9D3C4A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CAA-40D1-84F0-12BEC9D3C4A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'[Online_courses analysis.xlsx]Summary'!$T$47:$T$52</c:f>
              <c:strCache>
                <c:ptCount val="6"/>
                <c:pt idx="0">
                  <c:v>Face-to-Face Only</c:v>
                </c:pt>
                <c:pt idx="1">
                  <c:v>FTF and Online</c:v>
                </c:pt>
                <c:pt idx="2">
                  <c:v>FTF, Online, and Hybrid </c:v>
                </c:pt>
                <c:pt idx="3">
                  <c:v>Online Only</c:v>
                </c:pt>
                <c:pt idx="4">
                  <c:v>Hybrid Only</c:v>
                </c:pt>
                <c:pt idx="5">
                  <c:v>FTF and Hybrid</c:v>
                </c:pt>
              </c:strCache>
            </c:strRef>
          </c:cat>
          <c:val>
            <c:numRef>
              <c:f>'[Online_courses analysis.xlsx]Summary'!$U$47:$U$52</c:f>
              <c:numCache>
                <c:formatCode>General</c:formatCode>
                <c:ptCount val="6"/>
                <c:pt idx="0">
                  <c:v>5763</c:v>
                </c:pt>
                <c:pt idx="1">
                  <c:v>1358</c:v>
                </c:pt>
                <c:pt idx="2">
                  <c:v>839</c:v>
                </c:pt>
                <c:pt idx="3">
                  <c:v>876</c:v>
                </c:pt>
                <c:pt idx="4">
                  <c:v>135</c:v>
                </c:pt>
                <c:pt idx="5">
                  <c:v>2102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CAA-40D1-84F0-12BEC9D3C4A3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245-4D7E-85F7-DEE6D2BC71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245-4D7E-85F7-DEE6D2BC71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245-4D7E-85F7-DEE6D2BC71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245-4D7E-85F7-DEE6D2BC71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245-4D7E-85F7-DEE6D2BC71C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245-4D7E-85F7-DEE6D2BC71CA}"/>
              </c:ext>
            </c:extLst>
          </c:dPt>
          <c:dLbls>
            <c:dLbl>
              <c:idx val="4"/>
              <c:layout/>
              <c:tx>
                <c:rich>
                  <a:bodyPr/>
                  <a:lstStyle/>
                  <a:p>
                    <a:fld id="{2DD64650-30B6-4D6B-BACD-28DE6976F1BD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
</a:t>
                    </a:r>
                    <a:r>
                      <a:rPr lang="en-US" baseline="0" smtClean="0"/>
                      <a:t>0.4%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C245-4D7E-85F7-DEE6D2BC71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'[Online_courses analysis.xlsx]Summary'!$O$47:$O$52</c:f>
              <c:strCache>
                <c:ptCount val="6"/>
                <c:pt idx="0">
                  <c:v>Face-to-Face Only</c:v>
                </c:pt>
                <c:pt idx="1">
                  <c:v>FTF and Online</c:v>
                </c:pt>
                <c:pt idx="2">
                  <c:v>FTF, Online, and Hybrid </c:v>
                </c:pt>
                <c:pt idx="3">
                  <c:v>Online Only</c:v>
                </c:pt>
                <c:pt idx="4">
                  <c:v>Hybrid Only</c:v>
                </c:pt>
                <c:pt idx="5">
                  <c:v>FTF and Hybrid</c:v>
                </c:pt>
              </c:strCache>
            </c:strRef>
          </c:cat>
          <c:val>
            <c:numRef>
              <c:f>'[Online_courses analysis.xlsx]Summary'!$P$47:$P$52</c:f>
              <c:numCache>
                <c:formatCode>General</c:formatCode>
                <c:ptCount val="6"/>
                <c:pt idx="0">
                  <c:v>4103</c:v>
                </c:pt>
                <c:pt idx="1">
                  <c:v>1936</c:v>
                </c:pt>
                <c:pt idx="2">
                  <c:v>484</c:v>
                </c:pt>
                <c:pt idx="3">
                  <c:v>2196</c:v>
                </c:pt>
                <c:pt idx="4">
                  <c:v>45</c:v>
                </c:pt>
                <c:pt idx="5">
                  <c:v>1548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245-4D7E-85F7-DEE6D2BC71CA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Percent Change in the Number of Households by Income Range</a:t>
            </a:r>
          </a:p>
          <a:p>
            <a:pPr>
              <a:defRPr/>
            </a:pPr>
            <a:r>
              <a:rPr lang="en-US"/>
              <a:t>San Mateo County:  2012-17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9858277452202286E-2"/>
          <c:y val="0.12730373275044346"/>
          <c:w val="0.91168156089473396"/>
          <c:h val="0.855585551437788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'[HH income changes in SM County 2012-17.xlsx]Sheet1'!$N$15</c:f>
              <c:strCache>
                <c:ptCount val="1"/>
                <c:pt idx="0">
                  <c:v>% change 2012-17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'[HH income changes in SM County 2012-17.xlsx]Sheet1'!$M$16:$M$25</c:f>
              <c:strCache>
                <c:ptCount val="10"/>
                <c:pt idx="0">
                  <c:v>&lt;$10K</c:v>
                </c:pt>
                <c:pt idx="1">
                  <c:v>$10K-$15K</c:v>
                </c:pt>
                <c:pt idx="2">
                  <c:v>$15K-$25K</c:v>
                </c:pt>
                <c:pt idx="3">
                  <c:v>$25-$35K</c:v>
                </c:pt>
                <c:pt idx="4">
                  <c:v>$35-$50K</c:v>
                </c:pt>
                <c:pt idx="5">
                  <c:v>$50K-$75K</c:v>
                </c:pt>
                <c:pt idx="6">
                  <c:v>$75K-$100K</c:v>
                </c:pt>
                <c:pt idx="7">
                  <c:v>$100K-$150K</c:v>
                </c:pt>
                <c:pt idx="8">
                  <c:v>$150K-$200K</c:v>
                </c:pt>
                <c:pt idx="9">
                  <c:v>&gt;$200K</c:v>
                </c:pt>
              </c:strCache>
            </c:strRef>
          </c:cat>
          <c:val>
            <c:numRef>
              <c:f>'[HH income changes in SM County 2012-17.xlsx]Sheet1'!$N$16:$N$25</c:f>
              <c:numCache>
                <c:formatCode>0%</c:formatCode>
                <c:ptCount val="10"/>
                <c:pt idx="0">
                  <c:v>-4.8424886121207364E-2</c:v>
                </c:pt>
                <c:pt idx="1">
                  <c:v>-0.12811344245588463</c:v>
                </c:pt>
                <c:pt idx="2">
                  <c:v>-7.5271832907756353E-2</c:v>
                </c:pt>
                <c:pt idx="3">
                  <c:v>-0.19269763190359679</c:v>
                </c:pt>
                <c:pt idx="4">
                  <c:v>-0.17352420066130728</c:v>
                </c:pt>
                <c:pt idx="5">
                  <c:v>-0.19525238623301594</c:v>
                </c:pt>
                <c:pt idx="6">
                  <c:v>-4.8424886121207364E-2</c:v>
                </c:pt>
                <c:pt idx="7">
                  <c:v>-4.4415903219676197E-3</c:v>
                </c:pt>
                <c:pt idx="8">
                  <c:v>0.20855562431857577</c:v>
                </c:pt>
                <c:pt idx="9">
                  <c:v>0.45777211054350508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F1-49AD-8332-6A8EE5F9114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88556415"/>
        <c:axId val="489833039"/>
      </c:barChart>
      <c:catAx>
        <c:axId val="3885564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833039"/>
        <c:crossesAt val="0"/>
        <c:auto val="1"/>
        <c:lblAlgn val="ctr"/>
        <c:lblOffset val="100"/>
        <c:noMultiLvlLbl val="0"/>
      </c:catAx>
      <c:valAx>
        <c:axId val="489833039"/>
        <c:scaling>
          <c:orientation val="minMax"/>
          <c:max val="0.5"/>
          <c:min val="-0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85564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8AD-464E-87E3-91F2AF9DA27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8AD-464E-87E3-91F2AF9DA27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8AD-464E-87E3-91F2AF9DA27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8AD-464E-87E3-91F2AF9DA27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8AD-464E-87E3-91F2AF9DA27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8AD-464E-87E3-91F2AF9DA27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8AD-464E-87E3-91F2AF9DA27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48AD-464E-87E3-91F2AF9DA27D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48AD-464E-87E3-91F2AF9DA27D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48AD-464E-87E3-91F2AF9DA27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'HH Income changes'!$M$27:$M$36</c:f>
              <c:strCache>
                <c:ptCount val="10"/>
                <c:pt idx="0">
                  <c:v>&lt;$10K</c:v>
                </c:pt>
                <c:pt idx="1">
                  <c:v>$10K-$15K</c:v>
                </c:pt>
                <c:pt idx="2">
                  <c:v>$15K-$25K</c:v>
                </c:pt>
                <c:pt idx="3">
                  <c:v>$25-$35K</c:v>
                </c:pt>
                <c:pt idx="4">
                  <c:v>$35-$50K</c:v>
                </c:pt>
                <c:pt idx="5">
                  <c:v>$50K-$75K</c:v>
                </c:pt>
                <c:pt idx="6">
                  <c:v>$75K-$100K</c:v>
                </c:pt>
                <c:pt idx="7">
                  <c:v>$100K-$150K</c:v>
                </c:pt>
                <c:pt idx="8">
                  <c:v>$150K-$200K</c:v>
                </c:pt>
                <c:pt idx="9">
                  <c:v>&gt;$200K</c:v>
                </c:pt>
              </c:strCache>
            </c:strRef>
          </c:cat>
          <c:val>
            <c:numRef>
              <c:f>'HH Income changes'!$N$27:$N$36</c:f>
              <c:numCache>
                <c:formatCode>0</c:formatCode>
                <c:ptCount val="10"/>
                <c:pt idx="0">
                  <c:v>7592.0840000000007</c:v>
                </c:pt>
                <c:pt idx="1">
                  <c:v>6283.1040000000003</c:v>
                </c:pt>
                <c:pt idx="2">
                  <c:v>13089.800000000001</c:v>
                </c:pt>
                <c:pt idx="3">
                  <c:v>13089.800000000001</c:v>
                </c:pt>
                <c:pt idx="4">
                  <c:v>20420.088</c:v>
                </c:pt>
                <c:pt idx="5">
                  <c:v>32724.5</c:v>
                </c:pt>
                <c:pt idx="6">
                  <c:v>30368.336000000003</c:v>
                </c:pt>
                <c:pt idx="7">
                  <c:v>48170.464</c:v>
                </c:pt>
                <c:pt idx="8">
                  <c:v>31415.52</c:v>
                </c:pt>
                <c:pt idx="9">
                  <c:v>58904.1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48AD-464E-87E3-91F2AF9DA27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Top Enrollments by Course 2017-18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'Top 40 courses'!$G$42</c:f>
              <c:strCache>
                <c:ptCount val="1"/>
                <c:pt idx="0">
                  <c:v>Total Enrollment 2017-18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'Top 40 courses'!$F$43:$F$62</c:f>
              <c:strCache>
                <c:ptCount val="20"/>
                <c:pt idx="0">
                  <c:v>Communication Studies 130</c:v>
                </c:pt>
                <c:pt idx="1">
                  <c:v>Communication Studies 110</c:v>
                </c:pt>
                <c:pt idx="2">
                  <c:v>Career and Personal Develop 137</c:v>
                </c:pt>
                <c:pt idx="3">
                  <c:v>History 201</c:v>
                </c:pt>
                <c:pt idx="4">
                  <c:v>Biology 250</c:v>
                </c:pt>
                <c:pt idx="5">
                  <c:v>Mathematics 251</c:v>
                </c:pt>
                <c:pt idx="6">
                  <c:v>Business 100</c:v>
                </c:pt>
                <c:pt idx="7">
                  <c:v>Sociology 100</c:v>
                </c:pt>
                <c:pt idx="8">
                  <c:v>History 202</c:v>
                </c:pt>
                <c:pt idx="9">
                  <c:v>Oceanography 100</c:v>
                </c:pt>
                <c:pt idx="10">
                  <c:v>Philosophy 100</c:v>
                </c:pt>
                <c:pt idx="11">
                  <c:v>Business 201</c:v>
                </c:pt>
                <c:pt idx="12">
                  <c:v>Economics 100</c:v>
                </c:pt>
                <c:pt idx="13">
                  <c:v>Political Science 210</c:v>
                </c:pt>
                <c:pt idx="14">
                  <c:v>Biology 130</c:v>
                </c:pt>
                <c:pt idx="15">
                  <c:v>Mathematics 120</c:v>
                </c:pt>
                <c:pt idx="16">
                  <c:v>Psychology 100</c:v>
                </c:pt>
                <c:pt idx="17">
                  <c:v>English 110</c:v>
                </c:pt>
                <c:pt idx="18">
                  <c:v>Mathematics 200</c:v>
                </c:pt>
                <c:pt idx="19">
                  <c:v>English 100</c:v>
                </c:pt>
              </c:strCache>
            </c:strRef>
          </c:cat>
          <c:val>
            <c:numRef>
              <c:f>'Top 40 courses'!$G$43:$G$62</c:f>
              <c:numCache>
                <c:formatCode>General</c:formatCode>
                <c:ptCount val="20"/>
                <c:pt idx="0">
                  <c:v>316</c:v>
                </c:pt>
                <c:pt idx="1">
                  <c:v>324</c:v>
                </c:pt>
                <c:pt idx="2">
                  <c:v>327</c:v>
                </c:pt>
                <c:pt idx="3">
                  <c:v>332</c:v>
                </c:pt>
                <c:pt idx="4">
                  <c:v>335</c:v>
                </c:pt>
                <c:pt idx="5">
                  <c:v>341</c:v>
                </c:pt>
                <c:pt idx="6">
                  <c:v>358</c:v>
                </c:pt>
                <c:pt idx="7">
                  <c:v>358</c:v>
                </c:pt>
                <c:pt idx="8">
                  <c:v>382</c:v>
                </c:pt>
                <c:pt idx="9">
                  <c:v>383</c:v>
                </c:pt>
                <c:pt idx="10">
                  <c:v>410</c:v>
                </c:pt>
                <c:pt idx="11">
                  <c:v>413</c:v>
                </c:pt>
                <c:pt idx="12">
                  <c:v>416</c:v>
                </c:pt>
                <c:pt idx="13">
                  <c:v>431</c:v>
                </c:pt>
                <c:pt idx="14">
                  <c:v>433</c:v>
                </c:pt>
                <c:pt idx="15">
                  <c:v>440</c:v>
                </c:pt>
                <c:pt idx="16">
                  <c:v>626</c:v>
                </c:pt>
                <c:pt idx="17">
                  <c:v>984</c:v>
                </c:pt>
                <c:pt idx="18">
                  <c:v>1091</c:v>
                </c:pt>
                <c:pt idx="19">
                  <c:v>1178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21-44AC-A6A3-576CBD1C4C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29144495"/>
        <c:axId val="1129143247"/>
      </c:barChart>
      <c:catAx>
        <c:axId val="11291444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9143247"/>
        <c:crosses val="autoZero"/>
        <c:auto val="1"/>
        <c:lblAlgn val="ctr"/>
        <c:lblOffset val="100"/>
        <c:noMultiLvlLbl val="0"/>
      </c:catAx>
      <c:valAx>
        <c:axId val="11291432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91444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DA9-44E9-885B-DC54BCBF13D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DA9-44E9-885B-DC54BCBF13D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DA9-44E9-885B-DC54BCBF13D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'Top 20 by enroll'!$A$29:$A$31</c:f>
              <c:strCache>
                <c:ptCount val="3"/>
                <c:pt idx="0">
                  <c:v>Math 110</c:v>
                </c:pt>
                <c:pt idx="1">
                  <c:v>Math 120</c:v>
                </c:pt>
                <c:pt idx="2">
                  <c:v>Math 200</c:v>
                </c:pt>
              </c:strCache>
            </c:strRef>
          </c:cat>
          <c:val>
            <c:numRef>
              <c:f>'Top 20 by enroll'!$B$29:$B$31</c:f>
              <c:numCache>
                <c:formatCode>General</c:formatCode>
                <c:ptCount val="3"/>
                <c:pt idx="0">
                  <c:v>3</c:v>
                </c:pt>
                <c:pt idx="1">
                  <c:v>6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DA9-44E9-885B-DC54BCBF13DF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0.07026</cdr:x>
      <cdr:y>0.13433</cdr:y>
    </cdr:from>
    <cdr:to>
      <cdr:x>0.23922</cdr:x>
      <cdr:y>0.26767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56610" y="921220"/>
          <a:ext cx="2059960" cy="9144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/>
          <a:r>
            <a:rPr lang="en-US" sz="2400" b="1" dirty="0" smtClean="0"/>
            <a:t>San Mateo County Pop. </a:t>
          </a:r>
        </a:p>
        <a:p xmlns:a="http://schemas.openxmlformats.org/drawingml/2006/main">
          <a:pPr algn="ctr" rtl="0"/>
          <a:r>
            <a:rPr lang="en-US" sz="2400" b="1" dirty="0" smtClean="0"/>
            <a:t>by Household Income, 2017</a:t>
          </a:r>
        </a:p>
        <a:p xmlns:a="http://schemas.openxmlformats.org/drawingml/2006/main">
          <a:pPr algn="ctr"/>
          <a:endParaRPr lang="en-US" sz="1100" dirty="0"/>
        </a:p>
      </cdr:txBody>
    </cdr:sp>
  </cdr:relSizeAnchor>
  <cdr:relSizeAnchor xmlns:cdr="http://schemas.openxmlformats.org/drawingml/2006/chartDrawing">
    <cdr:from>
      <cdr:x>0.75625</cdr:x>
      <cdr:y>0.61426</cdr:y>
    </cdr:from>
    <cdr:to>
      <cdr:x>0.97129</cdr:x>
      <cdr:y>0.88444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220200" y="4212564"/>
          <a:ext cx="2621767" cy="1852955"/>
        </a:xfrm>
        <a:prstGeom xmlns:a="http://schemas.openxmlformats.org/drawingml/2006/main" prst="rect">
          <a:avLst/>
        </a:prstGeom>
        <a:ln xmlns:a="http://schemas.openxmlformats.org/drawingml/2006/main" w="3175">
          <a:solidFill>
            <a:schemeClr val="tx1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800" b="1" dirty="0" smtClean="0"/>
            <a:t>47% of households earn less than $100K</a:t>
          </a:r>
          <a:endParaRPr lang="en-US" sz="28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D2ED8-F268-4DB2-8B56-DE60AED0F707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4E7C0-42C1-4341-A372-367CEB6C6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40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71182-2D72-413A-87B8-84798C13BDDE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66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71182-2D72-413A-87B8-84798C13BDDE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84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C513-0F1F-4165-8643-2ECD68C2E674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2783-4F48-457D-8CE8-DC8DDE79E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274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C513-0F1F-4165-8643-2ECD68C2E674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2783-4F48-457D-8CE8-DC8DDE79E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747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C513-0F1F-4165-8643-2ECD68C2E674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2783-4F48-457D-8CE8-DC8DDE79E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020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C513-0F1F-4165-8643-2ECD68C2E674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2783-4F48-457D-8CE8-DC8DDE79E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943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C513-0F1F-4165-8643-2ECD68C2E674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2783-4F48-457D-8CE8-DC8DDE79E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771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C513-0F1F-4165-8643-2ECD68C2E674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2783-4F48-457D-8CE8-DC8DDE79E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01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C513-0F1F-4165-8643-2ECD68C2E674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2783-4F48-457D-8CE8-DC8DDE79E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467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C513-0F1F-4165-8643-2ECD68C2E674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2783-4F48-457D-8CE8-DC8DDE79E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02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C513-0F1F-4165-8643-2ECD68C2E674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2783-4F48-457D-8CE8-DC8DDE79E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79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C513-0F1F-4165-8643-2ECD68C2E674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2783-4F48-457D-8CE8-DC8DDE79E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4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C513-0F1F-4165-8643-2ECD68C2E674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2783-4F48-457D-8CE8-DC8DDE79E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189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2C513-0F1F-4165-8643-2ECD68C2E674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72783-4F48-457D-8CE8-DC8DDE79E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52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mailto:quevedom@smccd.edu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s://canadacollege.edu/prie/data-dashboard.php" TargetMode="Externa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1" y="324687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Summary of Spring 2019 SEM </a:t>
            </a:r>
            <a:r>
              <a:rPr lang="en-US" dirty="0" smtClean="0"/>
              <a:t>Findings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480" y="618930"/>
            <a:ext cx="4571622" cy="2054182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98237" y="525578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May 8, 2019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85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86393" cy="13255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Enrollment management in the age of the </a:t>
            </a:r>
            <a:r>
              <a:rPr lang="en-US" sz="3200" b="1" i="1" dirty="0" smtClean="0"/>
              <a:t>completion agenda</a:t>
            </a:r>
            <a:r>
              <a:rPr lang="en-US" sz="3200" dirty="0" smtClean="0"/>
              <a:t>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881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50429" y="2144110"/>
            <a:ext cx="2096814" cy="1015663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2400" dirty="0" smtClean="0"/>
              <a:t>Recruitment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39712" y="2144110"/>
            <a:ext cx="2096814" cy="1015663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2400" dirty="0" smtClean="0"/>
              <a:t>Persistence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628995" y="2144110"/>
            <a:ext cx="2096814" cy="1015663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2400" dirty="0" smtClean="0"/>
              <a:t>Completion</a:t>
            </a:r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86393" cy="13255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Enrollment management in the age of the </a:t>
            </a:r>
            <a:r>
              <a:rPr lang="en-US" sz="3200" b="1" i="1" dirty="0" smtClean="0"/>
              <a:t>completion agenda</a:t>
            </a:r>
            <a:r>
              <a:rPr lang="en-US" sz="3200" dirty="0" smtClean="0"/>
              <a:t>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5028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50429" y="2144110"/>
            <a:ext cx="2096814" cy="1015663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2400" dirty="0" smtClean="0"/>
              <a:t>Recruitment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39712" y="2144110"/>
            <a:ext cx="2096814" cy="1015663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2400" dirty="0" smtClean="0"/>
              <a:t>Persistence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628995" y="2144110"/>
            <a:ext cx="2096814" cy="1015663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2400" dirty="0" smtClean="0"/>
              <a:t>Completion</a:t>
            </a:r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37290" y="4456392"/>
            <a:ext cx="2096814" cy="101566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START Strong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6573" y="4456392"/>
            <a:ext cx="2096814" cy="101566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STAY Strong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15856" y="4456392"/>
            <a:ext cx="2096814" cy="101566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FINISH Strong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86393" cy="13255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Enrollment management in the age of the </a:t>
            </a:r>
            <a:r>
              <a:rPr lang="en-US" sz="3200" b="1" i="1" dirty="0" smtClean="0"/>
              <a:t>completion agenda</a:t>
            </a:r>
            <a:r>
              <a:rPr lang="en-US" sz="3200" dirty="0" smtClean="0"/>
              <a:t>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6658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Recruitment:  66% down to 34%??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838200" y="1493520"/>
          <a:ext cx="10866120" cy="499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433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Persistence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354757"/>
              </p:ext>
            </p:extLst>
          </p:nvPr>
        </p:nvGraphicFramePr>
        <p:xfrm>
          <a:off x="838200" y="1690688"/>
          <a:ext cx="10027920" cy="4647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6840">
                  <a:extLst>
                    <a:ext uri="{9D8B030D-6E8A-4147-A177-3AD203B41FA5}">
                      <a16:colId xmlns:a16="http://schemas.microsoft.com/office/drawing/2014/main" val="1608051440"/>
                    </a:ext>
                  </a:extLst>
                </a:gridCol>
                <a:gridCol w="4831080">
                  <a:extLst>
                    <a:ext uri="{9D8B030D-6E8A-4147-A177-3AD203B41FA5}">
                      <a16:colId xmlns:a16="http://schemas.microsoft.com/office/drawing/2014/main" val="3446514734"/>
                    </a:ext>
                  </a:extLst>
                </a:gridCol>
              </a:tblGrid>
              <a:tr h="839577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Fall to Spring Persistence Rate</a:t>
                      </a:r>
                    </a:p>
                    <a:p>
                      <a:pPr algn="ctr"/>
                      <a:r>
                        <a:rPr lang="en-US" sz="2400" dirty="0" smtClean="0"/>
                        <a:t>2018-19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2036210"/>
                  </a:ext>
                </a:extLst>
              </a:tr>
              <a:tr h="68507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College for Working Adults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91%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600765"/>
                  </a:ext>
                </a:extLst>
              </a:tr>
              <a:tr h="65300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STEM Center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89%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1920976"/>
                  </a:ext>
                </a:extLst>
              </a:tr>
              <a:tr h="63745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Promise Scholars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88%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8241080"/>
                  </a:ext>
                </a:extLst>
              </a:tr>
              <a:tr h="63745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First time</a:t>
                      </a:r>
                      <a:r>
                        <a:rPr lang="en-US" sz="2400" baseline="0" dirty="0" smtClean="0"/>
                        <a:t> full time students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83%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7285657"/>
                  </a:ext>
                </a:extLst>
              </a:tr>
              <a:tr h="634810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Canada</a:t>
                      </a:r>
                      <a:r>
                        <a:rPr lang="en-US" sz="2400" b="0" baseline="0" dirty="0" smtClean="0"/>
                        <a:t> “home” campus students only</a:t>
                      </a:r>
                      <a:endParaRPr lang="en-US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63%</a:t>
                      </a:r>
                      <a:endParaRPr lang="en-US" sz="24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2824469"/>
                  </a:ext>
                </a:extLst>
              </a:tr>
              <a:tr h="559718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College Overall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57%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6626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39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48103" y="4895193"/>
            <a:ext cx="12029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Duplicated data</a:t>
            </a:r>
            <a:endParaRPr lang="en-US" sz="12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Completion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602089"/>
              </p:ext>
            </p:extLst>
          </p:nvPr>
        </p:nvGraphicFramePr>
        <p:xfrm>
          <a:off x="1319048" y="1690688"/>
          <a:ext cx="9275379" cy="3204505"/>
        </p:xfrm>
        <a:graphic>
          <a:graphicData uri="http://schemas.openxmlformats.org/drawingml/2006/table">
            <a:tbl>
              <a:tblPr firstRow="1" firstCol="1">
                <a:tableStyleId>{68D230F3-CF80-4859-8CE7-A43EE81993B5}</a:tableStyleId>
              </a:tblPr>
              <a:tblGrid>
                <a:gridCol w="2472559">
                  <a:extLst>
                    <a:ext uri="{9D8B030D-6E8A-4147-A177-3AD203B41FA5}">
                      <a16:colId xmlns:a16="http://schemas.microsoft.com/office/drawing/2014/main" val="578971797"/>
                    </a:ext>
                  </a:extLst>
                </a:gridCol>
                <a:gridCol w="1095703">
                  <a:extLst>
                    <a:ext uri="{9D8B030D-6E8A-4147-A177-3AD203B41FA5}">
                      <a16:colId xmlns:a16="http://schemas.microsoft.com/office/drawing/2014/main" val="474846176"/>
                    </a:ext>
                  </a:extLst>
                </a:gridCol>
                <a:gridCol w="1418897">
                  <a:extLst>
                    <a:ext uri="{9D8B030D-6E8A-4147-A177-3AD203B41FA5}">
                      <a16:colId xmlns:a16="http://schemas.microsoft.com/office/drawing/2014/main" val="331617605"/>
                    </a:ext>
                  </a:extLst>
                </a:gridCol>
                <a:gridCol w="1368415">
                  <a:extLst>
                    <a:ext uri="{9D8B030D-6E8A-4147-A177-3AD203B41FA5}">
                      <a16:colId xmlns:a16="http://schemas.microsoft.com/office/drawing/2014/main" val="4159355713"/>
                    </a:ext>
                  </a:extLst>
                </a:gridCol>
                <a:gridCol w="1500909">
                  <a:extLst>
                    <a:ext uri="{9D8B030D-6E8A-4147-A177-3AD203B41FA5}">
                      <a16:colId xmlns:a16="http://schemas.microsoft.com/office/drawing/2014/main" val="2789399991"/>
                    </a:ext>
                  </a:extLst>
                </a:gridCol>
                <a:gridCol w="1418896">
                  <a:extLst>
                    <a:ext uri="{9D8B030D-6E8A-4147-A177-3AD203B41FA5}">
                      <a16:colId xmlns:a16="http://schemas.microsoft.com/office/drawing/2014/main" val="1912136706"/>
                    </a:ext>
                  </a:extLst>
                </a:gridCol>
              </a:tblGrid>
              <a:tr h="4375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018" marR="3018" marT="30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u="none" strike="noStrike">
                          <a:effectLst/>
                        </a:rPr>
                        <a:t>2013-14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8" marR="3018" marT="30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u="none" strike="noStrike">
                          <a:effectLst/>
                        </a:rPr>
                        <a:t>2014-15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8" marR="3018" marT="30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u="none" strike="noStrike">
                          <a:effectLst/>
                        </a:rPr>
                        <a:t>2015-16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8" marR="3018" marT="30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u="none" strike="noStrike">
                          <a:effectLst/>
                        </a:rPr>
                        <a:t>2016-17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8" marR="3018" marT="30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u="none" strike="noStrike">
                          <a:effectLst/>
                        </a:rPr>
                        <a:t>2017-18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8" marR="3018" marT="3018" marB="0" anchor="b"/>
                </a:tc>
                <a:extLst>
                  <a:ext uri="{0D108BD9-81ED-4DB2-BD59-A6C34878D82A}">
                    <a16:rowId xmlns:a16="http://schemas.microsoft.com/office/drawing/2014/main" val="4183769770"/>
                  </a:ext>
                </a:extLst>
              </a:tr>
              <a:tr h="101390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u="none" strike="noStrike">
                          <a:effectLst/>
                        </a:rPr>
                        <a:t>Degree completion 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8" marR="3018" marT="30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u="none" strike="noStrike" dirty="0">
                          <a:effectLst/>
                        </a:rPr>
                        <a:t>422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8" marR="3018" marT="30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u="none" strike="noStrike" dirty="0">
                          <a:effectLst/>
                        </a:rPr>
                        <a:t>463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8" marR="3018" marT="30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u="none" strike="noStrike">
                          <a:effectLst/>
                        </a:rPr>
                        <a:t>486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8" marR="3018" marT="30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u="none" strike="noStrike" dirty="0">
                          <a:effectLst/>
                        </a:rPr>
                        <a:t>585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8" marR="3018" marT="30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u="none" strike="noStrike">
                          <a:effectLst/>
                        </a:rPr>
                        <a:t>558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8" marR="3018" marT="3018" marB="0" anchor="b"/>
                </a:tc>
                <a:extLst>
                  <a:ext uri="{0D108BD9-81ED-4DB2-BD59-A6C34878D82A}">
                    <a16:rowId xmlns:a16="http://schemas.microsoft.com/office/drawing/2014/main" val="151457121"/>
                  </a:ext>
                </a:extLst>
              </a:tr>
              <a:tr h="43453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u="none" strike="noStrike">
                          <a:effectLst/>
                        </a:rPr>
                        <a:t>Transfer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8" marR="3018" marT="30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u="none" strike="noStrike">
                          <a:effectLst/>
                        </a:rPr>
                        <a:t>260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8" marR="3018" marT="30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u="none" strike="noStrike" dirty="0">
                          <a:effectLst/>
                        </a:rPr>
                        <a:t>293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8" marR="3018" marT="30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u="none" strike="noStrike">
                          <a:effectLst/>
                        </a:rPr>
                        <a:t>276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8" marR="3018" marT="30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u="none" strike="noStrike">
                          <a:effectLst/>
                        </a:rPr>
                        <a:t>307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8" marR="3018" marT="30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u="none" strike="noStrike" dirty="0" smtClean="0">
                          <a:effectLst/>
                        </a:rPr>
                        <a:t>341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8" marR="3018" marT="3018" marB="0" anchor="b"/>
                </a:tc>
                <a:extLst>
                  <a:ext uri="{0D108BD9-81ED-4DB2-BD59-A6C34878D82A}">
                    <a16:rowId xmlns:a16="http://schemas.microsoft.com/office/drawing/2014/main" val="1483181251"/>
                  </a:ext>
                </a:extLst>
              </a:tr>
              <a:tr h="44143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u="none" strike="noStrike" dirty="0">
                          <a:effectLst/>
                        </a:rPr>
                        <a:t>Certificate completion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8" marR="3018" marT="30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u="none" strike="noStrike">
                          <a:effectLst/>
                        </a:rPr>
                        <a:t>400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8" marR="3018" marT="30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u="none" strike="noStrike">
                          <a:effectLst/>
                        </a:rPr>
                        <a:t>332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8" marR="3018" marT="30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u="none" strike="noStrike">
                          <a:effectLst/>
                        </a:rPr>
                        <a:t>244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8" marR="3018" marT="30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u="none" strike="noStrike">
                          <a:effectLst/>
                        </a:rPr>
                        <a:t>292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8" marR="3018" marT="30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u="none" strike="noStrike">
                          <a:effectLst/>
                        </a:rPr>
                        <a:t>372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8" marR="3018" marT="3018" marB="0" anchor="b"/>
                </a:tc>
                <a:extLst>
                  <a:ext uri="{0D108BD9-81ED-4DB2-BD59-A6C34878D82A}">
                    <a16:rowId xmlns:a16="http://schemas.microsoft.com/office/drawing/2014/main" val="3276751231"/>
                  </a:ext>
                </a:extLst>
              </a:tr>
              <a:tr h="87708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u="none" strike="noStrike" dirty="0">
                          <a:effectLst/>
                        </a:rPr>
                        <a:t>TOTALS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18" marR="3018" marT="3018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1,082</a:t>
                      </a:r>
                      <a:endParaRPr lang="en-US" sz="20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1,088</a:t>
                      </a:r>
                      <a:endParaRPr lang="en-US" sz="20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1,006</a:t>
                      </a:r>
                      <a:endParaRPr lang="en-US" sz="20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1,184</a:t>
                      </a:r>
                      <a:endParaRPr lang="en-US" sz="20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1,271</a:t>
                      </a:r>
                      <a:endParaRPr lang="en-US" sz="20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1747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924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5926" y="0"/>
            <a:ext cx="10515600" cy="1325563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Top Majors Declared 2013-18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902386"/>
              </p:ext>
            </p:extLst>
          </p:nvPr>
        </p:nvGraphicFramePr>
        <p:xfrm>
          <a:off x="1760277" y="1155909"/>
          <a:ext cx="8293621" cy="5678170"/>
        </p:xfrm>
        <a:graphic>
          <a:graphicData uri="http://schemas.openxmlformats.org/drawingml/2006/table">
            <a:tbl>
              <a:tblPr firstRow="1">
                <a:tableStyleId>{5FD0F851-EC5A-4D38-B0AD-8093EC10F338}</a:tableStyleId>
              </a:tblPr>
              <a:tblGrid>
                <a:gridCol w="4988049">
                  <a:extLst>
                    <a:ext uri="{9D8B030D-6E8A-4147-A177-3AD203B41FA5}">
                      <a16:colId xmlns:a16="http://schemas.microsoft.com/office/drawing/2014/main" val="3011494441"/>
                    </a:ext>
                  </a:extLst>
                </a:gridCol>
                <a:gridCol w="2355468">
                  <a:extLst>
                    <a:ext uri="{9D8B030D-6E8A-4147-A177-3AD203B41FA5}">
                      <a16:colId xmlns:a16="http://schemas.microsoft.com/office/drawing/2014/main" val="1827163388"/>
                    </a:ext>
                  </a:extLst>
                </a:gridCol>
                <a:gridCol w="950104">
                  <a:extLst>
                    <a:ext uri="{9D8B030D-6E8A-4147-A177-3AD203B41FA5}">
                      <a16:colId xmlns:a16="http://schemas.microsoft.com/office/drawing/2014/main" val="1575876611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Top Majors (2013-18)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Students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Completers in 2018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4477536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Undeclared Major AA/AS Degree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                                   4,002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en-US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70841199"/>
                  </a:ext>
                </a:extLst>
              </a:tr>
              <a:tr h="1084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Business - Administration (2884) &amp; </a:t>
                      </a:r>
                      <a:r>
                        <a:rPr lang="en-US" sz="1600" u="none" strike="noStrike" dirty="0" err="1">
                          <a:effectLst/>
                        </a:rPr>
                        <a:t>Mgmt</a:t>
                      </a:r>
                      <a:r>
                        <a:rPr lang="en-US" sz="1600" u="none" strike="noStrike" dirty="0">
                          <a:effectLst/>
                        </a:rPr>
                        <a:t> (539)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                                   3,423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1514985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Education and Human Development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                                   2,070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</a:t>
                      </a:r>
                      <a:endParaRPr lang="en-US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0882552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Psychology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                                   1,989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  <a:endParaRPr lang="en-US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0448863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Computer Science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                                   1,235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4911551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Engineering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                                   1,143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9846867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Allied Health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                                      964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  <a:endParaRPr lang="en-US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1970692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Fashion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                                      923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en-US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0281084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Kinesiology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                                      882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1662796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Nursing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                                      860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6328542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English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                                      831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7327770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Biology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                                      826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5616251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Accounting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                                      815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3024901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General Liberal Arts &amp; Science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                                      691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0714176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Medical Assisting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                                      653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en-US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7998242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Radiology Technology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                                      588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en-US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8540320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Multimedia Art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                                      586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108712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Interior Design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                                      581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</a:t>
                      </a:r>
                      <a:endParaRPr lang="en-US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4307142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Sociology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                                      537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en-US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7948028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Administration of Justice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                                      475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9525" marB="9525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25432162"/>
                  </a:ext>
                </a:extLst>
              </a:tr>
            </a:tbl>
          </a:graphicData>
        </a:graphic>
      </p:graphicFrame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5778500" y="1011238"/>
            <a:ext cx="608013" cy="92075"/>
            <a:chOff x="8921264" y="5631744"/>
            <a:chExt cx="870714" cy="131411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E5E45681-621F-D54D-8B94-F29DC1074F75}"/>
                </a:ext>
              </a:extLst>
            </p:cNvPr>
            <p:cNvSpPr/>
            <p:nvPr/>
          </p:nvSpPr>
          <p:spPr>
            <a:xfrm>
              <a:off x="8921264" y="5631744"/>
              <a:ext cx="131857" cy="131411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ID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480691A-CF11-5041-A245-E39F077DC11E}"/>
                </a:ext>
              </a:extLst>
            </p:cNvPr>
            <p:cNvSpPr/>
            <p:nvPr/>
          </p:nvSpPr>
          <p:spPr>
            <a:xfrm>
              <a:off x="9105410" y="5631744"/>
              <a:ext cx="131857" cy="131411"/>
            </a:xfrm>
            <a:prstGeom prst="ellipse">
              <a:avLst/>
            </a:prstGeom>
            <a:solidFill>
              <a:schemeClr val="accent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ID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7000AC6-50FD-F944-9C26-95D21DB59DD3}"/>
                </a:ext>
              </a:extLst>
            </p:cNvPr>
            <p:cNvSpPr/>
            <p:nvPr/>
          </p:nvSpPr>
          <p:spPr>
            <a:xfrm>
              <a:off x="9291829" y="5631744"/>
              <a:ext cx="129583" cy="13141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ID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B02B8CE8-749D-C348-B5C0-DC5F217D3860}"/>
                </a:ext>
              </a:extLst>
            </p:cNvPr>
            <p:cNvSpPr/>
            <p:nvPr/>
          </p:nvSpPr>
          <p:spPr>
            <a:xfrm>
              <a:off x="9475974" y="5631744"/>
              <a:ext cx="131857" cy="131411"/>
            </a:xfrm>
            <a:prstGeom prst="ellipse">
              <a:avLst/>
            </a:prstGeom>
            <a:solidFill>
              <a:schemeClr val="accent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ID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4E77118-9441-F44B-A7F8-8A4F1CE91C04}"/>
                </a:ext>
              </a:extLst>
            </p:cNvPr>
            <p:cNvSpPr/>
            <p:nvPr/>
          </p:nvSpPr>
          <p:spPr>
            <a:xfrm>
              <a:off x="9660121" y="5631744"/>
              <a:ext cx="131857" cy="131411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ID"/>
            </a:p>
          </p:txBody>
        </p:sp>
      </p:grpSp>
    </p:spTree>
    <p:extLst>
      <p:ext uri="{BB962C8B-B14F-4D97-AF65-F5344CB8AC3E}">
        <p14:creationId xmlns:p14="http://schemas.microsoft.com/office/powerpoint/2010/main" val="253523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Share of FTES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329898"/>
              </p:ext>
            </p:extLst>
          </p:nvPr>
        </p:nvGraphicFramePr>
        <p:xfrm>
          <a:off x="1182414" y="1828802"/>
          <a:ext cx="9648495" cy="4374932"/>
        </p:xfrm>
        <a:graphic>
          <a:graphicData uri="http://schemas.openxmlformats.org/drawingml/2006/table">
            <a:tbl>
              <a:tblPr firstCol="1">
                <a:tableStyleId>{10A1B5D5-9B99-4C35-A422-299274C87663}</a:tableStyleId>
              </a:tblPr>
              <a:tblGrid>
                <a:gridCol w="1795069">
                  <a:extLst>
                    <a:ext uri="{9D8B030D-6E8A-4147-A177-3AD203B41FA5}">
                      <a16:colId xmlns:a16="http://schemas.microsoft.com/office/drawing/2014/main" val="3968473223"/>
                    </a:ext>
                  </a:extLst>
                </a:gridCol>
                <a:gridCol w="3926713">
                  <a:extLst>
                    <a:ext uri="{9D8B030D-6E8A-4147-A177-3AD203B41FA5}">
                      <a16:colId xmlns:a16="http://schemas.microsoft.com/office/drawing/2014/main" val="1288655966"/>
                    </a:ext>
                  </a:extLst>
                </a:gridCol>
                <a:gridCol w="3926713">
                  <a:extLst>
                    <a:ext uri="{9D8B030D-6E8A-4147-A177-3AD203B41FA5}">
                      <a16:colId xmlns:a16="http://schemas.microsoft.com/office/drawing/2014/main" val="3456473505"/>
                    </a:ext>
                  </a:extLst>
                </a:gridCol>
              </a:tblGrid>
              <a:tr h="17499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College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Business &amp; Management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Information Technology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33901817"/>
                  </a:ext>
                </a:extLst>
              </a:tr>
              <a:tr h="43749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Canada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84%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59%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7473161"/>
                  </a:ext>
                </a:extLst>
              </a:tr>
              <a:tr h="43749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DeAnza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107%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140%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7151465"/>
                  </a:ext>
                </a:extLst>
              </a:tr>
              <a:tr h="43749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Foothill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131%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113%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140513"/>
                  </a:ext>
                </a:extLst>
              </a:tr>
              <a:tr h="43749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San Francisco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58%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78%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220814"/>
                  </a:ext>
                </a:extLst>
              </a:tr>
              <a:tr h="43749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San Mateo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150%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150%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6069034"/>
                  </a:ext>
                </a:extLst>
              </a:tr>
              <a:tr h="43749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Skyline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83%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20%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326611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769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Explored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College for Working Adults</a:t>
            </a:r>
          </a:p>
          <a:p>
            <a:r>
              <a:rPr lang="en-US" dirty="0" smtClean="0"/>
              <a:t>Dual Enrollment and Middle College</a:t>
            </a:r>
          </a:p>
          <a:p>
            <a:r>
              <a:rPr lang="en-US" dirty="0" smtClean="0"/>
              <a:t>Online Education</a:t>
            </a:r>
          </a:p>
          <a:p>
            <a:r>
              <a:rPr lang="en-US" dirty="0" smtClean="0"/>
              <a:t>Career Education</a:t>
            </a:r>
          </a:p>
          <a:p>
            <a:r>
              <a:rPr lang="en-US" dirty="0" smtClean="0"/>
              <a:t>International Students</a:t>
            </a:r>
          </a:p>
          <a:p>
            <a:r>
              <a:rPr lang="en-US" dirty="0" smtClean="0"/>
              <a:t>KAD and the new Building 1</a:t>
            </a:r>
          </a:p>
          <a:p>
            <a:r>
              <a:rPr lang="en-US" dirty="0" smtClean="0"/>
              <a:t>STEM Center Innovations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96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for Working Adults (CWA)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250 students</a:t>
            </a:r>
            <a:r>
              <a:rPr lang="en-US" dirty="0" smtClean="0"/>
              <a:t> with above average completion rates</a:t>
            </a:r>
            <a:endParaRPr lang="en-US" b="1" dirty="0" smtClean="0"/>
          </a:p>
          <a:p>
            <a:r>
              <a:rPr lang="en-US" b="1" dirty="0" smtClean="0"/>
              <a:t>Cohort Scheduling</a:t>
            </a:r>
            <a:r>
              <a:rPr lang="en-US" dirty="0" smtClean="0"/>
              <a:t>:  classes are offered at specific times</a:t>
            </a:r>
            <a:endParaRPr lang="en-US" b="1" dirty="0" smtClean="0"/>
          </a:p>
          <a:p>
            <a:r>
              <a:rPr lang="en-US" b="1" dirty="0" smtClean="0"/>
              <a:t>Wrap-around </a:t>
            </a:r>
            <a:r>
              <a:rPr lang="en-US" b="1" dirty="0"/>
              <a:t>services</a:t>
            </a:r>
            <a:r>
              <a:rPr lang="en-US" dirty="0"/>
              <a:t> (counselor; tutors (2) graduates of the program who are embedded who also serve as TA’s); may add a third psychology tutor)</a:t>
            </a:r>
          </a:p>
          <a:p>
            <a:r>
              <a:rPr lang="en-US" b="1" dirty="0"/>
              <a:t>Communication</a:t>
            </a:r>
            <a:r>
              <a:rPr lang="en-US" dirty="0"/>
              <a:t>:  Canvas class for the CWA community </a:t>
            </a:r>
            <a:endParaRPr lang="en-US" dirty="0" smtClean="0"/>
          </a:p>
          <a:p>
            <a:pPr lvl="1"/>
            <a:r>
              <a:rPr lang="en-US" dirty="0" smtClean="0"/>
              <a:t>Students </a:t>
            </a:r>
            <a:r>
              <a:rPr lang="en-US" dirty="0"/>
              <a:t>can communicate with each other and the program; </a:t>
            </a:r>
            <a:endParaRPr lang="en-US" dirty="0" smtClean="0"/>
          </a:p>
          <a:p>
            <a:pPr lvl="1"/>
            <a:r>
              <a:rPr lang="en-US" dirty="0" smtClean="0"/>
              <a:t>Announcements </a:t>
            </a:r>
            <a:r>
              <a:rPr lang="en-US" dirty="0"/>
              <a:t>posted there; </a:t>
            </a:r>
            <a:endParaRPr lang="en-US" dirty="0" smtClean="0"/>
          </a:p>
          <a:p>
            <a:pPr lvl="1"/>
            <a:r>
              <a:rPr lang="en-US" dirty="0" smtClean="0"/>
              <a:t>Calendar is posted there </a:t>
            </a:r>
            <a:r>
              <a:rPr lang="en-US" dirty="0"/>
              <a:t>for tutor </a:t>
            </a:r>
            <a:r>
              <a:rPr lang="en-US" dirty="0" smtClean="0"/>
              <a:t>sign-ups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84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data telling us?</a:t>
            </a:r>
          </a:p>
          <a:p>
            <a:r>
              <a:rPr lang="en-US" dirty="0" smtClean="0"/>
              <a:t>What did we learn about the programs and topics we explored?</a:t>
            </a:r>
          </a:p>
          <a:p>
            <a:r>
              <a:rPr lang="en-US" dirty="0" smtClean="0"/>
              <a:t>What questions remain?</a:t>
            </a:r>
          </a:p>
          <a:p>
            <a:r>
              <a:rPr lang="en-US" dirty="0" smtClean="0"/>
              <a:t>Synthesis and emerging recommendations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84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Enrollment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911" y="1533962"/>
            <a:ext cx="10515600" cy="3290286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168 dual enrollment students</a:t>
            </a:r>
          </a:p>
          <a:p>
            <a:r>
              <a:rPr lang="en-US" sz="2000" b="1" dirty="0" smtClean="0"/>
              <a:t>107 Middle College</a:t>
            </a:r>
          </a:p>
          <a:p>
            <a:r>
              <a:rPr lang="en-US" sz="2000" b="1" dirty="0" smtClean="0"/>
              <a:t>762 other concurrent enrollments</a:t>
            </a:r>
          </a:p>
          <a:p>
            <a:r>
              <a:rPr lang="en-US" sz="2000" dirty="0" smtClean="0"/>
              <a:t>Students with early college experience have better outcomes: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 smtClean="0"/>
              <a:t>More likely to enroll in college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 smtClean="0"/>
              <a:t>Higher course success rates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 smtClean="0"/>
              <a:t>Greater program completion rates</a:t>
            </a:r>
          </a:p>
          <a:p>
            <a:r>
              <a:rPr lang="en-US" sz="2000" dirty="0" smtClean="0"/>
              <a:t>Goal: Increase </a:t>
            </a:r>
            <a:r>
              <a:rPr lang="en-US" sz="2000" dirty="0"/>
              <a:t>college and career exploration opportunities for student from feeder high schools</a:t>
            </a:r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772347"/>
              </p:ext>
            </p:extLst>
          </p:nvPr>
        </p:nvGraphicFramePr>
        <p:xfrm>
          <a:off x="1983565" y="4453759"/>
          <a:ext cx="8082715" cy="2301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7392">
                  <a:extLst>
                    <a:ext uri="{9D8B030D-6E8A-4147-A177-3AD203B41FA5}">
                      <a16:colId xmlns:a16="http://schemas.microsoft.com/office/drawing/2014/main" val="3296726212"/>
                    </a:ext>
                  </a:extLst>
                </a:gridCol>
                <a:gridCol w="893035">
                  <a:extLst>
                    <a:ext uri="{9D8B030D-6E8A-4147-A177-3AD203B41FA5}">
                      <a16:colId xmlns:a16="http://schemas.microsoft.com/office/drawing/2014/main" val="3094905084"/>
                    </a:ext>
                  </a:extLst>
                </a:gridCol>
                <a:gridCol w="726536">
                  <a:extLst>
                    <a:ext uri="{9D8B030D-6E8A-4147-A177-3AD203B41FA5}">
                      <a16:colId xmlns:a16="http://schemas.microsoft.com/office/drawing/2014/main" val="778079983"/>
                    </a:ext>
                  </a:extLst>
                </a:gridCol>
                <a:gridCol w="726536">
                  <a:extLst>
                    <a:ext uri="{9D8B030D-6E8A-4147-A177-3AD203B41FA5}">
                      <a16:colId xmlns:a16="http://schemas.microsoft.com/office/drawing/2014/main" val="2511715690"/>
                    </a:ext>
                  </a:extLst>
                </a:gridCol>
                <a:gridCol w="726536">
                  <a:extLst>
                    <a:ext uri="{9D8B030D-6E8A-4147-A177-3AD203B41FA5}">
                      <a16:colId xmlns:a16="http://schemas.microsoft.com/office/drawing/2014/main" val="2487485509"/>
                    </a:ext>
                  </a:extLst>
                </a:gridCol>
                <a:gridCol w="726536">
                  <a:extLst>
                    <a:ext uri="{9D8B030D-6E8A-4147-A177-3AD203B41FA5}">
                      <a16:colId xmlns:a16="http://schemas.microsoft.com/office/drawing/2014/main" val="3018544413"/>
                    </a:ext>
                  </a:extLst>
                </a:gridCol>
                <a:gridCol w="726536">
                  <a:extLst>
                    <a:ext uri="{9D8B030D-6E8A-4147-A177-3AD203B41FA5}">
                      <a16:colId xmlns:a16="http://schemas.microsoft.com/office/drawing/2014/main" val="2433315418"/>
                    </a:ext>
                  </a:extLst>
                </a:gridCol>
                <a:gridCol w="726536">
                  <a:extLst>
                    <a:ext uri="{9D8B030D-6E8A-4147-A177-3AD203B41FA5}">
                      <a16:colId xmlns:a16="http://schemas.microsoft.com/office/drawing/2014/main" val="348599970"/>
                    </a:ext>
                  </a:extLst>
                </a:gridCol>
                <a:gridCol w="726536">
                  <a:extLst>
                    <a:ext uri="{9D8B030D-6E8A-4147-A177-3AD203B41FA5}">
                      <a16:colId xmlns:a16="http://schemas.microsoft.com/office/drawing/2014/main" val="3182876841"/>
                    </a:ext>
                  </a:extLst>
                </a:gridCol>
                <a:gridCol w="726536">
                  <a:extLst>
                    <a:ext uri="{9D8B030D-6E8A-4147-A177-3AD203B41FA5}">
                      <a16:colId xmlns:a16="http://schemas.microsoft.com/office/drawing/2014/main" val="3600019066"/>
                    </a:ext>
                  </a:extLst>
                </a:gridCol>
              </a:tblGrid>
              <a:tr h="38712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San Mateo CCD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College of San Mateo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Canada College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Skyline College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645709"/>
                  </a:ext>
                </a:extLst>
              </a:tr>
              <a:tr h="6989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High School Graduating Years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Total Public High School Graduates in San Mateo County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High School Graduate Enrollment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Take Rate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High School Graduate Enrollment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Take Rate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High School Graduate Enrollment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Take Rate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High School Graduate Enrollment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Take Rate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29872595"/>
                  </a:ext>
                </a:extLst>
              </a:tr>
              <a:tr h="2228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2008/09 – 2012/13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28,693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15,594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54%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7,693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5,040</a:t>
                      </a: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18%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8,736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1143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68511006"/>
                  </a:ext>
                </a:extLst>
              </a:tr>
              <a:tr h="2228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2009/10 – 2013/14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29,395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14,379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49%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6,809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4,299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7,884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55297362"/>
                  </a:ext>
                </a:extLst>
              </a:tr>
              <a:tr h="2228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2010/11 – 2014/15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29,747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14,078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47%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7,082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4,742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8,018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18609452"/>
                  </a:ext>
                </a:extLst>
              </a:tr>
              <a:tr h="2228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2011/12 – 2015/16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29,951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13,701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46%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7,142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4,851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7,734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02631440"/>
                  </a:ext>
                </a:extLst>
              </a:tr>
              <a:tr h="2228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2012/13 – 2016/17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30,313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13,503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45%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7,271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4,932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7,681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25%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8840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19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/>
          </p:nvPr>
        </p:nvGraphicFramePr>
        <p:xfrm>
          <a:off x="-409903" y="1492469"/>
          <a:ext cx="7157544" cy="5039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5528442" y="1313794"/>
          <a:ext cx="7457090" cy="5113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2172" y="328347"/>
            <a:ext cx="11458903" cy="79479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smtClean="0"/>
              <a:t>Online Education: FTES by Instructional Modalities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816772" y="1123137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2012-13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676289" y="1128392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2017-18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81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Online enrollment is increasing, while face to face is declining</a:t>
            </a:r>
          </a:p>
          <a:p>
            <a:r>
              <a:rPr lang="en-US" dirty="0" smtClean="0"/>
              <a:t>Divisions and departments to follow clearer guidelines when deciding what to offer online</a:t>
            </a:r>
          </a:p>
          <a:p>
            <a:r>
              <a:rPr lang="en-US" dirty="0" smtClean="0"/>
              <a:t>Committee recommendations re </a:t>
            </a:r>
            <a:r>
              <a:rPr lang="en-US" i="1" dirty="0" smtClean="0"/>
              <a:t>college values </a:t>
            </a:r>
            <a:r>
              <a:rPr lang="en-US" dirty="0" smtClean="0"/>
              <a:t>for online </a:t>
            </a:r>
            <a:r>
              <a:rPr lang="en-US" dirty="0" err="1" smtClean="0"/>
              <a:t>ed</a:t>
            </a:r>
            <a:r>
              <a:rPr lang="en-US" dirty="0" smtClean="0"/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Make scheduling decisions and whether to offer a course online with (different types of ) student needs and related data in mind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Always preserve face-to-face options as much as possible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We don’t want to be an online college – we want to ensure students have options in their learning modalities</a:t>
            </a:r>
          </a:p>
          <a:p>
            <a:r>
              <a:rPr lang="en-US" dirty="0" smtClean="0"/>
              <a:t>We have equity issues:  access and course success</a:t>
            </a:r>
          </a:p>
          <a:p>
            <a:r>
              <a:rPr lang="en-US" dirty="0" smtClean="0"/>
              <a:t>We must provide online student supports (Net Tutor, etc.)</a:t>
            </a:r>
          </a:p>
          <a:p>
            <a:r>
              <a:rPr lang="en-US" dirty="0" smtClean="0"/>
              <a:t>We much require faculty teaching online to participate in online teaching pedagogy training regularly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76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24607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Headcounts are consistently 3,500+</a:t>
            </a:r>
          </a:p>
          <a:p>
            <a:r>
              <a:rPr lang="en-US" sz="2400" dirty="0" smtClean="0"/>
              <a:t>Flagship “design” and Education programs are a known draw for the campus</a:t>
            </a:r>
          </a:p>
          <a:p>
            <a:r>
              <a:rPr lang="en-US" sz="2400" dirty="0" smtClean="0"/>
              <a:t>Growth and innovation of programs is critical</a:t>
            </a:r>
          </a:p>
          <a:p>
            <a:r>
              <a:rPr lang="en-US" sz="2400" dirty="0" smtClean="0"/>
              <a:t>Need a greater presence and course offerings downtown</a:t>
            </a:r>
          </a:p>
          <a:p>
            <a:r>
              <a:rPr lang="en-US" sz="2400" dirty="0" smtClean="0"/>
              <a:t>Marketing programs is a major effort that needs ongoing support</a:t>
            </a:r>
          </a:p>
          <a:p>
            <a:r>
              <a:rPr lang="en-US" sz="2400" dirty="0" smtClean="0"/>
              <a:t>Early exposure to “design” or careers for youth and career changers needs to be scaled</a:t>
            </a:r>
          </a:p>
          <a:p>
            <a:r>
              <a:rPr lang="en-US" sz="2400" dirty="0" smtClean="0"/>
              <a:t>Partnerships with 4-years could help bring some BA courses to campus &amp; deepen pathway (SEM Committee supports exploration of partnerships with SJ State (Digital Art) and SF State (ECE))</a:t>
            </a:r>
          </a:p>
          <a:p>
            <a:r>
              <a:rPr lang="en-US" sz="2400" dirty="0" smtClean="0"/>
              <a:t>Partnerships with employers are critical but faculty can only do so much…</a:t>
            </a:r>
          </a:p>
          <a:p>
            <a:r>
              <a:rPr lang="en-US" sz="2400" dirty="0" smtClean="0"/>
              <a:t>Campus alignment and strengthening of relationships with employers and expansion of job shadowing, internships, job placement functions across Divisions and with the Career Center is critical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755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4"/>
            <a:ext cx="6721366" cy="4843189"/>
          </a:xfrm>
        </p:spPr>
        <p:txBody>
          <a:bodyPr/>
          <a:lstStyle/>
          <a:p>
            <a:r>
              <a:rPr lang="en-US" b="1" dirty="0" smtClean="0"/>
              <a:t>136 students</a:t>
            </a:r>
            <a:r>
              <a:rPr lang="en-US" dirty="0" smtClean="0"/>
              <a:t> per year now – can grow!</a:t>
            </a:r>
          </a:p>
          <a:p>
            <a:r>
              <a:rPr lang="en-US" b="1" dirty="0" smtClean="0"/>
              <a:t>Target markets:</a:t>
            </a:r>
            <a:r>
              <a:rPr lang="en-US" dirty="0" smtClean="0"/>
              <a:t>  Au pairs, SVIEP students, families in the local area</a:t>
            </a:r>
          </a:p>
          <a:p>
            <a:r>
              <a:rPr lang="en-US" b="1" dirty="0" smtClean="0"/>
              <a:t>Major reasons students come:</a:t>
            </a:r>
            <a:r>
              <a:rPr lang="en-US" dirty="0" smtClean="0"/>
              <a:t>  our programs (design, STEM); our location in Silicon Valley; our small size and personal attention</a:t>
            </a:r>
          </a:p>
          <a:p>
            <a:r>
              <a:rPr lang="en-US" b="1" dirty="0" smtClean="0"/>
              <a:t>Challenges:</a:t>
            </a:r>
            <a:r>
              <a:rPr lang="en-US" dirty="0" smtClean="0"/>
              <a:t>  our name (confusion)</a:t>
            </a:r>
          </a:p>
          <a:p>
            <a:r>
              <a:rPr lang="en-US" b="1" dirty="0" smtClean="0"/>
              <a:t>Opportunity:</a:t>
            </a:r>
            <a:r>
              <a:rPr lang="en-US" dirty="0" smtClean="0"/>
              <a:t>  Hybrid program:  students do year 1 online from their home and year 2 here on campus 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7137" y="1825624"/>
            <a:ext cx="3087417" cy="389929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364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Kinesiology, Athletics, Dance (KAD)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0901"/>
            <a:ext cx="10757338" cy="435133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1,116 current headcount (KAD)</a:t>
            </a:r>
          </a:p>
          <a:p>
            <a:r>
              <a:rPr lang="en-US" sz="2000" dirty="0" smtClean="0"/>
              <a:t>Headcounts have fallen by 36% over the last five years: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 smtClean="0"/>
              <a:t>Repeatability rule change impacted FITNESS enrollments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 smtClean="0"/>
              <a:t>Lack of facilities (now)</a:t>
            </a:r>
          </a:p>
          <a:p>
            <a:r>
              <a:rPr lang="en-US" sz="2000" dirty="0" smtClean="0"/>
              <a:t>Student outcomes are all above average</a:t>
            </a:r>
          </a:p>
          <a:p>
            <a:r>
              <a:rPr lang="en-US" sz="2000" dirty="0" smtClean="0"/>
              <a:t>Program provides aligned counseling, regular progress reports, information via workshops, creates culture of “belonging”</a:t>
            </a:r>
          </a:p>
          <a:p>
            <a:r>
              <a:rPr lang="en-US" sz="2000" dirty="0" smtClean="0"/>
              <a:t>Great opportunities exist with the new building, but how can we afford to invest in new faculty, coaches and programs?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72711" y="4696765"/>
            <a:ext cx="6888216" cy="2161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4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886 </a:t>
            </a:r>
            <a:r>
              <a:rPr lang="en-US" dirty="0" smtClean="0"/>
              <a:t>students participated in STEM activities in 2017-18</a:t>
            </a:r>
          </a:p>
          <a:p>
            <a:r>
              <a:rPr lang="en-US" dirty="0" smtClean="0"/>
              <a:t>Higher persistence rate:  89%</a:t>
            </a:r>
          </a:p>
          <a:p>
            <a:r>
              <a:rPr lang="en-US" dirty="0" smtClean="0"/>
              <a:t>Programs include many “best practices” also indicated by CUNY-ASAP and Guided Pathways:</a:t>
            </a:r>
          </a:p>
          <a:p>
            <a:pPr lvl="1"/>
            <a:r>
              <a:rPr lang="en-US" dirty="0" smtClean="0"/>
              <a:t>Career exploration</a:t>
            </a:r>
          </a:p>
          <a:p>
            <a:pPr lvl="1"/>
            <a:r>
              <a:rPr lang="en-US" dirty="0" smtClean="0"/>
              <a:t>Retention specialist and aligning counseling support</a:t>
            </a:r>
          </a:p>
          <a:p>
            <a:pPr lvl="1"/>
            <a:r>
              <a:rPr lang="en-US" dirty="0" err="1" smtClean="0"/>
              <a:t>Cohorting</a:t>
            </a:r>
            <a:r>
              <a:rPr lang="en-US" dirty="0" smtClean="0"/>
              <a:t>, events, and the physical location of the STEM Center create a sense of belonging</a:t>
            </a:r>
          </a:p>
          <a:p>
            <a:pPr lvl="1"/>
            <a:r>
              <a:rPr lang="en-US" dirty="0" smtClean="0"/>
              <a:t>Supplementing Instruction:  EPIC, tutoring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08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252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These programs (CWA, STEM, Athletes, Promise) have things in common: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2130424"/>
            <a:ext cx="10515600" cy="460565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Students are in a cohort or in a defined program with peers</a:t>
            </a:r>
          </a:p>
          <a:p>
            <a:r>
              <a:rPr lang="en-US" dirty="0" smtClean="0"/>
              <a:t>Counselor(s) are aligned with and highly knowledgeable of the program and its requirements</a:t>
            </a:r>
          </a:p>
          <a:p>
            <a:r>
              <a:rPr lang="en-US" dirty="0" smtClean="0"/>
              <a:t>Success Teams:  Counselors, Retention Specialists work together</a:t>
            </a:r>
          </a:p>
          <a:p>
            <a:r>
              <a:rPr lang="en-US" dirty="0"/>
              <a:t>Student level data is reviewed regularly (SEPs +) and students monitored and kept informed re what they need to do to achieve their ed. goals</a:t>
            </a:r>
          </a:p>
          <a:p>
            <a:r>
              <a:rPr lang="en-US" dirty="0" smtClean="0"/>
              <a:t>Supplemental Instruction (EPIC; minimum tutoring expected)</a:t>
            </a:r>
          </a:p>
          <a:p>
            <a:r>
              <a:rPr lang="en-US" dirty="0" smtClean="0"/>
              <a:t>Students are encouraged to attend full time (12-15 units/term)</a:t>
            </a:r>
          </a:p>
          <a:p>
            <a:r>
              <a:rPr lang="en-US" dirty="0" smtClean="0"/>
              <a:t>Instructional faculty are aligned with the program – offering contextualized support</a:t>
            </a:r>
          </a:p>
          <a:p>
            <a:r>
              <a:rPr lang="en-US" dirty="0" smtClean="0"/>
              <a:t>Career exploration and development is baked in to the student journey</a:t>
            </a:r>
          </a:p>
        </p:txBody>
      </p:sp>
    </p:spTree>
    <p:extLst>
      <p:ext uri="{BB962C8B-B14F-4D97-AF65-F5344CB8AC3E}">
        <p14:creationId xmlns:p14="http://schemas.microsoft.com/office/powerpoint/2010/main" val="203706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Guided Pathways – QFE Action Items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2957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+mj-lt"/>
              </a:rPr>
              <a:t>Complete-ability 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Increased </a:t>
            </a:r>
            <a:r>
              <a:rPr lang="en-US" dirty="0">
                <a:latin typeface="+mj-lt"/>
              </a:rPr>
              <a:t>accuracy of Student Education Plans which can inform course scheduling 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Grouping </a:t>
            </a:r>
            <a:r>
              <a:rPr lang="en-US" dirty="0">
                <a:latin typeface="+mj-lt"/>
              </a:rPr>
              <a:t>degree programs into ‘Interest Areas’ or ‘Meta </a:t>
            </a:r>
            <a:r>
              <a:rPr lang="en-US" dirty="0" smtClean="0">
                <a:latin typeface="+mj-lt"/>
              </a:rPr>
              <a:t>Majors’</a:t>
            </a:r>
          </a:p>
          <a:p>
            <a:r>
              <a:rPr lang="en-US" dirty="0" smtClean="0">
                <a:latin typeface="+mj-lt"/>
              </a:rPr>
              <a:t>Optimization </a:t>
            </a:r>
            <a:r>
              <a:rPr lang="en-US" dirty="0">
                <a:latin typeface="+mj-lt"/>
              </a:rPr>
              <a:t>of the class schedule to avoid class cancelations and conflicts 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Alignment </a:t>
            </a:r>
            <a:r>
              <a:rPr lang="en-US" dirty="0">
                <a:latin typeface="+mj-lt"/>
              </a:rPr>
              <a:t>of support services with interest </a:t>
            </a:r>
            <a:r>
              <a:rPr lang="en-US" dirty="0" smtClean="0">
                <a:latin typeface="+mj-lt"/>
              </a:rPr>
              <a:t>areas</a:t>
            </a:r>
          </a:p>
          <a:p>
            <a:r>
              <a:rPr lang="en-US" dirty="0">
                <a:latin typeface="+mj-lt"/>
              </a:rPr>
              <a:t>Implementation/expansion of various high school engagement strategies: Dual Enrollment, Summer Programs, Outreach Events, etc… </a:t>
            </a:r>
            <a:endParaRPr lang="en-US" dirty="0" smtClean="0">
              <a:latin typeface="+mj-lt"/>
            </a:endParaRPr>
          </a:p>
          <a:p>
            <a:r>
              <a:rPr lang="en-US" dirty="0">
                <a:solidFill>
                  <a:prstClr val="black"/>
                </a:solidFill>
                <a:latin typeface="+mj-lt"/>
              </a:rPr>
              <a:t>Modification of the current Priority Enrollment Program (PEP) to better serve incoming students </a:t>
            </a:r>
          </a:p>
          <a:p>
            <a:endParaRPr lang="en-US" dirty="0" smtClean="0">
              <a:latin typeface="Chaparral Pro" panose="02060503040505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15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8375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  <a:latin typeface="+mj-lt"/>
              </a:rPr>
              <a:t>Expansion </a:t>
            </a:r>
            <a:r>
              <a:rPr lang="en-US" sz="2400" dirty="0">
                <a:solidFill>
                  <a:prstClr val="black"/>
                </a:solidFill>
                <a:latin typeface="+mj-lt"/>
              </a:rPr>
              <a:t>of cohorts via learning communities </a:t>
            </a:r>
            <a:endParaRPr lang="en-US" sz="2400" dirty="0" smtClean="0">
              <a:solidFill>
                <a:prstClr val="black"/>
              </a:solidFill>
              <a:latin typeface="+mj-lt"/>
            </a:endParaRPr>
          </a:p>
          <a:p>
            <a:pPr lvl="0"/>
            <a:r>
              <a:rPr lang="en-US" sz="2400" dirty="0" smtClean="0">
                <a:solidFill>
                  <a:prstClr val="black"/>
                </a:solidFill>
                <a:latin typeface="+mj-lt"/>
              </a:rPr>
              <a:t>Expansion </a:t>
            </a:r>
            <a:r>
              <a:rPr lang="en-US" sz="2400" dirty="0">
                <a:solidFill>
                  <a:prstClr val="black"/>
                </a:solidFill>
                <a:latin typeface="+mj-lt"/>
              </a:rPr>
              <a:t>of </a:t>
            </a:r>
            <a:r>
              <a:rPr lang="en-US" sz="2400" dirty="0" smtClean="0">
                <a:solidFill>
                  <a:prstClr val="black"/>
                </a:solidFill>
                <a:latin typeface="+mj-lt"/>
              </a:rPr>
              <a:t>Support (including </a:t>
            </a:r>
            <a:r>
              <a:rPr lang="en-US" sz="2400" dirty="0">
                <a:solidFill>
                  <a:prstClr val="black"/>
                </a:solidFill>
                <a:latin typeface="+mj-lt"/>
              </a:rPr>
              <a:t>Job </a:t>
            </a:r>
            <a:r>
              <a:rPr lang="en-US" sz="2400" dirty="0" smtClean="0">
                <a:solidFill>
                  <a:prstClr val="black"/>
                </a:solidFill>
                <a:latin typeface="+mj-lt"/>
              </a:rPr>
              <a:t>Placement and </a:t>
            </a:r>
            <a:r>
              <a:rPr lang="en-US" sz="2400" dirty="0">
                <a:solidFill>
                  <a:prstClr val="black"/>
                </a:solidFill>
                <a:latin typeface="+mj-lt"/>
              </a:rPr>
              <a:t>Career </a:t>
            </a:r>
            <a:r>
              <a:rPr lang="en-US" sz="2400" dirty="0" smtClean="0">
                <a:solidFill>
                  <a:prstClr val="black"/>
                </a:solidFill>
                <a:latin typeface="+mj-lt"/>
              </a:rPr>
              <a:t>assistance) and Instructional Programs</a:t>
            </a:r>
            <a:endParaRPr lang="en-US" sz="2400" dirty="0">
              <a:solidFill>
                <a:prstClr val="black"/>
              </a:solidFill>
              <a:latin typeface="+mj-lt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+mj-lt"/>
              </a:rPr>
              <a:t>Identification of </a:t>
            </a:r>
            <a:r>
              <a:rPr lang="en-US" sz="2400" dirty="0" smtClean="0">
                <a:solidFill>
                  <a:prstClr val="black"/>
                </a:solidFill>
                <a:latin typeface="+mj-lt"/>
              </a:rPr>
              <a:t>job placement </a:t>
            </a:r>
            <a:r>
              <a:rPr lang="en-US" sz="2400" dirty="0">
                <a:solidFill>
                  <a:prstClr val="black"/>
                </a:solidFill>
                <a:latin typeface="+mj-lt"/>
              </a:rPr>
              <a:t>data </a:t>
            </a:r>
            <a:r>
              <a:rPr lang="en-US" sz="2400" dirty="0" smtClean="0">
                <a:solidFill>
                  <a:prstClr val="black"/>
                </a:solidFill>
                <a:latin typeface="+mj-lt"/>
              </a:rPr>
              <a:t>tool</a:t>
            </a:r>
          </a:p>
          <a:p>
            <a:pPr lvl="0"/>
            <a:r>
              <a:rPr lang="en-US" sz="2400" dirty="0">
                <a:latin typeface="+mj-lt"/>
              </a:rPr>
              <a:t>Streamlining the application process </a:t>
            </a:r>
            <a:endParaRPr lang="en-US" sz="2400" dirty="0" smtClean="0">
              <a:latin typeface="+mj-lt"/>
            </a:endParaRPr>
          </a:p>
          <a:p>
            <a:pPr lvl="0"/>
            <a:r>
              <a:rPr lang="en-US" sz="2400" dirty="0" smtClean="0">
                <a:latin typeface="+mj-lt"/>
              </a:rPr>
              <a:t>Providing </a:t>
            </a:r>
            <a:r>
              <a:rPr lang="en-US" sz="2400" dirty="0">
                <a:latin typeface="+mj-lt"/>
              </a:rPr>
              <a:t>the needed support for FAFSA completion </a:t>
            </a:r>
            <a:endParaRPr lang="en-US" sz="2400" dirty="0" smtClean="0">
              <a:latin typeface="+mj-lt"/>
            </a:endParaRPr>
          </a:p>
          <a:p>
            <a:pPr lvl="0"/>
            <a:r>
              <a:rPr lang="en-US" sz="2400" dirty="0" smtClean="0">
                <a:latin typeface="+mj-lt"/>
              </a:rPr>
              <a:t>Development </a:t>
            </a:r>
            <a:r>
              <a:rPr lang="en-US" sz="2400" dirty="0">
                <a:latin typeface="+mj-lt"/>
              </a:rPr>
              <a:t>of a First Year Experience program </a:t>
            </a:r>
            <a:endParaRPr lang="en-US" sz="2400" dirty="0" smtClean="0">
              <a:latin typeface="+mj-lt"/>
            </a:endParaRPr>
          </a:p>
          <a:p>
            <a:pPr lvl="0"/>
            <a:r>
              <a:rPr lang="en-US" sz="2400" dirty="0" smtClean="0">
                <a:latin typeface="+mj-lt"/>
              </a:rPr>
              <a:t>Development </a:t>
            </a:r>
            <a:r>
              <a:rPr lang="en-US" sz="2400" dirty="0">
                <a:latin typeface="+mj-lt"/>
              </a:rPr>
              <a:t>of Bridge Programs</a:t>
            </a:r>
            <a:endParaRPr lang="en-US" sz="2400" dirty="0">
              <a:solidFill>
                <a:prstClr val="black"/>
              </a:solidFill>
              <a:latin typeface="+mj-lt"/>
            </a:endParaRPr>
          </a:p>
          <a:p>
            <a:pPr lvl="0"/>
            <a:endParaRPr lang="en-US" sz="2600" dirty="0">
              <a:solidFill>
                <a:prstClr val="black"/>
              </a:solidFill>
              <a:latin typeface="Chaparral Pro" panose="02060503040505020203" pitchFamily="18" charset="0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Guided Pathways – QFE Action Items </a:t>
            </a:r>
            <a:r>
              <a:rPr lang="en-US" b="1" dirty="0" err="1" smtClean="0">
                <a:latin typeface="+mn-lt"/>
              </a:rPr>
              <a:t>cont</a:t>
            </a:r>
            <a:r>
              <a:rPr lang="en-US" b="1" dirty="0" smtClean="0">
                <a:latin typeface="+mn-lt"/>
              </a:rPr>
              <a:t>…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6993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838200" y="1798320"/>
          <a:ext cx="10515600" cy="4541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Headcount:  down 4.6% in 5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97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Remaining Questions and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Streamline matriculation process:  CRM</a:t>
            </a:r>
          </a:p>
          <a:p>
            <a:r>
              <a:rPr lang="en-US" dirty="0" smtClean="0"/>
              <a:t>Name change</a:t>
            </a:r>
            <a:r>
              <a:rPr lang="en-US" dirty="0" smtClean="0"/>
              <a:t>? – Committee will rec to PBC that we continue this conversation – IPC can take this on?  The group looking at this name change needs to include some reps from the community – and get professional help</a:t>
            </a:r>
            <a:endParaRPr lang="en-US" dirty="0" smtClean="0"/>
          </a:p>
          <a:p>
            <a:r>
              <a:rPr lang="en-US" dirty="0" smtClean="0"/>
              <a:t>Key </a:t>
            </a:r>
            <a:r>
              <a:rPr lang="en-US" dirty="0" smtClean="0"/>
              <a:t>messages and who are the audiences for each message?:</a:t>
            </a:r>
            <a:endParaRPr lang="en-US" dirty="0" smtClean="0"/>
          </a:p>
          <a:p>
            <a:pPr lvl="1"/>
            <a:r>
              <a:rPr lang="en-US" dirty="0" smtClean="0"/>
              <a:t>Small college</a:t>
            </a:r>
          </a:p>
          <a:p>
            <a:pPr lvl="1"/>
            <a:r>
              <a:rPr lang="en-US" dirty="0" smtClean="0"/>
              <a:t>Personalized attention – true?</a:t>
            </a:r>
          </a:p>
          <a:p>
            <a:pPr lvl="1"/>
            <a:r>
              <a:rPr lang="en-US" dirty="0" smtClean="0"/>
              <a:t>Career Education programs</a:t>
            </a:r>
          </a:p>
          <a:p>
            <a:pPr lvl="1"/>
            <a:r>
              <a:rPr lang="en-US" dirty="0" smtClean="0"/>
              <a:t>STEM </a:t>
            </a:r>
            <a:r>
              <a:rPr lang="en-US" dirty="0" smtClean="0"/>
              <a:t>Center</a:t>
            </a:r>
          </a:p>
          <a:p>
            <a:pPr lvl="1"/>
            <a:r>
              <a:rPr lang="en-US" dirty="0" smtClean="0"/>
              <a:t>15 to Finish</a:t>
            </a:r>
          </a:p>
          <a:p>
            <a:pPr lvl="1"/>
            <a:r>
              <a:rPr lang="en-US" dirty="0" smtClean="0"/>
              <a:t>Promise, Athletics, Transfer, Affordability</a:t>
            </a:r>
            <a:endParaRPr lang="en-US" dirty="0" smtClean="0"/>
          </a:p>
          <a:p>
            <a:pPr lvl="1"/>
            <a:r>
              <a:rPr lang="en-US" dirty="0" smtClean="0"/>
              <a:t>Other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do these messages align with our goals?</a:t>
            </a:r>
          </a:p>
          <a:p>
            <a:r>
              <a:rPr lang="en-US" dirty="0" smtClean="0"/>
              <a:t>A group that works on messaging and a possible name change should be a sub-group Outreach Alignment Group – who is charged with an internal communications plan and “reporting to the campus”</a:t>
            </a:r>
            <a:endParaRPr lang="en-US" dirty="0" smtClean="0"/>
          </a:p>
          <a:p>
            <a:r>
              <a:rPr lang="en-US" dirty="0" smtClean="0"/>
              <a:t>Aligning </a:t>
            </a:r>
            <a:r>
              <a:rPr lang="en-US" dirty="0" smtClean="0"/>
              <a:t>outreach -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2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 and monitoring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219368"/>
              </p:ext>
            </p:extLst>
          </p:nvPr>
        </p:nvGraphicFramePr>
        <p:xfrm>
          <a:off x="838200" y="2365375"/>
          <a:ext cx="10515601" cy="3854634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28289585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85645565"/>
                    </a:ext>
                  </a:extLst>
                </a:gridCol>
                <a:gridCol w="2091992">
                  <a:extLst>
                    <a:ext uri="{9D8B030D-6E8A-4147-A177-3AD203B41FA5}">
                      <a16:colId xmlns:a16="http://schemas.microsoft.com/office/drawing/2014/main" val="513651068"/>
                    </a:ext>
                  </a:extLst>
                </a:gridCol>
                <a:gridCol w="1108408">
                  <a:extLst>
                    <a:ext uri="{9D8B030D-6E8A-4147-A177-3AD203B41FA5}">
                      <a16:colId xmlns:a16="http://schemas.microsoft.com/office/drawing/2014/main" val="1349655795"/>
                    </a:ext>
                  </a:extLst>
                </a:gridCol>
                <a:gridCol w="1264920">
                  <a:extLst>
                    <a:ext uri="{9D8B030D-6E8A-4147-A177-3AD203B41FA5}">
                      <a16:colId xmlns:a16="http://schemas.microsoft.com/office/drawing/2014/main" val="2637918765"/>
                    </a:ext>
                  </a:extLst>
                </a:gridCol>
                <a:gridCol w="960120">
                  <a:extLst>
                    <a:ext uri="{9D8B030D-6E8A-4147-A177-3AD203B41FA5}">
                      <a16:colId xmlns:a16="http://schemas.microsoft.com/office/drawing/2014/main" val="2324896813"/>
                    </a:ext>
                  </a:extLst>
                </a:gridCol>
                <a:gridCol w="883921">
                  <a:extLst>
                    <a:ext uri="{9D8B030D-6E8A-4147-A177-3AD203B41FA5}">
                      <a16:colId xmlns:a16="http://schemas.microsoft.com/office/drawing/2014/main" val="2133992489"/>
                    </a:ext>
                  </a:extLst>
                </a:gridCol>
              </a:tblGrid>
              <a:tr h="5257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Please complete this table as much as possible on behalf of your program:</a:t>
                      </a:r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Student Headcount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Recruitment Goal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Persistence Goal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Completion Goal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b"/>
                </a:tc>
                <a:extLst>
                  <a:ext uri="{0D108BD9-81ED-4DB2-BD59-A6C34878D82A}">
                    <a16:rowId xmlns:a16="http://schemas.microsoft.com/office/drawing/2014/main" val="2535078260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Promise Scholars Program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b"/>
                </a:tc>
                <a:extLst>
                  <a:ext uri="{0D108BD9-81ED-4DB2-BD59-A6C34878D82A}">
                    <a16:rowId xmlns:a16="http://schemas.microsoft.com/office/drawing/2014/main" val="228776695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2018-19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b"/>
                </a:tc>
                <a:extLst>
                  <a:ext uri="{0D108BD9-81ED-4DB2-BD59-A6C34878D82A}">
                    <a16:rowId xmlns:a16="http://schemas.microsoft.com/office/drawing/2014/main" val="1344852526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2019-20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200-250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b"/>
                </a:tc>
                <a:extLst>
                  <a:ext uri="{0D108BD9-81ED-4DB2-BD59-A6C34878D82A}">
                    <a16:rowId xmlns:a16="http://schemas.microsoft.com/office/drawing/2014/main" val="1128679571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2020-21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b"/>
                </a:tc>
                <a:extLst>
                  <a:ext uri="{0D108BD9-81ED-4DB2-BD59-A6C34878D82A}">
                    <a16:rowId xmlns:a16="http://schemas.microsoft.com/office/drawing/2014/main" val="2022029818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2021-22 (goal after 3 years)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b"/>
                </a:tc>
                <a:extLst>
                  <a:ext uri="{0D108BD9-81ED-4DB2-BD59-A6C34878D82A}">
                    <a16:rowId xmlns:a16="http://schemas.microsoft.com/office/drawing/2014/main" val="1427117947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b"/>
                </a:tc>
                <a:extLst>
                  <a:ext uri="{0D108BD9-81ED-4DB2-BD59-A6C34878D82A}">
                    <a16:rowId xmlns:a16="http://schemas.microsoft.com/office/drawing/2014/main" val="3685115692"/>
                  </a:ext>
                </a:extLst>
              </a:tr>
              <a:tr h="175260"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Who is your program's point person to be engaged in campus-wide outreach alignment?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Name: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Email: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b"/>
                </a:tc>
                <a:extLst>
                  <a:ext uri="{0D108BD9-81ED-4DB2-BD59-A6C34878D82A}">
                    <a16:rowId xmlns:a16="http://schemas.microsoft.com/office/drawing/2014/main" val="2044218675"/>
                  </a:ext>
                </a:extLst>
              </a:tr>
              <a:tr h="175260"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Marisol Quevedo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sng" strike="noStrike" dirty="0">
                          <a:effectLst/>
                          <a:hlinkClick r:id="rId2"/>
                        </a:rPr>
                        <a:t>quevedom@smccd.edu</a:t>
                      </a:r>
                      <a:endParaRPr lang="en-US" sz="12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6" marR="8346" marT="8346" marB="0" anchor="b"/>
                </a:tc>
                <a:extLst>
                  <a:ext uri="{0D108BD9-81ED-4DB2-BD59-A6C34878D82A}">
                    <a16:rowId xmlns:a16="http://schemas.microsoft.com/office/drawing/2014/main" val="926678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209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Aligning outreach</a:t>
            </a:r>
          </a:p>
          <a:p>
            <a:r>
              <a:rPr lang="en-US" dirty="0" smtClean="0"/>
              <a:t>Enrollment Management strategies and metrics v. overall strategic planning initiatives</a:t>
            </a:r>
          </a:p>
          <a:p>
            <a:r>
              <a:rPr lang="en-US" dirty="0" smtClean="0"/>
              <a:t>SEM Plan to PBC early fall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0150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 Slides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0896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Performance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Enrollment</a:t>
            </a:r>
          </a:p>
          <a:p>
            <a:r>
              <a:rPr lang="en-US" dirty="0" smtClean="0"/>
              <a:t>Student progress and success (overall and by sub-population)</a:t>
            </a:r>
          </a:p>
          <a:p>
            <a:r>
              <a:rPr lang="en-US" dirty="0" smtClean="0"/>
              <a:t>Program quality</a:t>
            </a:r>
          </a:p>
          <a:p>
            <a:r>
              <a:rPr lang="en-US" dirty="0" smtClean="0"/>
              <a:t>Fiscal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9082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 flipV="1">
            <a:off x="5707781" y="798897"/>
            <a:ext cx="86627" cy="5399772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507382" y="3280611"/>
            <a:ext cx="6752124" cy="59356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625263" y="3157086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Belonging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02832" y="3095945"/>
            <a:ext cx="2104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Antipathy/Insecurity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69341" y="304255"/>
            <a:ext cx="2215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Level of Purpose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65444" y="6383335"/>
            <a:ext cx="2171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 Level of Purpose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438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317634" y="259882"/>
          <a:ext cx="11550315" cy="638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81351" y="1566041"/>
            <a:ext cx="6786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Net decline of 19,272 low and moderate income households in 5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4369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/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72490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Completion:  Gender imbalances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6280" y="6494457"/>
            <a:ext cx="43444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Data:  Degrees and certificates awarded during Fall 2017 and Spring 2018</a:t>
            </a:r>
            <a:endParaRPr lang="en-US" sz="11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38200" y="1431210"/>
          <a:ext cx="10698479" cy="5063247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4593502">
                  <a:extLst>
                    <a:ext uri="{9D8B030D-6E8A-4147-A177-3AD203B41FA5}">
                      <a16:colId xmlns:a16="http://schemas.microsoft.com/office/drawing/2014/main" val="3960047381"/>
                    </a:ext>
                  </a:extLst>
                </a:gridCol>
                <a:gridCol w="1107758">
                  <a:extLst>
                    <a:ext uri="{9D8B030D-6E8A-4147-A177-3AD203B41FA5}">
                      <a16:colId xmlns:a16="http://schemas.microsoft.com/office/drawing/2014/main" val="724724266"/>
                    </a:ext>
                  </a:extLst>
                </a:gridCol>
                <a:gridCol w="1673945">
                  <a:extLst>
                    <a:ext uri="{9D8B030D-6E8A-4147-A177-3AD203B41FA5}">
                      <a16:colId xmlns:a16="http://schemas.microsoft.com/office/drawing/2014/main" val="1582251029"/>
                    </a:ext>
                  </a:extLst>
                </a:gridCol>
                <a:gridCol w="1107758">
                  <a:extLst>
                    <a:ext uri="{9D8B030D-6E8A-4147-A177-3AD203B41FA5}">
                      <a16:colId xmlns:a16="http://schemas.microsoft.com/office/drawing/2014/main" val="796686826"/>
                    </a:ext>
                  </a:extLst>
                </a:gridCol>
                <a:gridCol w="1107758">
                  <a:extLst>
                    <a:ext uri="{9D8B030D-6E8A-4147-A177-3AD203B41FA5}">
                      <a16:colId xmlns:a16="http://schemas.microsoft.com/office/drawing/2014/main" val="513317113"/>
                    </a:ext>
                  </a:extLst>
                </a:gridCol>
                <a:gridCol w="1107758">
                  <a:extLst>
                    <a:ext uri="{9D8B030D-6E8A-4147-A177-3AD203B41FA5}">
                      <a16:colId xmlns:a16="http://schemas.microsoft.com/office/drawing/2014/main" val="3168501405"/>
                    </a:ext>
                  </a:extLst>
                </a:gridCol>
              </a:tblGrid>
              <a:tr h="4495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Major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Awards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Award</a:t>
                      </a:r>
                      <a:br>
                        <a:rPr lang="en-US" sz="1400" u="none" strike="noStrike">
                          <a:effectLst/>
                        </a:rPr>
                      </a:br>
                      <a:r>
                        <a:rPr lang="en-US" sz="1400" u="none" strike="noStrike">
                          <a:effectLst/>
                        </a:rPr>
                        <a:t>Earners</a:t>
                      </a:r>
                      <a:br>
                        <a:rPr lang="en-US" sz="1400" u="none" strike="noStrike">
                          <a:effectLst/>
                        </a:rPr>
                      </a:br>
                      <a:r>
                        <a:rPr lang="en-US" sz="1400" u="none" strike="noStrike">
                          <a:effectLst/>
                        </a:rPr>
                        <a:t>(Unduplicated)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%</a:t>
                      </a:r>
                      <a:br>
                        <a:rPr lang="en-US" sz="1400" u="none" strike="noStrike">
                          <a:effectLst/>
                        </a:rPr>
                      </a:br>
                      <a:r>
                        <a:rPr lang="en-US" sz="1400" u="none" strike="noStrike">
                          <a:effectLst/>
                        </a:rPr>
                        <a:t>Female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%</a:t>
                      </a:r>
                      <a:br>
                        <a:rPr lang="en-US" sz="1400" u="none" strike="noStrike">
                          <a:effectLst/>
                        </a:rPr>
                      </a:br>
                      <a:r>
                        <a:rPr lang="en-US" sz="1400" u="none" strike="noStrike">
                          <a:effectLst/>
                        </a:rPr>
                        <a:t>Male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Median</a:t>
                      </a:r>
                      <a:br>
                        <a:rPr lang="en-US" sz="1400" u="none" strike="noStrike">
                          <a:effectLst/>
                        </a:rPr>
                      </a:br>
                      <a:r>
                        <a:rPr lang="en-US" sz="1400" u="none" strike="noStrike">
                          <a:effectLst/>
                        </a:rPr>
                        <a:t>Age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ctr"/>
                </a:tc>
                <a:extLst>
                  <a:ext uri="{0D108BD9-81ED-4DB2-BD59-A6C34878D82A}">
                    <a16:rowId xmlns:a16="http://schemas.microsoft.com/office/drawing/2014/main" val="4035002148"/>
                  </a:ext>
                </a:extLst>
              </a:tr>
              <a:tr h="1950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University Transfer: CSU GE (CERT)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88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86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67.4%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30.2%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23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extLst>
                  <a:ext uri="{0D108BD9-81ED-4DB2-BD59-A6C34878D82A}">
                    <a16:rowId xmlns:a16="http://schemas.microsoft.com/office/drawing/2014/main" val="2878836567"/>
                  </a:ext>
                </a:extLst>
              </a:tr>
              <a:tr h="1950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Interdisciplinary Studies (AA)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84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76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65.8%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32.9%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25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extLst>
                  <a:ext uri="{0D108BD9-81ED-4DB2-BD59-A6C34878D82A}">
                    <a16:rowId xmlns:a16="http://schemas.microsoft.com/office/drawing/2014/main" val="2383823277"/>
                  </a:ext>
                </a:extLst>
              </a:tr>
              <a:tr h="1950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Interior Design (CERT)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43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34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91.2%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8.8%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45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extLst>
                  <a:ext uri="{0D108BD9-81ED-4DB2-BD59-A6C34878D82A}">
                    <a16:rowId xmlns:a16="http://schemas.microsoft.com/office/drawing/2014/main" val="381100363"/>
                  </a:ext>
                </a:extLst>
              </a:tr>
              <a:tr h="1950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Preparation for Academic (CERT)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40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40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90.0%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7.5%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31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extLst>
                  <a:ext uri="{0D108BD9-81ED-4DB2-BD59-A6C34878D82A}">
                    <a16:rowId xmlns:a16="http://schemas.microsoft.com/office/drawing/2014/main" val="4094496894"/>
                  </a:ext>
                </a:extLst>
              </a:tr>
              <a:tr h="1950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Early Childhood Education (CERT)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37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37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97.3%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2.7%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27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extLst>
                  <a:ext uri="{0D108BD9-81ED-4DB2-BD59-A6C34878D82A}">
                    <a16:rowId xmlns:a16="http://schemas.microsoft.com/office/drawing/2014/main" val="205278521"/>
                  </a:ext>
                </a:extLst>
              </a:tr>
              <a:tr h="1950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Allied Health (AS)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33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33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84.8%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12.1%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25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extLst>
                  <a:ext uri="{0D108BD9-81ED-4DB2-BD59-A6C34878D82A}">
                    <a16:rowId xmlns:a16="http://schemas.microsoft.com/office/drawing/2014/main" val="3303158050"/>
                  </a:ext>
                </a:extLst>
              </a:tr>
              <a:tr h="1950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Early Childhood Education (AS)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29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28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100.0%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0.0%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26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extLst>
                  <a:ext uri="{0D108BD9-81ED-4DB2-BD59-A6C34878D82A}">
                    <a16:rowId xmlns:a16="http://schemas.microsoft.com/office/drawing/2014/main" val="759153064"/>
                  </a:ext>
                </a:extLst>
              </a:tr>
              <a:tr h="1950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Business Administration:CSU (AS-T)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24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24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25.0%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70.8%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22.5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extLst>
                  <a:ext uri="{0D108BD9-81ED-4DB2-BD59-A6C34878D82A}">
                    <a16:rowId xmlns:a16="http://schemas.microsoft.com/office/drawing/2014/main" val="2762713964"/>
                  </a:ext>
                </a:extLst>
              </a:tr>
              <a:tr h="1950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Psychology: CSU (AA-T)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22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22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90.9%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9.1%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33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extLst>
                  <a:ext uri="{0D108BD9-81ED-4DB2-BD59-A6C34878D82A}">
                    <a16:rowId xmlns:a16="http://schemas.microsoft.com/office/drawing/2014/main" val="3498323869"/>
                  </a:ext>
                </a:extLst>
              </a:tr>
              <a:tr h="1950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Economics: (AA-T)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21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21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28.6%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71.4%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22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extLst>
                  <a:ext uri="{0D108BD9-81ED-4DB2-BD59-A6C34878D82A}">
                    <a16:rowId xmlns:a16="http://schemas.microsoft.com/office/drawing/2014/main" val="3163084710"/>
                  </a:ext>
                </a:extLst>
              </a:tr>
              <a:tr h="1950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Interior Design (AS)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90.0%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5.0%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44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extLst>
                  <a:ext uri="{0D108BD9-81ED-4DB2-BD59-A6C34878D82A}">
                    <a16:rowId xmlns:a16="http://schemas.microsoft.com/office/drawing/2014/main" val="3671216756"/>
                  </a:ext>
                </a:extLst>
              </a:tr>
              <a:tr h="1950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University Transfer: IGETC UC (CERT)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40.0%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60.0%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22.5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extLst>
                  <a:ext uri="{0D108BD9-81ED-4DB2-BD59-A6C34878D82A}">
                    <a16:rowId xmlns:a16="http://schemas.microsoft.com/office/drawing/2014/main" val="3637505219"/>
                  </a:ext>
                </a:extLst>
              </a:tr>
              <a:tr h="1950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Economics (AA)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18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18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38.9%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55.6%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23.5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extLst>
                  <a:ext uri="{0D108BD9-81ED-4DB2-BD59-A6C34878D82A}">
                    <a16:rowId xmlns:a16="http://schemas.microsoft.com/office/drawing/2014/main" val="312771135"/>
                  </a:ext>
                </a:extLst>
              </a:tr>
              <a:tr h="1950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Psychology (AA)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18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18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77.8%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22.2%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25.5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extLst>
                  <a:ext uri="{0D108BD9-81ED-4DB2-BD59-A6C34878D82A}">
                    <a16:rowId xmlns:a16="http://schemas.microsoft.com/office/drawing/2014/main" val="4184920937"/>
                  </a:ext>
                </a:extLst>
              </a:tr>
              <a:tr h="1950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Medical Assistant (CERT)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16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16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93.8%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6.3%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27.5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extLst>
                  <a:ext uri="{0D108BD9-81ED-4DB2-BD59-A6C34878D82A}">
                    <a16:rowId xmlns:a16="http://schemas.microsoft.com/office/drawing/2014/main" val="3699412251"/>
                  </a:ext>
                </a:extLst>
              </a:tr>
              <a:tr h="1950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Communication Studies (AA)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14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14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35.7%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57.1%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24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extLst>
                  <a:ext uri="{0D108BD9-81ED-4DB2-BD59-A6C34878D82A}">
                    <a16:rowId xmlns:a16="http://schemas.microsoft.com/office/drawing/2014/main" val="3290794858"/>
                  </a:ext>
                </a:extLst>
              </a:tr>
              <a:tr h="1950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Communication Studies:CSU (AA-T)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14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14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64.3%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35.7%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23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extLst>
                  <a:ext uri="{0D108BD9-81ED-4DB2-BD59-A6C34878D82A}">
                    <a16:rowId xmlns:a16="http://schemas.microsoft.com/office/drawing/2014/main" val="4181703534"/>
                  </a:ext>
                </a:extLst>
              </a:tr>
              <a:tr h="1950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Business Administration (AS)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13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13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76.9%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23.1%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27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extLst>
                  <a:ext uri="{0D108BD9-81ED-4DB2-BD59-A6C34878D82A}">
                    <a16:rowId xmlns:a16="http://schemas.microsoft.com/office/drawing/2014/main" val="182186774"/>
                  </a:ext>
                </a:extLst>
              </a:tr>
              <a:tr h="1950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Early Childhood Education: (AS-T)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13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13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100.0%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0.0%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22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extLst>
                  <a:ext uri="{0D108BD9-81ED-4DB2-BD59-A6C34878D82A}">
                    <a16:rowId xmlns:a16="http://schemas.microsoft.com/office/drawing/2014/main" val="618607129"/>
                  </a:ext>
                </a:extLst>
              </a:tr>
              <a:tr h="1950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Sociology: CSU (AA-T)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12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12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75.0%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25.0%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22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b"/>
                </a:tc>
                <a:extLst>
                  <a:ext uri="{0D108BD9-81ED-4DB2-BD59-A6C34878D82A}">
                    <a16:rowId xmlns:a16="http://schemas.microsoft.com/office/drawing/2014/main" val="2719498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34308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78371" y="0"/>
          <a:ext cx="11456276" cy="6972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9450">
                  <a:extLst>
                    <a:ext uri="{9D8B030D-6E8A-4147-A177-3AD203B41FA5}">
                      <a16:colId xmlns:a16="http://schemas.microsoft.com/office/drawing/2014/main" val="2513286886"/>
                    </a:ext>
                  </a:extLst>
                </a:gridCol>
                <a:gridCol w="1231422">
                  <a:extLst>
                    <a:ext uri="{9D8B030D-6E8A-4147-A177-3AD203B41FA5}">
                      <a16:colId xmlns:a16="http://schemas.microsoft.com/office/drawing/2014/main" val="2834680133"/>
                    </a:ext>
                  </a:extLst>
                </a:gridCol>
                <a:gridCol w="1777094">
                  <a:extLst>
                    <a:ext uri="{9D8B030D-6E8A-4147-A177-3AD203B41FA5}">
                      <a16:colId xmlns:a16="http://schemas.microsoft.com/office/drawing/2014/main" val="3938863884"/>
                    </a:ext>
                  </a:extLst>
                </a:gridCol>
                <a:gridCol w="1231496">
                  <a:extLst>
                    <a:ext uri="{9D8B030D-6E8A-4147-A177-3AD203B41FA5}">
                      <a16:colId xmlns:a16="http://schemas.microsoft.com/office/drawing/2014/main" val="4064603382"/>
                    </a:ext>
                  </a:extLst>
                </a:gridCol>
                <a:gridCol w="1186097">
                  <a:extLst>
                    <a:ext uri="{9D8B030D-6E8A-4147-A177-3AD203B41FA5}">
                      <a16:colId xmlns:a16="http://schemas.microsoft.com/office/drawing/2014/main" val="1437255797"/>
                    </a:ext>
                  </a:extLst>
                </a:gridCol>
                <a:gridCol w="1510717">
                  <a:extLst>
                    <a:ext uri="{9D8B030D-6E8A-4147-A177-3AD203B41FA5}">
                      <a16:colId xmlns:a16="http://schemas.microsoft.com/office/drawing/2014/main" val="446690260"/>
                    </a:ext>
                  </a:extLst>
                </a:gridCol>
              </a:tblGrid>
              <a:tr h="61677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Highest Enrolled Departments</a:t>
                      </a:r>
                    </a:p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Fall 2017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Sections </a:t>
                      </a:r>
                      <a:endParaRPr lang="en-US" sz="2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Headcount</a:t>
                      </a:r>
                      <a:endParaRPr lang="en-US" sz="2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FTES</a:t>
                      </a:r>
                      <a:endParaRPr lang="en-US" sz="2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FTEF</a:t>
                      </a:r>
                      <a:endParaRPr lang="en-US" sz="2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Load</a:t>
                      </a:r>
                      <a:endParaRPr lang="en-US" sz="2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524514952"/>
                  </a:ext>
                </a:extLst>
              </a:tr>
              <a:tr h="36713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Mathematics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47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1679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247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557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20338662"/>
                  </a:ext>
                </a:extLst>
              </a:tr>
              <a:tr h="36713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English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1213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139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366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54071872"/>
                  </a:ext>
                </a:extLst>
              </a:tr>
              <a:tr h="36713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Biology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818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152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544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301045"/>
                  </a:ext>
                </a:extLst>
              </a:tr>
              <a:tr h="36713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</a:rPr>
                        <a:t>English Second Language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691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128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467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28210906"/>
                  </a:ext>
                </a:extLst>
              </a:tr>
              <a:tr h="36713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</a:rPr>
                        <a:t>History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574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58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546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41896544"/>
                  </a:ext>
                </a:extLst>
              </a:tr>
              <a:tr h="36713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Early Childhood Education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444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56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402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94528011"/>
                  </a:ext>
                </a:extLst>
              </a:tr>
              <a:tr h="36713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Psychology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417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43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539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44321905"/>
                  </a:ext>
                </a:extLst>
              </a:tr>
              <a:tr h="36713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</a:rPr>
                        <a:t>Business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409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491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58147854"/>
                  </a:ext>
                </a:extLst>
              </a:tr>
              <a:tr h="36713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</a:rPr>
                        <a:t>Communication Studies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529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13865810"/>
                  </a:ext>
                </a:extLst>
              </a:tr>
              <a:tr h="36713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err="1">
                          <a:effectLst/>
                        </a:rPr>
                        <a:t>Phys</a:t>
                      </a:r>
                      <a:r>
                        <a:rPr lang="en-US" sz="2400" b="1" u="none" strike="noStrike" dirty="0">
                          <a:effectLst/>
                        </a:rPr>
                        <a:t> Ed - Fitness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394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556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44913490"/>
                  </a:ext>
                </a:extLst>
              </a:tr>
              <a:tr h="36713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</a:rPr>
                        <a:t>Economics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297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512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27229489"/>
                  </a:ext>
                </a:extLst>
              </a:tr>
              <a:tr h="36713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Chemistry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278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526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37656046"/>
                  </a:ext>
                </a:extLst>
              </a:tr>
              <a:tr h="36713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Philosophy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249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452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37268477"/>
                  </a:ext>
                </a:extLst>
              </a:tr>
              <a:tr h="36713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Art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244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445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35588351"/>
                  </a:ext>
                </a:extLst>
              </a:tr>
              <a:tr h="36713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Political Science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243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496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42752902"/>
                  </a:ext>
                </a:extLst>
              </a:tr>
              <a:tr h="36713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Computer Information Science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219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429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46928239"/>
                  </a:ext>
                </a:extLst>
              </a:tr>
              <a:tr h="36713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Career and Personal </a:t>
                      </a:r>
                      <a:r>
                        <a:rPr lang="en-US" sz="2400" b="1" u="none" strike="noStrike" dirty="0" smtClean="0">
                          <a:effectLst/>
                        </a:rPr>
                        <a:t>Development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213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492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54192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746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FTES:  down 16% in 5 years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838200" y="1828801"/>
          <a:ext cx="1039368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174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462454" y="240261"/>
          <a:ext cx="11172498" cy="6297845"/>
        </p:xfrm>
        <a:graphic>
          <a:graphicData uri="http://schemas.openxmlformats.org/drawingml/2006/table">
            <a:tbl>
              <a:tblPr firstRow="1" firstCol="1">
                <a:tableStyleId>{E8B1032C-EA38-4F05-BA0D-38AFFFC7BED3}</a:tableStyleId>
              </a:tblPr>
              <a:tblGrid>
                <a:gridCol w="3081562">
                  <a:extLst>
                    <a:ext uri="{9D8B030D-6E8A-4147-A177-3AD203B41FA5}">
                      <a16:colId xmlns:a16="http://schemas.microsoft.com/office/drawing/2014/main" val="3798489842"/>
                    </a:ext>
                  </a:extLst>
                </a:gridCol>
                <a:gridCol w="1621109">
                  <a:extLst>
                    <a:ext uri="{9D8B030D-6E8A-4147-A177-3AD203B41FA5}">
                      <a16:colId xmlns:a16="http://schemas.microsoft.com/office/drawing/2014/main" val="3989642523"/>
                    </a:ext>
                  </a:extLst>
                </a:gridCol>
                <a:gridCol w="1957012">
                  <a:extLst>
                    <a:ext uri="{9D8B030D-6E8A-4147-A177-3AD203B41FA5}">
                      <a16:colId xmlns:a16="http://schemas.microsoft.com/office/drawing/2014/main" val="163958024"/>
                    </a:ext>
                  </a:extLst>
                </a:gridCol>
                <a:gridCol w="1241388">
                  <a:extLst>
                    <a:ext uri="{9D8B030D-6E8A-4147-A177-3AD203B41FA5}">
                      <a16:colId xmlns:a16="http://schemas.microsoft.com/office/drawing/2014/main" val="1932049742"/>
                    </a:ext>
                  </a:extLst>
                </a:gridCol>
                <a:gridCol w="1409344">
                  <a:extLst>
                    <a:ext uri="{9D8B030D-6E8A-4147-A177-3AD203B41FA5}">
                      <a16:colId xmlns:a16="http://schemas.microsoft.com/office/drawing/2014/main" val="2710963662"/>
                    </a:ext>
                  </a:extLst>
                </a:gridCol>
                <a:gridCol w="1862083">
                  <a:extLst>
                    <a:ext uri="{9D8B030D-6E8A-4147-A177-3AD203B41FA5}">
                      <a16:colId xmlns:a16="http://schemas.microsoft.com/office/drawing/2014/main" val="3964605017"/>
                    </a:ext>
                  </a:extLst>
                </a:gridCol>
              </a:tblGrid>
              <a:tr h="72521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effectLst/>
                        </a:rPr>
                        <a:t>Lowest Enrolled Departments (Fall</a:t>
                      </a:r>
                      <a:r>
                        <a:rPr lang="en-US" sz="2400" u="none" strike="noStrike" baseline="0" dirty="0" smtClean="0">
                          <a:effectLst/>
                        </a:rPr>
                        <a:t> 2017)</a:t>
                      </a:r>
                      <a:endParaRPr lang="en-US" sz="2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Sections </a:t>
                      </a:r>
                      <a:endParaRPr lang="en-US" sz="2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Headcount</a:t>
                      </a:r>
                      <a:endParaRPr lang="en-US" sz="2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FTES</a:t>
                      </a:r>
                      <a:endParaRPr lang="en-US" sz="2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FTEF</a:t>
                      </a:r>
                      <a:endParaRPr lang="en-US" sz="2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Load</a:t>
                      </a:r>
                      <a:endParaRPr lang="en-US" sz="2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514792566"/>
                  </a:ext>
                </a:extLst>
              </a:tr>
              <a:tr h="68031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Radiologic Technology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426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66241845"/>
                  </a:ext>
                </a:extLst>
              </a:tr>
              <a:tr h="43167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Architecture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540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156902449"/>
                  </a:ext>
                </a:extLst>
              </a:tr>
              <a:tr h="43167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Geology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375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3907518"/>
                  </a:ext>
                </a:extLst>
              </a:tr>
              <a:tr h="68031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Environmental Science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465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0601744"/>
                  </a:ext>
                </a:extLst>
              </a:tr>
              <a:tr h="68031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Health Science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450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91065315"/>
                  </a:ext>
                </a:extLst>
              </a:tr>
              <a:tr h="68031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Human Services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14044500"/>
                  </a:ext>
                </a:extLst>
              </a:tr>
              <a:tr h="43167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Reading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285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44679190"/>
                  </a:ext>
                </a:extLst>
              </a:tr>
              <a:tr h="43167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Linguistics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#DIV/0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906414888"/>
                  </a:ext>
                </a:extLst>
              </a:tr>
              <a:tr h="43167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Humanities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213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109754969"/>
                  </a:ext>
                </a:extLst>
              </a:tr>
              <a:tr h="68031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Paralegal Studies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261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450955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8921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174171" y="0"/>
          <a:ext cx="11756572" cy="6945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15780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20 classes by enrollments (2016-18)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840705" cy="4351338"/>
          </a:xfrm>
        </p:spPr>
        <p:txBody>
          <a:bodyPr/>
          <a:lstStyle/>
          <a:p>
            <a:r>
              <a:rPr lang="en-US" dirty="0" smtClean="0"/>
              <a:t>18 out of 20 are online</a:t>
            </a:r>
          </a:p>
          <a:p>
            <a:r>
              <a:rPr lang="en-US" dirty="0" smtClean="0"/>
              <a:t>14 out of 20 are mathematics</a:t>
            </a:r>
          </a:p>
          <a:p>
            <a:r>
              <a:rPr lang="en-US" dirty="0" smtClean="0"/>
              <a:t>Average enrollment:  73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5399772" y="1825625"/>
          <a:ext cx="5861786" cy="4235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488319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" y="-1476"/>
          <a:ext cx="12191999" cy="67824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0657">
                  <a:extLst>
                    <a:ext uri="{9D8B030D-6E8A-4147-A177-3AD203B41FA5}">
                      <a16:colId xmlns:a16="http://schemas.microsoft.com/office/drawing/2014/main" val="4012832634"/>
                    </a:ext>
                  </a:extLst>
                </a:gridCol>
                <a:gridCol w="684829">
                  <a:extLst>
                    <a:ext uri="{9D8B030D-6E8A-4147-A177-3AD203B41FA5}">
                      <a16:colId xmlns:a16="http://schemas.microsoft.com/office/drawing/2014/main" val="448380121"/>
                    </a:ext>
                  </a:extLst>
                </a:gridCol>
                <a:gridCol w="982744">
                  <a:extLst>
                    <a:ext uri="{9D8B030D-6E8A-4147-A177-3AD203B41FA5}">
                      <a16:colId xmlns:a16="http://schemas.microsoft.com/office/drawing/2014/main" val="1424873754"/>
                    </a:ext>
                  </a:extLst>
                </a:gridCol>
                <a:gridCol w="2119170">
                  <a:extLst>
                    <a:ext uri="{9D8B030D-6E8A-4147-A177-3AD203B41FA5}">
                      <a16:colId xmlns:a16="http://schemas.microsoft.com/office/drawing/2014/main" val="221550017"/>
                    </a:ext>
                  </a:extLst>
                </a:gridCol>
                <a:gridCol w="1050657">
                  <a:extLst>
                    <a:ext uri="{9D8B030D-6E8A-4147-A177-3AD203B41FA5}">
                      <a16:colId xmlns:a16="http://schemas.microsoft.com/office/drawing/2014/main" val="2807924887"/>
                    </a:ext>
                  </a:extLst>
                </a:gridCol>
                <a:gridCol w="1050657">
                  <a:extLst>
                    <a:ext uri="{9D8B030D-6E8A-4147-A177-3AD203B41FA5}">
                      <a16:colId xmlns:a16="http://schemas.microsoft.com/office/drawing/2014/main" val="796841852"/>
                    </a:ext>
                  </a:extLst>
                </a:gridCol>
                <a:gridCol w="1050657">
                  <a:extLst>
                    <a:ext uri="{9D8B030D-6E8A-4147-A177-3AD203B41FA5}">
                      <a16:colId xmlns:a16="http://schemas.microsoft.com/office/drawing/2014/main" val="1405978604"/>
                    </a:ext>
                  </a:extLst>
                </a:gridCol>
                <a:gridCol w="1050657">
                  <a:extLst>
                    <a:ext uri="{9D8B030D-6E8A-4147-A177-3AD203B41FA5}">
                      <a16:colId xmlns:a16="http://schemas.microsoft.com/office/drawing/2014/main" val="4000474546"/>
                    </a:ext>
                  </a:extLst>
                </a:gridCol>
                <a:gridCol w="1050657">
                  <a:extLst>
                    <a:ext uri="{9D8B030D-6E8A-4147-A177-3AD203B41FA5}">
                      <a16:colId xmlns:a16="http://schemas.microsoft.com/office/drawing/2014/main" val="182794106"/>
                    </a:ext>
                  </a:extLst>
                </a:gridCol>
                <a:gridCol w="1050657">
                  <a:extLst>
                    <a:ext uri="{9D8B030D-6E8A-4147-A177-3AD203B41FA5}">
                      <a16:colId xmlns:a16="http://schemas.microsoft.com/office/drawing/2014/main" val="2956757250"/>
                    </a:ext>
                  </a:extLst>
                </a:gridCol>
                <a:gridCol w="1050657">
                  <a:extLst>
                    <a:ext uri="{9D8B030D-6E8A-4147-A177-3AD203B41FA5}">
                      <a16:colId xmlns:a16="http://schemas.microsoft.com/office/drawing/2014/main" val="1768311499"/>
                    </a:ext>
                  </a:extLst>
                </a:gridCol>
              </a:tblGrid>
              <a:tr h="8636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Total </a:t>
                      </a:r>
                      <a:r>
                        <a:rPr lang="en-US" sz="1600" b="1" u="none" strike="noStrike" dirty="0" err="1">
                          <a:effectLst/>
                        </a:rPr>
                        <a:t>Ftes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Mis</a:t>
                      </a:r>
                      <a:r>
                        <a:rPr lang="en-US" sz="1600" b="1" u="none" strike="noStrike" dirty="0">
                          <a:effectLst/>
                        </a:rPr>
                        <a:t> Online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Term Code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Department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Course Number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Meet Schedule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Meet Begin Time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Meet End Time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Meet Hours Weekly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Enroll Count Section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Census Enroll Count Section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extLst>
                  <a:ext uri="{0D108BD9-81ED-4DB2-BD59-A6C34878D82A}">
                    <a16:rowId xmlns:a16="http://schemas.microsoft.com/office/drawing/2014/main" val="216599053"/>
                  </a:ext>
                </a:extLst>
              </a:tr>
              <a:tr h="250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15.5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201605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Mathematics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13.4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77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93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extLst>
                  <a:ext uri="{0D108BD9-81ED-4DB2-BD59-A6C34878D82A}">
                    <a16:rowId xmlns:a16="http://schemas.microsoft.com/office/drawing/2014/main" val="1413040903"/>
                  </a:ext>
                </a:extLst>
              </a:tr>
              <a:tr h="250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9.0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201605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Oceanography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84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90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extLst>
                  <a:ext uri="{0D108BD9-81ED-4DB2-BD59-A6C34878D82A}">
                    <a16:rowId xmlns:a16="http://schemas.microsoft.com/office/drawing/2014/main" val="2497550219"/>
                  </a:ext>
                </a:extLst>
              </a:tr>
              <a:tr h="250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8.9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201603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Oceanography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2.7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80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89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extLst>
                  <a:ext uri="{0D108BD9-81ED-4DB2-BD59-A6C34878D82A}">
                    <a16:rowId xmlns:a16="http://schemas.microsoft.com/office/drawing/2014/main" val="3601507602"/>
                  </a:ext>
                </a:extLst>
              </a:tr>
              <a:tr h="250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13.3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201603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Mathematics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80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extLst>
                  <a:ext uri="{0D108BD9-81ED-4DB2-BD59-A6C34878D82A}">
                    <a16:rowId xmlns:a16="http://schemas.microsoft.com/office/drawing/2014/main" val="676826188"/>
                  </a:ext>
                </a:extLst>
              </a:tr>
              <a:tr h="3283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16.2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201605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CIS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118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80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extLst>
                  <a:ext uri="{0D108BD9-81ED-4DB2-BD59-A6C34878D82A}">
                    <a16:rowId xmlns:a16="http://schemas.microsoft.com/office/drawing/2014/main" val="4080389966"/>
                  </a:ext>
                </a:extLst>
              </a:tr>
              <a:tr h="250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13.3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201608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Mathematics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4.8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63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80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extLst>
                  <a:ext uri="{0D108BD9-81ED-4DB2-BD59-A6C34878D82A}">
                    <a16:rowId xmlns:a16="http://schemas.microsoft.com/office/drawing/2014/main" val="3010214452"/>
                  </a:ext>
                </a:extLst>
              </a:tr>
              <a:tr h="250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10.1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201605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Mathematics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10.7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76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extLst>
                  <a:ext uri="{0D108BD9-81ED-4DB2-BD59-A6C34878D82A}">
                    <a16:rowId xmlns:a16="http://schemas.microsoft.com/office/drawing/2014/main" val="962326514"/>
                  </a:ext>
                </a:extLst>
              </a:tr>
              <a:tr h="250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12.3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201703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Mathematics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60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74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extLst>
                  <a:ext uri="{0D108BD9-81ED-4DB2-BD59-A6C34878D82A}">
                    <a16:rowId xmlns:a16="http://schemas.microsoft.com/office/drawing/2014/main" val="2526156098"/>
                  </a:ext>
                </a:extLst>
              </a:tr>
              <a:tr h="250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11.8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201608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Mathematics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4.8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71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extLst>
                  <a:ext uri="{0D108BD9-81ED-4DB2-BD59-A6C34878D82A}">
                    <a16:rowId xmlns:a16="http://schemas.microsoft.com/office/drawing/2014/main" val="3120649572"/>
                  </a:ext>
                </a:extLst>
              </a:tr>
              <a:tr h="250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11.8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201703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Mathematics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71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extLst>
                  <a:ext uri="{0D108BD9-81ED-4DB2-BD59-A6C34878D82A}">
                    <a16:rowId xmlns:a16="http://schemas.microsoft.com/office/drawing/2014/main" val="1887174530"/>
                  </a:ext>
                </a:extLst>
              </a:tr>
              <a:tr h="250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9.3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201608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Mathematics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3.8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70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extLst>
                  <a:ext uri="{0D108BD9-81ED-4DB2-BD59-A6C34878D82A}">
                    <a16:rowId xmlns:a16="http://schemas.microsoft.com/office/drawing/2014/main" val="2698150010"/>
                  </a:ext>
                </a:extLst>
              </a:tr>
              <a:tr h="250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9.3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201703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Mathematics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3.6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70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extLst>
                  <a:ext uri="{0D108BD9-81ED-4DB2-BD59-A6C34878D82A}">
                    <a16:rowId xmlns:a16="http://schemas.microsoft.com/office/drawing/2014/main" val="1567320707"/>
                  </a:ext>
                </a:extLst>
              </a:tr>
              <a:tr h="250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11.7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201708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Mathematics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4.8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70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extLst>
                  <a:ext uri="{0D108BD9-81ED-4DB2-BD59-A6C34878D82A}">
                    <a16:rowId xmlns:a16="http://schemas.microsoft.com/office/drawing/2014/main" val="1231124148"/>
                  </a:ext>
                </a:extLst>
              </a:tr>
              <a:tr h="250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8.9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201603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Mathematics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3.6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48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67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extLst>
                  <a:ext uri="{0D108BD9-81ED-4DB2-BD59-A6C34878D82A}">
                    <a16:rowId xmlns:a16="http://schemas.microsoft.com/office/drawing/2014/main" val="2659102779"/>
                  </a:ext>
                </a:extLst>
              </a:tr>
              <a:tr h="250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6.7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201708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History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2.9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44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67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extLst>
                  <a:ext uri="{0D108BD9-81ED-4DB2-BD59-A6C34878D82A}">
                    <a16:rowId xmlns:a16="http://schemas.microsoft.com/office/drawing/2014/main" val="852100499"/>
                  </a:ext>
                </a:extLst>
              </a:tr>
              <a:tr h="250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5.9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201703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Art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128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F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1210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1550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63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64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extLst>
                  <a:ext uri="{0D108BD9-81ED-4DB2-BD59-A6C34878D82A}">
                    <a16:rowId xmlns:a16="http://schemas.microsoft.com/office/drawing/2014/main" val="4063189283"/>
                  </a:ext>
                </a:extLst>
              </a:tr>
              <a:tr h="250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10.7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201808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Mathematics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4.8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59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64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extLst>
                  <a:ext uri="{0D108BD9-81ED-4DB2-BD59-A6C34878D82A}">
                    <a16:rowId xmlns:a16="http://schemas.microsoft.com/office/drawing/2014/main" val="3776266097"/>
                  </a:ext>
                </a:extLst>
              </a:tr>
              <a:tr h="2566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6.3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201805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Early Childhood </a:t>
                      </a:r>
                      <a:r>
                        <a:rPr lang="en-US" sz="1800" u="none" strike="noStrike" dirty="0" smtClean="0">
                          <a:effectLst/>
                        </a:rPr>
                        <a:t>Ed.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212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53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63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extLst>
                  <a:ext uri="{0D108BD9-81ED-4DB2-BD59-A6C34878D82A}">
                    <a16:rowId xmlns:a16="http://schemas.microsoft.com/office/drawing/2014/main" val="871852800"/>
                  </a:ext>
                </a:extLst>
              </a:tr>
              <a:tr h="250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10.3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201803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Mathematics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47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62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extLst>
                  <a:ext uri="{0D108BD9-81ED-4DB2-BD59-A6C34878D82A}">
                    <a16:rowId xmlns:a16="http://schemas.microsoft.com/office/drawing/2014/main" val="1616165579"/>
                  </a:ext>
                </a:extLst>
              </a:tr>
              <a:tr h="250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8.1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201708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Mathematics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MW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1110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1300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56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61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extLst>
                  <a:ext uri="{0D108BD9-81ED-4DB2-BD59-A6C34878D82A}">
                    <a16:rowId xmlns:a16="http://schemas.microsoft.com/office/drawing/2014/main" val="4137827277"/>
                  </a:ext>
                </a:extLst>
              </a:tr>
              <a:tr h="2780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201605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CIS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60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5206" marR="5206" marT="5206" marB="0" anchor="b"/>
                </a:tc>
                <a:extLst>
                  <a:ext uri="{0D108BD9-81ED-4DB2-BD59-A6C34878D82A}">
                    <a16:rowId xmlns:a16="http://schemas.microsoft.com/office/drawing/2014/main" val="3371193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123989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786" y="692490"/>
            <a:ext cx="3019097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Departments with lowest load </a:t>
            </a:r>
            <a:br>
              <a:rPr lang="en-US" dirty="0" smtClean="0"/>
            </a:br>
            <a:r>
              <a:rPr lang="en-US" dirty="0" smtClean="0"/>
              <a:t>(2017-18)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3594538" y="304807"/>
          <a:ext cx="8261131" cy="6429768"/>
        </p:xfrm>
        <a:graphic>
          <a:graphicData uri="http://schemas.openxmlformats.org/drawingml/2006/table">
            <a:tbl>
              <a:tblPr firstRow="1" firstCol="1">
                <a:tableStyleId>{BDBED569-4797-4DF1-A0F4-6AAB3CD982D8}</a:tableStyleId>
              </a:tblPr>
              <a:tblGrid>
                <a:gridCol w="5169441">
                  <a:extLst>
                    <a:ext uri="{9D8B030D-6E8A-4147-A177-3AD203B41FA5}">
                      <a16:colId xmlns:a16="http://schemas.microsoft.com/office/drawing/2014/main" val="3999677956"/>
                    </a:ext>
                  </a:extLst>
                </a:gridCol>
                <a:gridCol w="3091690">
                  <a:extLst>
                    <a:ext uri="{9D8B030D-6E8A-4147-A177-3AD203B41FA5}">
                      <a16:colId xmlns:a16="http://schemas.microsoft.com/office/drawing/2014/main" val="1299018773"/>
                    </a:ext>
                  </a:extLst>
                </a:gridCol>
              </a:tblGrid>
              <a:tr h="47328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Department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Load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548076"/>
                  </a:ext>
                </a:extLst>
              </a:tr>
              <a:tr h="35636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INDV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90" marR="6190" marT="6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202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90" marR="6190" marT="6190" marB="0" anchor="b"/>
                </a:tc>
                <a:extLst>
                  <a:ext uri="{0D108BD9-81ED-4DB2-BD59-A6C34878D82A}">
                    <a16:rowId xmlns:a16="http://schemas.microsoft.com/office/drawing/2014/main" val="3144982787"/>
                  </a:ext>
                </a:extLst>
              </a:tr>
              <a:tr h="37420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Humanities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90" marR="6190" marT="6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213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90" marR="6190" marT="6190" marB="0" anchor="b"/>
                </a:tc>
                <a:extLst>
                  <a:ext uri="{0D108BD9-81ED-4DB2-BD59-A6C34878D82A}">
                    <a16:rowId xmlns:a16="http://schemas.microsoft.com/office/drawing/2014/main" val="2886775647"/>
                  </a:ext>
                </a:extLst>
              </a:tr>
              <a:tr h="35636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HMSV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90" marR="6190" marT="6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221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90" marR="6190" marT="6190" marB="0" anchor="b"/>
                </a:tc>
                <a:extLst>
                  <a:ext uri="{0D108BD9-81ED-4DB2-BD59-A6C34878D82A}">
                    <a16:rowId xmlns:a16="http://schemas.microsoft.com/office/drawing/2014/main" val="3051861826"/>
                  </a:ext>
                </a:extLst>
              </a:tr>
              <a:tr h="35636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Paralegal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90" marR="6190" marT="6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276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90" marR="6190" marT="6190" marB="0" anchor="b"/>
                </a:tc>
                <a:extLst>
                  <a:ext uri="{0D108BD9-81ED-4DB2-BD59-A6C34878D82A}">
                    <a16:rowId xmlns:a16="http://schemas.microsoft.com/office/drawing/2014/main" val="3932037054"/>
                  </a:ext>
                </a:extLst>
              </a:tr>
              <a:tr h="35636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Medical Assisting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90" marR="6190" marT="6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280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90" marR="6190" marT="6190" marB="0" anchor="b"/>
                </a:tc>
                <a:extLst>
                  <a:ext uri="{0D108BD9-81ED-4DB2-BD59-A6C34878D82A}">
                    <a16:rowId xmlns:a16="http://schemas.microsoft.com/office/drawing/2014/main" val="1677744358"/>
                  </a:ext>
                </a:extLst>
              </a:tr>
              <a:tr h="35636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Reading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90" marR="6190" marT="6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285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90" marR="6190" marT="6190" marB="0" anchor="b"/>
                </a:tc>
                <a:extLst>
                  <a:ext uri="{0D108BD9-81ED-4DB2-BD59-A6C34878D82A}">
                    <a16:rowId xmlns:a16="http://schemas.microsoft.com/office/drawing/2014/main" val="1428220474"/>
                  </a:ext>
                </a:extLst>
              </a:tr>
              <a:tr h="35636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Spanish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90" marR="6190" marT="6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290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90" marR="6190" marT="6190" marB="0" anchor="b"/>
                </a:tc>
                <a:extLst>
                  <a:ext uri="{0D108BD9-81ED-4DB2-BD59-A6C34878D82A}">
                    <a16:rowId xmlns:a16="http://schemas.microsoft.com/office/drawing/2014/main" val="1336314543"/>
                  </a:ext>
                </a:extLst>
              </a:tr>
              <a:tr h="35636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Varsity Sports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90" marR="6190" marT="6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313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90" marR="6190" marT="6190" marB="0" anchor="b"/>
                </a:tc>
                <a:extLst>
                  <a:ext uri="{0D108BD9-81ED-4DB2-BD59-A6C34878D82A}">
                    <a16:rowId xmlns:a16="http://schemas.microsoft.com/office/drawing/2014/main" val="3561581556"/>
                  </a:ext>
                </a:extLst>
              </a:tr>
              <a:tr h="35636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Kinesiology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90" marR="6190" marT="6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333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90" marR="6190" marT="6190" marB="0" anchor="b"/>
                </a:tc>
                <a:extLst>
                  <a:ext uri="{0D108BD9-81ED-4DB2-BD59-A6C34878D82A}">
                    <a16:rowId xmlns:a16="http://schemas.microsoft.com/office/drawing/2014/main" val="3515012781"/>
                  </a:ext>
                </a:extLst>
              </a:tr>
              <a:tr h="35636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Geology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90" marR="6190" marT="6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346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90" marR="6190" marT="6190" marB="0" anchor="b"/>
                </a:tc>
                <a:extLst>
                  <a:ext uri="{0D108BD9-81ED-4DB2-BD59-A6C34878D82A}">
                    <a16:rowId xmlns:a16="http://schemas.microsoft.com/office/drawing/2014/main" val="1334259076"/>
                  </a:ext>
                </a:extLst>
              </a:tr>
              <a:tr h="35636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English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90" marR="6190" marT="6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363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90" marR="6190" marT="6190" marB="0" anchor="b"/>
                </a:tc>
                <a:extLst>
                  <a:ext uri="{0D108BD9-81ED-4DB2-BD59-A6C34878D82A}">
                    <a16:rowId xmlns:a16="http://schemas.microsoft.com/office/drawing/2014/main" val="3046682819"/>
                  </a:ext>
                </a:extLst>
              </a:tr>
              <a:tr h="35636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Music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90" marR="6190" marT="6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381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90" marR="6190" marT="6190" marB="0" anchor="b"/>
                </a:tc>
                <a:extLst>
                  <a:ext uri="{0D108BD9-81ED-4DB2-BD59-A6C34878D82A}">
                    <a16:rowId xmlns:a16="http://schemas.microsoft.com/office/drawing/2014/main" val="2738803159"/>
                  </a:ext>
                </a:extLst>
              </a:tr>
              <a:tr h="37497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Cooperative Education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90" marR="6190" marT="6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387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90" marR="6190" marT="6190" marB="0" anchor="b"/>
                </a:tc>
                <a:extLst>
                  <a:ext uri="{0D108BD9-81ED-4DB2-BD59-A6C34878D82A}">
                    <a16:rowId xmlns:a16="http://schemas.microsoft.com/office/drawing/2014/main" val="1761017916"/>
                  </a:ext>
                </a:extLst>
              </a:tr>
              <a:tr h="35636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INTD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90" marR="6190" marT="6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392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90" marR="6190" marT="6190" marB="0" anchor="b"/>
                </a:tc>
                <a:extLst>
                  <a:ext uri="{0D108BD9-81ED-4DB2-BD59-A6C34878D82A}">
                    <a16:rowId xmlns:a16="http://schemas.microsoft.com/office/drawing/2014/main" val="641798672"/>
                  </a:ext>
                </a:extLst>
              </a:tr>
              <a:tr h="35636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Drama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90" marR="6190" marT="6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399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90" marR="6190" marT="6190" marB="0" anchor="b"/>
                </a:tc>
                <a:extLst>
                  <a:ext uri="{0D108BD9-81ED-4DB2-BD59-A6C34878D82A}">
                    <a16:rowId xmlns:a16="http://schemas.microsoft.com/office/drawing/2014/main" val="2874479543"/>
                  </a:ext>
                </a:extLst>
              </a:tr>
              <a:tr h="35636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Engineering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90" marR="6190" marT="6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399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90" marR="6190" marT="6190" marB="0" anchor="b"/>
                </a:tc>
                <a:extLst>
                  <a:ext uri="{0D108BD9-81ED-4DB2-BD59-A6C34878D82A}">
                    <a16:rowId xmlns:a16="http://schemas.microsoft.com/office/drawing/2014/main" val="4125468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031213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297" y="756182"/>
            <a:ext cx="2999202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Departments with highest load </a:t>
            </a:r>
            <a:br>
              <a:rPr lang="en-US" dirty="0" smtClean="0"/>
            </a:br>
            <a:r>
              <a:rPr lang="en-US" dirty="0" smtClean="0"/>
              <a:t>(2017-18)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3626069" y="325888"/>
          <a:ext cx="8240110" cy="6274607"/>
        </p:xfrm>
        <a:graphic>
          <a:graphicData uri="http://schemas.openxmlformats.org/drawingml/2006/table">
            <a:tbl>
              <a:tblPr firstRow="1" firstCol="1">
                <a:tableStyleId>{BDBED569-4797-4DF1-A0F4-6AAB3CD982D8}</a:tableStyleId>
              </a:tblPr>
              <a:tblGrid>
                <a:gridCol w="5156288">
                  <a:extLst>
                    <a:ext uri="{9D8B030D-6E8A-4147-A177-3AD203B41FA5}">
                      <a16:colId xmlns:a16="http://schemas.microsoft.com/office/drawing/2014/main" val="3999677956"/>
                    </a:ext>
                  </a:extLst>
                </a:gridCol>
                <a:gridCol w="3083822">
                  <a:extLst>
                    <a:ext uri="{9D8B030D-6E8A-4147-A177-3AD203B41FA5}">
                      <a16:colId xmlns:a16="http://schemas.microsoft.com/office/drawing/2014/main" val="1299018773"/>
                    </a:ext>
                  </a:extLst>
                </a:gridCol>
              </a:tblGrid>
              <a:tr h="50697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Department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Load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90" marR="6190" marT="619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548076"/>
                  </a:ext>
                </a:extLst>
              </a:tr>
              <a:tr h="40084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Geography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86775647"/>
                  </a:ext>
                </a:extLst>
              </a:tr>
              <a:tr h="3819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Oceanography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51861826"/>
                  </a:ext>
                </a:extLst>
              </a:tr>
              <a:tr h="3819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Dance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32037054"/>
                  </a:ext>
                </a:extLst>
              </a:tr>
              <a:tr h="3819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Philosophy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77744358"/>
                  </a:ext>
                </a:extLst>
              </a:tr>
              <a:tr h="3819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Anthropology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28220474"/>
                  </a:ext>
                </a:extLst>
              </a:tr>
              <a:tr h="3819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Fitness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36314543"/>
                  </a:ext>
                </a:extLst>
              </a:tr>
              <a:tr h="3819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History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61581556"/>
                  </a:ext>
                </a:extLst>
              </a:tr>
              <a:tr h="3819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Mathematics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15012781"/>
                  </a:ext>
                </a:extLst>
              </a:tr>
              <a:tr h="3819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Psychology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34259076"/>
                  </a:ext>
                </a:extLst>
              </a:tr>
              <a:tr h="3819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Biology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46682819"/>
                  </a:ext>
                </a:extLst>
              </a:tr>
              <a:tr h="3819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Chemistry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38803159"/>
                  </a:ext>
                </a:extLst>
              </a:tr>
              <a:tr h="40166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Communications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61017916"/>
                  </a:ext>
                </a:extLst>
              </a:tr>
              <a:tr h="3819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Political Science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41798672"/>
                  </a:ext>
                </a:extLst>
              </a:tr>
              <a:tr h="3819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Business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74479543"/>
                  </a:ext>
                </a:extLst>
              </a:tr>
              <a:tr h="3819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Literature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25468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4826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Dashboards Demo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35419" y="2175641"/>
            <a:ext cx="94803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hlinkClick r:id="rId2"/>
              </a:rPr>
              <a:t>https://</a:t>
            </a:r>
            <a:r>
              <a:rPr lang="en-US" sz="3200" dirty="0" smtClean="0">
                <a:hlinkClick r:id="rId2"/>
              </a:rPr>
              <a:t>canadacollege.edu/prie/data-dashboard.php</a:t>
            </a:r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8817265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26460" y="963039"/>
          <a:ext cx="11916383" cy="5809450"/>
        </p:xfrm>
        <a:graphic>
          <a:graphicData uri="http://schemas.openxmlformats.org/drawingml/2006/table">
            <a:tbl>
              <a:tblPr firstRow="1" firstCol="1">
                <a:tableStyleId>{E8B1032C-EA38-4F05-BA0D-38AFFFC7BED3}</a:tableStyleId>
              </a:tblPr>
              <a:tblGrid>
                <a:gridCol w="525292">
                  <a:extLst>
                    <a:ext uri="{9D8B030D-6E8A-4147-A177-3AD203B41FA5}">
                      <a16:colId xmlns:a16="http://schemas.microsoft.com/office/drawing/2014/main" val="828603472"/>
                    </a:ext>
                  </a:extLst>
                </a:gridCol>
                <a:gridCol w="4299626">
                  <a:extLst>
                    <a:ext uri="{9D8B030D-6E8A-4147-A177-3AD203B41FA5}">
                      <a16:colId xmlns:a16="http://schemas.microsoft.com/office/drawing/2014/main" val="3925926650"/>
                    </a:ext>
                  </a:extLst>
                </a:gridCol>
                <a:gridCol w="2830750">
                  <a:extLst>
                    <a:ext uri="{9D8B030D-6E8A-4147-A177-3AD203B41FA5}">
                      <a16:colId xmlns:a16="http://schemas.microsoft.com/office/drawing/2014/main" val="2221624838"/>
                    </a:ext>
                  </a:extLst>
                </a:gridCol>
                <a:gridCol w="4260715">
                  <a:extLst>
                    <a:ext uri="{9D8B030D-6E8A-4147-A177-3AD203B41FA5}">
                      <a16:colId xmlns:a16="http://schemas.microsoft.com/office/drawing/2014/main" val="366850732"/>
                    </a:ext>
                  </a:extLst>
                </a:gridCol>
              </a:tblGrid>
              <a:tr h="735994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Most Popular Majors in 2016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Number of Students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Degree Earners 2018</a:t>
                      </a:r>
                      <a:endParaRPr lang="en-US" sz="20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48238428"/>
                  </a:ext>
                </a:extLst>
              </a:tr>
              <a:tr h="31709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Business Administration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311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1218417"/>
                  </a:ext>
                </a:extLst>
              </a:tr>
              <a:tr h="31709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IGETC2 UC Certification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256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90957547"/>
                  </a:ext>
                </a:extLst>
              </a:tr>
              <a:tr h="31709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CSU GE Certification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effectLst/>
                          <a:latin typeface="Calibri" panose="020F0502020204030204" pitchFamily="34" charset="0"/>
                        </a:rPr>
                        <a:t>253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62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7291429"/>
                  </a:ext>
                </a:extLst>
              </a:tr>
              <a:tr h="31709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Psychology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5410806"/>
                  </a:ext>
                </a:extLst>
              </a:tr>
              <a:tr h="31709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Early Childhood Education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62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60204615"/>
                  </a:ext>
                </a:extLst>
              </a:tr>
              <a:tr h="31709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Engineering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53725121"/>
                  </a:ext>
                </a:extLst>
              </a:tr>
              <a:tr h="31709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effectLst/>
                          <a:latin typeface="Calibri" panose="020F0502020204030204" pitchFamily="34" charset="0"/>
                        </a:rPr>
                        <a:t>Fashion Design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99821528"/>
                  </a:ext>
                </a:extLst>
              </a:tr>
              <a:tr h="31709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effectLst/>
                          <a:latin typeface="Calibri" panose="020F0502020204030204" pitchFamily="34" charset="0"/>
                        </a:rPr>
                        <a:t>Interior Design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48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63829856"/>
                  </a:ext>
                </a:extLst>
              </a:tr>
              <a:tr h="31709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effectLst/>
                          <a:latin typeface="Calibri" panose="020F0502020204030204" pitchFamily="34" charset="0"/>
                        </a:rPr>
                        <a:t>Medical Assistant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1292998"/>
                  </a:ext>
                </a:extLst>
              </a:tr>
              <a:tr h="31709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effectLst/>
                          <a:latin typeface="Calibri" panose="020F0502020204030204" pitchFamily="34" charset="0"/>
                        </a:rPr>
                        <a:t>Allied Health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0996267"/>
                  </a:ext>
                </a:extLst>
              </a:tr>
              <a:tr h="31709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Child Dev-Early Care &amp; Edu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6492409"/>
                  </a:ext>
                </a:extLst>
              </a:tr>
              <a:tr h="31709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effectLst/>
                          <a:latin typeface="Calibri" panose="020F0502020204030204" pitchFamily="34" charset="0"/>
                        </a:rPr>
                        <a:t>Accounting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53324239"/>
                  </a:ext>
                </a:extLst>
              </a:tr>
              <a:tr h="31709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effectLst/>
                          <a:latin typeface="Calibri" panose="020F0502020204030204" pitchFamily="34" charset="0"/>
                        </a:rPr>
                        <a:t>Radiologic Technology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4646076"/>
                  </a:ext>
                </a:extLst>
              </a:tr>
              <a:tr h="31709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IGETC1 CSU Certification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1048076"/>
                  </a:ext>
                </a:extLst>
              </a:tr>
              <a:tr h="31709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effectLst/>
                          <a:latin typeface="Calibri" panose="020F0502020204030204" pitchFamily="34" charset="0"/>
                        </a:rPr>
                        <a:t>Nursing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2528761"/>
                  </a:ext>
                </a:extLst>
              </a:tr>
              <a:tr h="31709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effectLst/>
                          <a:latin typeface="Calibri" panose="020F0502020204030204" pitchFamily="34" charset="0"/>
                        </a:rPr>
                        <a:t>Life Sciences - General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0987156"/>
                  </a:ext>
                </a:extLst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15630" y="0"/>
            <a:ext cx="10515600" cy="1325563"/>
          </a:xfrm>
        </p:spPr>
        <p:txBody>
          <a:bodyPr/>
          <a:lstStyle/>
          <a:p>
            <a:r>
              <a:rPr lang="en-US" dirty="0" smtClean="0"/>
              <a:t>Majors v. Degrees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61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595648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Business degree takes 4 semesters + 2 summers…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3130" y="-231227"/>
            <a:ext cx="6022331" cy="724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83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900" y="407166"/>
            <a:ext cx="11353800" cy="1325563"/>
          </a:xfrm>
        </p:spPr>
        <p:txBody>
          <a:bodyPr/>
          <a:lstStyle/>
          <a:p>
            <a:r>
              <a:rPr lang="en-US" dirty="0" smtClean="0"/>
              <a:t>PBC Task Force: Other opportunities for growth?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87501" cy="485430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Building 1 –re-building the Athletics/Kinesiology/Fitness programs</a:t>
            </a:r>
          </a:p>
          <a:p>
            <a:r>
              <a:rPr lang="en-US" dirty="0" smtClean="0"/>
              <a:t>Increasing “early college” experiences via dual enrollment, etc.</a:t>
            </a:r>
          </a:p>
          <a:p>
            <a:r>
              <a:rPr lang="en-US" dirty="0" smtClean="0"/>
              <a:t>Changing the narrative at the local high schools with:</a:t>
            </a:r>
          </a:p>
          <a:p>
            <a:pPr lvl="1"/>
            <a:r>
              <a:rPr lang="en-US" dirty="0" smtClean="0"/>
              <a:t>AB 705 and placement via HS GPA</a:t>
            </a:r>
          </a:p>
          <a:p>
            <a:pPr lvl="1"/>
            <a:r>
              <a:rPr lang="en-US" dirty="0" smtClean="0"/>
              <a:t>Promise Scholars Program</a:t>
            </a:r>
          </a:p>
          <a:p>
            <a:pPr lvl="1"/>
            <a:r>
              <a:rPr lang="en-US" dirty="0" smtClean="0"/>
              <a:t>Shuttle?</a:t>
            </a:r>
          </a:p>
          <a:p>
            <a:r>
              <a:rPr lang="en-US" dirty="0" smtClean="0"/>
              <a:t>CE job placement plan</a:t>
            </a:r>
          </a:p>
          <a:p>
            <a:r>
              <a:rPr lang="en-US" dirty="0" smtClean="0"/>
              <a:t>TAG agreements and (AA-Ts/AS-Ts) and the marketing of them</a:t>
            </a:r>
          </a:p>
          <a:p>
            <a:r>
              <a:rPr lang="en-US" dirty="0" smtClean="0"/>
              <a:t>First Year Experience?</a:t>
            </a:r>
          </a:p>
          <a:p>
            <a:r>
              <a:rPr lang="en-US" dirty="0" smtClean="0"/>
              <a:t>Meta-majors?</a:t>
            </a:r>
          </a:p>
          <a:p>
            <a:r>
              <a:rPr lang="en-US" dirty="0" smtClean="0"/>
              <a:t>Other initiatives from Guided Pathways or others?</a:t>
            </a:r>
          </a:p>
          <a:p>
            <a:r>
              <a:rPr lang="en-US" dirty="0" smtClean="0"/>
              <a:t>Scale Financial Aid trainings for area parents (especially for the parents of first generation students)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01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259883" y="1232033"/>
          <a:ext cx="11627315" cy="514112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212877">
                  <a:extLst>
                    <a:ext uri="{9D8B030D-6E8A-4147-A177-3AD203B41FA5}">
                      <a16:colId xmlns:a16="http://schemas.microsoft.com/office/drawing/2014/main" val="26193865"/>
                    </a:ext>
                  </a:extLst>
                </a:gridCol>
                <a:gridCol w="1455841">
                  <a:extLst>
                    <a:ext uri="{9D8B030D-6E8A-4147-A177-3AD203B41FA5}">
                      <a16:colId xmlns:a16="http://schemas.microsoft.com/office/drawing/2014/main" val="4249305741"/>
                    </a:ext>
                  </a:extLst>
                </a:gridCol>
                <a:gridCol w="1805242">
                  <a:extLst>
                    <a:ext uri="{9D8B030D-6E8A-4147-A177-3AD203B41FA5}">
                      <a16:colId xmlns:a16="http://schemas.microsoft.com/office/drawing/2014/main" val="930468134"/>
                    </a:ext>
                  </a:extLst>
                </a:gridCol>
                <a:gridCol w="1455841">
                  <a:extLst>
                    <a:ext uri="{9D8B030D-6E8A-4147-A177-3AD203B41FA5}">
                      <a16:colId xmlns:a16="http://schemas.microsoft.com/office/drawing/2014/main" val="3796754237"/>
                    </a:ext>
                  </a:extLst>
                </a:gridCol>
                <a:gridCol w="1785832">
                  <a:extLst>
                    <a:ext uri="{9D8B030D-6E8A-4147-A177-3AD203B41FA5}">
                      <a16:colId xmlns:a16="http://schemas.microsoft.com/office/drawing/2014/main" val="2371976226"/>
                    </a:ext>
                  </a:extLst>
                </a:gridCol>
                <a:gridCol w="1455841">
                  <a:extLst>
                    <a:ext uri="{9D8B030D-6E8A-4147-A177-3AD203B41FA5}">
                      <a16:colId xmlns:a16="http://schemas.microsoft.com/office/drawing/2014/main" val="2972474208"/>
                    </a:ext>
                  </a:extLst>
                </a:gridCol>
                <a:gridCol w="1455841">
                  <a:extLst>
                    <a:ext uri="{9D8B030D-6E8A-4147-A177-3AD203B41FA5}">
                      <a16:colId xmlns:a16="http://schemas.microsoft.com/office/drawing/2014/main" val="1122305137"/>
                    </a:ext>
                  </a:extLst>
                </a:gridCol>
              </a:tblGrid>
              <a:tr h="561813"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Hybrid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Face to Face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Online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1671542"/>
                  </a:ext>
                </a:extLst>
              </a:tr>
              <a:tr h="1208434"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% of Enrollments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Average Units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% of Enrollments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Average Units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% of Enrollments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Average Units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13983"/>
                  </a:ext>
                </a:extLst>
              </a:tr>
              <a:tr h="5618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2017-18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14%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9.0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63%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8.8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23%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4.8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823794328"/>
                  </a:ext>
                </a:extLst>
              </a:tr>
              <a:tr h="5618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2016-17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14%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8.7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67%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9.3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19%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4.6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7507029"/>
                  </a:ext>
                </a:extLst>
              </a:tr>
              <a:tr h="5618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2015-16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14%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8.3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70%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9.4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16%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4.3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12738315"/>
                  </a:ext>
                </a:extLst>
              </a:tr>
              <a:tr h="5618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2014-15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12%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8.5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72%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9.2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16%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4.3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729342542"/>
                  </a:ext>
                </a:extLst>
              </a:tr>
              <a:tr h="5618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2013-14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12%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17.5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75%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18.7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13%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8.1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5066337"/>
                  </a:ext>
                </a:extLst>
              </a:tr>
              <a:tr h="5618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2012-13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12%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17.5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78%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19.0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7.8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23800411"/>
                  </a:ext>
                </a:extLst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270642" y="246264"/>
            <a:ext cx="10515600" cy="79479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883" y="6373158"/>
            <a:ext cx="54251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/>
              <a:t>Includes only students who enrolled in the respective course modality </a:t>
            </a:r>
            <a:endParaRPr lang="en-US" sz="1400" i="1" dirty="0" smtClean="0"/>
          </a:p>
          <a:p>
            <a:r>
              <a:rPr lang="en-US" sz="14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Average 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Total Units Enrolled Per </a:t>
            </a:r>
            <a:r>
              <a:rPr lang="en-US" sz="14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Student Per Academic Year</a:t>
            </a:r>
            <a:r>
              <a:rPr lang="en-US" sz="1400" i="1" dirty="0" smtClean="0"/>
              <a:t> </a:t>
            </a:r>
            <a:endParaRPr lang="en-US" sz="1400" i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0642" y="92762"/>
            <a:ext cx="11921358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Average face to face units taken:  	down 54% in 5 years</a:t>
            </a:r>
            <a:br>
              <a:rPr lang="en-US" dirty="0" smtClean="0"/>
            </a:br>
            <a:r>
              <a:rPr lang="en-US" dirty="0" smtClean="0"/>
              <a:t>Average online units taken:  		down 38% in 5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40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AB 705 implementation mean for persistence?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838200" y="1690688"/>
          <a:ext cx="10347960" cy="4862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5107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652" y="314050"/>
            <a:ext cx="11775267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Major Demographic Shift:  County population is getting older</a:t>
            </a:r>
            <a:br>
              <a:rPr lang="en-US" sz="3600" dirty="0" smtClean="0"/>
            </a:br>
            <a:r>
              <a:rPr lang="en-US" sz="3200" dirty="0" err="1" smtClean="0"/>
              <a:t>Cañada’s</a:t>
            </a:r>
            <a:r>
              <a:rPr lang="en-US" sz="3200" dirty="0" smtClean="0"/>
              <a:t> share of college-age </a:t>
            </a:r>
            <a:r>
              <a:rPr lang="en-US" sz="3200" dirty="0"/>
              <a:t>r</a:t>
            </a:r>
            <a:r>
              <a:rPr lang="en-US" sz="3200" dirty="0" smtClean="0"/>
              <a:t>esidents has remained the same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97966" y="1639613"/>
          <a:ext cx="11634953" cy="4845269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2480444">
                  <a:extLst>
                    <a:ext uri="{9D8B030D-6E8A-4147-A177-3AD203B41FA5}">
                      <a16:colId xmlns:a16="http://schemas.microsoft.com/office/drawing/2014/main" val="10598035"/>
                    </a:ext>
                  </a:extLst>
                </a:gridCol>
                <a:gridCol w="1723696">
                  <a:extLst>
                    <a:ext uri="{9D8B030D-6E8A-4147-A177-3AD203B41FA5}">
                      <a16:colId xmlns:a16="http://schemas.microsoft.com/office/drawing/2014/main" val="3660427119"/>
                    </a:ext>
                  </a:extLst>
                </a:gridCol>
                <a:gridCol w="1891862">
                  <a:extLst>
                    <a:ext uri="{9D8B030D-6E8A-4147-A177-3AD203B41FA5}">
                      <a16:colId xmlns:a16="http://schemas.microsoft.com/office/drawing/2014/main" val="131550133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223253653"/>
                    </a:ext>
                  </a:extLst>
                </a:gridCol>
                <a:gridCol w="1954924">
                  <a:extLst>
                    <a:ext uri="{9D8B030D-6E8A-4147-A177-3AD203B41FA5}">
                      <a16:colId xmlns:a16="http://schemas.microsoft.com/office/drawing/2014/main" val="2767220665"/>
                    </a:ext>
                  </a:extLst>
                </a:gridCol>
                <a:gridCol w="1755227">
                  <a:extLst>
                    <a:ext uri="{9D8B030D-6E8A-4147-A177-3AD203B41FA5}">
                      <a16:colId xmlns:a16="http://schemas.microsoft.com/office/drawing/2014/main" val="2428635915"/>
                    </a:ext>
                  </a:extLst>
                </a:gridCol>
              </a:tblGrid>
              <a:tr h="600299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2013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2014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2015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2016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2017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859178071"/>
                  </a:ext>
                </a:extLst>
              </a:tr>
              <a:tr h="15650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San Mateo County </a:t>
                      </a:r>
                      <a:r>
                        <a:rPr lang="en-US" sz="2400" u="none" strike="noStrike" dirty="0">
                          <a:effectLst/>
                        </a:rPr>
                        <a:t>Population </a:t>
                      </a:r>
                      <a:r>
                        <a:rPr lang="en-US" sz="2400" u="none" strike="noStrike" dirty="0" smtClean="0">
                          <a:effectLst/>
                        </a:rPr>
                        <a:t>Ages 18-35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168,589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168,746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167,426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165,591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164,205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51831540"/>
                  </a:ext>
                </a:extLst>
              </a:tr>
              <a:tr h="20796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Ca</a:t>
                      </a:r>
                      <a:r>
                        <a:rPr lang="en-US" sz="2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ña</a:t>
                      </a:r>
                      <a:r>
                        <a:rPr lang="en-US" sz="2400" u="none" strike="noStrike" dirty="0" smtClean="0">
                          <a:effectLst/>
                        </a:rPr>
                        <a:t>da </a:t>
                      </a:r>
                      <a:r>
                        <a:rPr lang="en-US" sz="2400" u="none" strike="noStrike" dirty="0">
                          <a:effectLst/>
                        </a:rPr>
                        <a:t>Students (unduplicated)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11,446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11,695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11,641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11,278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10,947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145457534"/>
                  </a:ext>
                </a:extLst>
              </a:tr>
              <a:tr h="6002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Share</a:t>
                      </a:r>
                      <a:endParaRPr lang="en-US" sz="2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7%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086042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437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Enrollment management in the age of </a:t>
            </a:r>
            <a:r>
              <a:rPr lang="en-US" sz="3200" b="1" i="1" dirty="0" smtClean="0"/>
              <a:t>resource constraints</a:t>
            </a:r>
            <a:r>
              <a:rPr lang="en-US" sz="3200" dirty="0" smtClean="0"/>
              <a:t>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6413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Enrollment management in the age of </a:t>
            </a:r>
            <a:r>
              <a:rPr lang="en-US" sz="3200" b="1" i="1" dirty="0" smtClean="0"/>
              <a:t>resource constraints</a:t>
            </a:r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727457" y="3202662"/>
            <a:ext cx="30078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m</a:t>
            </a:r>
            <a:r>
              <a:rPr lang="en-US" sz="3200" dirty="0" smtClean="0"/>
              <a:t>ore enrollment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888721" y="3202663"/>
            <a:ext cx="27711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m</a:t>
            </a:r>
            <a:r>
              <a:rPr lang="en-US" sz="3200" dirty="0" smtClean="0"/>
              <a:t>ore resources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9409" y="2638256"/>
            <a:ext cx="1745171" cy="1745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21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Enrollment management in the age of </a:t>
            </a:r>
            <a:r>
              <a:rPr lang="en-US" sz="3200" b="1" i="1" dirty="0" smtClean="0"/>
              <a:t>resource constraints</a:t>
            </a:r>
            <a:r>
              <a:rPr lang="en-US" sz="3200" dirty="0" smtClean="0"/>
              <a:t>…</a:t>
            </a:r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8405" y="1937398"/>
            <a:ext cx="4935189" cy="302645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478408" y="5445349"/>
            <a:ext cx="3235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</a:t>
            </a:r>
            <a:r>
              <a:rPr lang="en-US" sz="2400" dirty="0" smtClean="0"/>
              <a:t>imple harmonic motion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933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2563</TotalTime>
  <Words>2889</Words>
  <Application>Microsoft Office PowerPoint</Application>
  <PresentationFormat>Widescreen</PresentationFormat>
  <Paragraphs>1114</Paragraphs>
  <Slides>50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8" baseType="lpstr">
      <vt:lpstr>Arial</vt:lpstr>
      <vt:lpstr>Calibri</vt:lpstr>
      <vt:lpstr>Calibri Light</vt:lpstr>
      <vt:lpstr>Chaparral Pro</vt:lpstr>
      <vt:lpstr>Microsoft Sans Serif</vt:lpstr>
      <vt:lpstr>Tw Cen MT</vt:lpstr>
      <vt:lpstr>Wingdings</vt:lpstr>
      <vt:lpstr>Office Theme</vt:lpstr>
      <vt:lpstr>Summary of Spring 2019 SEM Findings</vt:lpstr>
      <vt:lpstr>Contents</vt:lpstr>
      <vt:lpstr>Headcount:  down 4.6% in 5 years</vt:lpstr>
      <vt:lpstr>FTES:  down 16% in 5 years</vt:lpstr>
      <vt:lpstr>Average face to face units taken:   down 54% in 5 years Average online units taken:    down 38% in 5 years</vt:lpstr>
      <vt:lpstr>Major Demographic Shift:  County population is getting older Cañada’s share of college-age residents has remained the same</vt:lpstr>
      <vt:lpstr>Enrollment management in the age of resource constraints…</vt:lpstr>
      <vt:lpstr>Enrollment management in the age of resource constraints…</vt:lpstr>
      <vt:lpstr>Enrollment management in the age of resource constraints…</vt:lpstr>
      <vt:lpstr>Enrollment management in the age of the completion agenda…</vt:lpstr>
      <vt:lpstr>Enrollment management in the age of the completion agenda…</vt:lpstr>
      <vt:lpstr>Enrollment management in the age of the completion agenda…</vt:lpstr>
      <vt:lpstr>Recruitment:  66% down to 34%??</vt:lpstr>
      <vt:lpstr>Persistence</vt:lpstr>
      <vt:lpstr>Completion</vt:lpstr>
      <vt:lpstr>Top Majors Declared 2013-18</vt:lpstr>
      <vt:lpstr>Regional Share of FTES</vt:lpstr>
      <vt:lpstr>Topics Explored</vt:lpstr>
      <vt:lpstr>College for Working Adults (CWA)</vt:lpstr>
      <vt:lpstr>Dual Enrollment</vt:lpstr>
      <vt:lpstr>PowerPoint Presentation</vt:lpstr>
      <vt:lpstr>Online Education</vt:lpstr>
      <vt:lpstr>Career Education</vt:lpstr>
      <vt:lpstr>International</vt:lpstr>
      <vt:lpstr>Kinesiology, Athletics, Dance (KAD)</vt:lpstr>
      <vt:lpstr>STEM Center</vt:lpstr>
      <vt:lpstr>These programs (CWA, STEM, Athletes, Promise) have things in common:</vt:lpstr>
      <vt:lpstr>Guided Pathways – QFE Action Items</vt:lpstr>
      <vt:lpstr>Guided Pathways – QFE Action Items cont…</vt:lpstr>
      <vt:lpstr>Remaining Questions and Issues</vt:lpstr>
      <vt:lpstr>Data collection and monitoring</vt:lpstr>
      <vt:lpstr>Next steps</vt:lpstr>
      <vt:lpstr>Extra  Slides</vt:lpstr>
      <vt:lpstr>Key Performance Indicators</vt:lpstr>
      <vt:lpstr>PowerPoint Presentation</vt:lpstr>
      <vt:lpstr>PowerPoint Presentation</vt:lpstr>
      <vt:lpstr>PowerPoint Presentation</vt:lpstr>
      <vt:lpstr>Completion:  Gender imbalances</vt:lpstr>
      <vt:lpstr>PowerPoint Presentation</vt:lpstr>
      <vt:lpstr>PowerPoint Presentation</vt:lpstr>
      <vt:lpstr>PowerPoint Presentation</vt:lpstr>
      <vt:lpstr>Top 20 classes by enrollments (2016-18)</vt:lpstr>
      <vt:lpstr>PowerPoint Presentation</vt:lpstr>
      <vt:lpstr>Departments with lowest load  (2017-18)</vt:lpstr>
      <vt:lpstr>Departments with highest load  (2017-18)</vt:lpstr>
      <vt:lpstr>Data Dashboards Demo</vt:lpstr>
      <vt:lpstr>Majors v. Degrees</vt:lpstr>
      <vt:lpstr>Business degree takes 4 semesters + 2 summers…</vt:lpstr>
      <vt:lpstr>PBC Task Force: Other opportunities for growth?</vt:lpstr>
      <vt:lpstr>What will AB 705 implementation mean for persistence?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Perlas, Char</dc:creator>
  <cp:lastModifiedBy>Engel, Karen</cp:lastModifiedBy>
  <cp:revision>64</cp:revision>
  <dcterms:created xsi:type="dcterms:W3CDTF">2019-03-22T17:00:03Z</dcterms:created>
  <dcterms:modified xsi:type="dcterms:W3CDTF">2019-05-08T17:18:14Z</dcterms:modified>
</cp:coreProperties>
</file>