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8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21"/>
  </p:notesMasterIdLst>
  <p:handoutMasterIdLst>
    <p:handoutMasterId r:id="rId22"/>
  </p:handoutMasterIdLst>
  <p:sldIdLst>
    <p:sldId id="256" r:id="rId2"/>
    <p:sldId id="387" r:id="rId3"/>
    <p:sldId id="357" r:id="rId4"/>
    <p:sldId id="343" r:id="rId5"/>
    <p:sldId id="393" r:id="rId6"/>
    <p:sldId id="392" r:id="rId7"/>
    <p:sldId id="388" r:id="rId8"/>
    <p:sldId id="394" r:id="rId9"/>
    <p:sldId id="395" r:id="rId10"/>
    <p:sldId id="396" r:id="rId11"/>
    <p:sldId id="383" r:id="rId12"/>
    <p:sldId id="384" r:id="rId13"/>
    <p:sldId id="385" r:id="rId14"/>
    <p:sldId id="348" r:id="rId15"/>
    <p:sldId id="397" r:id="rId16"/>
    <p:sldId id="399" r:id="rId17"/>
    <p:sldId id="400" r:id="rId18"/>
    <p:sldId id="401" r:id="rId19"/>
    <p:sldId id="398" r:id="rId20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47" autoAdjust="0"/>
    <p:restoredTop sz="94660"/>
  </p:normalViewPr>
  <p:slideViewPr>
    <p:cSldViewPr showGuides="1">
      <p:cViewPr varScale="1">
        <p:scale>
          <a:sx n="66" d="100"/>
          <a:sy n="66" d="100"/>
        </p:scale>
        <p:origin x="788" y="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0B29B8-7803-48BD-BB42-59D90435ADD4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7C5956-A7F0-4E53-AAC6-D2637BB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7860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4304A77-E8CB-4BA2-A778-397B04B29813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0F7E794-B4C7-42DD-9308-D39DBB5DFC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934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F7E794-B4C7-42DD-9308-D39DBB5DFC5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744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C9C7C-ECB0-412F-9049-7B816C62CF2E}" type="datetime1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51B63-7500-496B-B528-B0A11555F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954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42DC2-D65B-49BC-A3AF-58E4D56AD590}" type="datetime1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51B63-7500-496B-B528-B0A11555F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685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14579-8C7C-4948-A12F-56D0E4DF1BEA}" type="datetime1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51B63-7500-496B-B528-B0A11555F3C3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357561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5309A-5884-4DE6-9F25-462BB3B0FAA1}" type="datetime1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51B63-7500-496B-B528-B0A11555F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1688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923A5-2198-477B-8004-309B023C301A}" type="datetime1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51B63-7500-496B-B528-B0A11555F3C3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398904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30206-9C6F-45F6-97DF-F34FA3FD0900}" type="datetime1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51B63-7500-496B-B528-B0A11555F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317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FB392-F833-46AE-B1BD-A5D5180759A2}" type="datetime1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51B63-7500-496B-B528-B0A11555F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9726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B0578-AB2D-4F98-9A3B-5AF7C9DCD941}" type="datetime1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51B63-7500-496B-B528-B0A11555F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561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84975-A4EB-4C8A-97F2-3616FC33B58E}" type="datetime1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51B63-7500-496B-B528-B0A11555F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935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225C-6A93-4FA6-9043-1567A56848E9}" type="datetime1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51B63-7500-496B-B528-B0A11555F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992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6175B-9D7F-4827-999D-1E177495F009}" type="datetime1">
              <a:rPr lang="en-US" smtClean="0"/>
              <a:t>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51B63-7500-496B-B528-B0A11555F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452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1FED1-8174-4CF2-9302-D529147E58E9}" type="datetime1">
              <a:rPr lang="en-US" smtClean="0"/>
              <a:t>1/15/2024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51B63-7500-496B-B528-B0A11555F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295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84508-3270-40A3-B916-A68EF36FE655}" type="datetime1">
              <a:rPr lang="en-US" smtClean="0"/>
              <a:t>1/15/2024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51B63-7500-496B-B528-B0A11555F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208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CC823-08A6-45E1-938F-ED8D111C8E7D}" type="datetime1">
              <a:rPr lang="en-US" smtClean="0"/>
              <a:t>1/15/2024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51B63-7500-496B-B528-B0A11555F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80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49737-183A-4598-9951-2DC5344F1BD7}" type="datetime1">
              <a:rPr lang="en-US" smtClean="0"/>
              <a:t>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51B63-7500-496B-B528-B0A11555F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192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51B63-7500-496B-B528-B0A11555F3C3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5D31E-6F7B-4E2E-9CCC-B9D33B469B8C}" type="datetime1">
              <a:rPr lang="en-US" smtClean="0"/>
              <a:t>1/15/2024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681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4FDD4-DA5A-4828-96F6-8E1994CC5BAE}" type="datetime1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C751B63-7500-496B-B528-B0A11555F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972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aft1493.org/contract-a-salaries/faculty-evaluation/" TargetMode="External"/><Relationship Id="rId2" Type="http://schemas.openxmlformats.org/officeDocument/2006/relationships/hyperlink" Target="https://www.smccd.edu/evaluation-procedures/files/Faculty-Evaluation-Procedures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mccd.edu/evaluation-procedures/files/Faculty-Evaluation-Procedures.pdf" TargetMode="Externa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mccd.edu/evaluation-procedures/files/Faculty-Evaluation-Procedures.pdf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404534"/>
            <a:ext cx="8893003" cy="1646302"/>
          </a:xfrm>
        </p:spPr>
        <p:txBody>
          <a:bodyPr/>
          <a:lstStyle/>
          <a:p>
            <a:pPr algn="ctr"/>
            <a:r>
              <a:rPr lang="en-US" sz="4000" dirty="0"/>
              <a:t>Faculty Evaluation Procedures:</a:t>
            </a:r>
            <a:br>
              <a:rPr lang="en-US" sz="4000" dirty="0"/>
            </a:br>
            <a:r>
              <a:rPr lang="en-US" sz="4000" dirty="0"/>
              <a:t>What Committee Members, Deans, and </a:t>
            </a:r>
            <a:r>
              <a:rPr lang="en-US" sz="4000" dirty="0" err="1"/>
              <a:t>Evaluees</a:t>
            </a:r>
            <a:r>
              <a:rPr lang="en-US" sz="4000" dirty="0"/>
              <a:t> Need to Know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51B63-7500-496B-B528-B0A11555F3C3}" type="slidenum">
              <a:rPr lang="en-US" smtClean="0"/>
              <a:t>1</a:t>
            </a:fld>
            <a:endParaRPr lang="en-US"/>
          </a:p>
        </p:txBody>
      </p:sp>
      <p:pic>
        <p:nvPicPr>
          <p:cNvPr id="1026" name="Picture 2" descr="Horizontal%20blue%20(RGB)%20for%20online%20and%20screen(JPG)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28" b="12703"/>
          <a:stretch>
            <a:fillRect/>
          </a:stretch>
        </p:blipFill>
        <p:spPr bwMode="auto">
          <a:xfrm>
            <a:off x="3657600" y="5105400"/>
            <a:ext cx="5105400" cy="1160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24739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4000" b="1" dirty="0"/>
              <a:t>Part 2 - Evaluation Ratings: </a:t>
            </a:r>
            <a:br>
              <a:rPr lang="en-US" sz="4000" b="1" dirty="0"/>
            </a:br>
            <a:r>
              <a:rPr lang="en-US" sz="4000" b="1" dirty="0">
                <a:solidFill>
                  <a:schemeClr val="tx1"/>
                </a:solidFill>
              </a:rPr>
              <a:t>Criteria, The Ratings, Their Meaning, and Evaluator Responsibilities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 numCol="2">
            <a:noAutofit/>
          </a:bodyPr>
          <a:lstStyle/>
          <a:p>
            <a:pPr marL="457200" lvl="1" indent="0">
              <a:buNone/>
            </a:pPr>
            <a:endParaRPr lang="en-US" b="1" dirty="0">
              <a:latin typeface="Calibri"/>
              <a:cs typeface="Calibri"/>
            </a:endParaRPr>
          </a:p>
          <a:p>
            <a:pPr lvl="1"/>
            <a:endParaRPr lang="en-US" b="1" dirty="0">
              <a:latin typeface="Calibri"/>
              <a:cs typeface="Calibri"/>
            </a:endParaRPr>
          </a:p>
          <a:p>
            <a:pPr lvl="1"/>
            <a:endParaRPr lang="en-US" b="1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35492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B880C9-04B9-0603-6B2B-28493E1CB6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Criteria for Faculty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312D8C-AFE2-732F-0612-9166B2B44C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600" b="1" dirty="0">
                <a:effectLst/>
                <a:latin typeface="Helvetica" pitchFamily="2" charset="0"/>
              </a:rPr>
              <a:t>What are evaluators considering? </a:t>
            </a:r>
          </a:p>
          <a:p>
            <a:r>
              <a:rPr lang="en-US" dirty="0">
                <a:effectLst/>
                <a:latin typeface="Helvetica" pitchFamily="2" charset="0"/>
              </a:rPr>
              <a:t>Student Relations</a:t>
            </a:r>
          </a:p>
          <a:p>
            <a:r>
              <a:rPr lang="en-US" dirty="0">
                <a:effectLst/>
                <a:latin typeface="Helvetica" pitchFamily="2" charset="0"/>
              </a:rPr>
              <a:t>Professional Responsibilities</a:t>
            </a:r>
          </a:p>
          <a:p>
            <a:r>
              <a:rPr lang="en-US" dirty="0">
                <a:effectLst/>
                <a:latin typeface="Helvetica" pitchFamily="2" charset="0"/>
              </a:rPr>
              <a:t>Evaluators, </a:t>
            </a:r>
            <a:r>
              <a:rPr lang="en-US" dirty="0" err="1">
                <a:effectLst/>
                <a:latin typeface="Helvetica" pitchFamily="2" charset="0"/>
              </a:rPr>
              <a:t>Evaluees</a:t>
            </a:r>
            <a:r>
              <a:rPr lang="en-US" dirty="0">
                <a:latin typeface="Helvetica" pitchFamily="2" charset="0"/>
              </a:rPr>
              <a:t>, </a:t>
            </a:r>
            <a:r>
              <a:rPr lang="en-US" dirty="0">
                <a:effectLst/>
                <a:latin typeface="Helvetica" pitchFamily="2" charset="0"/>
              </a:rPr>
              <a:t>and Committee Members should review the complete list of evaluation criteria on pages 3 and 4 of </a:t>
            </a:r>
            <a:r>
              <a:rPr lang="en-US" dirty="0">
                <a:solidFill>
                  <a:srgbClr val="0096A7"/>
                </a:solidFill>
                <a:effectLst/>
                <a:latin typeface="Helvetica" pitchFamily="2" charset="0"/>
              </a:rPr>
              <a:t>Appendix G</a:t>
            </a:r>
            <a:r>
              <a:rPr lang="en-US" dirty="0">
                <a:effectLst/>
                <a:latin typeface="Helvetica" pitchFamily="2" charset="0"/>
              </a:rPr>
              <a:t>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83CE21-E6EA-17BD-92B3-BD2EBED0A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15399" y="6041362"/>
            <a:ext cx="358603" cy="365125"/>
          </a:xfrm>
        </p:spPr>
        <p:txBody>
          <a:bodyPr/>
          <a:lstStyle/>
          <a:p>
            <a:fld id="{EC751B63-7500-496B-B528-B0A11555F3C3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7838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AFE28-BAF9-5655-29B1-43095E6FC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Ratings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A07524-FAE7-9838-D7C0-C2C32B560A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effectLst/>
                <a:latin typeface="Helvetica" pitchFamily="2" charset="0"/>
              </a:rPr>
              <a:t>Exceeds Expectations (A): </a:t>
            </a:r>
            <a:r>
              <a:rPr lang="en-US" dirty="0">
                <a:effectLst/>
                <a:latin typeface="Helvetica" pitchFamily="2" charset="0"/>
              </a:rPr>
              <a:t>Used for faculty whose performance far exceeds expectations due to exceptionally high quality of work n all essential areas of responsibility, resulting in an overall quality of work that is superior.</a:t>
            </a:r>
          </a:p>
          <a:p>
            <a:r>
              <a:rPr lang="en-US" b="1" dirty="0">
                <a:effectLst/>
                <a:latin typeface="Helvetica" pitchFamily="2" charset="0"/>
              </a:rPr>
              <a:t>Meets Expectations (B): </a:t>
            </a:r>
            <a:r>
              <a:rPr lang="en-US" dirty="0">
                <a:effectLst/>
                <a:latin typeface="Helvetica" pitchFamily="2" charset="0"/>
              </a:rPr>
              <a:t>Used for faculty who perform assigned responsibilities well, consistently throughout the review period.</a:t>
            </a:r>
          </a:p>
          <a:p>
            <a:r>
              <a:rPr lang="en-US" b="1" dirty="0">
                <a:effectLst/>
                <a:latin typeface="Helvetica" pitchFamily="2" charset="0"/>
              </a:rPr>
              <a:t>Needs Improvement (C): </a:t>
            </a:r>
            <a:r>
              <a:rPr lang="en-US" dirty="0">
                <a:effectLst/>
                <a:latin typeface="Helvetica" pitchFamily="2" charset="0"/>
              </a:rPr>
              <a:t>should be used for faculty who made a sincere effort to meet the evaluation criteria but need additional guidance to meet them successfully.</a:t>
            </a:r>
          </a:p>
          <a:p>
            <a:r>
              <a:rPr lang="en-US" b="1" dirty="0">
                <a:effectLst/>
                <a:latin typeface="Helvetica" pitchFamily="2" charset="0"/>
              </a:rPr>
              <a:t>Unsatisfactory (D)</a:t>
            </a:r>
            <a:r>
              <a:rPr lang="en-US" dirty="0">
                <a:effectLst/>
                <a:latin typeface="Helvetica" pitchFamily="2" charset="0"/>
              </a:rPr>
              <a:t>: should be used for faculty whose performance was below standard with regard to the evaluation criteria. Steps must be taken to improve overall performance.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CA1113-3947-63F7-2F78-CDD3783BD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51B63-7500-496B-B528-B0A11555F3C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1727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19013-4C0D-2ED6-767E-176AF3A26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the ratings mean?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1E7AF-8FE8-0108-2522-D80F3F781E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>
                <a:effectLst/>
                <a:latin typeface="Helvetica" pitchFamily="2" charset="0"/>
              </a:rPr>
              <a:t>A. Exceeds Expectations, B. Meets Expectations, C. Needs Improvement, D. Unsatisfactory  </a:t>
            </a:r>
            <a:r>
              <a:rPr lang="en-US" b="1" dirty="0">
                <a:solidFill>
                  <a:schemeClr val="accent2"/>
                </a:solidFill>
                <a:effectLst/>
                <a:latin typeface="Helvetica" pitchFamily="2" charset="0"/>
              </a:rPr>
              <a:t>… </a:t>
            </a:r>
            <a:r>
              <a:rPr lang="en-US" dirty="0">
                <a:solidFill>
                  <a:schemeClr val="accent2"/>
                </a:solidFill>
                <a:effectLst/>
                <a:latin typeface="Helvetica" pitchFamily="2" charset="0"/>
              </a:rPr>
              <a:t>How do you choose the right one? </a:t>
            </a:r>
          </a:p>
          <a:p>
            <a:r>
              <a:rPr lang="en-US" dirty="0">
                <a:effectLst/>
                <a:latin typeface="Helvetica" pitchFamily="2" charset="0"/>
              </a:rPr>
              <a:t>Each individual committee member will likely have a slightly different understanding of what kind of work merits an A, B, C or D</a:t>
            </a:r>
          </a:p>
          <a:p>
            <a:r>
              <a:rPr lang="en-US" b="1" dirty="0" err="1">
                <a:effectLst/>
                <a:latin typeface="Helvetica" pitchFamily="2" charset="0"/>
              </a:rPr>
              <a:t>Evaluees</a:t>
            </a:r>
            <a:r>
              <a:rPr lang="en-US" b="1" dirty="0">
                <a:effectLst/>
                <a:latin typeface="Helvetica" pitchFamily="2" charset="0"/>
              </a:rPr>
              <a:t> </a:t>
            </a:r>
            <a:r>
              <a:rPr lang="en-US" dirty="0">
                <a:effectLst/>
                <a:latin typeface="Helvetica" pitchFamily="2" charset="0"/>
              </a:rPr>
              <a:t>should be most concerned with earning passing marks: “(B) Meets Expectations.” This means that they have what it takes to be a successful faculty member and will receive the next contract.</a:t>
            </a:r>
          </a:p>
          <a:p>
            <a:r>
              <a:rPr lang="en-US" dirty="0">
                <a:effectLst/>
                <a:latin typeface="Helvetica" pitchFamily="2" charset="0"/>
              </a:rPr>
              <a:t>There are no bonus points for getting an “A.”</a:t>
            </a:r>
          </a:p>
          <a:p>
            <a:r>
              <a:rPr lang="en-US" dirty="0">
                <a:effectLst/>
                <a:latin typeface="Helvetica" pitchFamily="2" charset="0"/>
              </a:rPr>
              <a:t>Evaluators / Committee members should clearly communicate to an </a:t>
            </a:r>
            <a:r>
              <a:rPr lang="en-US" dirty="0" err="1">
                <a:effectLst/>
                <a:latin typeface="Helvetica" pitchFamily="2" charset="0"/>
              </a:rPr>
              <a:t>evaluee</a:t>
            </a:r>
            <a:r>
              <a:rPr lang="en-US" dirty="0">
                <a:effectLst/>
                <a:latin typeface="Helvetica" pitchFamily="2" charset="0"/>
              </a:rPr>
              <a:t> how they view the rating system so that there are no misunderstandings if someone does not get an “A”.</a:t>
            </a:r>
          </a:p>
          <a:p>
            <a:r>
              <a:rPr lang="en-US" dirty="0">
                <a:effectLst/>
                <a:latin typeface="Helvetica" pitchFamily="2" charset="0"/>
              </a:rPr>
              <a:t>Also, if an </a:t>
            </a:r>
            <a:r>
              <a:rPr lang="en-US" dirty="0" err="1">
                <a:effectLst/>
                <a:latin typeface="Helvetica" pitchFamily="2" charset="0"/>
              </a:rPr>
              <a:t>evaluee</a:t>
            </a:r>
            <a:r>
              <a:rPr lang="en-US" dirty="0">
                <a:effectLst/>
                <a:latin typeface="Helvetica" pitchFamily="2" charset="0"/>
              </a:rPr>
              <a:t> earns a C or D on a specific evaluation item, they will still receive the next contract if they earned B or A for the overall evaluation. </a:t>
            </a:r>
          </a:p>
          <a:p>
            <a:endParaRPr lang="en-US" dirty="0">
              <a:effectLst/>
              <a:latin typeface="Helvetica" pitchFamily="2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4B9A5E-540C-D099-7838-B0D84C2C2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51B63-7500-496B-B528-B0A11555F3C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5064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85799"/>
            <a:ext cx="9505951" cy="929125"/>
          </a:xfrm>
        </p:spPr>
        <p:txBody>
          <a:bodyPr/>
          <a:lstStyle/>
          <a:p>
            <a:r>
              <a:rPr lang="en-US" sz="3200" b="1" dirty="0"/>
              <a:t>Evaluator Responsibilities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1" y="1614924"/>
            <a:ext cx="8762999" cy="4938276"/>
          </a:xfrm>
        </p:spPr>
        <p:txBody>
          <a:bodyPr>
            <a:noAutofit/>
          </a:bodyPr>
          <a:lstStyle/>
          <a:p>
            <a:pPr marL="457200" lvl="2" indent="-457200">
              <a:buFont typeface="+mj-lt"/>
              <a:buAutoNum type="arabicPeriod"/>
            </a:pPr>
            <a:r>
              <a:rPr lang="en-US" sz="2000" dirty="0">
                <a:latin typeface="Calibri"/>
                <a:cs typeface="Calibri"/>
              </a:rPr>
              <a:t>“</a:t>
            </a:r>
            <a:r>
              <a:rPr lang="en-US" sz="2000" b="1" dirty="0">
                <a:solidFill>
                  <a:srgbClr val="FF0000"/>
                </a:solidFill>
                <a:latin typeface="Calibri"/>
                <a:cs typeface="Calibri"/>
              </a:rPr>
              <a:t>follow the procedure</a:t>
            </a:r>
            <a:r>
              <a:rPr lang="en-US" sz="2000" dirty="0">
                <a:latin typeface="Calibri"/>
                <a:cs typeface="Calibri"/>
              </a:rPr>
              <a:t>”!</a:t>
            </a:r>
          </a:p>
          <a:p>
            <a:pPr marL="457200" lvl="2" indent="-457200">
              <a:buFont typeface="+mj-lt"/>
              <a:buAutoNum type="arabicPeriod"/>
            </a:pPr>
            <a:r>
              <a:rPr lang="en-US" sz="2000" dirty="0">
                <a:latin typeface="Calibri"/>
                <a:cs typeface="Calibri"/>
              </a:rPr>
              <a:t>“to meet with the </a:t>
            </a:r>
            <a:r>
              <a:rPr lang="en-US" sz="2000" dirty="0" err="1">
                <a:latin typeface="Calibri"/>
                <a:cs typeface="Calibri"/>
              </a:rPr>
              <a:t>evaluee</a:t>
            </a:r>
            <a:r>
              <a:rPr lang="en-US" sz="2000" dirty="0">
                <a:latin typeface="Calibri"/>
                <a:cs typeface="Calibri"/>
              </a:rPr>
              <a:t> to review criteria and methods of evaluation and the timelines of the evaluation process”</a:t>
            </a:r>
          </a:p>
          <a:p>
            <a:pPr marL="914400" lvl="3" indent="-457200"/>
            <a:r>
              <a:rPr lang="en-US" sz="1600" dirty="0">
                <a:latin typeface="Calibri"/>
                <a:cs typeface="Calibri"/>
              </a:rPr>
              <a:t>Discuss the contents of the portfolio and how the contents will be reviewed</a:t>
            </a:r>
          </a:p>
          <a:p>
            <a:pPr marL="457200" lvl="2" indent="-457200">
              <a:buFont typeface="+mj-lt"/>
              <a:buAutoNum type="arabicPeriod"/>
            </a:pPr>
            <a:r>
              <a:rPr lang="en-US" sz="2000" dirty="0">
                <a:latin typeface="Calibri"/>
                <a:cs typeface="Calibri"/>
              </a:rPr>
              <a:t> to gather and review all data obtained by the various evaluation methods employed; </a:t>
            </a:r>
          </a:p>
          <a:p>
            <a:pPr marL="457200" lvl="2" indent="-457200">
              <a:buFont typeface="+mj-lt"/>
              <a:buAutoNum type="arabicPeriod"/>
            </a:pPr>
            <a:r>
              <a:rPr lang="en-US" sz="2000" dirty="0">
                <a:latin typeface="Calibri"/>
                <a:cs typeface="Calibri"/>
              </a:rPr>
              <a:t>to meet with the </a:t>
            </a:r>
            <a:r>
              <a:rPr lang="en-US" sz="2000" dirty="0" err="1">
                <a:latin typeface="Calibri"/>
                <a:cs typeface="Calibri"/>
              </a:rPr>
              <a:t>evaluee</a:t>
            </a:r>
            <a:r>
              <a:rPr lang="en-US" sz="2000" dirty="0">
                <a:latin typeface="Calibri"/>
                <a:cs typeface="Calibri"/>
              </a:rPr>
              <a:t> to discuss evaluation results and develop a plan for professional growth;</a:t>
            </a:r>
          </a:p>
          <a:p>
            <a:pPr marL="457200" lvl="2" indent="-457200">
              <a:buFont typeface="+mj-lt"/>
              <a:buAutoNum type="arabicPeriod"/>
            </a:pPr>
            <a:r>
              <a:rPr lang="en-US" sz="2000" dirty="0">
                <a:latin typeface="Calibri"/>
                <a:cs typeface="Calibri"/>
              </a:rPr>
              <a:t>to complete Observation, Portfolio Review, and Evaluation Summary forms with commendations and recommendations as appropriate;</a:t>
            </a:r>
          </a:p>
          <a:p>
            <a:pPr marL="457200" lvl="2" indent="-457200">
              <a:buFont typeface="+mj-lt"/>
              <a:buAutoNum type="arabicPeriod"/>
            </a:pPr>
            <a:r>
              <a:rPr lang="en-US" sz="2000" dirty="0">
                <a:latin typeface="Calibri"/>
                <a:cs typeface="Calibri"/>
              </a:rPr>
              <a:t>to determine an evaluation recommendation; and </a:t>
            </a:r>
          </a:p>
          <a:p>
            <a:pPr marL="457200" lvl="2" indent="-457200">
              <a:buFont typeface="+mj-lt"/>
              <a:buAutoNum type="arabicPeriod"/>
            </a:pPr>
            <a:r>
              <a:rPr lang="en-US" sz="2000" dirty="0">
                <a:latin typeface="Calibri"/>
                <a:cs typeface="Calibri"/>
              </a:rPr>
              <a:t>to forward their recommendation to the responsible administrators (o</a:t>
            </a:r>
            <a:r>
              <a:rPr lang="en-US" sz="1800" dirty="0">
                <a:latin typeface="Calibri"/>
                <a:cs typeface="Calibri"/>
              </a:rPr>
              <a:t>r, for tenured comprehensive evaluations, to the chair of the Division Evaluation Committee)</a:t>
            </a:r>
          </a:p>
          <a:p>
            <a:pPr lvl="1"/>
            <a:endParaRPr lang="en-US" b="1" dirty="0">
              <a:latin typeface="Calibri"/>
              <a:cs typeface="Calibri"/>
            </a:endParaRPr>
          </a:p>
          <a:p>
            <a:pPr lvl="1"/>
            <a:endParaRPr lang="en-US" b="1" dirty="0">
              <a:latin typeface="Calibri"/>
              <a:cs typeface="Calibri"/>
            </a:endParaRPr>
          </a:p>
          <a:p>
            <a:pPr lvl="1"/>
            <a:endParaRPr lang="en-US" b="1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72672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4000" b="1" dirty="0"/>
              <a:t>Part 3 - Evaluation Timelines: </a:t>
            </a:r>
            <a:br>
              <a:rPr lang="en-US" sz="4000" b="1" dirty="0"/>
            </a:br>
            <a:r>
              <a:rPr lang="en-US" sz="4000" b="1" dirty="0">
                <a:solidFill>
                  <a:schemeClr val="tx1"/>
                </a:solidFill>
              </a:rPr>
              <a:t>Adjunct</a:t>
            </a:r>
            <a:r>
              <a:rPr lang="en-US" sz="4000" b="1">
                <a:solidFill>
                  <a:schemeClr val="tx1"/>
                </a:solidFill>
              </a:rPr>
              <a:t>/Grant-Funded, </a:t>
            </a:r>
            <a:r>
              <a:rPr lang="en-US" sz="4000" b="1" dirty="0">
                <a:solidFill>
                  <a:schemeClr val="tx1"/>
                </a:solidFill>
              </a:rPr>
              <a:t>Tenured, and Tenure-Track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 numCol="2">
            <a:noAutofit/>
          </a:bodyPr>
          <a:lstStyle/>
          <a:p>
            <a:pPr marL="457200" lvl="1" indent="0">
              <a:buNone/>
            </a:pPr>
            <a:endParaRPr lang="en-US" b="1" dirty="0">
              <a:latin typeface="Calibri"/>
              <a:cs typeface="Calibri"/>
            </a:endParaRPr>
          </a:p>
          <a:p>
            <a:pPr lvl="1"/>
            <a:endParaRPr lang="en-US" b="1" dirty="0">
              <a:latin typeface="Calibri"/>
              <a:cs typeface="Calibri"/>
            </a:endParaRPr>
          </a:p>
          <a:p>
            <a:pPr lvl="1"/>
            <a:endParaRPr lang="en-US" b="1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07349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85800"/>
            <a:ext cx="8664402" cy="914400"/>
          </a:xfrm>
        </p:spPr>
        <p:txBody>
          <a:bodyPr>
            <a:normAutofit/>
          </a:bodyPr>
          <a:lstStyle/>
          <a:p>
            <a:r>
              <a:rPr lang="en-US" sz="4000" b="1" dirty="0"/>
              <a:t>Adjunct/Grant Faculty: Timeline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1" y="1600200"/>
            <a:ext cx="9143999" cy="457200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10000"/>
              </a:lnSpc>
            </a:pPr>
            <a:r>
              <a:rPr lang="en-US" sz="2200" b="1" dirty="0">
                <a:solidFill>
                  <a:schemeClr val="tx1"/>
                </a:solidFill>
                <a:latin typeface="Calibri"/>
                <a:cs typeface="Calibri"/>
              </a:rPr>
              <a:t>Weeks 1-4 of Semester (Fall or Spring)</a:t>
            </a:r>
          </a:p>
          <a:p>
            <a:pPr lvl="1">
              <a:lnSpc>
                <a:spcPct val="110000"/>
              </a:lnSpc>
            </a:pPr>
            <a:r>
              <a:rPr lang="en-US" sz="2000" b="1" dirty="0">
                <a:solidFill>
                  <a:schemeClr val="tx1"/>
                </a:solidFill>
                <a:latin typeface="Calibri"/>
                <a:cs typeface="Calibri"/>
              </a:rPr>
              <a:t>Orientation</a:t>
            </a:r>
            <a:r>
              <a:rPr lang="en-US" sz="2000" dirty="0">
                <a:solidFill>
                  <a:schemeClr val="tx1"/>
                </a:solidFill>
                <a:latin typeface="Calibri"/>
                <a:cs typeface="Calibri"/>
              </a:rPr>
              <a:t> to All Participants (this is it!)</a:t>
            </a:r>
          </a:p>
          <a:p>
            <a:pPr lvl="1">
              <a:lnSpc>
                <a:spcPct val="110000"/>
              </a:lnSpc>
            </a:pPr>
            <a:r>
              <a:rPr lang="en-US" sz="2000" dirty="0">
                <a:solidFill>
                  <a:schemeClr val="tx1"/>
                </a:solidFill>
                <a:latin typeface="Calibri"/>
                <a:cs typeface="Calibri"/>
              </a:rPr>
              <a:t>The evaluator meets with </a:t>
            </a:r>
            <a:r>
              <a:rPr lang="en-US" sz="2000" dirty="0" err="1">
                <a:solidFill>
                  <a:schemeClr val="tx1"/>
                </a:solidFill>
                <a:latin typeface="Calibri"/>
                <a:cs typeface="Calibri"/>
              </a:rPr>
              <a:t>evaluee</a:t>
            </a:r>
            <a:endParaRPr lang="en-US" sz="2000" dirty="0">
              <a:solidFill>
                <a:schemeClr val="tx1"/>
              </a:solidFill>
              <a:latin typeface="Calibri"/>
              <a:cs typeface="Calibri"/>
            </a:endParaRPr>
          </a:p>
          <a:p>
            <a:pPr lvl="1">
              <a:lnSpc>
                <a:spcPct val="110000"/>
              </a:lnSpc>
            </a:pPr>
            <a:r>
              <a:rPr lang="en-US" sz="2000" dirty="0">
                <a:solidFill>
                  <a:schemeClr val="tx1"/>
                </a:solidFill>
                <a:latin typeface="Calibri"/>
                <a:cs typeface="Calibri"/>
              </a:rPr>
              <a:t>The evaluator establishes a schedule</a:t>
            </a:r>
          </a:p>
          <a:p>
            <a:pPr>
              <a:lnSpc>
                <a:spcPct val="110000"/>
              </a:lnSpc>
            </a:pPr>
            <a:r>
              <a:rPr lang="en-US" sz="2200" b="1" dirty="0">
                <a:solidFill>
                  <a:schemeClr val="tx1"/>
                </a:solidFill>
                <a:latin typeface="Calibri"/>
                <a:cs typeface="Calibri"/>
              </a:rPr>
              <a:t>Weeks 5 to 12 of Semester</a:t>
            </a:r>
          </a:p>
          <a:p>
            <a:pPr lvl="1">
              <a:lnSpc>
                <a:spcPct val="110000"/>
              </a:lnSpc>
            </a:pPr>
            <a:r>
              <a:rPr lang="en-US" sz="2000" dirty="0">
                <a:solidFill>
                  <a:schemeClr val="tx1"/>
                </a:solidFill>
                <a:latin typeface="Calibri"/>
                <a:cs typeface="Calibri"/>
              </a:rPr>
              <a:t>The evaluator completes the </a:t>
            </a:r>
            <a:r>
              <a:rPr lang="en-US" sz="2000" b="1" dirty="0">
                <a:solidFill>
                  <a:schemeClr val="tx1"/>
                </a:solidFill>
                <a:latin typeface="Calibri"/>
                <a:cs typeface="Calibri"/>
              </a:rPr>
              <a:t>Observation(s)</a:t>
            </a:r>
            <a:r>
              <a:rPr lang="en-US" sz="2000" dirty="0">
                <a:solidFill>
                  <a:schemeClr val="tx1"/>
                </a:solidFill>
                <a:latin typeface="Calibri"/>
                <a:cs typeface="Calibri"/>
              </a:rPr>
              <a:t> (classroom and online) and reports on her/his observations.</a:t>
            </a:r>
          </a:p>
          <a:p>
            <a:pPr lvl="1">
              <a:lnSpc>
                <a:spcPct val="110000"/>
              </a:lnSpc>
            </a:pPr>
            <a:r>
              <a:rPr lang="en-US" sz="2000" b="1" dirty="0">
                <a:solidFill>
                  <a:schemeClr val="tx1"/>
                </a:solidFill>
                <a:latin typeface="Calibri"/>
                <a:cs typeface="Calibri"/>
              </a:rPr>
              <a:t>Student Questionnaires </a:t>
            </a:r>
            <a:r>
              <a:rPr lang="en-US" sz="2000" dirty="0">
                <a:solidFill>
                  <a:schemeClr val="tx1"/>
                </a:solidFill>
                <a:latin typeface="Calibri"/>
                <a:cs typeface="Calibri"/>
              </a:rPr>
              <a:t>are administered by Week 10.</a:t>
            </a:r>
          </a:p>
          <a:p>
            <a:pPr lvl="1">
              <a:lnSpc>
                <a:spcPct val="110000"/>
              </a:lnSpc>
            </a:pPr>
            <a:r>
              <a:rPr lang="en-US" sz="2000" dirty="0">
                <a:solidFill>
                  <a:schemeClr val="tx1"/>
                </a:solidFill>
                <a:latin typeface="Calibri"/>
                <a:cs typeface="Calibri"/>
              </a:rPr>
              <a:t>The </a:t>
            </a:r>
            <a:r>
              <a:rPr lang="en-US" sz="2000" dirty="0" err="1">
                <a:solidFill>
                  <a:schemeClr val="tx1"/>
                </a:solidFill>
                <a:latin typeface="Calibri"/>
                <a:cs typeface="Calibri"/>
              </a:rPr>
              <a:t>evaluee</a:t>
            </a:r>
            <a:r>
              <a:rPr lang="en-US" sz="2000" dirty="0">
                <a:solidFill>
                  <a:schemeClr val="tx1"/>
                </a:solidFill>
                <a:latin typeface="Calibri"/>
                <a:cs typeface="Calibri"/>
              </a:rPr>
              <a:t> completes and submits a </a:t>
            </a:r>
            <a:r>
              <a:rPr lang="en-US" sz="2000" b="1" dirty="0">
                <a:solidFill>
                  <a:schemeClr val="tx1"/>
                </a:solidFill>
                <a:latin typeface="Calibri"/>
                <a:cs typeface="Calibri"/>
              </a:rPr>
              <a:t>Portfolio</a:t>
            </a:r>
            <a:r>
              <a:rPr lang="en-US" sz="2000" dirty="0">
                <a:solidFill>
                  <a:schemeClr val="tx1"/>
                </a:solidFill>
                <a:latin typeface="Calibri"/>
                <a:cs typeface="Calibri"/>
              </a:rPr>
              <a:t> to her/his division office by Week 11.</a:t>
            </a:r>
          </a:p>
          <a:p>
            <a:pPr lvl="1">
              <a:lnSpc>
                <a:spcPct val="110000"/>
              </a:lnSpc>
            </a:pPr>
            <a:r>
              <a:rPr lang="en-US" sz="2000" dirty="0">
                <a:solidFill>
                  <a:schemeClr val="tx1"/>
                </a:solidFill>
                <a:latin typeface="Calibri"/>
                <a:cs typeface="Calibri"/>
              </a:rPr>
              <a:t>The </a:t>
            </a:r>
            <a:r>
              <a:rPr lang="en-US" sz="2000" dirty="0" err="1">
                <a:solidFill>
                  <a:schemeClr val="tx1"/>
                </a:solidFill>
                <a:latin typeface="Calibri"/>
                <a:cs typeface="Calibri"/>
              </a:rPr>
              <a:t>evaluee</a:t>
            </a:r>
            <a:r>
              <a:rPr lang="en-US" sz="2000" dirty="0">
                <a:solidFill>
                  <a:schemeClr val="tx1"/>
                </a:solidFill>
                <a:latin typeface="Calibri"/>
                <a:cs typeface="Calibri"/>
              </a:rPr>
              <a:t> completes and submits the </a:t>
            </a:r>
            <a:r>
              <a:rPr lang="en-US" sz="2000" b="1" dirty="0">
                <a:solidFill>
                  <a:schemeClr val="tx1"/>
                </a:solidFill>
                <a:latin typeface="Calibri"/>
                <a:cs typeface="Calibri"/>
              </a:rPr>
              <a:t>Self-Assessment </a:t>
            </a:r>
            <a:r>
              <a:rPr lang="en-US" sz="2000" dirty="0">
                <a:solidFill>
                  <a:schemeClr val="tx1"/>
                </a:solidFill>
                <a:latin typeface="Calibri"/>
                <a:cs typeface="Calibri"/>
              </a:rPr>
              <a:t>to the </a:t>
            </a:r>
            <a:r>
              <a:rPr lang="en-US" sz="2000" dirty="0" err="1">
                <a:solidFill>
                  <a:schemeClr val="tx1"/>
                </a:solidFill>
                <a:latin typeface="Calibri"/>
                <a:cs typeface="Calibri"/>
              </a:rPr>
              <a:t>evaluee’s</a:t>
            </a:r>
            <a:r>
              <a:rPr lang="en-US" sz="2000" dirty="0">
                <a:solidFill>
                  <a:schemeClr val="tx1"/>
                </a:solidFill>
                <a:latin typeface="Calibri"/>
                <a:cs typeface="Calibri"/>
              </a:rPr>
              <a:t> division office by Week 11.</a:t>
            </a:r>
          </a:p>
          <a:p>
            <a:pPr lvl="1">
              <a:lnSpc>
                <a:spcPct val="110000"/>
              </a:lnSpc>
            </a:pPr>
            <a:r>
              <a:rPr lang="en-US" sz="2000" dirty="0">
                <a:solidFill>
                  <a:schemeClr val="tx1"/>
                </a:solidFill>
                <a:latin typeface="Calibri"/>
                <a:cs typeface="Calibri"/>
              </a:rPr>
              <a:t>The evaluator discusses the different evaluation components with the </a:t>
            </a:r>
            <a:r>
              <a:rPr lang="en-US" sz="2000" dirty="0" err="1">
                <a:solidFill>
                  <a:schemeClr val="tx1"/>
                </a:solidFill>
                <a:latin typeface="Calibri"/>
                <a:cs typeface="Calibri"/>
              </a:rPr>
              <a:t>evaluee</a:t>
            </a:r>
            <a:r>
              <a:rPr lang="en-US" sz="2000" dirty="0">
                <a:solidFill>
                  <a:schemeClr val="tx1"/>
                </a:solidFill>
                <a:latin typeface="Calibri"/>
                <a:cs typeface="Calibri"/>
              </a:rPr>
              <a:t>.</a:t>
            </a:r>
          </a:p>
          <a:p>
            <a:pPr>
              <a:lnSpc>
                <a:spcPct val="110000"/>
              </a:lnSpc>
            </a:pPr>
            <a:endParaRPr lang="en-US" sz="2200" dirty="0">
              <a:solidFill>
                <a:schemeClr val="tx1"/>
              </a:solidFill>
              <a:latin typeface="Calibri"/>
              <a:cs typeface="Calibri"/>
            </a:endParaRPr>
          </a:p>
          <a:p>
            <a:pPr>
              <a:lnSpc>
                <a:spcPct val="110000"/>
              </a:lnSpc>
            </a:pPr>
            <a:endParaRPr lang="en-US" sz="2200" dirty="0">
              <a:solidFill>
                <a:schemeClr val="tx1"/>
              </a:solidFill>
              <a:latin typeface="Calibri"/>
              <a:cs typeface="Calibri"/>
            </a:endParaRP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10149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85800"/>
            <a:ext cx="8664402" cy="914400"/>
          </a:xfrm>
        </p:spPr>
        <p:txBody>
          <a:bodyPr>
            <a:normAutofit/>
          </a:bodyPr>
          <a:lstStyle/>
          <a:p>
            <a:r>
              <a:rPr lang="en-US" sz="4000" b="1" dirty="0"/>
              <a:t>Tenured Faculty: Timeline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1" y="1600200"/>
            <a:ext cx="9143999" cy="48006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0000"/>
              </a:lnSpc>
            </a:pPr>
            <a:r>
              <a:rPr lang="en-US" sz="2200" b="1" dirty="0">
                <a:solidFill>
                  <a:schemeClr val="tx1"/>
                </a:solidFill>
                <a:latin typeface="Calibri"/>
                <a:cs typeface="Calibri"/>
              </a:rPr>
              <a:t>Weeks 1-4 of Spring Semester</a:t>
            </a:r>
          </a:p>
          <a:p>
            <a:pPr lvl="1">
              <a:lnSpc>
                <a:spcPct val="110000"/>
              </a:lnSpc>
            </a:pPr>
            <a:r>
              <a:rPr lang="en-US" sz="2000" b="1" dirty="0">
                <a:solidFill>
                  <a:schemeClr val="tx1"/>
                </a:solidFill>
                <a:latin typeface="Calibri"/>
                <a:cs typeface="Calibri"/>
              </a:rPr>
              <a:t>Orientation</a:t>
            </a:r>
            <a:r>
              <a:rPr lang="en-US" sz="2000" dirty="0">
                <a:solidFill>
                  <a:schemeClr val="tx1"/>
                </a:solidFill>
                <a:latin typeface="Calibri"/>
                <a:cs typeface="Calibri"/>
              </a:rPr>
              <a:t> to All Participants (this is it!)</a:t>
            </a:r>
          </a:p>
          <a:p>
            <a:pPr lvl="1">
              <a:lnSpc>
                <a:spcPct val="110000"/>
              </a:lnSpc>
            </a:pPr>
            <a:r>
              <a:rPr lang="en-US" sz="2000" dirty="0">
                <a:solidFill>
                  <a:schemeClr val="tx1"/>
                </a:solidFill>
                <a:latin typeface="Calibri"/>
                <a:cs typeface="Calibri"/>
              </a:rPr>
              <a:t>The committee meets with </a:t>
            </a:r>
            <a:r>
              <a:rPr lang="en-US" sz="2000" dirty="0" err="1">
                <a:solidFill>
                  <a:schemeClr val="tx1"/>
                </a:solidFill>
                <a:latin typeface="Calibri"/>
                <a:cs typeface="Calibri"/>
              </a:rPr>
              <a:t>evaluee</a:t>
            </a:r>
            <a:endParaRPr lang="en-US" sz="2000" dirty="0">
              <a:solidFill>
                <a:schemeClr val="tx1"/>
              </a:solidFill>
              <a:latin typeface="Calibri"/>
              <a:cs typeface="Calibri"/>
            </a:endParaRPr>
          </a:p>
          <a:p>
            <a:pPr lvl="1">
              <a:lnSpc>
                <a:spcPct val="110000"/>
              </a:lnSpc>
            </a:pPr>
            <a:r>
              <a:rPr lang="en-US" sz="2000" dirty="0">
                <a:solidFill>
                  <a:schemeClr val="tx1"/>
                </a:solidFill>
                <a:latin typeface="Calibri"/>
                <a:cs typeface="Calibri"/>
              </a:rPr>
              <a:t>The committee establishes a schedule</a:t>
            </a:r>
          </a:p>
          <a:p>
            <a:pPr>
              <a:lnSpc>
                <a:spcPct val="110000"/>
              </a:lnSpc>
            </a:pPr>
            <a:r>
              <a:rPr lang="en-US" sz="2200" b="1" dirty="0">
                <a:solidFill>
                  <a:schemeClr val="tx1"/>
                </a:solidFill>
                <a:latin typeface="Calibri"/>
                <a:cs typeface="Calibri"/>
              </a:rPr>
              <a:t>Weeks 5 to 12 of Spring Semester</a:t>
            </a:r>
          </a:p>
          <a:p>
            <a:pPr lvl="1">
              <a:lnSpc>
                <a:spcPct val="110000"/>
              </a:lnSpc>
            </a:pPr>
            <a:r>
              <a:rPr lang="en-US" sz="2000" dirty="0">
                <a:solidFill>
                  <a:schemeClr val="tx1"/>
                </a:solidFill>
                <a:latin typeface="Calibri"/>
                <a:cs typeface="Calibri"/>
              </a:rPr>
              <a:t>If a comprehensive evaluation, evaluators complete </a:t>
            </a:r>
            <a:r>
              <a:rPr lang="en-US" sz="2000" b="1" dirty="0">
                <a:solidFill>
                  <a:schemeClr val="tx1"/>
                </a:solidFill>
                <a:latin typeface="Calibri"/>
                <a:cs typeface="Calibri"/>
              </a:rPr>
              <a:t>Observations</a:t>
            </a:r>
            <a:r>
              <a:rPr lang="en-US" sz="2000" dirty="0">
                <a:solidFill>
                  <a:schemeClr val="tx1"/>
                </a:solidFill>
                <a:latin typeface="Calibri"/>
                <a:cs typeface="Calibri"/>
              </a:rPr>
              <a:t> (classroom and online) and each committee member observes and reports on her/his observations.</a:t>
            </a:r>
          </a:p>
          <a:p>
            <a:pPr lvl="1">
              <a:lnSpc>
                <a:spcPct val="110000"/>
              </a:lnSpc>
            </a:pPr>
            <a:r>
              <a:rPr lang="en-US" sz="2000" b="1" dirty="0">
                <a:solidFill>
                  <a:schemeClr val="tx1"/>
                </a:solidFill>
                <a:latin typeface="Calibri"/>
                <a:cs typeface="Calibri"/>
              </a:rPr>
              <a:t>Student Questionnaires </a:t>
            </a:r>
            <a:r>
              <a:rPr lang="en-US" sz="2000" dirty="0">
                <a:solidFill>
                  <a:schemeClr val="tx1"/>
                </a:solidFill>
                <a:latin typeface="Calibri"/>
                <a:cs typeface="Calibri"/>
              </a:rPr>
              <a:t>are administered by Week 10.</a:t>
            </a:r>
          </a:p>
          <a:p>
            <a:pPr lvl="1">
              <a:lnSpc>
                <a:spcPct val="110000"/>
              </a:lnSpc>
            </a:pPr>
            <a:r>
              <a:rPr lang="en-US" sz="2000" dirty="0">
                <a:solidFill>
                  <a:schemeClr val="tx1"/>
                </a:solidFill>
                <a:latin typeface="Calibri"/>
                <a:cs typeface="Calibri"/>
              </a:rPr>
              <a:t>If a Comprehensive evaluation, the individual committee members discuss their classroom observation and provide an overview of the student questionnaires to the </a:t>
            </a:r>
            <a:r>
              <a:rPr lang="en-US" sz="2000" dirty="0" err="1">
                <a:solidFill>
                  <a:schemeClr val="tx1"/>
                </a:solidFill>
                <a:latin typeface="Calibri"/>
                <a:cs typeface="Calibri"/>
              </a:rPr>
              <a:t>evaluee</a:t>
            </a:r>
            <a:r>
              <a:rPr lang="en-US" sz="2000" dirty="0">
                <a:solidFill>
                  <a:schemeClr val="tx1"/>
                </a:solidFill>
                <a:latin typeface="Calibri"/>
                <a:cs typeface="Calibri"/>
              </a:rPr>
              <a:t> prior to the end of the semester. The tabulated student questionnaires will be made available to the </a:t>
            </a:r>
            <a:r>
              <a:rPr lang="en-US" sz="2000" dirty="0" err="1">
                <a:solidFill>
                  <a:schemeClr val="tx1"/>
                </a:solidFill>
                <a:latin typeface="Calibri"/>
                <a:cs typeface="Calibri"/>
              </a:rPr>
              <a:t>evaluee</a:t>
            </a:r>
            <a:r>
              <a:rPr lang="en-US" sz="2000" dirty="0">
                <a:solidFill>
                  <a:schemeClr val="tx1"/>
                </a:solidFill>
                <a:latin typeface="Calibri"/>
                <a:cs typeface="Calibri"/>
              </a:rPr>
              <a:t> after grades are posted.</a:t>
            </a:r>
          </a:p>
          <a:p>
            <a:pPr lvl="1">
              <a:lnSpc>
                <a:spcPct val="110000"/>
              </a:lnSpc>
            </a:pPr>
            <a:r>
              <a:rPr lang="en-US" sz="2000" dirty="0">
                <a:solidFill>
                  <a:schemeClr val="tx1"/>
                </a:solidFill>
                <a:latin typeface="Calibri"/>
                <a:cs typeface="Calibri"/>
              </a:rPr>
              <a:t>If a comprehensive evaluation, the </a:t>
            </a:r>
            <a:r>
              <a:rPr lang="en-US" sz="2000" dirty="0" err="1">
                <a:solidFill>
                  <a:schemeClr val="tx1"/>
                </a:solidFill>
                <a:latin typeface="Calibri"/>
                <a:cs typeface="Calibri"/>
              </a:rPr>
              <a:t>evaluee</a:t>
            </a:r>
            <a:r>
              <a:rPr lang="en-US" sz="2000" dirty="0">
                <a:solidFill>
                  <a:schemeClr val="tx1"/>
                </a:solidFill>
                <a:latin typeface="Calibri"/>
                <a:cs typeface="Calibri"/>
              </a:rPr>
              <a:t> completes and submits a </a:t>
            </a:r>
            <a:r>
              <a:rPr lang="en-US" sz="2000" b="1" dirty="0">
                <a:solidFill>
                  <a:schemeClr val="tx1"/>
                </a:solidFill>
                <a:latin typeface="Calibri"/>
                <a:cs typeface="Calibri"/>
              </a:rPr>
              <a:t>Portfolio</a:t>
            </a:r>
            <a:r>
              <a:rPr lang="en-US" sz="2000" dirty="0">
                <a:solidFill>
                  <a:schemeClr val="tx1"/>
                </a:solidFill>
                <a:latin typeface="Calibri"/>
                <a:cs typeface="Calibri"/>
              </a:rPr>
              <a:t> to her/his division office by Week 11.</a:t>
            </a:r>
          </a:p>
          <a:p>
            <a:pPr lvl="1">
              <a:lnSpc>
                <a:spcPct val="110000"/>
              </a:lnSpc>
            </a:pPr>
            <a:r>
              <a:rPr lang="en-US" sz="2000" dirty="0">
                <a:solidFill>
                  <a:schemeClr val="tx1"/>
                </a:solidFill>
                <a:latin typeface="Calibri"/>
                <a:cs typeface="Calibri"/>
              </a:rPr>
              <a:t>The </a:t>
            </a:r>
            <a:r>
              <a:rPr lang="en-US" sz="2000" dirty="0" err="1">
                <a:solidFill>
                  <a:schemeClr val="tx1"/>
                </a:solidFill>
                <a:latin typeface="Calibri"/>
                <a:cs typeface="Calibri"/>
              </a:rPr>
              <a:t>evaluee</a:t>
            </a:r>
            <a:r>
              <a:rPr lang="en-US" sz="2000" dirty="0">
                <a:solidFill>
                  <a:schemeClr val="tx1"/>
                </a:solidFill>
                <a:latin typeface="Calibri"/>
                <a:cs typeface="Calibri"/>
              </a:rPr>
              <a:t> completes and submits the </a:t>
            </a:r>
            <a:r>
              <a:rPr lang="en-US" sz="2000" b="1" dirty="0">
                <a:solidFill>
                  <a:schemeClr val="tx1"/>
                </a:solidFill>
                <a:latin typeface="Calibri"/>
                <a:cs typeface="Calibri"/>
              </a:rPr>
              <a:t>Self-Assessment </a:t>
            </a:r>
            <a:r>
              <a:rPr lang="en-US" sz="2000" dirty="0">
                <a:solidFill>
                  <a:schemeClr val="tx1"/>
                </a:solidFill>
                <a:latin typeface="Calibri"/>
                <a:cs typeface="Calibri"/>
              </a:rPr>
              <a:t>to the </a:t>
            </a:r>
            <a:r>
              <a:rPr lang="en-US" sz="2000" dirty="0" err="1">
                <a:solidFill>
                  <a:schemeClr val="tx1"/>
                </a:solidFill>
                <a:latin typeface="Calibri"/>
                <a:cs typeface="Calibri"/>
              </a:rPr>
              <a:t>evaluee’s</a:t>
            </a:r>
            <a:r>
              <a:rPr lang="en-US" sz="2000" dirty="0">
                <a:solidFill>
                  <a:schemeClr val="tx1"/>
                </a:solidFill>
                <a:latin typeface="Calibri"/>
                <a:cs typeface="Calibri"/>
              </a:rPr>
              <a:t> division office by Week 12.</a:t>
            </a:r>
          </a:p>
        </p:txBody>
      </p:sp>
    </p:spTree>
    <p:extLst>
      <p:ext uri="{BB962C8B-B14F-4D97-AF65-F5344CB8AC3E}">
        <p14:creationId xmlns:p14="http://schemas.microsoft.com/office/powerpoint/2010/main" val="2721391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85800"/>
            <a:ext cx="8664402" cy="914400"/>
          </a:xfrm>
        </p:spPr>
        <p:txBody>
          <a:bodyPr/>
          <a:lstStyle/>
          <a:p>
            <a:r>
              <a:rPr lang="en-US" sz="4000" b="1" dirty="0"/>
              <a:t>Tenured Faculty: Timeline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1" y="1600200"/>
            <a:ext cx="8229599" cy="45720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en-US" sz="2200" b="1" dirty="0">
                <a:solidFill>
                  <a:schemeClr val="tx1"/>
                </a:solidFill>
                <a:latin typeface="Calibri"/>
                <a:cs typeface="Calibri"/>
              </a:rPr>
              <a:t>Weeks 13 – 17 of Spring Semester</a:t>
            </a:r>
          </a:p>
          <a:p>
            <a:pPr lvl="1">
              <a:lnSpc>
                <a:spcPct val="110000"/>
              </a:lnSpc>
            </a:pPr>
            <a:r>
              <a:rPr lang="en-US" sz="1800" dirty="0">
                <a:solidFill>
                  <a:schemeClr val="tx1"/>
                </a:solidFill>
                <a:latin typeface="Calibri"/>
                <a:cs typeface="Calibri"/>
              </a:rPr>
              <a:t>If applicable, the Dean/Responsible Administrator completes the D</a:t>
            </a:r>
            <a:r>
              <a:rPr lang="en-US" sz="1800" b="1" dirty="0">
                <a:solidFill>
                  <a:schemeClr val="tx1"/>
                </a:solidFill>
                <a:latin typeface="Calibri"/>
                <a:cs typeface="Calibri"/>
              </a:rPr>
              <a:t>ean/Responsible Administrator’s Assessment</a:t>
            </a:r>
            <a:r>
              <a:rPr lang="en-US" sz="1800" dirty="0">
                <a:solidFill>
                  <a:schemeClr val="tx1"/>
                </a:solidFill>
                <a:latin typeface="Calibri"/>
                <a:cs typeface="Calibri"/>
              </a:rPr>
              <a:t> of Non-Teaching Responsibilities by Week 13.</a:t>
            </a:r>
          </a:p>
          <a:p>
            <a:pPr lvl="1">
              <a:lnSpc>
                <a:spcPct val="110000"/>
              </a:lnSpc>
            </a:pPr>
            <a:r>
              <a:rPr lang="en-US" sz="1800" dirty="0">
                <a:solidFill>
                  <a:schemeClr val="tx1"/>
                </a:solidFill>
                <a:latin typeface="Calibri"/>
                <a:cs typeface="Calibri"/>
              </a:rPr>
              <a:t>The Committee meets to review the results of the evaluation process and reaches its </a:t>
            </a:r>
            <a:r>
              <a:rPr lang="en-US" sz="1800" b="1" dirty="0">
                <a:solidFill>
                  <a:schemeClr val="tx1"/>
                </a:solidFill>
                <a:latin typeface="Calibri"/>
                <a:cs typeface="Calibri"/>
              </a:rPr>
              <a:t>recommendation</a:t>
            </a:r>
            <a:r>
              <a:rPr lang="en-US" sz="1800" dirty="0">
                <a:solidFill>
                  <a:schemeClr val="tx1"/>
                </a:solidFill>
                <a:latin typeface="Calibri"/>
                <a:cs typeface="Calibri"/>
              </a:rPr>
              <a:t>. </a:t>
            </a:r>
          </a:p>
          <a:p>
            <a:pPr lvl="1">
              <a:lnSpc>
                <a:spcPct val="110000"/>
              </a:lnSpc>
            </a:pPr>
            <a:r>
              <a:rPr lang="en-US" sz="1800" dirty="0">
                <a:solidFill>
                  <a:schemeClr val="tx1"/>
                </a:solidFill>
                <a:latin typeface="Calibri"/>
                <a:cs typeface="Calibri"/>
              </a:rPr>
              <a:t>The Committee meets with the </a:t>
            </a:r>
            <a:r>
              <a:rPr lang="en-US" sz="1800" dirty="0" err="1">
                <a:solidFill>
                  <a:schemeClr val="tx1"/>
                </a:solidFill>
                <a:latin typeface="Calibri"/>
                <a:cs typeface="Calibri"/>
              </a:rPr>
              <a:t>evaluee</a:t>
            </a:r>
            <a:r>
              <a:rPr lang="en-US" sz="1800" dirty="0">
                <a:solidFill>
                  <a:schemeClr val="tx1"/>
                </a:solidFill>
                <a:latin typeface="Calibri"/>
                <a:cs typeface="Calibri"/>
              </a:rPr>
              <a:t> to inform them of the Committee’s recommendations and, if the </a:t>
            </a:r>
            <a:r>
              <a:rPr lang="en-US" sz="1800" dirty="0" err="1">
                <a:solidFill>
                  <a:schemeClr val="tx1"/>
                </a:solidFill>
                <a:latin typeface="Calibri"/>
                <a:cs typeface="Calibri"/>
              </a:rPr>
              <a:t>evaluee</a:t>
            </a:r>
            <a:r>
              <a:rPr lang="en-US" sz="1800" dirty="0">
                <a:solidFill>
                  <a:schemeClr val="tx1"/>
                </a:solidFill>
                <a:latin typeface="Calibri"/>
                <a:cs typeface="Calibri"/>
              </a:rPr>
              <a:t> receives an overall rating of “Needs Improvement” or “Unsatisfactory” on the evaluation summary, develops with the </a:t>
            </a:r>
            <a:r>
              <a:rPr lang="en-US" sz="1800" dirty="0" err="1">
                <a:solidFill>
                  <a:schemeClr val="tx1"/>
                </a:solidFill>
                <a:latin typeface="Calibri"/>
                <a:cs typeface="Calibri"/>
              </a:rPr>
              <a:t>evaluee</a:t>
            </a:r>
            <a:r>
              <a:rPr lang="en-US" sz="1800" dirty="0">
                <a:solidFill>
                  <a:schemeClr val="tx1"/>
                </a:solidFill>
                <a:latin typeface="Calibri"/>
                <a:cs typeface="Calibri"/>
              </a:rPr>
              <a:t> a </a:t>
            </a:r>
            <a:r>
              <a:rPr lang="en-US" sz="1800" b="1" dirty="0">
                <a:solidFill>
                  <a:schemeClr val="tx1"/>
                </a:solidFill>
                <a:latin typeface="Calibri"/>
                <a:cs typeface="Calibri"/>
              </a:rPr>
              <a:t>Performance Improvement </a:t>
            </a:r>
            <a:r>
              <a:rPr lang="en-US" sz="1800" dirty="0">
                <a:solidFill>
                  <a:schemeClr val="tx1"/>
                </a:solidFill>
                <a:latin typeface="Calibri"/>
                <a:cs typeface="Calibri"/>
              </a:rPr>
              <a:t>Plan.</a:t>
            </a:r>
          </a:p>
          <a:p>
            <a:pPr lvl="1">
              <a:lnSpc>
                <a:spcPct val="110000"/>
              </a:lnSpc>
            </a:pPr>
            <a:r>
              <a:rPr lang="en-US" sz="1800" dirty="0">
                <a:solidFill>
                  <a:schemeClr val="tx1"/>
                </a:solidFill>
                <a:latin typeface="Calibri"/>
                <a:cs typeface="Calibri"/>
              </a:rPr>
              <a:t>The Evaluation Committee submits its evaluation summary to the appropriate Vice President by Week 17.  The Vice President reviews and forwards copies to the </a:t>
            </a:r>
            <a:r>
              <a:rPr lang="en-US" sz="1800" dirty="0" err="1">
                <a:solidFill>
                  <a:schemeClr val="tx1"/>
                </a:solidFill>
                <a:latin typeface="Calibri"/>
                <a:cs typeface="Calibri"/>
              </a:rPr>
              <a:t>evaluee</a:t>
            </a:r>
            <a:r>
              <a:rPr lang="en-US" sz="1800" dirty="0">
                <a:solidFill>
                  <a:schemeClr val="tx1"/>
                </a:solidFill>
                <a:latin typeface="Calibri"/>
                <a:cs typeface="Calibri"/>
              </a:rPr>
              <a:t>, personnel file, and the Dean/Responsible Administrator.</a:t>
            </a:r>
          </a:p>
          <a:p>
            <a:pPr lvl="1">
              <a:lnSpc>
                <a:spcPct val="110000"/>
              </a:lnSpc>
            </a:pPr>
            <a:r>
              <a:rPr lang="en-US" sz="1800" dirty="0">
                <a:solidFill>
                  <a:schemeClr val="tx1"/>
                </a:solidFill>
                <a:latin typeface="Calibri"/>
                <a:cs typeface="Calibri"/>
              </a:rPr>
              <a:t>The Dean/Responsible Administrator records the results and schedules the next evaluation.</a:t>
            </a:r>
          </a:p>
          <a:p>
            <a:pPr lvl="1">
              <a:lnSpc>
                <a:spcPct val="110000"/>
              </a:lnSpc>
            </a:pP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23989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85800"/>
            <a:ext cx="8664402" cy="914400"/>
          </a:xfrm>
        </p:spPr>
        <p:txBody>
          <a:bodyPr>
            <a:normAutofit/>
          </a:bodyPr>
          <a:lstStyle/>
          <a:p>
            <a:r>
              <a:rPr lang="en-US" sz="4000" b="1" dirty="0"/>
              <a:t>Tenure-Track Faculty: Timeline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1" y="1600200"/>
            <a:ext cx="9143999" cy="46482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</a:pPr>
            <a:r>
              <a:rPr lang="en-US" sz="2200" b="1" dirty="0">
                <a:latin typeface="Calibri"/>
                <a:cs typeface="Calibri"/>
              </a:rPr>
              <a:t>Weeks 1-4 of Fall Semester</a:t>
            </a:r>
          </a:p>
          <a:p>
            <a:pPr lvl="1">
              <a:lnSpc>
                <a:spcPct val="110000"/>
              </a:lnSpc>
            </a:pPr>
            <a:r>
              <a:rPr lang="en-US" sz="2000" b="1" dirty="0">
                <a:solidFill>
                  <a:srgbClr val="FF0000"/>
                </a:solidFill>
                <a:latin typeface="Calibri"/>
                <a:cs typeface="Calibri"/>
              </a:rPr>
              <a:t>Orientation</a:t>
            </a:r>
            <a:r>
              <a:rPr lang="en-US" sz="200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to All Participants (this is it!)</a:t>
            </a:r>
          </a:p>
          <a:p>
            <a:pPr lvl="1">
              <a:lnSpc>
                <a:spcPct val="110000"/>
              </a:lnSpc>
            </a:pPr>
            <a:r>
              <a:rPr lang="en-US" sz="2000" dirty="0">
                <a:latin typeface="Calibri"/>
                <a:cs typeface="Calibri"/>
              </a:rPr>
              <a:t>The committee meets with </a:t>
            </a:r>
            <a:r>
              <a:rPr lang="en-US" sz="2000" dirty="0" err="1">
                <a:latin typeface="Calibri"/>
                <a:cs typeface="Calibri"/>
              </a:rPr>
              <a:t>evaluee</a:t>
            </a:r>
            <a:endParaRPr lang="en-US" sz="2000" dirty="0">
              <a:latin typeface="Calibri"/>
              <a:cs typeface="Calibri"/>
            </a:endParaRPr>
          </a:p>
          <a:p>
            <a:pPr lvl="1">
              <a:lnSpc>
                <a:spcPct val="110000"/>
              </a:lnSpc>
            </a:pPr>
            <a:r>
              <a:rPr lang="en-US" sz="2000" dirty="0">
                <a:latin typeface="Calibri"/>
                <a:cs typeface="Calibri"/>
              </a:rPr>
              <a:t>The committee establishes a schedule</a:t>
            </a:r>
          </a:p>
          <a:p>
            <a:pPr>
              <a:lnSpc>
                <a:spcPct val="110000"/>
              </a:lnSpc>
            </a:pPr>
            <a:r>
              <a:rPr lang="en-US" sz="2200" b="1" dirty="0">
                <a:latin typeface="Calibri"/>
                <a:cs typeface="Calibri"/>
              </a:rPr>
              <a:t>Weeks 5 to 12 of Fall Semester</a:t>
            </a:r>
          </a:p>
          <a:p>
            <a:pPr lvl="1">
              <a:lnSpc>
                <a:spcPct val="110000"/>
              </a:lnSpc>
            </a:pPr>
            <a:r>
              <a:rPr lang="en-US" sz="2000" dirty="0">
                <a:latin typeface="Calibri"/>
                <a:cs typeface="Calibri"/>
              </a:rPr>
              <a:t>Evaluators complete </a:t>
            </a:r>
            <a:r>
              <a:rPr lang="en-US" sz="2000" b="1" dirty="0">
                <a:solidFill>
                  <a:srgbClr val="FF0000"/>
                </a:solidFill>
                <a:latin typeface="Calibri"/>
                <a:cs typeface="Calibri"/>
              </a:rPr>
              <a:t>Observations</a:t>
            </a:r>
            <a:r>
              <a:rPr lang="en-US" sz="200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(classroom and online) and each committee member observes and reports on her/his observations.</a:t>
            </a:r>
          </a:p>
          <a:p>
            <a:pPr lvl="1">
              <a:lnSpc>
                <a:spcPct val="110000"/>
              </a:lnSpc>
            </a:pPr>
            <a:r>
              <a:rPr lang="en-US" sz="2000" b="1" dirty="0">
                <a:solidFill>
                  <a:srgbClr val="FF0000"/>
                </a:solidFill>
                <a:latin typeface="Calibri"/>
                <a:cs typeface="Calibri"/>
              </a:rPr>
              <a:t>Student Questionnaires </a:t>
            </a:r>
            <a:r>
              <a:rPr lang="en-US" sz="2000" dirty="0">
                <a:latin typeface="Calibri"/>
                <a:cs typeface="Calibri"/>
              </a:rPr>
              <a:t>are administered by Week 10.</a:t>
            </a:r>
          </a:p>
          <a:p>
            <a:pPr lvl="1">
              <a:lnSpc>
                <a:spcPct val="110000"/>
              </a:lnSpc>
            </a:pPr>
            <a:r>
              <a:rPr lang="en-US" sz="2000" dirty="0">
                <a:latin typeface="Calibri"/>
                <a:cs typeface="Calibri"/>
              </a:rPr>
              <a:t>Individual committee members discuss their classroom observation and provide an overview of the student questionnaires to the </a:t>
            </a:r>
            <a:r>
              <a:rPr lang="en-US" sz="2000" dirty="0" err="1">
                <a:latin typeface="Calibri"/>
                <a:cs typeface="Calibri"/>
              </a:rPr>
              <a:t>evaluee</a:t>
            </a:r>
            <a:r>
              <a:rPr lang="en-US" sz="2000" dirty="0">
                <a:latin typeface="Calibri"/>
                <a:cs typeface="Calibri"/>
              </a:rPr>
              <a:t> prior to the end of the semester. The tabulated student questionnaires will be made available to the </a:t>
            </a:r>
            <a:r>
              <a:rPr lang="en-US" sz="2000" dirty="0" err="1">
                <a:latin typeface="Calibri"/>
                <a:cs typeface="Calibri"/>
              </a:rPr>
              <a:t>evaluee</a:t>
            </a:r>
            <a:r>
              <a:rPr lang="en-US" sz="2000" dirty="0">
                <a:latin typeface="Calibri"/>
                <a:cs typeface="Calibri"/>
              </a:rPr>
              <a:t> after grades are posted.</a:t>
            </a:r>
          </a:p>
          <a:p>
            <a:pPr lvl="1">
              <a:lnSpc>
                <a:spcPct val="110000"/>
              </a:lnSpc>
            </a:pPr>
            <a:r>
              <a:rPr lang="en-US" sz="2000" dirty="0">
                <a:latin typeface="Calibri"/>
                <a:cs typeface="Calibri"/>
              </a:rPr>
              <a:t>The </a:t>
            </a:r>
            <a:r>
              <a:rPr lang="en-US" sz="2000" dirty="0" err="1">
                <a:latin typeface="Calibri"/>
                <a:cs typeface="Calibri"/>
              </a:rPr>
              <a:t>evaluee</a:t>
            </a:r>
            <a:r>
              <a:rPr lang="en-US" sz="2000" dirty="0">
                <a:latin typeface="Calibri"/>
                <a:cs typeface="Calibri"/>
              </a:rPr>
              <a:t> completes and submits a </a:t>
            </a:r>
            <a:r>
              <a:rPr lang="en-US" sz="2000" b="1" dirty="0">
                <a:solidFill>
                  <a:srgbClr val="FF0000"/>
                </a:solidFill>
                <a:latin typeface="Calibri"/>
                <a:cs typeface="Calibri"/>
              </a:rPr>
              <a:t>Portfolio</a:t>
            </a:r>
            <a:r>
              <a:rPr lang="en-US" sz="2000" dirty="0">
                <a:latin typeface="Calibri"/>
                <a:cs typeface="Calibri"/>
              </a:rPr>
              <a:t> to her/his division office by Week 11.</a:t>
            </a:r>
          </a:p>
          <a:p>
            <a:pPr lvl="1">
              <a:lnSpc>
                <a:spcPct val="110000"/>
              </a:lnSpc>
            </a:pPr>
            <a:r>
              <a:rPr lang="en-US" sz="2000" dirty="0">
                <a:latin typeface="Calibri"/>
                <a:cs typeface="Calibri"/>
              </a:rPr>
              <a:t>The </a:t>
            </a:r>
            <a:r>
              <a:rPr lang="en-US" sz="2000" dirty="0" err="1">
                <a:latin typeface="Calibri"/>
                <a:cs typeface="Calibri"/>
              </a:rPr>
              <a:t>evaluee</a:t>
            </a:r>
            <a:r>
              <a:rPr lang="en-US" sz="2000" dirty="0">
                <a:latin typeface="Calibri"/>
                <a:cs typeface="Calibri"/>
              </a:rPr>
              <a:t> completes and submits the </a:t>
            </a:r>
            <a:r>
              <a:rPr lang="en-US" sz="2000" b="1" dirty="0">
                <a:solidFill>
                  <a:srgbClr val="FF0000"/>
                </a:solidFill>
                <a:latin typeface="Calibri"/>
                <a:cs typeface="Calibri"/>
              </a:rPr>
              <a:t>Self-Assessment </a:t>
            </a:r>
            <a:r>
              <a:rPr lang="en-US" sz="2000" dirty="0">
                <a:latin typeface="Calibri"/>
                <a:cs typeface="Calibri"/>
              </a:rPr>
              <a:t>to the </a:t>
            </a:r>
            <a:r>
              <a:rPr lang="en-US" sz="2000" dirty="0" err="1">
                <a:latin typeface="Calibri"/>
                <a:cs typeface="Calibri"/>
              </a:rPr>
              <a:t>evaluee’s</a:t>
            </a:r>
            <a:r>
              <a:rPr lang="en-US" sz="2000" dirty="0">
                <a:latin typeface="Calibri"/>
                <a:cs typeface="Calibri"/>
              </a:rPr>
              <a:t> division office by Week 12.</a:t>
            </a:r>
          </a:p>
          <a:p>
            <a:pPr>
              <a:lnSpc>
                <a:spcPct val="110000"/>
              </a:lnSpc>
            </a:pPr>
            <a:endParaRPr lang="en-US" sz="2200" dirty="0">
              <a:latin typeface="Calibri"/>
              <a:cs typeface="Calibri"/>
            </a:endParaRPr>
          </a:p>
          <a:p>
            <a:pPr>
              <a:lnSpc>
                <a:spcPct val="110000"/>
              </a:lnSpc>
            </a:pPr>
            <a:endParaRPr lang="en-US" sz="2200" dirty="0">
              <a:latin typeface="Calibri"/>
              <a:cs typeface="Calibri"/>
            </a:endParaRPr>
          </a:p>
          <a:p>
            <a:pPr marL="0" indent="0">
              <a:buNone/>
            </a:pPr>
            <a:endParaRPr lang="en-US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49429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E820F5-5694-D4D1-DDB6-D976B1898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Reminder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D27BA3-59DD-F8EF-C07D-E72035AE19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All of the information provided in this slide deck is from </a:t>
            </a:r>
            <a:r>
              <a:rPr lang="en-US" dirty="0">
                <a:solidFill>
                  <a:schemeClr val="accent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Appendix G: Evaluation Procedures</a:t>
            </a: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/>
              <a:t>of the AFT contract </a:t>
            </a:r>
          </a:p>
          <a:p>
            <a:pPr lvl="1"/>
            <a:r>
              <a:rPr lang="en-US" dirty="0"/>
              <a:t>Covered are the general procedures that were adopted in September 2014</a:t>
            </a:r>
          </a:p>
          <a:p>
            <a:pPr lvl="1"/>
            <a:r>
              <a:rPr lang="en-US" dirty="0"/>
              <a:t>The </a:t>
            </a:r>
            <a:r>
              <a:rPr lang="en-US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AFT website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/>
              <a:t>will enable you to confirm the current version of the procedures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When in doubt about anything involving evaluation procedures, read Appendix G or ask the Evaluation Guidance Committee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It is always appreciated if questions to the Evaluation Guidance Committee come after reading the relevant portion of Appendix G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1932E6-FACD-335E-CC8B-3295DE0E79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51B63-7500-496B-B528-B0A11555F3C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091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4000" b="1" dirty="0"/>
              <a:t>Part 1 - Evaluation Overview: </a:t>
            </a:r>
            <a:br>
              <a:rPr lang="en-US" sz="4000" b="1" dirty="0"/>
            </a:br>
            <a:r>
              <a:rPr lang="en-US" sz="4000" b="1" dirty="0">
                <a:solidFill>
                  <a:schemeClr val="tx1"/>
                </a:solidFill>
              </a:rPr>
              <a:t>Purpose, Committee Structures and Review Cycles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 numCol="2">
            <a:noAutofit/>
          </a:bodyPr>
          <a:lstStyle/>
          <a:p>
            <a:pPr marL="457200" lvl="1" indent="0">
              <a:buNone/>
            </a:pPr>
            <a:endParaRPr lang="en-US" b="1" dirty="0">
              <a:latin typeface="Calibri"/>
              <a:cs typeface="Calibri"/>
            </a:endParaRPr>
          </a:p>
          <a:p>
            <a:pPr lvl="1"/>
            <a:endParaRPr lang="en-US" b="1" dirty="0">
              <a:latin typeface="Calibri"/>
              <a:cs typeface="Calibri"/>
            </a:endParaRPr>
          </a:p>
          <a:p>
            <a:pPr lvl="1"/>
            <a:endParaRPr lang="en-US" b="1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9355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85799"/>
            <a:ext cx="9505951" cy="929125"/>
          </a:xfrm>
        </p:spPr>
        <p:txBody>
          <a:bodyPr/>
          <a:lstStyle/>
          <a:p>
            <a:r>
              <a:rPr lang="en-US" sz="3200" b="1" dirty="0"/>
              <a:t>Purpose of the evaluation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1" y="1614924"/>
            <a:ext cx="8229599" cy="4557276"/>
          </a:xfrm>
        </p:spPr>
        <p:txBody>
          <a:bodyPr>
            <a:noAutofit/>
          </a:bodyPr>
          <a:lstStyle/>
          <a:p>
            <a:pPr marL="342900" lvl="2" indent="-342900"/>
            <a:r>
              <a:rPr lang="en-US" sz="1800" dirty="0">
                <a:latin typeface="Calibri"/>
                <a:cs typeface="Calibri"/>
              </a:rPr>
              <a:t>A. The evaluation process should assist faculty in </a:t>
            </a:r>
            <a:r>
              <a:rPr lang="en-US" sz="1800" b="1" dirty="0">
                <a:latin typeface="Calibri"/>
                <a:cs typeface="Calibri"/>
              </a:rPr>
              <a:t>understanding the expectations for employment and tenure</a:t>
            </a:r>
            <a:r>
              <a:rPr lang="en-US" sz="1800" dirty="0">
                <a:latin typeface="Calibri"/>
                <a:cs typeface="Calibri"/>
              </a:rPr>
              <a:t>; developing skills and acquiring the experience to participate successfully in the educational process; and using the District’s and other resources for </a:t>
            </a:r>
            <a:r>
              <a:rPr lang="en-US" sz="1800" b="1" dirty="0">
                <a:latin typeface="Calibri"/>
                <a:cs typeface="Calibri"/>
              </a:rPr>
              <a:t>professional growth</a:t>
            </a:r>
            <a:r>
              <a:rPr lang="en-US" sz="1800" dirty="0">
                <a:latin typeface="Calibri"/>
                <a:cs typeface="Calibri"/>
              </a:rPr>
              <a:t>.</a:t>
            </a:r>
          </a:p>
          <a:p>
            <a:pPr marL="342900" lvl="2" indent="-342900"/>
            <a:r>
              <a:rPr lang="en-US" sz="1800" dirty="0">
                <a:latin typeface="Calibri"/>
                <a:cs typeface="Calibri"/>
              </a:rPr>
              <a:t>B. The evaluation process should </a:t>
            </a:r>
            <a:r>
              <a:rPr lang="en-US" sz="1800" b="1" dirty="0">
                <a:latin typeface="Calibri"/>
                <a:cs typeface="Calibri"/>
              </a:rPr>
              <a:t>assure that students have access to the most knowledgeable, talented, creative, and student-oriented faculty available</a:t>
            </a:r>
            <a:r>
              <a:rPr lang="en-US" sz="1800" dirty="0">
                <a:latin typeface="Calibri"/>
                <a:cs typeface="Calibri"/>
              </a:rPr>
              <a:t>. Therefore, periodic performance evaluations are conducted for all tenured, tenure track, and adjunct faculty. A four-year probationary period is provided for tenure-track employees. </a:t>
            </a:r>
          </a:p>
          <a:p>
            <a:pPr marL="342900" lvl="2" indent="-342900"/>
            <a:r>
              <a:rPr lang="en-US" sz="1800" dirty="0">
                <a:latin typeface="Calibri"/>
                <a:cs typeface="Calibri"/>
              </a:rPr>
              <a:t>C. The evaluation process </a:t>
            </a:r>
            <a:r>
              <a:rPr lang="en-US" sz="1800" b="1" dirty="0">
                <a:latin typeface="Calibri"/>
                <a:cs typeface="Calibri"/>
              </a:rPr>
              <a:t>safeguards and assures the principles and practices of academic freedom</a:t>
            </a:r>
            <a:r>
              <a:rPr lang="en-US" sz="1800" dirty="0">
                <a:latin typeface="Calibri"/>
                <a:cs typeface="Calibri"/>
              </a:rPr>
              <a:t> as defined in District Policies and Procedures. Academic freedom applies equally to all tenured, probationary, adjunct, and grant-funded faculty.</a:t>
            </a:r>
          </a:p>
          <a:p>
            <a:pPr marL="342900" lvl="2" indent="-342900"/>
            <a:r>
              <a:rPr lang="en-US" sz="1800" dirty="0">
                <a:latin typeface="Calibri"/>
                <a:cs typeface="Calibri"/>
              </a:rPr>
              <a:t>D. The evaluation process should assure quality of work performance and professional growth/development by providing a </a:t>
            </a:r>
            <a:r>
              <a:rPr lang="en-US" sz="1800" b="1" dirty="0">
                <a:latin typeface="Calibri"/>
                <a:cs typeface="Calibri"/>
              </a:rPr>
              <a:t>useful assessment of performance. </a:t>
            </a:r>
          </a:p>
          <a:p>
            <a:pPr lvl="1"/>
            <a:endParaRPr lang="en-US" b="1" dirty="0">
              <a:latin typeface="Calibri"/>
              <a:cs typeface="Calibri"/>
            </a:endParaRPr>
          </a:p>
          <a:p>
            <a:pPr lvl="1"/>
            <a:endParaRPr lang="en-US" b="1" dirty="0">
              <a:latin typeface="Calibri"/>
              <a:cs typeface="Calibri"/>
            </a:endParaRPr>
          </a:p>
          <a:p>
            <a:pPr lvl="1"/>
            <a:endParaRPr lang="en-US" b="1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40556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F634E97-381E-E009-DDB2-A8CD6CEC1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Committee Structures – Tenured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5979C9-C170-FD81-7083-72011FA679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81000" y="2160589"/>
            <a:ext cx="3056466" cy="388077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/>
              <a:t>Evaluation Guidance Committee</a:t>
            </a:r>
          </a:p>
          <a:p>
            <a:r>
              <a:rPr lang="en-US" dirty="0"/>
              <a:t>Appropriate Vice President</a:t>
            </a:r>
          </a:p>
          <a:p>
            <a:r>
              <a:rPr lang="en-US" dirty="0"/>
              <a:t>District Academic Senate President</a:t>
            </a:r>
          </a:p>
          <a:p>
            <a:r>
              <a:rPr lang="en-US" dirty="0"/>
              <a:t>AFT President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… or their designees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064CCA3-24B8-32A9-F8AC-EA9B4A75D2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352800" y="2160589"/>
            <a:ext cx="3505200" cy="424589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/>
              <a:t>Division Evaluation Committee (Tenured Evals.)</a:t>
            </a:r>
          </a:p>
          <a:p>
            <a:r>
              <a:rPr lang="en-US" dirty="0"/>
              <a:t>3-5 tenured faculty (depending on size of division, number of evaluations, diversity of group)</a:t>
            </a:r>
          </a:p>
          <a:p>
            <a:r>
              <a:rPr lang="en-US" dirty="0"/>
              <a:t>Forwarded by division faculty</a:t>
            </a:r>
          </a:p>
          <a:p>
            <a:r>
              <a:rPr lang="en-US" dirty="0"/>
              <a:t>As faculty participating on a committee, individuals approved by Academic Senate </a:t>
            </a:r>
          </a:p>
          <a:p>
            <a:r>
              <a:rPr lang="en-US" dirty="0"/>
              <a:t>Senate approval = opportunity for anyone to raise concerns, such as diversity of group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7F7DAB-0FF9-58C7-D278-7A3F02FE0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51B63-7500-496B-B528-B0A11555F3C3}" type="slidenum">
              <a:rPr lang="en-US" smtClean="0"/>
              <a:t>5</a:t>
            </a:fld>
            <a:endParaRPr lang="en-US"/>
          </a:p>
        </p:txBody>
      </p:sp>
      <p:sp>
        <p:nvSpPr>
          <p:cNvPr id="8" name="Content Placeholder 6">
            <a:extLst>
              <a:ext uri="{FF2B5EF4-FFF2-40B4-BE49-F238E27FC236}">
                <a16:creationId xmlns:a16="http://schemas.microsoft.com/office/drawing/2014/main" id="{C1058DAD-EC4B-CF86-56F1-DDDA7EC421AF}"/>
              </a:ext>
            </a:extLst>
          </p:cNvPr>
          <p:cNvSpPr txBox="1">
            <a:spLocks/>
          </p:cNvSpPr>
          <p:nvPr/>
        </p:nvSpPr>
        <p:spPr>
          <a:xfrm>
            <a:off x="7239000" y="2160589"/>
            <a:ext cx="3276600" cy="408781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b="1" dirty="0"/>
              <a:t>For Comprehensive Tenured Evaluations – Additional Role</a:t>
            </a:r>
          </a:p>
          <a:p>
            <a:r>
              <a:rPr lang="en-US" dirty="0" err="1"/>
              <a:t>Evaluee</a:t>
            </a:r>
            <a:r>
              <a:rPr lang="en-US" dirty="0"/>
              <a:t> and Dean mutually select evaluator </a:t>
            </a:r>
          </a:p>
          <a:p>
            <a:r>
              <a:rPr lang="en-US" dirty="0"/>
              <a:t>Must be tenured faculty</a:t>
            </a:r>
          </a:p>
          <a:p>
            <a:r>
              <a:rPr lang="en-US" dirty="0"/>
              <a:t>This is the person who observes classroom, counseling session, etc. </a:t>
            </a:r>
          </a:p>
          <a:p>
            <a:r>
              <a:rPr lang="en-US" dirty="0"/>
              <a:t>If no mutual agreement on evaluator, then EGC selects evaluator </a:t>
            </a:r>
          </a:p>
          <a:p>
            <a:r>
              <a:rPr lang="en-US" dirty="0"/>
              <a:t>Not a committee, so Senate approval not needed for this evaluator role</a:t>
            </a:r>
          </a:p>
          <a:p>
            <a:endParaRPr lang="en-US" b="1" dirty="0"/>
          </a:p>
          <a:p>
            <a:pPr marL="0" indent="0">
              <a:buFont typeface="Wingdings 3" charset="2"/>
              <a:buNone/>
            </a:pP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682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F634E97-381E-E009-DDB2-A8CD6CEC1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 for Adjunct and Grant-Funded Evaluations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5979C9-C170-FD81-7083-72011FA679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63134" y="2160589"/>
            <a:ext cx="3056466" cy="388077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Evaluation Guidance Committee</a:t>
            </a:r>
          </a:p>
          <a:p>
            <a:r>
              <a:rPr lang="en-US" dirty="0"/>
              <a:t>Appropriate Vice President</a:t>
            </a:r>
          </a:p>
          <a:p>
            <a:r>
              <a:rPr lang="en-US" dirty="0"/>
              <a:t>District Academic Senate President</a:t>
            </a:r>
          </a:p>
          <a:p>
            <a:r>
              <a:rPr lang="en-US" dirty="0"/>
              <a:t>AFT President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… or their designees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064CCA3-24B8-32A9-F8AC-EA9B4A75D2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76800" y="2165000"/>
            <a:ext cx="4191000" cy="388077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Evaluator Role</a:t>
            </a:r>
          </a:p>
          <a:p>
            <a:r>
              <a:rPr lang="en-US" dirty="0" err="1"/>
              <a:t>Evaluee</a:t>
            </a:r>
            <a:r>
              <a:rPr lang="en-US" dirty="0"/>
              <a:t> and Dean mutually select evaluator faculty</a:t>
            </a:r>
          </a:p>
          <a:p>
            <a:r>
              <a:rPr lang="en-US" dirty="0"/>
              <a:t>Must be full-time faculty</a:t>
            </a:r>
          </a:p>
          <a:p>
            <a:r>
              <a:rPr lang="en-US" dirty="0"/>
              <a:t>This is the person who observes classroom, counseling session, etc. </a:t>
            </a:r>
          </a:p>
          <a:p>
            <a:r>
              <a:rPr lang="en-US" dirty="0"/>
              <a:t>If no mutual agreement on evaluator, then EGC selects evaluator </a:t>
            </a:r>
          </a:p>
          <a:p>
            <a:r>
              <a:rPr lang="en-US" dirty="0"/>
              <a:t>Not a committee, so Senate approval not needed for this evaluator role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7F7DAB-0FF9-58C7-D278-7A3F02FE0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51B63-7500-496B-B528-B0A11555F3C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6753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F634E97-381E-E009-DDB2-A8CD6CEC1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Committee Structures – Tenure-Track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5979C9-C170-FD81-7083-72011FA679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4800" y="2160589"/>
            <a:ext cx="3056466" cy="388077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Evaluation Guidance Committee</a:t>
            </a:r>
          </a:p>
          <a:p>
            <a:r>
              <a:rPr lang="en-US" dirty="0"/>
              <a:t>Appropriate Vice President</a:t>
            </a:r>
          </a:p>
          <a:p>
            <a:r>
              <a:rPr lang="en-US" dirty="0"/>
              <a:t>District Academic Senate President</a:t>
            </a:r>
          </a:p>
          <a:p>
            <a:r>
              <a:rPr lang="en-US" dirty="0"/>
              <a:t>AFT President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… or their designees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064CCA3-24B8-32A9-F8AC-EA9B4A75D2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124200" y="2160589"/>
            <a:ext cx="4343400" cy="3880773"/>
          </a:xfrm>
        </p:spPr>
        <p:txBody>
          <a:bodyPr>
            <a:normAutofit lnSpcReduction="10000"/>
          </a:bodyPr>
          <a:lstStyle/>
          <a:p>
            <a:pPr marL="0" indent="0">
              <a:buFont typeface="Wingdings 3" charset="2"/>
              <a:buNone/>
            </a:pPr>
            <a:r>
              <a:rPr lang="en-US" b="1" dirty="0"/>
              <a:t>Tenure Evaluation (Tenure-Track Faculty Evals.)</a:t>
            </a:r>
          </a:p>
          <a:p>
            <a:r>
              <a:rPr lang="en-US" dirty="0"/>
              <a:t>3 tenured faculty</a:t>
            </a:r>
          </a:p>
          <a:p>
            <a:r>
              <a:rPr lang="en-US" dirty="0"/>
              <a:t>Includes discipline expert</a:t>
            </a:r>
          </a:p>
          <a:p>
            <a:r>
              <a:rPr lang="en-US" dirty="0"/>
              <a:t>Faculty chair agreed on by committee</a:t>
            </a:r>
          </a:p>
          <a:p>
            <a:r>
              <a:rPr lang="en-US" dirty="0"/>
              <a:t>1 Dean/Responsible Administrator</a:t>
            </a:r>
          </a:p>
          <a:p>
            <a:r>
              <a:rPr lang="en-US" dirty="0"/>
              <a:t>2 faculty permanent </a:t>
            </a:r>
          </a:p>
          <a:p>
            <a:r>
              <a:rPr lang="en-US" dirty="0"/>
              <a:t>1 faculty position rotates: </a:t>
            </a:r>
          </a:p>
          <a:p>
            <a:pPr lvl="1"/>
            <a:r>
              <a:rPr lang="en-US" dirty="0"/>
              <a:t>first evaluator - years 1 and 2 </a:t>
            </a:r>
          </a:p>
          <a:p>
            <a:pPr lvl="1"/>
            <a:r>
              <a:rPr lang="en-US" dirty="0"/>
              <a:t>second evaluator - years 3 and 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7F7DAB-0FF9-58C7-D278-7A3F02FE0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51B63-7500-496B-B528-B0A11555F3C3}" type="slidenum">
              <a:rPr lang="en-US" smtClean="0"/>
              <a:t>7</a:t>
            </a:fld>
            <a:endParaRPr lang="en-US"/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100906FD-7E7A-327C-F05F-9912E157FFD8}"/>
              </a:ext>
            </a:extLst>
          </p:cNvPr>
          <p:cNvSpPr txBox="1">
            <a:spLocks/>
          </p:cNvSpPr>
          <p:nvPr/>
        </p:nvSpPr>
        <p:spPr>
          <a:xfrm>
            <a:off x="7391400" y="2129545"/>
            <a:ext cx="3056466" cy="38807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b="1" dirty="0"/>
              <a:t>As a Committee … </a:t>
            </a:r>
          </a:p>
          <a:p>
            <a:r>
              <a:rPr lang="en-US" dirty="0"/>
              <a:t>Faculty members are approved by Academic Senate</a:t>
            </a:r>
          </a:p>
          <a:p>
            <a:r>
              <a:rPr lang="en-US" dirty="0"/>
              <a:t>Senate approval = opportunity for anyone to raise concerns, such as diversity of group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2168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F634E97-381E-E009-DDB2-A8CD6CEC1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Cycles – Tenure-Track and Tenured Evaluations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5979C9-C170-FD81-7083-72011FA679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3200400" cy="426884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Tenure-track Evaluations</a:t>
            </a:r>
          </a:p>
          <a:p>
            <a:pPr marL="0" indent="0">
              <a:buNone/>
            </a:pPr>
            <a:endParaRPr lang="en-US" b="1" dirty="0"/>
          </a:p>
          <a:p>
            <a:r>
              <a:rPr lang="en-US" dirty="0"/>
              <a:t>Four-year process</a:t>
            </a:r>
          </a:p>
          <a:p>
            <a:endParaRPr lang="en-US" dirty="0"/>
          </a:p>
          <a:p>
            <a:r>
              <a:rPr lang="en-US" dirty="0"/>
              <a:t>Evaluations always occur in the Fall semesters (even if faculty starts in Spring)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064CCA3-24B8-32A9-F8AC-EA9B4A75D2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62400" y="2133600"/>
            <a:ext cx="5943600" cy="4388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Tenured Evaluations</a:t>
            </a:r>
          </a:p>
          <a:p>
            <a:r>
              <a:rPr lang="en-US" dirty="0"/>
              <a:t>Three-year cycle</a:t>
            </a:r>
          </a:p>
          <a:p>
            <a:pPr lvl="1"/>
            <a:r>
              <a:rPr lang="en-US" dirty="0"/>
              <a:t>Begins three years after tenure-track process completes</a:t>
            </a:r>
          </a:p>
          <a:p>
            <a:r>
              <a:rPr lang="en-US" dirty="0"/>
              <a:t>First tenured evaluation is a comprehensive evaluation</a:t>
            </a:r>
          </a:p>
          <a:p>
            <a:r>
              <a:rPr lang="en-US" dirty="0"/>
              <a:t>Three years later is a “Standard” evaluation</a:t>
            </a:r>
          </a:p>
          <a:p>
            <a:r>
              <a:rPr lang="en-US" dirty="0"/>
              <a:t>Evaluations alternate between Comprehensive and Standard Evaluations every three years</a:t>
            </a:r>
          </a:p>
          <a:p>
            <a:pPr marL="0" indent="0">
              <a:buNone/>
            </a:pPr>
            <a:r>
              <a:rPr lang="en-US" b="1" dirty="0"/>
              <a:t>But more evaluations occur </a:t>
            </a:r>
            <a:r>
              <a:rPr lang="en-US" dirty="0"/>
              <a:t>if tenured faculty doesn’t meet or exceed expectations on the overall evaluation. </a:t>
            </a:r>
          </a:p>
          <a:p>
            <a:r>
              <a:rPr lang="en-US" dirty="0"/>
              <a:t>See page 8 of </a:t>
            </a:r>
            <a:r>
              <a:rPr lang="en-US" dirty="0">
                <a:solidFill>
                  <a:schemeClr val="accent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Appendix G</a:t>
            </a:r>
            <a:r>
              <a:rPr lang="en-US" dirty="0"/>
              <a:t>, for what happens if there is an “Needs Improvement” or “Unsatisfactory” overall evaluation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7F7DAB-0FF9-58C7-D278-7A3F02FE0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90663" y="6264275"/>
            <a:ext cx="683339" cy="365125"/>
          </a:xfrm>
        </p:spPr>
        <p:txBody>
          <a:bodyPr/>
          <a:lstStyle/>
          <a:p>
            <a:fld id="{EC751B63-7500-496B-B528-B0A11555F3C3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9867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F634E97-381E-E009-DDB2-A8CD6CEC1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04800"/>
            <a:ext cx="8596668" cy="1320800"/>
          </a:xfrm>
        </p:spPr>
        <p:txBody>
          <a:bodyPr/>
          <a:lstStyle/>
          <a:p>
            <a:r>
              <a:rPr lang="en-US" dirty="0"/>
              <a:t>Review Cycles – Adjunct and Grant-Funded Evaluations </a:t>
            </a:r>
            <a:r>
              <a:rPr lang="en-US" dirty="0">
                <a:solidFill>
                  <a:schemeClr val="tx1"/>
                </a:solidFill>
              </a:rPr>
              <a:t>(It’s complicated!)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5979C9-C170-FD81-7083-72011FA679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1676400"/>
            <a:ext cx="3657600" cy="388077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First Three Evaluations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(≈ once every two years)</a:t>
            </a:r>
          </a:p>
          <a:p>
            <a:r>
              <a:rPr lang="en-US" dirty="0"/>
              <a:t>#1: first semester of employment</a:t>
            </a:r>
          </a:p>
          <a:p>
            <a:r>
              <a:rPr lang="en-US" dirty="0"/>
              <a:t>#2: fifth semester of employment </a:t>
            </a:r>
          </a:p>
          <a:p>
            <a:pPr lvl="1"/>
            <a:r>
              <a:rPr lang="en-US" dirty="0"/>
              <a:t>Only counting Fall and Spring semesters </a:t>
            </a:r>
          </a:p>
          <a:p>
            <a:pPr lvl="1"/>
            <a:r>
              <a:rPr lang="en-US" dirty="0"/>
              <a:t>Two years later if they worked every semester</a:t>
            </a:r>
          </a:p>
          <a:p>
            <a:r>
              <a:rPr lang="en-US" dirty="0"/>
              <a:t>#3: ninth semester of employment</a:t>
            </a:r>
          </a:p>
          <a:p>
            <a:endParaRPr lang="en-US" b="1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064CCA3-24B8-32A9-F8AC-EA9B4A75D2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76800" y="1676399"/>
            <a:ext cx="4191000" cy="366328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Fourth evaluation and after</a:t>
            </a:r>
          </a:p>
          <a:p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once every three years of employment </a:t>
            </a:r>
          </a:p>
          <a:p>
            <a:r>
              <a:rPr lang="en-US" dirty="0"/>
              <a:t>One year of employment = two fall and/or spring semesters</a:t>
            </a:r>
          </a:p>
          <a:p>
            <a:pPr marL="0" indent="0">
              <a:buNone/>
            </a:pPr>
            <a:endParaRPr lang="en-US" sz="600" b="1" dirty="0"/>
          </a:p>
          <a:p>
            <a:pPr marL="0" indent="0">
              <a:buNone/>
            </a:pPr>
            <a:r>
              <a:rPr lang="en-US" b="1" dirty="0"/>
              <a:t>Adjunct/Grant-funded faculty only works during summer semesters? </a:t>
            </a:r>
          </a:p>
          <a:p>
            <a:r>
              <a:rPr lang="en-US" dirty="0"/>
              <a:t>#1: first semester of employment</a:t>
            </a:r>
          </a:p>
          <a:p>
            <a:r>
              <a:rPr lang="en-US" dirty="0"/>
              <a:t>Then once every third summer semester (every two years)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7F7DAB-0FF9-58C7-D278-7A3F02FE0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89261" y="6041362"/>
            <a:ext cx="683339" cy="365125"/>
          </a:xfrm>
        </p:spPr>
        <p:txBody>
          <a:bodyPr/>
          <a:lstStyle/>
          <a:p>
            <a:fld id="{EC751B63-7500-496B-B528-B0A11555F3C3}" type="slidenum">
              <a:rPr lang="en-US" smtClean="0"/>
              <a:t>9</a:t>
            </a:fld>
            <a:endParaRPr lang="en-US"/>
          </a:p>
        </p:txBody>
      </p:sp>
      <p:sp>
        <p:nvSpPr>
          <p:cNvPr id="3" name="Content Placeholder 6">
            <a:extLst>
              <a:ext uri="{FF2B5EF4-FFF2-40B4-BE49-F238E27FC236}">
                <a16:creationId xmlns:a16="http://schemas.microsoft.com/office/drawing/2014/main" id="{32ED1AA4-7A50-6D33-B2A0-6F61F5076815}"/>
              </a:ext>
            </a:extLst>
          </p:cNvPr>
          <p:cNvSpPr txBox="1">
            <a:spLocks/>
          </p:cNvSpPr>
          <p:nvPr/>
        </p:nvSpPr>
        <p:spPr>
          <a:xfrm>
            <a:off x="990600" y="5562600"/>
            <a:ext cx="8229600" cy="1066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/>
              <a:t>The above cycles presume the faculty member met or exceeded expectations on the overall evaluation. </a:t>
            </a:r>
          </a:p>
          <a:p>
            <a:r>
              <a:rPr lang="en-US" dirty="0"/>
              <a:t>See pages 23-24 of </a:t>
            </a:r>
            <a:r>
              <a:rPr lang="en-US" dirty="0">
                <a:solidFill>
                  <a:schemeClr val="accent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Appendix G</a:t>
            </a:r>
            <a:r>
              <a:rPr lang="en-US" dirty="0"/>
              <a:t>, for process if there is an “Needs Improvement” or “Unsatisfactory” overall evaluation</a:t>
            </a:r>
          </a:p>
          <a:p>
            <a:pPr marL="0" indent="0">
              <a:buFont typeface="Wingdings 3" charset="2"/>
              <a:buNone/>
            </a:pPr>
            <a:endParaRPr lang="en-US" b="1" dirty="0"/>
          </a:p>
          <a:p>
            <a:pPr marL="0" indent="0">
              <a:buFont typeface="Wingdings 3" charset="2"/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8716349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1DC0D2841F643439A08216B5BF166E9" ma:contentTypeVersion="6" ma:contentTypeDescription="Create a new document." ma:contentTypeScope="" ma:versionID="0acea6b6e3a5248e709f4d440f493040">
  <xsd:schema xmlns:xsd="http://www.w3.org/2001/XMLSchema" xmlns:xs="http://www.w3.org/2001/XMLSchema" xmlns:p="http://schemas.microsoft.com/office/2006/metadata/properties" xmlns:ns2="2f710d9f-0060-422b-9349-f104709fd67d" xmlns:ns3="1d4099fc-d8b4-42f0-be8d-5a25c17bf5f3" targetNamespace="http://schemas.microsoft.com/office/2006/metadata/properties" ma:root="true" ma:fieldsID="b2e9f18aa813acfc0d6a114731c963f6" ns2:_="" ns3:_="">
    <xsd:import namespace="2f710d9f-0060-422b-9349-f104709fd67d"/>
    <xsd:import namespace="1d4099fc-d8b4-42f0-be8d-5a25c17bf5f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_x0034__x002e_7_x002e_2023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710d9f-0060-422b-9349-f104709fd67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_x0034__x002e_7_x002e_2023" ma:index="12" nillable="true" ma:displayName="4.7.2023" ma:format="Dropdown" ma:internalName="_x0034__x002e_7_x002e_2023">
      <xsd:simpleType>
        <xsd:restriction base="dms:Text">
          <xsd:maxLength value="255"/>
        </xsd:restriction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4099fc-d8b4-42f0-be8d-5a25c17bf5f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0034__x002e_7_x002e_2023 xmlns="2f710d9f-0060-422b-9349-f104709fd67d" xsi:nil="true"/>
  </documentManagement>
</p:properties>
</file>

<file path=customXml/itemProps1.xml><?xml version="1.0" encoding="utf-8"?>
<ds:datastoreItem xmlns:ds="http://schemas.openxmlformats.org/officeDocument/2006/customXml" ds:itemID="{ECBE6F37-DB8B-49FF-B8FB-943A9CAF3E92}"/>
</file>

<file path=customXml/itemProps2.xml><?xml version="1.0" encoding="utf-8"?>
<ds:datastoreItem xmlns:ds="http://schemas.openxmlformats.org/officeDocument/2006/customXml" ds:itemID="{6D099867-232A-41DB-B4FE-79052AFB2230}"/>
</file>

<file path=customXml/itemProps3.xml><?xml version="1.0" encoding="utf-8"?>
<ds:datastoreItem xmlns:ds="http://schemas.openxmlformats.org/officeDocument/2006/customXml" ds:itemID="{17E75294-B51B-4035-9DE3-D54002CEB403}"/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44201</TotalTime>
  <Words>1868</Words>
  <Application>Microsoft Office PowerPoint</Application>
  <PresentationFormat>Widescreen</PresentationFormat>
  <Paragraphs>184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Helvetica</vt:lpstr>
      <vt:lpstr>Trebuchet MS</vt:lpstr>
      <vt:lpstr>Wingdings 3</vt:lpstr>
      <vt:lpstr>Facet</vt:lpstr>
      <vt:lpstr>Faculty Evaluation Procedures: What Committee Members, Deans, and Evaluees Need to Know</vt:lpstr>
      <vt:lpstr>General Reminder</vt:lpstr>
      <vt:lpstr>Part 1 - Evaluation Overview:  Purpose, Committee Structures and Review Cycles</vt:lpstr>
      <vt:lpstr>Purpose of the evaluation process</vt:lpstr>
      <vt:lpstr>Committee Structures – Tenured </vt:lpstr>
      <vt:lpstr>Structure for Adjunct and Grant-Funded Evaluations</vt:lpstr>
      <vt:lpstr>Committee Structures – Tenure-Track </vt:lpstr>
      <vt:lpstr>Review Cycles – Tenure-Track and Tenured Evaluations</vt:lpstr>
      <vt:lpstr>Review Cycles – Adjunct and Grant-Funded Evaluations (It’s complicated!)</vt:lpstr>
      <vt:lpstr>Part 2 - Evaluation Ratings:  Criteria, The Ratings, Their Meaning, and Evaluator Responsibilities</vt:lpstr>
      <vt:lpstr>Evaluation Criteria for Faculty</vt:lpstr>
      <vt:lpstr>Evaluation Ratings</vt:lpstr>
      <vt:lpstr>What do the ratings mean? </vt:lpstr>
      <vt:lpstr>Evaluator Responsibilities</vt:lpstr>
      <vt:lpstr>Part 3 - Evaluation Timelines:  Adjunct/Grant-Funded, Tenured, and Tenure-Track</vt:lpstr>
      <vt:lpstr>Adjunct/Grant Faculty: Timeline</vt:lpstr>
      <vt:lpstr>Tenured Faculty: Timeline</vt:lpstr>
      <vt:lpstr>Tenured Faculty: Timeline cont’d</vt:lpstr>
      <vt:lpstr>Tenure-Track Faculty: Timeline</vt:lpstr>
    </vt:vector>
  </TitlesOfParts>
  <Company>SMCCD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Orientation to the SMCCCD</dc:title>
  <dc:creator>Whitlock, Eugene</dc:creator>
  <cp:lastModifiedBy>Hsieh, Chialin</cp:lastModifiedBy>
  <cp:revision>178</cp:revision>
  <cp:lastPrinted>2014-10-17T14:41:56Z</cp:lastPrinted>
  <dcterms:created xsi:type="dcterms:W3CDTF">2014-05-19T15:26:14Z</dcterms:created>
  <dcterms:modified xsi:type="dcterms:W3CDTF">2024-01-16T03:31:03Z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0x010100E1DC0D2841F643439A08216B5BF166E9</vt:lpwstr>
  </property>
</Properties>
</file>