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1"/>
  </p:sldMasterIdLst>
  <p:notesMasterIdLst>
    <p:notesMasterId r:id="rId14"/>
  </p:notesMasterIdLst>
  <p:sldIdLst>
    <p:sldId id="256" r:id="rId2"/>
    <p:sldId id="257" r:id="rId3"/>
    <p:sldId id="258" r:id="rId4"/>
    <p:sldId id="260" r:id="rId5"/>
    <p:sldId id="259" r:id="rId6"/>
    <p:sldId id="261" r:id="rId7"/>
    <p:sldId id="263" r:id="rId8"/>
    <p:sldId id="265" r:id="rId9"/>
    <p:sldId id="266" r:id="rId10"/>
    <p:sldId id="267" r:id="rId11"/>
    <p:sldId id="268" r:id="rId12"/>
    <p:sldId id="26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672"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79153D-7663-3C40-AF02-5B383290CCDA}" type="datetimeFigureOut">
              <a:rPr lang="en-US" smtClean="0"/>
              <a:t>2/26/15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A91739-E9B5-2F4C-B3B4-6E62B09625B1}" type="slidenum">
              <a:rPr lang="en-US" smtClean="0"/>
              <a:t>‹#›</a:t>
            </a:fld>
            <a:endParaRPr lang="en-US" dirty="0"/>
          </a:p>
        </p:txBody>
      </p:sp>
    </p:spTree>
    <p:extLst>
      <p:ext uri="{BB962C8B-B14F-4D97-AF65-F5344CB8AC3E}">
        <p14:creationId xmlns:p14="http://schemas.microsoft.com/office/powerpoint/2010/main" val="28319466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91739-E9B5-2F4C-B3B4-6E62B09625B1}" type="slidenum">
              <a:rPr lang="en-US" smtClean="0"/>
              <a:t>1</a:t>
            </a:fld>
            <a:endParaRPr lang="en-US" dirty="0"/>
          </a:p>
        </p:txBody>
      </p:sp>
    </p:spTree>
    <p:extLst>
      <p:ext uri="{BB962C8B-B14F-4D97-AF65-F5344CB8AC3E}">
        <p14:creationId xmlns:p14="http://schemas.microsoft.com/office/powerpoint/2010/main" val="1909820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91739-E9B5-2F4C-B3B4-6E62B09625B1}" type="slidenum">
              <a:rPr lang="en-US" smtClean="0"/>
              <a:t>2</a:t>
            </a:fld>
            <a:endParaRPr lang="en-US" dirty="0"/>
          </a:p>
        </p:txBody>
      </p:sp>
    </p:spTree>
    <p:extLst>
      <p:ext uri="{BB962C8B-B14F-4D97-AF65-F5344CB8AC3E}">
        <p14:creationId xmlns:p14="http://schemas.microsoft.com/office/powerpoint/2010/main" val="1126256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91739-E9B5-2F4C-B3B4-6E62B09625B1}" type="slidenum">
              <a:rPr lang="en-US" smtClean="0"/>
              <a:t>3</a:t>
            </a:fld>
            <a:endParaRPr lang="en-US" dirty="0"/>
          </a:p>
        </p:txBody>
      </p:sp>
    </p:spTree>
    <p:extLst>
      <p:ext uri="{BB962C8B-B14F-4D97-AF65-F5344CB8AC3E}">
        <p14:creationId xmlns:p14="http://schemas.microsoft.com/office/powerpoint/2010/main" val="2206958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91739-E9B5-2F4C-B3B4-6E62B09625B1}" type="slidenum">
              <a:rPr lang="en-US" smtClean="0"/>
              <a:t>4</a:t>
            </a:fld>
            <a:endParaRPr lang="en-US" dirty="0"/>
          </a:p>
        </p:txBody>
      </p:sp>
    </p:spTree>
    <p:extLst>
      <p:ext uri="{BB962C8B-B14F-4D97-AF65-F5344CB8AC3E}">
        <p14:creationId xmlns:p14="http://schemas.microsoft.com/office/powerpoint/2010/main" val="3063355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91739-E9B5-2F4C-B3B4-6E62B09625B1}" type="slidenum">
              <a:rPr lang="en-US" smtClean="0"/>
              <a:t>5</a:t>
            </a:fld>
            <a:endParaRPr lang="en-US" dirty="0"/>
          </a:p>
        </p:txBody>
      </p:sp>
    </p:spTree>
    <p:extLst>
      <p:ext uri="{BB962C8B-B14F-4D97-AF65-F5344CB8AC3E}">
        <p14:creationId xmlns:p14="http://schemas.microsoft.com/office/powerpoint/2010/main" val="4168217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91739-E9B5-2F4C-B3B4-6E62B09625B1}" type="slidenum">
              <a:rPr lang="en-US" smtClean="0"/>
              <a:t>6</a:t>
            </a:fld>
            <a:endParaRPr lang="en-US" dirty="0"/>
          </a:p>
        </p:txBody>
      </p:sp>
    </p:spTree>
    <p:extLst>
      <p:ext uri="{BB962C8B-B14F-4D97-AF65-F5344CB8AC3E}">
        <p14:creationId xmlns:p14="http://schemas.microsoft.com/office/powerpoint/2010/main" val="688685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91739-E9B5-2F4C-B3B4-6E62B09625B1}" type="slidenum">
              <a:rPr lang="en-US" smtClean="0"/>
              <a:t>8</a:t>
            </a:fld>
            <a:endParaRPr lang="en-US" dirty="0"/>
          </a:p>
        </p:txBody>
      </p:sp>
    </p:spTree>
    <p:extLst>
      <p:ext uri="{BB962C8B-B14F-4D97-AF65-F5344CB8AC3E}">
        <p14:creationId xmlns:p14="http://schemas.microsoft.com/office/powerpoint/2010/main" val="2438250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402ED4A3-3643-2448-9A7D-2AD9ADE65644}" type="datetimeFigureOut">
              <a:rPr lang="en-US" smtClean="0"/>
              <a:t>2/26/15</a:t>
            </a:fld>
            <a:endParaRPr lang="en-US" dirty="0"/>
          </a:p>
        </p:txBody>
      </p:sp>
      <p:sp>
        <p:nvSpPr>
          <p:cNvPr id="5" name="Footer Placeholder 4"/>
          <p:cNvSpPr>
            <a:spLocks noGrp="1"/>
          </p:cNvSpPr>
          <p:nvPr>
            <p:ph type="ftr" sz="quarter" idx="11"/>
          </p:nvPr>
        </p:nvSpPr>
        <p:spPr>
          <a:xfrm>
            <a:off x="5638800" y="6122894"/>
            <a:ext cx="2895600" cy="257810"/>
          </a:xfrm>
        </p:spPr>
        <p:txBody>
          <a:bodyPr/>
          <a:lstStyle/>
          <a:p>
            <a:endParaRPr lang="en-US" dirty="0"/>
          </a:p>
        </p:txBody>
      </p:sp>
      <p:sp>
        <p:nvSpPr>
          <p:cNvPr id="6" name="Slide Number Placeholder 5"/>
          <p:cNvSpPr>
            <a:spLocks noGrp="1"/>
          </p:cNvSpPr>
          <p:nvPr>
            <p:ph type="sldNum" sz="quarter" idx="12"/>
          </p:nvPr>
        </p:nvSpPr>
        <p:spPr>
          <a:xfrm>
            <a:off x="4191000" y="6122894"/>
            <a:ext cx="762000" cy="271463"/>
          </a:xfrm>
        </p:spPr>
        <p:txBody>
          <a:bodyPr/>
          <a:lstStyle/>
          <a:p>
            <a:fld id="{EF59A6B7-B444-C942-BABB-8D18B7366F1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2ED4A3-3643-2448-9A7D-2AD9ADE65644}" type="datetimeFigureOut">
              <a:rPr lang="en-US" smtClean="0"/>
              <a:t>2/26/15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59A6B7-B444-C942-BABB-8D18B7366F12}" type="slidenum">
              <a:rPr lang="en-US" smtClean="0"/>
              <a:t>‹#›</a:t>
            </a:fld>
            <a:endParaRPr lang="en-US" dirty="0"/>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dirty="0" smtClean="0"/>
              <a:t>Drag picture to placeholder or click icon to add</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402ED4A3-3643-2448-9A7D-2AD9ADE65644}" type="datetimeFigureOut">
              <a:rPr lang="en-US" smtClean="0"/>
              <a:t>2/26/15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402ED4A3-3643-2448-9A7D-2AD9ADE65644}" type="datetimeFigureOut">
              <a:rPr lang="en-US" smtClean="0"/>
              <a:t>2/26/15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02ED4A3-3643-2448-9A7D-2AD9ADE65644}" type="datetimeFigureOut">
              <a:rPr lang="en-US" smtClean="0"/>
              <a:t>2/26/15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02ED4A3-3643-2448-9A7D-2AD9ADE65644}" type="datetimeFigureOut">
              <a:rPr lang="en-US" smtClean="0"/>
              <a:t>2/26/15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02ED4A3-3643-2448-9A7D-2AD9ADE65644}" type="datetimeFigureOut">
              <a:rPr lang="en-US" smtClean="0"/>
              <a:t>2/26/15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402ED4A3-3643-2448-9A7D-2AD9ADE65644}" type="datetimeFigureOut">
              <a:rPr lang="en-US" smtClean="0"/>
              <a:t>2/26/15</a:t>
            </a:fld>
            <a:endParaRPr lang="en-US" dirty="0"/>
          </a:p>
        </p:txBody>
      </p:sp>
      <p:sp>
        <p:nvSpPr>
          <p:cNvPr id="5" name="Footer Placeholder 4"/>
          <p:cNvSpPr>
            <a:spLocks noGrp="1"/>
          </p:cNvSpPr>
          <p:nvPr>
            <p:ph type="ftr" sz="quarter" idx="11"/>
          </p:nvPr>
        </p:nvSpPr>
        <p:spPr>
          <a:xfrm>
            <a:off x="5638800" y="6124401"/>
            <a:ext cx="2895600" cy="257810"/>
          </a:xfrm>
        </p:spPr>
        <p:txBody>
          <a:bodyPr/>
          <a:lstStyle/>
          <a:p>
            <a:endParaRPr lang="en-US" dirty="0"/>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dirty="0" smtClean="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2ED4A3-3643-2448-9A7D-2AD9ADE65644}" type="datetimeFigureOut">
              <a:rPr lang="en-US" smtClean="0"/>
              <a:t>2/26/15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02ED4A3-3643-2448-9A7D-2AD9ADE65644}" type="datetimeFigureOut">
              <a:rPr lang="en-US" smtClean="0"/>
              <a:t>2/26/15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402ED4A3-3643-2448-9A7D-2AD9ADE65644}" type="datetimeFigureOut">
              <a:rPr lang="en-US" smtClean="0"/>
              <a:t>2/26/15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02ED4A3-3643-2448-9A7D-2AD9ADE65644}" type="datetimeFigureOut">
              <a:rPr lang="en-US" smtClean="0"/>
              <a:t>2/26/15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402ED4A3-3643-2448-9A7D-2AD9ADE65644}" type="datetimeFigureOut">
              <a:rPr lang="en-US" smtClean="0"/>
              <a:t>2/26/15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402ED4A3-3643-2448-9A7D-2AD9ADE65644}" type="datetimeFigureOut">
              <a:rPr lang="en-US" smtClean="0"/>
              <a:t>2/26/15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59A6B7-B444-C942-BABB-8D18B7366F1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402ED4A3-3643-2448-9A7D-2AD9ADE65644}" type="datetimeFigureOut">
              <a:rPr lang="en-US" smtClean="0"/>
              <a:t>2/26/15</a:t>
            </a:fld>
            <a:endParaRPr lang="en-US" dirty="0"/>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dirty="0"/>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EF59A6B7-B444-C942-BABB-8D18B7366F1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3950"/>
            <a:ext cx="7342188" cy="1910682"/>
          </a:xfrm>
        </p:spPr>
        <p:txBody>
          <a:bodyPr/>
          <a:lstStyle/>
          <a:p>
            <a:r>
              <a:rPr lang="en-US" sz="3200" dirty="0"/>
              <a:t>Setting Course Enrollment Maximums:</a:t>
            </a:r>
            <a:br>
              <a:rPr lang="en-US" sz="3200" dirty="0"/>
            </a:br>
            <a:r>
              <a:rPr lang="en-US" sz="3200" dirty="0"/>
              <a:t>Process, Roles, and Principles</a:t>
            </a:r>
          </a:p>
        </p:txBody>
      </p:sp>
      <p:sp>
        <p:nvSpPr>
          <p:cNvPr id="3" name="Subtitle 2"/>
          <p:cNvSpPr>
            <a:spLocks noGrp="1"/>
          </p:cNvSpPr>
          <p:nvPr>
            <p:ph type="subTitle" idx="1"/>
          </p:nvPr>
        </p:nvSpPr>
        <p:spPr>
          <a:xfrm>
            <a:off x="914400" y="4264526"/>
            <a:ext cx="7342188" cy="917074"/>
          </a:xfrm>
        </p:spPr>
        <p:txBody>
          <a:bodyPr>
            <a:normAutofit fontScale="92500" lnSpcReduction="20000"/>
          </a:bodyPr>
          <a:lstStyle/>
          <a:p>
            <a:r>
              <a:rPr lang="en-US" dirty="0" smtClean="0"/>
              <a:t>Adopted Spring 2012 </a:t>
            </a:r>
          </a:p>
          <a:p>
            <a:endParaRPr lang="en-US" dirty="0"/>
          </a:p>
          <a:p>
            <a:r>
              <a:rPr lang="en-US" dirty="0" smtClean="0">
                <a:latin typeface="Cambria"/>
                <a:cs typeface="Cambria"/>
              </a:rPr>
              <a:t>The Academic Senate of the California Community Colleges</a:t>
            </a:r>
            <a:endParaRPr lang="en-US" dirty="0">
              <a:latin typeface="Cambria"/>
              <a:cs typeface="Cambria"/>
            </a:endParaRPr>
          </a:p>
        </p:txBody>
      </p:sp>
    </p:spTree>
    <p:extLst>
      <p:ext uri="{BB962C8B-B14F-4D97-AF65-F5344CB8AC3E}">
        <p14:creationId xmlns:p14="http://schemas.microsoft.com/office/powerpoint/2010/main" val="734796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Academic Senate:</a:t>
            </a:r>
            <a:endParaRPr lang="en-US" dirty="0"/>
          </a:p>
        </p:txBody>
      </p:sp>
      <p:sp>
        <p:nvSpPr>
          <p:cNvPr id="3" name="Content Placeholder 2"/>
          <p:cNvSpPr>
            <a:spLocks noGrp="1"/>
          </p:cNvSpPr>
          <p:nvPr>
            <p:ph idx="1"/>
          </p:nvPr>
        </p:nvSpPr>
        <p:spPr/>
        <p:txBody>
          <a:bodyPr/>
          <a:lstStyle/>
          <a:p>
            <a:r>
              <a:rPr lang="en-US" dirty="0" smtClean="0"/>
              <a:t>Ensure policies and procedures are transparent; publish in official college documents to ensure they are preserved</a:t>
            </a:r>
          </a:p>
          <a:p>
            <a:r>
              <a:rPr lang="en-US" dirty="0" smtClean="0"/>
              <a:t>Delegate authority to the curriculum committee to approve faculty recommendations</a:t>
            </a:r>
          </a:p>
          <a:p>
            <a:r>
              <a:rPr lang="en-US" dirty="0" smtClean="0"/>
              <a:t>Provide an appeals process and resolve issues</a:t>
            </a:r>
          </a:p>
          <a:p>
            <a:r>
              <a:rPr lang="en-US" dirty="0" smtClean="0"/>
              <a:t>Collaborate with college administrators to apply policies and criteria fairly</a:t>
            </a:r>
            <a:endParaRPr lang="en-US" dirty="0"/>
          </a:p>
        </p:txBody>
      </p:sp>
    </p:spTree>
    <p:extLst>
      <p:ext uri="{BB962C8B-B14F-4D97-AF65-F5344CB8AC3E}">
        <p14:creationId xmlns:p14="http://schemas.microsoft.com/office/powerpoint/2010/main" val="554440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Administration:</a:t>
            </a:r>
            <a:endParaRPr lang="en-US" dirty="0"/>
          </a:p>
        </p:txBody>
      </p:sp>
      <p:sp>
        <p:nvSpPr>
          <p:cNvPr id="3" name="Content Placeholder 2"/>
          <p:cNvSpPr>
            <a:spLocks noGrp="1"/>
          </p:cNvSpPr>
          <p:nvPr>
            <p:ph idx="1"/>
          </p:nvPr>
        </p:nvSpPr>
        <p:spPr/>
        <p:txBody>
          <a:bodyPr>
            <a:normAutofit lnSpcReduction="10000"/>
          </a:bodyPr>
          <a:lstStyle/>
          <a:p>
            <a:r>
              <a:rPr lang="en-US" dirty="0" smtClean="0"/>
              <a:t>In a multi college district - optimum class size and capacity level must be argued on behalf of student learning</a:t>
            </a:r>
          </a:p>
          <a:p>
            <a:r>
              <a:rPr lang="en-US" dirty="0" smtClean="0"/>
              <a:t>Advocate for variance allowances when Cañada is compared to her sister colleges regarding enrollment growth; physical and spatial limitations prevent “course by course” comparisons</a:t>
            </a:r>
          </a:p>
          <a:p>
            <a:r>
              <a:rPr lang="en-US" dirty="0" smtClean="0"/>
              <a:t>Administrators must explain the limitations of the campus to the board or community when questions arise regarding enrollment size occur</a:t>
            </a:r>
            <a:endParaRPr lang="en-US" dirty="0"/>
          </a:p>
        </p:txBody>
      </p:sp>
    </p:spTree>
    <p:extLst>
      <p:ext uri="{BB962C8B-B14F-4D97-AF65-F5344CB8AC3E}">
        <p14:creationId xmlns:p14="http://schemas.microsoft.com/office/powerpoint/2010/main" val="3779641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As results of reduced funding continue to plague the state, Cañada must adopt the policies and procedures for optimal and effective class size detailed in the resolution adopted the Academic Senate of California Community Colleges</a:t>
            </a:r>
          </a:p>
          <a:p>
            <a:r>
              <a:rPr lang="en-US" dirty="0" smtClean="0"/>
              <a:t>The Cañada community must cooperate and support faculty recommendations regarding optimal and effective class size while continuing to support students with their educational goals.</a:t>
            </a:r>
          </a:p>
          <a:p>
            <a:endParaRPr lang="en-US" dirty="0"/>
          </a:p>
        </p:txBody>
      </p:sp>
    </p:spTree>
    <p:extLst>
      <p:ext uri="{BB962C8B-B14F-4D97-AF65-F5344CB8AC3E}">
        <p14:creationId xmlns:p14="http://schemas.microsoft.com/office/powerpoint/2010/main" val="1751536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Cambria"/>
                <a:cs typeface="Cambria"/>
              </a:rPr>
              <a:t>Questions from Cañada Faculty</a:t>
            </a:r>
            <a:endParaRPr lang="en-US" sz="3600" dirty="0">
              <a:latin typeface="Cambria"/>
              <a:cs typeface="Cambria"/>
            </a:endParaRPr>
          </a:p>
        </p:txBody>
      </p:sp>
      <p:sp>
        <p:nvSpPr>
          <p:cNvPr id="3" name="Content Placeholder 2"/>
          <p:cNvSpPr>
            <a:spLocks noGrp="1"/>
          </p:cNvSpPr>
          <p:nvPr>
            <p:ph idx="1"/>
          </p:nvPr>
        </p:nvSpPr>
        <p:spPr>
          <a:xfrm>
            <a:off x="900112" y="1951789"/>
            <a:ext cx="7345363" cy="4113732"/>
          </a:xfrm>
        </p:spPr>
        <p:txBody>
          <a:bodyPr>
            <a:normAutofit/>
          </a:bodyPr>
          <a:lstStyle/>
          <a:p>
            <a:r>
              <a:rPr lang="en-US" sz="3200" dirty="0" smtClean="0">
                <a:latin typeface="Cambria"/>
                <a:cs typeface="Cambria"/>
              </a:rPr>
              <a:t>Address the Board of Trustees ruling regarding the number of students needed to teach a class?</a:t>
            </a:r>
          </a:p>
          <a:p>
            <a:r>
              <a:rPr lang="en-US" sz="3200" dirty="0" smtClean="0">
                <a:latin typeface="Cambria"/>
                <a:cs typeface="Cambria"/>
              </a:rPr>
              <a:t>Stop classes from being cancelled?</a:t>
            </a:r>
          </a:p>
          <a:p>
            <a:r>
              <a:rPr lang="en-US" sz="3200" dirty="0" smtClean="0">
                <a:latin typeface="Cambria"/>
                <a:cs typeface="Cambria"/>
              </a:rPr>
              <a:t>Percentage </a:t>
            </a:r>
            <a:r>
              <a:rPr lang="en-US" sz="3200" dirty="0">
                <a:latin typeface="Cambria"/>
                <a:cs typeface="Cambria"/>
              </a:rPr>
              <a:t>r</a:t>
            </a:r>
            <a:r>
              <a:rPr lang="en-US" sz="3200" dirty="0" smtClean="0">
                <a:latin typeface="Cambria"/>
                <a:cs typeface="Cambria"/>
              </a:rPr>
              <a:t>ate vs. number of actual students?</a:t>
            </a:r>
          </a:p>
        </p:txBody>
      </p:sp>
    </p:spTree>
    <p:extLst>
      <p:ext uri="{BB962C8B-B14F-4D97-AF65-F5344CB8AC3E}">
        <p14:creationId xmlns:p14="http://schemas.microsoft.com/office/powerpoint/2010/main" val="970906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Community College Funding</a:t>
            </a:r>
            <a:endParaRPr lang="en-US" dirty="0"/>
          </a:p>
        </p:txBody>
      </p:sp>
      <p:sp>
        <p:nvSpPr>
          <p:cNvPr id="3" name="Content Placeholder 2"/>
          <p:cNvSpPr>
            <a:spLocks noGrp="1"/>
          </p:cNvSpPr>
          <p:nvPr>
            <p:ph idx="1"/>
          </p:nvPr>
        </p:nvSpPr>
        <p:spPr>
          <a:xfrm>
            <a:off x="508000" y="2179052"/>
            <a:ext cx="7737475" cy="4104105"/>
          </a:xfrm>
        </p:spPr>
        <p:txBody>
          <a:bodyPr>
            <a:normAutofit fontScale="92500" lnSpcReduction="10000"/>
          </a:bodyPr>
          <a:lstStyle/>
          <a:p>
            <a:r>
              <a:rPr lang="en-US" dirty="0" smtClean="0"/>
              <a:t>CA funds community colleges based on FTES (full-time equivalent student)</a:t>
            </a:r>
            <a:endParaRPr lang="en-US" dirty="0"/>
          </a:p>
          <a:p>
            <a:r>
              <a:rPr lang="en-US" dirty="0"/>
              <a:t> One student attending 15 hours a week for 35 </a:t>
            </a:r>
            <a:r>
              <a:rPr lang="en-US" dirty="0" smtClean="0"/>
              <a:t>weeks   (1 academic </a:t>
            </a:r>
            <a:r>
              <a:rPr lang="en-US" dirty="0"/>
              <a:t>year) generates 1 FTES. </a:t>
            </a:r>
          </a:p>
          <a:p>
            <a:r>
              <a:rPr lang="en-US" dirty="0"/>
              <a:t> 1 FTES = 15 (student contact </a:t>
            </a:r>
            <a:r>
              <a:rPr lang="en-US" dirty="0" smtClean="0"/>
              <a:t>hrs./</a:t>
            </a:r>
            <a:r>
              <a:rPr lang="en-US" dirty="0"/>
              <a:t>week) X 35 (weeks) </a:t>
            </a:r>
            <a:r>
              <a:rPr lang="en-US" dirty="0">
                <a:solidFill>
                  <a:srgbClr val="000090"/>
                </a:solidFill>
              </a:rPr>
              <a:t>= 525 (weekly student contact </a:t>
            </a:r>
            <a:r>
              <a:rPr lang="en-US" dirty="0" smtClean="0">
                <a:solidFill>
                  <a:srgbClr val="000090"/>
                </a:solidFill>
              </a:rPr>
              <a:t>hrs./yr.) </a:t>
            </a:r>
            <a:r>
              <a:rPr lang="pl-PL" dirty="0" smtClean="0">
                <a:solidFill>
                  <a:srgbClr val="000090"/>
                </a:solidFill>
              </a:rPr>
              <a:t> </a:t>
            </a:r>
          </a:p>
          <a:p>
            <a:r>
              <a:rPr lang="pl-PL" dirty="0" smtClean="0">
                <a:solidFill>
                  <a:srgbClr val="0D0D0D"/>
                </a:solidFill>
              </a:rPr>
              <a:t>Effectiveness determined by </a:t>
            </a:r>
            <a:r>
              <a:rPr lang="en-US" dirty="0" smtClean="0">
                <a:solidFill>
                  <a:srgbClr val="0D0D0D"/>
                </a:solidFill>
              </a:rPr>
              <a:t>reaching</a:t>
            </a:r>
            <a:r>
              <a:rPr lang="pl-PL" dirty="0" smtClean="0">
                <a:solidFill>
                  <a:srgbClr val="0D0D0D"/>
                </a:solidFill>
              </a:rPr>
              <a:t> 525 WSCH</a:t>
            </a:r>
          </a:p>
          <a:p>
            <a:pPr marL="0" indent="0">
              <a:buNone/>
            </a:pPr>
            <a:endParaRPr lang="en-US" sz="1600" dirty="0" smtClean="0">
              <a:solidFill>
                <a:srgbClr val="0D0D0D"/>
              </a:solidFill>
            </a:endParaRPr>
          </a:p>
          <a:p>
            <a:pPr marL="0" indent="0">
              <a:buNone/>
            </a:pPr>
            <a:r>
              <a:rPr lang="en-US" sz="1600" dirty="0" smtClean="0">
                <a:solidFill>
                  <a:srgbClr val="0D0D0D"/>
                </a:solidFill>
              </a:rPr>
              <a:t>Note: District has changed allocation model </a:t>
            </a:r>
            <a:endParaRPr lang="en-US" sz="1600" dirty="0">
              <a:solidFill>
                <a:srgbClr val="0D0D0D"/>
              </a:solidFill>
            </a:endParaRPr>
          </a:p>
        </p:txBody>
      </p:sp>
    </p:spTree>
    <p:extLst>
      <p:ext uri="{BB962C8B-B14F-4D97-AF65-F5344CB8AC3E}">
        <p14:creationId xmlns:p14="http://schemas.microsoft.com/office/powerpoint/2010/main" val="1488525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Response to reduction in </a:t>
            </a:r>
            <a:br>
              <a:rPr lang="en-US" dirty="0" smtClean="0"/>
            </a:br>
            <a:r>
              <a:rPr lang="en-US" dirty="0" smtClean="0"/>
              <a:t>state </a:t>
            </a:r>
            <a:r>
              <a:rPr lang="en-US" dirty="0"/>
              <a:t>r</a:t>
            </a:r>
            <a:r>
              <a:rPr lang="en-US" dirty="0" smtClean="0"/>
              <a:t>evenue</a:t>
            </a:r>
            <a:endParaRPr lang="en-US" dirty="0"/>
          </a:p>
        </p:txBody>
      </p:sp>
      <p:sp>
        <p:nvSpPr>
          <p:cNvPr id="3" name="Content Placeholder 2"/>
          <p:cNvSpPr>
            <a:spLocks noGrp="1"/>
          </p:cNvSpPr>
          <p:nvPr>
            <p:ph idx="1"/>
          </p:nvPr>
        </p:nvSpPr>
        <p:spPr/>
        <p:txBody>
          <a:bodyPr/>
          <a:lstStyle/>
          <a:p>
            <a:r>
              <a:rPr lang="en-US" dirty="0" smtClean="0"/>
              <a:t>PIV process – program viability cuts; Cañada loses adaptive physical education program</a:t>
            </a:r>
          </a:p>
          <a:p>
            <a:r>
              <a:rPr lang="en-US" dirty="0" smtClean="0"/>
              <a:t>SMCCCD promotes managed hiring; early retirement incentives to prevent lay-offs</a:t>
            </a:r>
          </a:p>
          <a:p>
            <a:r>
              <a:rPr lang="en-US" dirty="0" smtClean="0"/>
              <a:t>Full-time students -  units reduced by 20%; enrolling in 12 units rather than 15 units</a:t>
            </a:r>
          </a:p>
          <a:p>
            <a:r>
              <a:rPr lang="en-US" dirty="0" smtClean="0"/>
              <a:t>Three colleges began aligning classes; similar class designations and unit credits </a:t>
            </a:r>
          </a:p>
          <a:p>
            <a:endParaRPr lang="en-US" dirty="0"/>
          </a:p>
        </p:txBody>
      </p:sp>
    </p:spTree>
    <p:extLst>
      <p:ext uri="{BB962C8B-B14F-4D97-AF65-F5344CB8AC3E}">
        <p14:creationId xmlns:p14="http://schemas.microsoft.com/office/powerpoint/2010/main" val="3909888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2" y="337737"/>
            <a:ext cx="7345362" cy="1339850"/>
          </a:xfrm>
        </p:spPr>
        <p:txBody>
          <a:bodyPr>
            <a:normAutofit/>
          </a:bodyPr>
          <a:lstStyle/>
          <a:p>
            <a:r>
              <a:rPr lang="en-US" sz="4000" dirty="0" smtClean="0"/>
              <a:t>Changes to Allocation Model</a:t>
            </a:r>
            <a:endParaRPr lang="en-US" sz="4000" dirty="0"/>
          </a:p>
        </p:txBody>
      </p:sp>
      <p:sp>
        <p:nvSpPr>
          <p:cNvPr id="3" name="Content Placeholder 2"/>
          <p:cNvSpPr>
            <a:spLocks noGrp="1"/>
          </p:cNvSpPr>
          <p:nvPr>
            <p:ph idx="1"/>
          </p:nvPr>
        </p:nvSpPr>
        <p:spPr>
          <a:xfrm>
            <a:off x="900112" y="2165684"/>
            <a:ext cx="7345363" cy="3899837"/>
          </a:xfrm>
        </p:spPr>
        <p:txBody>
          <a:bodyPr/>
          <a:lstStyle/>
          <a:p>
            <a:r>
              <a:rPr lang="en-US" dirty="0" smtClean="0"/>
              <a:t>Based on addressing community needs measured in other ways than the state defined FTES</a:t>
            </a:r>
            <a:endParaRPr lang="en-US" u="sng" dirty="0" smtClean="0"/>
          </a:p>
          <a:p>
            <a:r>
              <a:rPr lang="en-US" dirty="0" smtClean="0"/>
              <a:t>Allocate additional funds to Cañada to address infrastructure needs</a:t>
            </a:r>
            <a:endParaRPr lang="en-US" u="sng" dirty="0" smtClean="0"/>
          </a:p>
          <a:p>
            <a:r>
              <a:rPr lang="en-US" dirty="0" smtClean="0"/>
              <a:t>Maintain a steady source of funding for CSM and prevent further funding decline</a:t>
            </a:r>
            <a:endParaRPr lang="en-US" u="sng" dirty="0" smtClean="0"/>
          </a:p>
          <a:p>
            <a:r>
              <a:rPr lang="en-US" dirty="0" smtClean="0"/>
              <a:t>Allow the colleges to continue to serve their communities in innovative ways</a:t>
            </a:r>
            <a:endParaRPr lang="en-US" u="sng" dirty="0"/>
          </a:p>
        </p:txBody>
      </p:sp>
    </p:spTree>
    <p:extLst>
      <p:ext uri="{BB962C8B-B14F-4D97-AF65-F5344CB8AC3E}">
        <p14:creationId xmlns:p14="http://schemas.microsoft.com/office/powerpoint/2010/main" val="310768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“Appropriate </a:t>
            </a:r>
            <a:r>
              <a:rPr lang="en-US" dirty="0"/>
              <a:t>course enrollment maximums are an essential aspect of </a:t>
            </a:r>
            <a:r>
              <a:rPr lang="en-US" dirty="0" smtClean="0"/>
              <a:t>guaranteeing the </a:t>
            </a:r>
            <a:r>
              <a:rPr lang="en-US" dirty="0"/>
              <a:t>quality of instructional programs. </a:t>
            </a:r>
            <a:endParaRPr lang="en-US" dirty="0" smtClean="0"/>
          </a:p>
          <a:p>
            <a:pPr marL="0" indent="0">
              <a:buNone/>
            </a:pPr>
            <a:r>
              <a:rPr lang="en-US" dirty="0" smtClean="0"/>
              <a:t>Colleges </a:t>
            </a:r>
            <a:r>
              <a:rPr lang="en-US" dirty="0"/>
              <a:t>must consider many factors in establishing </a:t>
            </a:r>
            <a:r>
              <a:rPr lang="en-US" dirty="0" smtClean="0"/>
              <a:t>these enrollment </a:t>
            </a:r>
            <a:r>
              <a:rPr lang="en-US" dirty="0"/>
              <a:t>limits, including legal codes, student and instructor safety, instructor workload, and</a:t>
            </a:r>
          </a:p>
          <a:p>
            <a:pPr marL="0" indent="0">
              <a:buNone/>
            </a:pPr>
            <a:r>
              <a:rPr lang="en-US" dirty="0"/>
              <a:t>the fiscal viability of the institution. </a:t>
            </a:r>
            <a:endParaRPr lang="en-US" dirty="0" smtClean="0"/>
          </a:p>
          <a:p>
            <a:pPr marL="0" indent="0">
              <a:buNone/>
            </a:pPr>
            <a:r>
              <a:rPr lang="en-US" dirty="0" smtClean="0"/>
              <a:t>However</a:t>
            </a:r>
            <a:r>
              <a:rPr lang="en-US" dirty="0"/>
              <a:t>, the primary basis of any determination </a:t>
            </a:r>
            <a:r>
              <a:rPr lang="en-US" dirty="0" smtClean="0"/>
              <a:t>regarding enrollment </a:t>
            </a:r>
            <a:r>
              <a:rPr lang="en-US" dirty="0"/>
              <a:t>maximums should be the pedagogical factors that influence the success of the </a:t>
            </a:r>
            <a:r>
              <a:rPr lang="en-US" dirty="0" smtClean="0"/>
              <a:t>students in </a:t>
            </a:r>
            <a:r>
              <a:rPr lang="en-US" dirty="0"/>
              <a:t>the course</a:t>
            </a:r>
            <a:r>
              <a:rPr lang="en-US" dirty="0" smtClean="0"/>
              <a:t>.”</a:t>
            </a:r>
            <a:endParaRPr lang="en-US" dirty="0"/>
          </a:p>
        </p:txBody>
      </p:sp>
    </p:spTree>
    <p:extLst>
      <p:ext uri="{BB962C8B-B14F-4D97-AF65-F5344CB8AC3E}">
        <p14:creationId xmlns:p14="http://schemas.microsoft.com/office/powerpoint/2010/main" val="1802262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Whereas;</a:t>
            </a:r>
            <a:endParaRPr lang="en-US" dirty="0"/>
          </a:p>
        </p:txBody>
      </p:sp>
      <p:sp>
        <p:nvSpPr>
          <p:cNvPr id="3" name="Content Placeholder 2"/>
          <p:cNvSpPr>
            <a:spLocks noGrp="1"/>
          </p:cNvSpPr>
          <p:nvPr>
            <p:ph idx="1"/>
          </p:nvPr>
        </p:nvSpPr>
        <p:spPr>
          <a:xfrm>
            <a:off x="900112" y="1711158"/>
            <a:ext cx="7345363" cy="4354363"/>
          </a:xfrm>
        </p:spPr>
        <p:txBody>
          <a:bodyPr>
            <a:normAutofit lnSpcReduction="10000"/>
          </a:bodyPr>
          <a:lstStyle/>
          <a:p>
            <a:pPr marL="0" indent="0">
              <a:buNone/>
            </a:pPr>
            <a:r>
              <a:rPr lang="en-US" sz="3200" dirty="0" smtClean="0"/>
              <a:t>“</a:t>
            </a:r>
            <a:r>
              <a:rPr lang="en-US" sz="3200" dirty="0"/>
              <a:t>Non-pedagogically based class caps have a serious impact on effective instructional </a:t>
            </a:r>
            <a:r>
              <a:rPr lang="en-US" sz="3200" dirty="0" smtClean="0"/>
              <a:t>delivery and </a:t>
            </a:r>
            <a:r>
              <a:rPr lang="en-US" sz="3200" dirty="0"/>
              <a:t>student success, and raising class caps in many classes such as Career Technical Education </a:t>
            </a:r>
            <a:r>
              <a:rPr lang="en-US" sz="3200" dirty="0" smtClean="0"/>
              <a:t>and science </a:t>
            </a:r>
            <a:r>
              <a:rPr lang="en-US" sz="3200" dirty="0"/>
              <a:t>laboratory classes not only impacts effective instruction but can also negatively impact </a:t>
            </a:r>
            <a:r>
              <a:rPr lang="en-US" sz="3200" dirty="0" smtClean="0"/>
              <a:t>safety conditions </a:t>
            </a:r>
            <a:r>
              <a:rPr lang="en-US" sz="3200" dirty="0"/>
              <a:t>for </a:t>
            </a:r>
            <a:r>
              <a:rPr lang="en-US" sz="3200" dirty="0" smtClean="0"/>
              <a:t>students”</a:t>
            </a:r>
          </a:p>
          <a:p>
            <a:pPr marL="0" indent="0">
              <a:buNone/>
            </a:pPr>
            <a:endParaRPr lang="en-US" dirty="0"/>
          </a:p>
        </p:txBody>
      </p:sp>
    </p:spTree>
    <p:extLst>
      <p:ext uri="{BB962C8B-B14F-4D97-AF65-F5344CB8AC3E}">
        <p14:creationId xmlns:p14="http://schemas.microsoft.com/office/powerpoint/2010/main" val="3498314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Faculty:</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Enrollment should not exceed the number of students a faculty member can attend</a:t>
            </a:r>
          </a:p>
          <a:p>
            <a:r>
              <a:rPr lang="en-US" dirty="0" smtClean="0"/>
              <a:t>The number of students in a class must be appropriate for the method of instruction and presentation (lecture, lab and online)</a:t>
            </a:r>
          </a:p>
          <a:p>
            <a:r>
              <a:rPr lang="en-US" dirty="0" smtClean="0"/>
              <a:t>Determine the lowest capacity level new classes are allowed and increase growth over two semesters</a:t>
            </a:r>
          </a:p>
          <a:p>
            <a:r>
              <a:rPr lang="en-US" sz="1800" dirty="0" smtClean="0"/>
              <a:t>Example 25 max: new class (Semester 1) 70% capacity = 18 students; (Semester 2) 85% capacity = 22 students; (Semester 3) 100% = 25 students</a:t>
            </a:r>
          </a:p>
          <a:p>
            <a:endParaRPr lang="en-US" dirty="0"/>
          </a:p>
        </p:txBody>
      </p:sp>
    </p:spTree>
    <p:extLst>
      <p:ext uri="{BB962C8B-B14F-4D97-AF65-F5344CB8AC3E}">
        <p14:creationId xmlns:p14="http://schemas.microsoft.com/office/powerpoint/2010/main" val="941673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a:t>
            </a:r>
            <a:r>
              <a:rPr lang="en-US" sz="4000" dirty="0" smtClean="0"/>
              <a:t>urriculum Committee:</a:t>
            </a:r>
            <a:endParaRPr lang="en-US" sz="4000" dirty="0"/>
          </a:p>
        </p:txBody>
      </p:sp>
      <p:sp>
        <p:nvSpPr>
          <p:cNvPr id="3" name="Content Placeholder 2"/>
          <p:cNvSpPr>
            <a:spLocks noGrp="1"/>
          </p:cNvSpPr>
          <p:nvPr>
            <p:ph idx="1"/>
          </p:nvPr>
        </p:nvSpPr>
        <p:spPr>
          <a:xfrm>
            <a:off x="900112" y="1866231"/>
            <a:ext cx="7345363" cy="4309979"/>
          </a:xfrm>
        </p:spPr>
        <p:txBody>
          <a:bodyPr/>
          <a:lstStyle/>
          <a:p>
            <a:r>
              <a:rPr lang="en-US" dirty="0" smtClean="0"/>
              <a:t>Determine the faculty member have considered all relevant factors from all sources (advisory groups)</a:t>
            </a:r>
          </a:p>
          <a:p>
            <a:r>
              <a:rPr lang="en-US" dirty="0" smtClean="0"/>
              <a:t>Review the data presented and allow faculty the opportunity to explain and defend their conclusions</a:t>
            </a:r>
          </a:p>
          <a:p>
            <a:r>
              <a:rPr lang="en-US" dirty="0" smtClean="0"/>
              <a:t>Equitably consider all special populations (capstone classes, honor classes, CTE and ESL classes involve increased interaction with the faculty member during class)</a:t>
            </a:r>
          </a:p>
          <a:p>
            <a:r>
              <a:rPr lang="en-US" dirty="0" smtClean="0"/>
              <a:t>Publish enrollment decisions in official CORs</a:t>
            </a:r>
          </a:p>
          <a:p>
            <a:endParaRPr lang="en-US" dirty="0" smtClean="0"/>
          </a:p>
          <a:p>
            <a:endParaRPr lang="en-US" dirty="0"/>
          </a:p>
        </p:txBody>
      </p:sp>
    </p:spTree>
    <p:extLst>
      <p:ext uri="{BB962C8B-B14F-4D97-AF65-F5344CB8AC3E}">
        <p14:creationId xmlns:p14="http://schemas.microsoft.com/office/powerpoint/2010/main" val="7527030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395</TotalTime>
  <Words>717</Words>
  <Application>Microsoft Macintosh PowerPoint</Application>
  <PresentationFormat>On-screen Show (4:3)</PresentationFormat>
  <Paragraphs>61</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Capital</vt:lpstr>
      <vt:lpstr>Setting Course Enrollment Maximums: Process, Roles, and Principles</vt:lpstr>
      <vt:lpstr>Questions from Cañada Faculty</vt:lpstr>
      <vt:lpstr>Community College Funding</vt:lpstr>
      <vt:lpstr>Response to reduction in  state revenue</vt:lpstr>
      <vt:lpstr>Changes to Allocation Model</vt:lpstr>
      <vt:lpstr>Abstract</vt:lpstr>
      <vt:lpstr>Whereas;</vt:lpstr>
      <vt:lpstr>Faculty:</vt:lpstr>
      <vt:lpstr>Curriculum Committee:</vt:lpstr>
      <vt:lpstr> Academic Senate:</vt:lpstr>
      <vt:lpstr>Administration:</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Setting Course Enrollment Maximums: Process, Roles, and Principles</dc:title>
  <dc:creator>Leonor Cabrera</dc:creator>
  <cp:lastModifiedBy>Leonor Cabrera</cp:lastModifiedBy>
  <cp:revision>79</cp:revision>
  <cp:lastPrinted>2015-02-26T21:57:00Z</cp:lastPrinted>
  <dcterms:created xsi:type="dcterms:W3CDTF">2015-02-23T23:37:49Z</dcterms:created>
  <dcterms:modified xsi:type="dcterms:W3CDTF">2015-02-27T01:45:06Z</dcterms:modified>
</cp:coreProperties>
</file>