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3" r:id="rId11"/>
    <p:sldId id="267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0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7214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6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753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6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59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7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1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4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8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2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1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2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46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vaslms.com/?__hstc=199188080.db39d86d01ea04cbd7f3d3ca0f7bab3c.1428351412640.1428351412640.1428351412640.1&amp;__hssc=199188080.1.1428351412640&amp;__hsfp=230712294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coursedesignrubricoeifin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cconlineed.org/documents/category/22-academic-affairs-workgrou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.constantcontact.com/fs146/1117159276976/archive/1120466336918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065" y="458334"/>
            <a:ext cx="6988629" cy="2387600"/>
          </a:xfrm>
        </p:spPr>
        <p:txBody>
          <a:bodyPr/>
          <a:lstStyle/>
          <a:p>
            <a:pPr algn="ctr"/>
            <a:r>
              <a:rPr lang="en-US" dirty="0" smtClean="0"/>
              <a:t>OEI – Online education initiative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593" y="3667353"/>
            <a:ext cx="8791575" cy="1655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What are the implications for </a:t>
            </a:r>
          </a:p>
          <a:p>
            <a:pPr algn="ctr"/>
            <a:r>
              <a:rPr lang="en-US" sz="3200" dirty="0" smtClean="0"/>
              <a:t>Canada college and the district?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22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2/12/15 – Canvas chosen as the course management system for the OEI course exchange.</a:t>
            </a:r>
          </a:p>
          <a:p>
            <a:r>
              <a:rPr lang="en-US" dirty="0" smtClean="0"/>
              <a:t>Contract information is not yet available, so we don’t know what it might cost the district.</a:t>
            </a:r>
          </a:p>
          <a:p>
            <a:r>
              <a:rPr lang="en-US" dirty="0" smtClean="0">
                <a:hlinkClick r:id="rId2"/>
              </a:rPr>
              <a:t>Canvas - free trial available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074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– Course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8703"/>
            <a:ext cx="8596668" cy="3880773"/>
          </a:xfrm>
        </p:spPr>
        <p:txBody>
          <a:bodyPr/>
          <a:lstStyle/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What additional information about Canvas do you want/need to discuss adoption at Canada College?  Should we have a few faculty pilot use of Canvas?</a:t>
            </a:r>
          </a:p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Who (at Canada) should participate in this discussion and decision?</a:t>
            </a:r>
          </a:p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Should this be a College or District decision?</a:t>
            </a:r>
          </a:p>
        </p:txBody>
      </p:sp>
    </p:spTree>
    <p:extLst>
      <p:ext uri="{BB962C8B-B14F-4D97-AF65-F5344CB8AC3E}">
        <p14:creationId xmlns:p14="http://schemas.microsoft.com/office/powerpoint/2010/main" val="3213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4903"/>
            <a:ext cx="8596668" cy="3880773"/>
          </a:xfrm>
        </p:spPr>
        <p:txBody>
          <a:bodyPr/>
          <a:lstStyle/>
          <a:p>
            <a:r>
              <a:rPr lang="en-US" dirty="0" smtClean="0"/>
              <a:t>Course rubric – meant to ensure quality of course design as well as overall quality of courses in the Exchange. </a:t>
            </a:r>
          </a:p>
          <a:p>
            <a:pPr lvl="1"/>
            <a:r>
              <a:rPr lang="en-US" dirty="0" smtClean="0"/>
              <a:t>Could be used for course design or course evaluation</a:t>
            </a:r>
          </a:p>
          <a:p>
            <a:pPr lvl="1"/>
            <a:r>
              <a:rPr lang="en-US" dirty="0" smtClean="0">
                <a:hlinkClick r:id="rId2"/>
              </a:rPr>
              <a:t>OEI Rubric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On-going </a:t>
            </a:r>
            <a:r>
              <a:rPr lang="en-US" dirty="0" smtClean="0"/>
              <a:t>evaluation, particularly around regular and effective contact.  Needed for accreditation.  Could use section of rubric on Interaction and Collaboration to assess.</a:t>
            </a:r>
          </a:p>
        </p:txBody>
      </p:sp>
    </p:spTree>
    <p:extLst>
      <p:ext uri="{BB962C8B-B14F-4D97-AF65-F5344CB8AC3E}">
        <p14:creationId xmlns:p14="http://schemas.microsoft.com/office/powerpoint/2010/main" val="36299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– OEI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40846"/>
            <a:ext cx="8596668" cy="265089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How could the OEI rubric be used at Canada College? </a:t>
            </a:r>
          </a:p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Who (at Canada) should participate in this discussion and decision about the  use you considered</a:t>
            </a:r>
            <a:r>
              <a:rPr lang="en-US" dirty="0" smtClean="0"/>
              <a:t>?</a:t>
            </a:r>
          </a:p>
          <a:p>
            <a:pPr>
              <a:lnSpc>
                <a:spcPct val="200000"/>
              </a:lnSpc>
              <a:buFont typeface="+mj-lt"/>
              <a:buAutoNum type="arabi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22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4903"/>
            <a:ext cx="8596668" cy="3880773"/>
          </a:xfrm>
        </p:spPr>
        <p:txBody>
          <a:bodyPr/>
          <a:lstStyle/>
          <a:p>
            <a:r>
              <a:rPr lang="en-US" dirty="0"/>
              <a:t>Professional development – Standards for faculty preparedness.  OEI does not currently have any requirement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is currently interest at CSM in developing district-wide standards for faculty preparedness for teaching online.  What does </a:t>
            </a:r>
            <a:r>
              <a:rPr lang="en-US" smtClean="0"/>
              <a:t>Canada think?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OEI?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0371"/>
            <a:ext cx="8863354" cy="4161254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r>
              <a:rPr lang="en-US" sz="2800" dirty="0" smtClean="0"/>
              <a:t>The </a:t>
            </a:r>
            <a:r>
              <a:rPr lang="en-US" sz="2800" b="1" dirty="0"/>
              <a:t>Online Education Initiative (OEI) </a:t>
            </a:r>
            <a:r>
              <a:rPr lang="en-US" sz="2800" dirty="0"/>
              <a:t>is a </a:t>
            </a:r>
            <a:r>
              <a:rPr lang="en-US" sz="2800" dirty="0" smtClean="0"/>
              <a:t>state-funded collaborative </a:t>
            </a:r>
            <a:r>
              <a:rPr lang="en-US" sz="2800" dirty="0"/>
              <a:t>effort among California Community Colleges (CCCs) to </a:t>
            </a:r>
            <a:r>
              <a:rPr lang="en-US" sz="2800" b="1" dirty="0"/>
              <a:t>increase student success and completion </a:t>
            </a:r>
            <a:r>
              <a:rPr lang="en-US" sz="2800" dirty="0"/>
              <a:t>by working together to increase access to </a:t>
            </a:r>
            <a:r>
              <a:rPr lang="en-US" sz="2800" b="1" dirty="0"/>
              <a:t>quality online courses and support services for students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310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goals of the OEI?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84943"/>
            <a:ext cx="9472160" cy="3541714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Ensure </a:t>
            </a:r>
            <a:r>
              <a:rPr lang="en-US" sz="2800" dirty="0"/>
              <a:t>that more students can obtain certificates, degrees, and transfer to four-year colleges in a timely manner. Special attention is given to support services that are tailored the diverse needs of community college students. </a:t>
            </a:r>
          </a:p>
        </p:txBody>
      </p:sp>
    </p:spTree>
    <p:extLst>
      <p:ext uri="{BB962C8B-B14F-4D97-AF65-F5344CB8AC3E}">
        <p14:creationId xmlns:p14="http://schemas.microsoft.com/office/powerpoint/2010/main" val="4927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the OEI?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303" y="1476599"/>
            <a:ext cx="8274730" cy="4423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● </a:t>
            </a:r>
            <a:r>
              <a:rPr lang="en-US" sz="2000" b="1" dirty="0"/>
              <a:t>Expand student access to quality online courses </a:t>
            </a:r>
            <a:r>
              <a:rPr lang="en-US" sz="2000" dirty="0"/>
              <a:t>by providing support for course improvements aligned with common quality standards and by facilitating cross-college enrollment </a:t>
            </a:r>
          </a:p>
          <a:p>
            <a:pPr marL="0" indent="0">
              <a:buNone/>
            </a:pPr>
            <a:r>
              <a:rPr lang="en-US" sz="2000" dirty="0"/>
              <a:t>● </a:t>
            </a:r>
            <a:r>
              <a:rPr lang="en-US" sz="2000" b="1" dirty="0"/>
              <a:t>Increase student success and completion with support and services </a:t>
            </a:r>
            <a:r>
              <a:rPr lang="en-US" sz="2000" dirty="0"/>
              <a:t>such as tutoring, online learning readiness, and basic skills support </a:t>
            </a:r>
          </a:p>
          <a:p>
            <a:pPr marL="0" indent="0">
              <a:buNone/>
            </a:pPr>
            <a:r>
              <a:rPr lang="en-US" sz="2000" dirty="0"/>
              <a:t>● </a:t>
            </a:r>
            <a:r>
              <a:rPr lang="en-US" sz="2000" b="1" dirty="0"/>
              <a:t>Encourage faculty and staff involvement </a:t>
            </a:r>
            <a:r>
              <a:rPr lang="en-US" sz="2000" dirty="0"/>
              <a:t>with professional development, instructional design support, networking, and content resources </a:t>
            </a:r>
          </a:p>
          <a:p>
            <a:pPr marL="0" indent="0">
              <a:buNone/>
            </a:pPr>
            <a:r>
              <a:rPr lang="en-US" sz="2000" dirty="0"/>
              <a:t>● </a:t>
            </a:r>
            <a:r>
              <a:rPr lang="en-US" sz="2000" b="1" dirty="0"/>
              <a:t>Improved access to courses and services </a:t>
            </a:r>
            <a:r>
              <a:rPr lang="en-US" sz="2000" dirty="0"/>
              <a:t>through an innovative common online learning environment </a:t>
            </a:r>
          </a:p>
          <a:p>
            <a:pPr marL="0" indent="0">
              <a:buNone/>
            </a:pPr>
            <a:r>
              <a:rPr lang="en-US" sz="2000" dirty="0"/>
              <a:t>● </a:t>
            </a:r>
            <a:r>
              <a:rPr lang="en-US" sz="2000" b="1" dirty="0"/>
              <a:t>Leverage cost </a:t>
            </a:r>
            <a:r>
              <a:rPr lang="en-US" sz="2000" dirty="0"/>
              <a:t>through </a:t>
            </a:r>
            <a:r>
              <a:rPr lang="en-US" sz="2000" dirty="0" err="1"/>
              <a:t>systemwide</a:t>
            </a:r>
            <a:r>
              <a:rPr lang="en-US" sz="2000" dirty="0"/>
              <a:t> licensing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794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901145"/>
            <a:ext cx="7556273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Over </a:t>
            </a:r>
            <a:r>
              <a:rPr lang="en-US" dirty="0"/>
              <a:t>the next two years, pilot colleges will begin offering online courses within the selected common course management system.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faculty and staff will have opportunities for collaboration and professional development starting in Spring 2015.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Upon </a:t>
            </a:r>
            <a:r>
              <a:rPr lang="en-US" dirty="0"/>
              <a:t>successful completion of the pilots, all California Community Colleges will have access to online learning readiness modules and tutoring solutions for free or at reduced cost.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By </a:t>
            </a:r>
            <a:r>
              <a:rPr lang="en-US" dirty="0"/>
              <a:t>2016, the common course management system will also be available to all colleges for free or at reduced cost.</a:t>
            </a:r>
          </a:p>
        </p:txBody>
      </p:sp>
    </p:spTree>
    <p:extLst>
      <p:ext uri="{BB962C8B-B14F-4D97-AF65-F5344CB8AC3E}">
        <p14:creationId xmlns:p14="http://schemas.microsoft.com/office/powerpoint/2010/main" val="14104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48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Course exchange – This is the final product of the OEI, but the one that is the most complex. </a:t>
            </a:r>
          </a:p>
          <a:p>
            <a:r>
              <a:rPr lang="en-US" dirty="0" smtClean="0"/>
              <a:t>Courses selected for the pilot are part of ADTs and are courses that commonly fill quickly.</a:t>
            </a:r>
          </a:p>
          <a:p>
            <a:pPr lvl="1"/>
            <a:r>
              <a:rPr lang="en-US" dirty="0" smtClean="0">
                <a:hlinkClick r:id="rId2"/>
              </a:rPr>
              <a:t>Courses selected for pilot</a:t>
            </a:r>
            <a:endParaRPr lang="en-US" dirty="0" smtClean="0"/>
          </a:p>
          <a:p>
            <a:r>
              <a:rPr lang="en-US" dirty="0" smtClean="0"/>
              <a:t>Meant to enable students to take online classes from across the group of participating colleges. None of the colleges in SMCCD are participating in the pilot.</a:t>
            </a:r>
          </a:p>
          <a:p>
            <a:r>
              <a:rPr lang="en-US" dirty="0" smtClean="0"/>
              <a:t>Must develop business processes and standards to ensure consistent and effective data transfer between colleges.  Details still a work in progress.</a:t>
            </a:r>
          </a:p>
          <a:p>
            <a:r>
              <a:rPr lang="en-US" dirty="0" smtClean="0"/>
              <a:t>Launch with pilot </a:t>
            </a:r>
            <a:r>
              <a:rPr lang="en-US" dirty="0" smtClean="0"/>
              <a:t>colleges </a:t>
            </a:r>
            <a:r>
              <a:rPr lang="en-US" dirty="0" smtClean="0"/>
              <a:t>using new CMS is expected in Fall 2015.</a:t>
            </a:r>
          </a:p>
        </p:txBody>
      </p:sp>
    </p:spTree>
    <p:extLst>
      <p:ext uri="{BB962C8B-B14F-4D97-AF65-F5344CB8AC3E}">
        <p14:creationId xmlns:p14="http://schemas.microsoft.com/office/powerpoint/2010/main" val="26159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US" dirty="0" err="1" smtClean="0"/>
              <a:t>eTutoring</a:t>
            </a:r>
            <a:r>
              <a:rPr lang="en-US" dirty="0" smtClean="0"/>
              <a:t> – 3/20/15</a:t>
            </a:r>
          </a:p>
          <a:p>
            <a:pPr lvl="1"/>
            <a:r>
              <a:rPr lang="en-US" dirty="0" smtClean="0">
                <a:hlinkClick r:id="rId2"/>
              </a:rPr>
              <a:t>OEI </a:t>
            </a:r>
            <a:r>
              <a:rPr lang="en-US" dirty="0" err="1" smtClean="0">
                <a:hlinkClick r:id="rId2"/>
              </a:rPr>
              <a:t>nettutor</a:t>
            </a:r>
            <a:r>
              <a:rPr lang="en-US" dirty="0" smtClean="0">
                <a:hlinkClick r:id="rId2"/>
              </a:rPr>
              <a:t> from Link Systems International (LSI)</a:t>
            </a:r>
            <a:endParaRPr lang="en-US" dirty="0" smtClean="0"/>
          </a:p>
          <a:p>
            <a:pPr lvl="1"/>
            <a:r>
              <a:rPr lang="en-US" dirty="0" smtClean="0"/>
              <a:t>OEI has negotiated volume discounted pricing for online tutoring services.</a:t>
            </a:r>
          </a:p>
          <a:p>
            <a:pPr lvl="1"/>
            <a:r>
              <a:rPr lang="en-US" dirty="0" smtClean="0"/>
              <a:t>Also funded a </a:t>
            </a:r>
            <a:r>
              <a:rPr lang="en-US" dirty="0" err="1" smtClean="0"/>
              <a:t>systemwide</a:t>
            </a:r>
            <a:r>
              <a:rPr lang="en-US" dirty="0" smtClean="0"/>
              <a:t> license for LSI’s </a:t>
            </a:r>
            <a:r>
              <a:rPr lang="en-US" dirty="0" err="1" smtClean="0"/>
              <a:t>WorldWideWhiteboard</a:t>
            </a:r>
            <a:r>
              <a:rPr lang="en-US" dirty="0" smtClean="0"/>
              <a:t> online tutoring platform.  This platform can be used by any college wanting to hire its own tutors to provide online tutoring.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720" y="1648960"/>
            <a:ext cx="8063895" cy="3880773"/>
          </a:xfrm>
        </p:spPr>
        <p:txBody>
          <a:bodyPr/>
          <a:lstStyle/>
          <a:p>
            <a:r>
              <a:rPr lang="en-US" dirty="0" smtClean="0"/>
              <a:t>Student Readiness modules, including Smarter Measure Assessment – Pilot colleges began using these in Jan and modules are supposed to be available at no cost by fall 2015.</a:t>
            </a:r>
          </a:p>
          <a:p>
            <a:pPr lvl="1"/>
            <a:r>
              <a:rPr lang="en-US" dirty="0" smtClean="0"/>
              <a:t>Module 1: Introduction to Online learning</a:t>
            </a:r>
          </a:p>
          <a:p>
            <a:pPr lvl="1"/>
            <a:r>
              <a:rPr lang="en-US" dirty="0" smtClean="0"/>
              <a:t>Module 2: Getting Tech Ready</a:t>
            </a:r>
          </a:p>
          <a:p>
            <a:pPr lvl="1"/>
            <a:r>
              <a:rPr lang="en-US" dirty="0" smtClean="0"/>
              <a:t>Module 3: Organizing for Online Success</a:t>
            </a:r>
          </a:p>
          <a:p>
            <a:pPr lvl="1"/>
            <a:r>
              <a:rPr lang="en-US" dirty="0" smtClean="0"/>
              <a:t>Module 4: Online Study Skills and Managing Time</a:t>
            </a:r>
          </a:p>
          <a:p>
            <a:pPr lvl="1"/>
            <a:r>
              <a:rPr lang="en-US" dirty="0" smtClean="0"/>
              <a:t>Module 5: Communication Skills for Online Learning</a:t>
            </a:r>
          </a:p>
          <a:p>
            <a:pPr lvl="1"/>
            <a:r>
              <a:rPr lang="en-US" dirty="0" smtClean="0"/>
              <a:t>Module 6: Online Reading Strategies</a:t>
            </a:r>
          </a:p>
          <a:p>
            <a:r>
              <a:rPr lang="en-US" dirty="0" smtClean="0"/>
              <a:t>College can adopt any or all parts. Can be embedded </a:t>
            </a:r>
            <a:r>
              <a:rPr lang="en-US" smtClean="0"/>
              <a:t>into courses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85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– tutoring and student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What additional information about the tutoring and/or student readiness products do you want/need to discuss adoption at Canada College?</a:t>
            </a:r>
          </a:p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Who (at Canada) should participate in this discussion and decision?</a:t>
            </a:r>
          </a:p>
          <a:p>
            <a:pPr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Should this be a College or District decision?</a:t>
            </a:r>
          </a:p>
        </p:txBody>
      </p:sp>
    </p:spTree>
    <p:extLst>
      <p:ext uri="{BB962C8B-B14F-4D97-AF65-F5344CB8AC3E}">
        <p14:creationId xmlns:p14="http://schemas.microsoft.com/office/powerpoint/2010/main" val="244187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</TotalTime>
  <Words>836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OEI – Online education initiative</vt:lpstr>
      <vt:lpstr>What is the OEI?</vt:lpstr>
      <vt:lpstr>What are the goals of the OEI?</vt:lpstr>
      <vt:lpstr>What are the benefits of the OEI?</vt:lpstr>
      <vt:lpstr>Timeline?</vt:lpstr>
      <vt:lpstr>Where are they now?</vt:lpstr>
      <vt:lpstr>Where are they now?</vt:lpstr>
      <vt:lpstr>Where are they now?</vt:lpstr>
      <vt:lpstr>Questions – tutoring and student readiness</vt:lpstr>
      <vt:lpstr>Where are they now?</vt:lpstr>
      <vt:lpstr>Questions – Course management system</vt:lpstr>
      <vt:lpstr>Where are they now?</vt:lpstr>
      <vt:lpstr>Questions – OEI Rubric</vt:lpstr>
      <vt:lpstr>Where are they now?</vt:lpstr>
    </vt:vector>
  </TitlesOfParts>
  <Company>SMCCCD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OEI – Online education initiative</dc:title>
  <dc:creator>Stringer, Janet</dc:creator>
  <cp:lastModifiedBy>Stringer, Janet</cp:lastModifiedBy>
  <cp:revision>13</cp:revision>
  <dcterms:created xsi:type="dcterms:W3CDTF">2015-04-06T19:55:04Z</dcterms:created>
  <dcterms:modified xsi:type="dcterms:W3CDTF">2015-04-09T00:11:11Z</dcterms:modified>
</cp:coreProperties>
</file>