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1"/>
  </p:notes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  <p:sldId id="264" r:id="rId9"/>
    <p:sldId id="265" r:id="rId10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62D6116-EA0B-4A7D-B038-764AEEE0BAF7}">
  <a:tblStyle styleId="{262D6116-EA0B-4A7D-B038-764AEEE0BAF7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208" autoAdjust="0"/>
  </p:normalViewPr>
  <p:slideViewPr>
    <p:cSldViewPr snapToGrid="0" snapToObjects="1">
      <p:cViewPr>
        <p:scale>
          <a:sx n="110" d="100"/>
          <a:sy n="110" d="100"/>
        </p:scale>
        <p:origin x="-804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875801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sites.google.com/a/my.smccd.edu/aguilas1/" TargetMode="External"/><Relationship Id="rId3" Type="http://schemas.openxmlformats.org/officeDocument/2006/relationships/hyperlink" Target="http://canadacollege.edu/inside/accred/2013evidence/ILO-ePortfolio-Project-Report.pdf" TargetMode="External"/><Relationship Id="rId7" Type="http://schemas.openxmlformats.org/officeDocument/2006/relationships/hyperlink" Target="https://sites.google.com/a/my.smccd.edu/portfolio-sit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ites.google.com/site/keltoscano/home" TargetMode="External"/><Relationship Id="rId5" Type="http://schemas.openxmlformats.org/officeDocument/2006/relationships/hyperlink" Target="https://sites.google.com/a/my.smccd.edu/mayra-rios3/" TargetMode="External"/><Relationship Id="rId10" Type="http://schemas.openxmlformats.org/officeDocument/2006/relationships/hyperlink" Target="https://sites.google.com/a/my.smccd.edu/emiliano-marquez/" TargetMode="External"/><Relationship Id="rId4" Type="http://schemas.openxmlformats.org/officeDocument/2006/relationships/hyperlink" Target="http://canadacollege.edu/academics/docs/Portfolio%20Evaluation%20finale_Fall%202014.pdf" TargetMode="External"/><Relationship Id="rId9" Type="http://schemas.openxmlformats.org/officeDocument/2006/relationships/hyperlink" Target="https://sites.google.com/site/blancaymedina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2l.mcnrc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theijep.com/pdf/IJEP127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2l.mcnrc.org/wp-content/uploads/sites/8/2014/05/gcc-soc-practice-1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anadacollege.edu/eportfolio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/>
        </p:nvSpPr>
        <p:spPr>
          <a:xfrm>
            <a:off x="0" y="447550"/>
            <a:ext cx="6881700" cy="84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1" name="Shape 31"/>
          <p:cNvSpPr txBox="1"/>
          <p:nvPr/>
        </p:nvSpPr>
        <p:spPr>
          <a:xfrm>
            <a:off x="64850" y="557825"/>
            <a:ext cx="8443500" cy="4858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3600" b="1"/>
              <a:t>The Impact of ePortfolios</a:t>
            </a:r>
          </a:p>
          <a:p>
            <a:pPr lvl="0" algn="ctr" rtl="0">
              <a:spcBef>
                <a:spcPts val="0"/>
              </a:spcBef>
              <a:buNone/>
            </a:pPr>
            <a:endParaRPr sz="3600" b="1"/>
          </a:p>
          <a:p>
            <a:pPr marL="9144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What does current research show are the impacts of requiring students to construct ePortfolios? 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  <a:p>
            <a:pPr marL="9144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What can we learn from this at Cañada?</a:t>
            </a:r>
          </a:p>
          <a:p>
            <a:pPr rtl="0">
              <a:spcBef>
                <a:spcPts val="0"/>
              </a:spcBef>
              <a:buNone/>
            </a:pPr>
            <a:endParaRPr sz="2400"/>
          </a:p>
          <a:p>
            <a:pPr rtl="0">
              <a:spcBef>
                <a:spcPts val="0"/>
              </a:spcBef>
              <a:buNone/>
            </a:pPr>
            <a:endParaRPr sz="2400"/>
          </a:p>
          <a:p>
            <a:pPr marL="457200" indent="0" rtl="0">
              <a:spcBef>
                <a:spcPts val="0"/>
              </a:spcBef>
              <a:buNone/>
            </a:pPr>
            <a:r>
              <a:rPr lang="en" sz="1800" i="1"/>
              <a:t>Jeanne Gross and Carol Rhodes</a:t>
            </a:r>
          </a:p>
          <a:p>
            <a:pPr marL="457200" indent="0" rtl="0">
              <a:spcBef>
                <a:spcPts val="0"/>
              </a:spcBef>
              <a:buNone/>
            </a:pPr>
            <a:r>
              <a:rPr lang="en" sz="1800" i="1"/>
              <a:t>February 27, 2015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sz="1800" i="1"/>
              <a:t>Academic Senate Governing Council </a:t>
            </a:r>
          </a:p>
          <a:p>
            <a:pPr marL="457200" indent="0" rtl="0">
              <a:spcBef>
                <a:spcPts val="0"/>
              </a:spcBef>
              <a:buNone/>
            </a:pPr>
            <a:endParaRPr sz="2400"/>
          </a:p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/>
        </p:nvSpPr>
        <p:spPr>
          <a:xfrm>
            <a:off x="569950" y="89423"/>
            <a:ext cx="7656000" cy="5143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3000" dirty="0"/>
              <a:t>Examples of ePortfolio at Cañada</a:t>
            </a:r>
          </a:p>
          <a:p>
            <a:pPr rtl="0">
              <a:spcBef>
                <a:spcPts val="0"/>
              </a:spcBef>
              <a:buNone/>
            </a:pPr>
            <a:endParaRPr dirty="0"/>
          </a:p>
          <a:p>
            <a:pPr rtl="0">
              <a:spcBef>
                <a:spcPts val="0"/>
              </a:spcBef>
              <a:buNone/>
            </a:pPr>
            <a:r>
              <a:rPr lang="en" sz="1800" dirty="0"/>
              <a:t>ILO Assessment: </a:t>
            </a:r>
          </a:p>
          <a:p>
            <a:pPr marL="9144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 u="sng" dirty="0">
                <a:solidFill>
                  <a:schemeClr val="hlink"/>
                </a:solidFill>
                <a:hlinkClick r:id="rId3"/>
              </a:rPr>
              <a:t>Portfolio Pilot Project Assessment Report</a:t>
            </a:r>
            <a:r>
              <a:rPr lang="en" sz="1800" dirty="0">
                <a:solidFill>
                  <a:schemeClr val="dk1"/>
                </a:solidFill>
              </a:rPr>
              <a:t> 2012-2013</a:t>
            </a:r>
          </a:p>
          <a:p>
            <a:pPr marL="9144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Georgia"/>
              <a:buChar char="●"/>
            </a:pPr>
            <a:r>
              <a:rPr lang="en" sz="1800" u="sng" dirty="0">
                <a:solidFill>
                  <a:schemeClr val="hlink"/>
                </a:solidFill>
                <a:hlinkClick r:id="rId4"/>
              </a:rPr>
              <a:t>Portfolio Evaluation for ILO Assessment</a:t>
            </a:r>
            <a:r>
              <a:rPr lang="en" sz="1800" dirty="0">
                <a:solidFill>
                  <a:schemeClr val="dk1"/>
                </a:solidFill>
              </a:rPr>
              <a:t> 2013-2014 </a:t>
            </a:r>
            <a:r>
              <a:rPr lang="en" sz="240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</a:p>
          <a:p>
            <a:pPr rtl="0">
              <a:spcBef>
                <a:spcPts val="0"/>
              </a:spcBef>
              <a:buNone/>
            </a:pPr>
            <a:endParaRPr dirty="0"/>
          </a:p>
          <a:p>
            <a:pPr rtl="0">
              <a:spcBef>
                <a:spcPts val="0"/>
              </a:spcBef>
              <a:buNone/>
            </a:pPr>
            <a:r>
              <a:rPr lang="en" sz="1800" dirty="0"/>
              <a:t>PLO Assessment: Engineering, </a:t>
            </a:r>
            <a:r>
              <a:rPr lang="en" sz="1800" dirty="0" smtClean="0"/>
              <a:t>Biolog</a:t>
            </a:r>
            <a:r>
              <a:rPr lang="en-US" sz="1800" dirty="0" err="1" smtClean="0"/>
              <a:t>ical</a:t>
            </a:r>
            <a:r>
              <a:rPr lang="en-US" sz="1800" dirty="0" smtClean="0"/>
              <a:t> Sciences</a:t>
            </a:r>
            <a:r>
              <a:rPr lang="en" sz="1800" dirty="0" smtClean="0"/>
              <a:t>, </a:t>
            </a:r>
            <a:r>
              <a:rPr lang="en" sz="1800" dirty="0"/>
              <a:t>ESL, </a:t>
            </a:r>
            <a:r>
              <a:rPr lang="en" sz="1800" dirty="0" smtClean="0"/>
              <a:t>ASCC</a:t>
            </a:r>
            <a:endParaRPr lang="en-US" sz="1800" dirty="0" smtClean="0"/>
          </a:p>
          <a:p>
            <a:pPr rtl="0"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>
                <a:hlinkClick r:id="rId5"/>
              </a:rPr>
              <a:t>Student sample</a:t>
            </a:r>
            <a:r>
              <a:rPr lang="en" sz="1800" dirty="0" smtClean="0">
                <a:hlinkClick r:id="rId5"/>
              </a:rPr>
              <a:t> </a:t>
            </a:r>
            <a:endParaRPr lang="en" sz="1800" dirty="0"/>
          </a:p>
          <a:p>
            <a:pPr rtl="0">
              <a:spcBef>
                <a:spcPts val="0"/>
              </a:spcBef>
              <a:buNone/>
            </a:pPr>
            <a:endParaRPr dirty="0"/>
          </a:p>
          <a:p>
            <a:pPr rtl="0">
              <a:spcBef>
                <a:spcPts val="0"/>
              </a:spcBef>
              <a:buNone/>
            </a:pPr>
            <a:r>
              <a:rPr lang="en" sz="1800" dirty="0"/>
              <a:t>ESL 400/LIBR 100 </a:t>
            </a:r>
            <a:r>
              <a:rPr lang="en" i="1" dirty="0">
                <a:solidFill>
                  <a:srgbClr val="444444"/>
                </a:solidFill>
              </a:rPr>
              <a:t>Academic Scholarship and Success Learning Community</a:t>
            </a:r>
            <a:r>
              <a:rPr lang="en" dirty="0"/>
              <a:t>: </a:t>
            </a:r>
          </a:p>
          <a:p>
            <a:pPr marL="9144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 u="sng" dirty="0">
                <a:solidFill>
                  <a:schemeClr val="hlink"/>
                </a:solidFill>
                <a:hlinkClick r:id="rId6"/>
              </a:rPr>
              <a:t>Student sample 1</a:t>
            </a:r>
            <a:r>
              <a:rPr lang="en" sz="1800" dirty="0"/>
              <a:t> </a:t>
            </a:r>
          </a:p>
          <a:p>
            <a:pPr marL="9144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 u="sng" dirty="0">
                <a:solidFill>
                  <a:schemeClr val="hlink"/>
                </a:solidFill>
                <a:hlinkClick r:id="rId7"/>
              </a:rPr>
              <a:t>Student sample 2</a:t>
            </a:r>
          </a:p>
          <a:p>
            <a:pPr marL="9144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 u="sng" dirty="0">
                <a:solidFill>
                  <a:schemeClr val="hlink"/>
                </a:solidFill>
                <a:hlinkClick r:id="rId8"/>
              </a:rPr>
              <a:t>Student sample 3</a:t>
            </a:r>
          </a:p>
          <a:p>
            <a:pPr rtl="0">
              <a:spcBef>
                <a:spcPts val="0"/>
              </a:spcBef>
              <a:buNone/>
            </a:pPr>
            <a:endParaRPr dirty="0"/>
          </a:p>
          <a:p>
            <a:pPr rtl="0">
              <a:spcBef>
                <a:spcPts val="0"/>
              </a:spcBef>
              <a:buNone/>
            </a:pPr>
            <a:r>
              <a:rPr lang="en" sz="1800" i="1" dirty="0"/>
              <a:t>ALLIES Digital Literacy Project</a:t>
            </a:r>
            <a:r>
              <a:rPr lang="en" sz="1800" dirty="0"/>
              <a:t>, </a:t>
            </a:r>
            <a:r>
              <a:rPr lang="en" dirty="0"/>
              <a:t>led by Kathy Haven: 7 faculty trained, 100+ low level ESL students created ePortfolios: </a:t>
            </a:r>
          </a:p>
          <a:p>
            <a:pPr marL="9144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 u="sng" dirty="0">
                <a:solidFill>
                  <a:schemeClr val="hlink"/>
                </a:solidFill>
                <a:hlinkClick r:id="rId9"/>
              </a:rPr>
              <a:t>Student sample 1</a:t>
            </a:r>
          </a:p>
          <a:p>
            <a:pPr marL="9144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 u="sng" dirty="0">
                <a:solidFill>
                  <a:schemeClr val="hlink"/>
                </a:solidFill>
                <a:hlinkClick r:id="rId10"/>
              </a:rPr>
              <a:t>Student sample 2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/>
        </p:nvSpPr>
        <p:spPr>
          <a:xfrm>
            <a:off x="298350" y="402150"/>
            <a:ext cx="8697900" cy="468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3000" u="sng">
                <a:solidFill>
                  <a:schemeClr val="hlink"/>
                </a:solidFill>
                <a:hlinkClick r:id="rId3"/>
              </a:rPr>
              <a:t>Connect to Learning (C2L)</a:t>
            </a:r>
            <a:r>
              <a:rPr lang="en" sz="3000"/>
              <a:t> -- Fipse-funded project </a:t>
            </a:r>
          </a:p>
          <a:p>
            <a:pPr algn="l" rtl="0">
              <a:spcBef>
                <a:spcPts val="0"/>
              </a:spcBef>
              <a:buNone/>
            </a:pPr>
            <a:r>
              <a:rPr lang="en" sz="1800"/>
              <a:t>The Making Connections National Resource Cnter, La Guardia Community College </a:t>
            </a:r>
          </a:p>
          <a:p>
            <a:pPr algn="ctr" rtl="0">
              <a:spcBef>
                <a:spcPts val="0"/>
              </a:spcBef>
              <a:buNone/>
            </a:pPr>
            <a:r>
              <a:rPr lang="en" sz="1800"/>
              <a:t>24 institutions established ePortfolio projects in national community of practice</a:t>
            </a:r>
          </a:p>
          <a:p>
            <a:pPr algn="ctr" rtl="0">
              <a:spcBef>
                <a:spcPts val="0"/>
              </a:spcBef>
              <a:buNone/>
            </a:pPr>
            <a:endParaRPr sz="1800"/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 sz="1800"/>
              <a:t>Questions posed: 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What difference can ePortfolios make? 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What does it take for ePortfolios to make a difference? 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 sz="1800"/>
              <a:t>Findings reported </a:t>
            </a:r>
            <a:r>
              <a:rPr lang="en" sz="1800" i="1" u="sng">
                <a:solidFill>
                  <a:schemeClr val="hlink"/>
                </a:solidFill>
                <a:hlinkClick r:id="rId4"/>
              </a:rPr>
              <a:t>What Difference Can ePortfolio Make?</a:t>
            </a:r>
            <a:r>
              <a:rPr lang="en" sz="1800" i="1"/>
              <a:t> </a:t>
            </a:r>
            <a:r>
              <a:rPr lang="en" sz="1800"/>
              <a:t>Eyon, Gambino &amp; Török: 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1800"/>
              <a:t>ePortfolio initiatives advance student success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1800"/>
              <a:t>Making student learning visible, ePortfolio initiatives support reflection, social pedagogy, and deep learning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 sz="1800"/>
              <a:t>ePortfolio initiatives catalyze learning-centered institutional change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/>
        </p:nvSpPr>
        <p:spPr>
          <a:xfrm>
            <a:off x="115850" y="187150"/>
            <a:ext cx="8948100" cy="483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3000">
                <a:solidFill>
                  <a:schemeClr val="dk1"/>
                </a:solidFill>
              </a:rPr>
              <a:t>ePortfolio Initiatives Advance Student Success</a:t>
            </a:r>
          </a:p>
          <a:p>
            <a:pPr rtl="0">
              <a:spcBef>
                <a:spcPts val="0"/>
              </a:spcBef>
              <a:buNone/>
            </a:pPr>
            <a:endParaRPr sz="3000">
              <a:solidFill>
                <a:schemeClr val="dk1"/>
              </a:solidFill>
            </a:endParaRPr>
          </a:p>
          <a:p>
            <a:pPr marL="457200" lvl="0" indent="-228600" rtl="0">
              <a:spcBef>
                <a:spcPts val="0"/>
              </a:spcBef>
              <a:buSzPct val="100000"/>
              <a:buNone/>
            </a:pPr>
            <a:r>
              <a:rPr lang="en" sz="1800"/>
              <a:t>From La Guardia, students in ePortfolio-intensive courses are more likely to pass their  courses and return the next semester, and at Tunxis that Students with multiple ePortfolio courses demonstrate higher retention rates</a:t>
            </a: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chemeClr val="dk2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200">
              <a:solidFill>
                <a:schemeClr val="dk2"/>
              </a:solidFill>
            </a:endParaRPr>
          </a:p>
          <a:p>
            <a:pPr>
              <a:spcBef>
                <a:spcPts val="0"/>
              </a:spcBef>
              <a:buNone/>
            </a:pPr>
            <a:endParaRPr sz="3000">
              <a:solidFill>
                <a:schemeClr val="dk1"/>
              </a:solidFill>
            </a:endParaRPr>
          </a:p>
        </p:txBody>
      </p:sp>
      <p:pic>
        <p:nvPicPr>
          <p:cNvPr id="42" name="Shape 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4925" y="2095150"/>
            <a:ext cx="3777550" cy="2858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Shape 4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34775" y="2237677"/>
            <a:ext cx="3777550" cy="2650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/>
        </p:nvSpPr>
        <p:spPr>
          <a:xfrm>
            <a:off x="222800" y="98025"/>
            <a:ext cx="8760600" cy="489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3000">
                <a:solidFill>
                  <a:schemeClr val="dk1"/>
                </a:solidFill>
              </a:rPr>
              <a:t>ePortfolio Initiatives Advance Student Success</a:t>
            </a:r>
          </a:p>
          <a:p>
            <a:pPr rtl="0">
              <a:spcBef>
                <a:spcPts val="0"/>
              </a:spcBef>
              <a:buNone/>
            </a:pPr>
            <a:endParaRPr sz="1200">
              <a:solidFill>
                <a:schemeClr val="dk2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lang="en" sz="1800" i="1">
                <a:solidFill>
                  <a:schemeClr val="dk2"/>
                </a:solidFill>
              </a:rPr>
              <a:t>Tunxis Community College, Connecticut,  </a:t>
            </a:r>
            <a:r>
              <a:rPr lang="en" sz="1800">
                <a:solidFill>
                  <a:schemeClr val="dk2"/>
                </a:solidFill>
              </a:rPr>
              <a:t>Developmental English data:</a:t>
            </a:r>
            <a:r>
              <a:rPr lang="en" sz="1800" i="1">
                <a:solidFill>
                  <a:schemeClr val="dk2"/>
                </a:solidFill>
              </a:rPr>
              <a:t> </a:t>
            </a:r>
          </a:p>
          <a:p>
            <a:pPr rtl="0">
              <a:spcBef>
                <a:spcPts val="0"/>
              </a:spcBef>
              <a:buNone/>
            </a:pPr>
            <a:endParaRPr sz="1800" i="1">
              <a:solidFill>
                <a:schemeClr val="dk2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 i="1">
              <a:solidFill>
                <a:schemeClr val="dk2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 i="1">
              <a:solidFill>
                <a:schemeClr val="dk2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 i="1">
              <a:solidFill>
                <a:schemeClr val="dk2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 i="1">
              <a:solidFill>
                <a:schemeClr val="dk2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 i="1">
              <a:solidFill>
                <a:schemeClr val="dk2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lang="en" sz="1800" i="1">
                <a:solidFill>
                  <a:schemeClr val="dk2"/>
                </a:solidFill>
              </a:rPr>
              <a:t>San Francisco State University:</a:t>
            </a:r>
            <a:r>
              <a:rPr lang="en" sz="1800">
                <a:solidFill>
                  <a:schemeClr val="dk2"/>
                </a:solidFill>
              </a:rPr>
              <a:t> Data shows that retention and graduation rates for Metro Academy, high-risk students are higher than university-wide averages</a:t>
            </a: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2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200">
              <a:solidFill>
                <a:schemeClr val="dk2"/>
              </a:solidFill>
            </a:endParaRPr>
          </a:p>
          <a:p>
            <a:pPr>
              <a:spcBef>
                <a:spcPts val="0"/>
              </a:spcBef>
              <a:buNone/>
            </a:pPr>
            <a:endParaRPr sz="1200">
              <a:solidFill>
                <a:schemeClr val="dk2"/>
              </a:solidFill>
            </a:endParaRPr>
          </a:p>
        </p:txBody>
      </p:sp>
      <p:pic>
        <p:nvPicPr>
          <p:cNvPr id="49" name="Shape 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94550" y="1160100"/>
            <a:ext cx="2609336" cy="152399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0" name="Shape 50"/>
          <p:cNvGraphicFramePr/>
          <p:nvPr/>
        </p:nvGraphicFramePr>
        <p:xfrm>
          <a:off x="633837" y="3339075"/>
          <a:ext cx="7938525" cy="1524000"/>
        </p:xfrm>
        <a:graphic>
          <a:graphicData uri="http://schemas.openxmlformats.org/drawingml/2006/table">
            <a:tbl>
              <a:tblPr>
                <a:noFill/>
                <a:tableStyleId>{262D6116-EA0B-4A7D-B038-764AEEE0BAF7}</a:tableStyleId>
              </a:tblPr>
              <a:tblGrid>
                <a:gridCol w="2070125"/>
                <a:gridCol w="3455400"/>
                <a:gridCol w="2413000"/>
              </a:tblGrid>
              <a:tr h="381000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Metro Academy 1St year ePortfolio 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All SFSU First Year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1 Yr Retention rate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90.0%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79.3%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2 Yr Retention rate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79%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60%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4 Yr Graduation rate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24.6%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  <a:buNone/>
                      </a:pPr>
                      <a:r>
                        <a:rPr lang="en" sz="1200"/>
                        <a:t>14.9%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/>
        </p:nvSpPr>
        <p:spPr>
          <a:xfrm>
            <a:off x="222800" y="115850"/>
            <a:ext cx="8751899" cy="4937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ePortfolio Initiatives Support Reflection and Deep Learning</a:t>
            </a:r>
          </a:p>
          <a:p>
            <a:pPr algn="ctr" rtl="0">
              <a:spcBef>
                <a:spcPts val="0"/>
              </a:spcBef>
              <a:buNone/>
            </a:pPr>
            <a:endParaRPr sz="2400"/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Survey of 9,542 students in the 24 participating institutions indicated significant student perception of deep learning in courses using ePortfolios: 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 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/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/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/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/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/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/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/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/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/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/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Data shows that students are more likely to engage in deep, integrative learning when faculty and other students look at the portfolio and comment. </a:t>
            </a:r>
            <a:r>
              <a:rPr lang="en" sz="1800">
                <a:solidFill>
                  <a:schemeClr val="dk1"/>
                </a:solidFill>
              </a:rPr>
              <a:t>Dr. Helen Chin, Stanford, analyzed Core Survey data from C2L, found </a:t>
            </a:r>
            <a:r>
              <a:rPr lang="en" sz="1800">
                <a:solidFill>
                  <a:schemeClr val="dk2"/>
                </a:solidFill>
              </a:rPr>
              <a:t>strong correlation between high levels of feedback and deeper ePortfolio impact. </a:t>
            </a:r>
            <a:r>
              <a:rPr lang="en" sz="1800" b="1">
                <a:solidFill>
                  <a:schemeClr val="dk2"/>
                </a:solidFill>
              </a:rPr>
              <a:t>85.4%</a:t>
            </a:r>
            <a:r>
              <a:rPr lang="en" sz="1800">
                <a:solidFill>
                  <a:schemeClr val="dk2"/>
                </a:solidFill>
              </a:rPr>
              <a:t> of the students who reported high levels of peer feedback Agreed or Strongly Agreed with the statement </a:t>
            </a:r>
            <a:r>
              <a:rPr lang="en" sz="1800" b="1" i="1">
                <a:solidFill>
                  <a:schemeClr val="dk2"/>
                </a:solidFill>
              </a:rPr>
              <a:t>“Using ePortfolio has allowed me to be more aware of my growth and development as a learner.” </a:t>
            </a:r>
            <a:r>
              <a:rPr lang="en" sz="1800">
                <a:solidFill>
                  <a:schemeClr val="dk2"/>
                </a:solidFill>
              </a:rPr>
              <a:t>Students who received low levels of peer feedback was 30.6%.</a:t>
            </a:r>
          </a:p>
          <a:p>
            <a:pPr algn="ctr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 algn="ctr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" sz="1800" u="sng">
                <a:solidFill>
                  <a:schemeClr val="hlink"/>
                </a:solidFill>
                <a:hlinkClick r:id="rId3"/>
              </a:rPr>
              <a:t>Crossing Borders: A Narrative of Social Pedagogy</a:t>
            </a:r>
          </a:p>
        </p:txBody>
      </p:sp>
      <p:pic>
        <p:nvPicPr>
          <p:cNvPr id="56" name="Shape 5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82475" y="1625250"/>
            <a:ext cx="5800725" cy="3270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212600" y="301750"/>
            <a:ext cx="8764499" cy="4690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ePortfolio initiatives catalyze </a:t>
            </a:r>
          </a:p>
          <a:p>
            <a:pPr algn="ctr" rtl="0"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learning-centered institutional change</a:t>
            </a:r>
          </a:p>
          <a:p>
            <a:pPr algn="ctr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C2L research suggests that sustained, effective ePortfolio initiatives build vibrant programs with work in five interlocking sections: </a:t>
            </a:r>
          </a:p>
          <a:p>
            <a:pPr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</a:endParaRP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>
                <a:solidFill>
                  <a:schemeClr val="dk1"/>
                </a:solidFill>
              </a:rPr>
              <a:t>Professional Development</a:t>
            </a: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>
                <a:solidFill>
                  <a:schemeClr val="dk1"/>
                </a:solidFill>
              </a:rPr>
              <a:t>Pedagogy</a:t>
            </a: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>
                <a:solidFill>
                  <a:schemeClr val="dk1"/>
                </a:solidFill>
              </a:rPr>
              <a:t>Technology</a:t>
            </a: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>
                <a:solidFill>
                  <a:schemeClr val="dk1"/>
                </a:solidFill>
              </a:rPr>
              <a:t>Outcomes Assessment</a:t>
            </a:r>
          </a:p>
          <a:p>
            <a:pPr marL="457200" lvl="0" indent="-3429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>
                <a:solidFill>
                  <a:schemeClr val="dk1"/>
                </a:solidFill>
              </a:rPr>
              <a:t>Scaling Up</a:t>
            </a:r>
          </a:p>
        </p:txBody>
      </p:sp>
      <p:pic>
        <p:nvPicPr>
          <p:cNvPr id="69" name="Shape 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91225" y="2200499"/>
            <a:ext cx="2687650" cy="2699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/>
        </p:nvSpPr>
        <p:spPr>
          <a:xfrm>
            <a:off x="467000" y="343775"/>
            <a:ext cx="8354099" cy="450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3200" dirty="0"/>
              <a:t>Support at </a:t>
            </a:r>
            <a:r>
              <a:rPr lang="en" sz="3200" dirty="0" smtClean="0"/>
              <a:t>Cañada</a:t>
            </a:r>
            <a:endParaRPr lang="en" sz="3200" dirty="0"/>
          </a:p>
          <a:p>
            <a:pPr rtl="0">
              <a:spcBef>
                <a:spcPts val="0"/>
              </a:spcBef>
              <a:buNone/>
            </a:pPr>
            <a:endParaRPr dirty="0"/>
          </a:p>
          <a:p>
            <a:pPr rtl="0">
              <a:spcBef>
                <a:spcPts val="0"/>
              </a:spcBef>
              <a:buNone/>
            </a:pPr>
            <a:r>
              <a:rPr lang="en" sz="1800" i="1" dirty="0"/>
              <a:t>CIETL Coordinator, </a:t>
            </a:r>
            <a:r>
              <a:rPr lang="en" sz="1800" dirty="0"/>
              <a:t>Carol Rhodes, other ePortfolio faculty members</a:t>
            </a:r>
          </a:p>
          <a:p>
            <a:pPr rtl="0">
              <a:spcBef>
                <a:spcPts val="0"/>
              </a:spcBef>
              <a:buNone/>
            </a:pPr>
            <a:endParaRPr lang="en-US" sz="1800" i="1" dirty="0" smtClean="0"/>
          </a:p>
          <a:p>
            <a:pPr rtl="0">
              <a:spcBef>
                <a:spcPts val="0"/>
              </a:spcBef>
              <a:buNone/>
            </a:pPr>
            <a:r>
              <a:rPr lang="en-US" sz="1800" i="1" dirty="0" smtClean="0"/>
              <a:t>Online Resources:</a:t>
            </a:r>
          </a:p>
          <a:p>
            <a:pPr rtl="0">
              <a:spcBef>
                <a:spcPts val="0"/>
              </a:spcBef>
              <a:buNone/>
            </a:pPr>
            <a:r>
              <a:rPr lang="en-US" sz="1800" i="1" dirty="0"/>
              <a:t>	</a:t>
            </a:r>
            <a:r>
              <a:rPr lang="en-US" sz="1800" dirty="0" smtClean="0">
                <a:hlinkClick r:id="rId3"/>
              </a:rPr>
              <a:t>ePortfolio page</a:t>
            </a:r>
            <a:endParaRPr lang="en-US" sz="1800" dirty="0" smtClean="0"/>
          </a:p>
          <a:p>
            <a:pPr rtl="0"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video tutorials, instructor guides</a:t>
            </a:r>
          </a:p>
          <a:p>
            <a:pPr rtl="0">
              <a:spcBef>
                <a:spcPts val="0"/>
              </a:spcBef>
              <a:buNone/>
            </a:pPr>
            <a:endParaRPr sz="1800" i="1" dirty="0"/>
          </a:p>
          <a:p>
            <a:pPr rtl="0">
              <a:spcBef>
                <a:spcPts val="0"/>
              </a:spcBef>
              <a:buNone/>
            </a:pPr>
            <a:r>
              <a:rPr lang="en" sz="1800" i="1" dirty="0"/>
              <a:t>Learning Center:</a:t>
            </a:r>
          </a:p>
          <a:p>
            <a:pPr marL="9144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 dirty="0"/>
              <a:t>Supervising staff</a:t>
            </a:r>
          </a:p>
          <a:p>
            <a:pPr marL="9144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 dirty="0"/>
              <a:t>Classroom </a:t>
            </a:r>
            <a:r>
              <a:rPr lang="en" sz="1800" dirty="0" smtClean="0"/>
              <a:t>presentations</a:t>
            </a:r>
            <a:r>
              <a:rPr lang="en-US" sz="1800" dirty="0" smtClean="0"/>
              <a:t>;</a:t>
            </a:r>
            <a:r>
              <a:rPr lang="en" sz="1800" dirty="0" smtClean="0"/>
              <a:t> </a:t>
            </a:r>
            <a:r>
              <a:rPr lang="en" sz="1800" dirty="0"/>
              <a:t>developing ePortfolios, Jonathan MacSwain</a:t>
            </a:r>
          </a:p>
          <a:p>
            <a:pPr marL="9144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-US" sz="1800" dirty="0" smtClean="0"/>
              <a:t>Trained tutors</a:t>
            </a:r>
            <a:endParaRPr dirty="0"/>
          </a:p>
          <a:p>
            <a:pPr rtl="0">
              <a:spcBef>
                <a:spcPts val="0"/>
              </a:spcBef>
              <a:buNone/>
            </a:pPr>
            <a:r>
              <a:rPr lang="en" sz="1800" i="1" dirty="0"/>
              <a:t>Library: </a:t>
            </a:r>
          </a:p>
          <a:p>
            <a:pPr marL="9144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 dirty="0"/>
              <a:t>Faculty Display, ePortfolio resources</a:t>
            </a:r>
          </a:p>
          <a:p>
            <a:pPr marL="914400" lvl="0" indent="-3429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 dirty="0"/>
              <a:t>Valeria Estrada, </a:t>
            </a:r>
            <a:r>
              <a:rPr lang="en" sz="1800" dirty="0" smtClean="0"/>
              <a:t>Librarian</a:t>
            </a:r>
            <a:endParaRPr lang="en-US" sz="1800" dirty="0" smtClean="0"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/>
        </p:nvSpPr>
        <p:spPr>
          <a:xfrm>
            <a:off x="285400" y="447550"/>
            <a:ext cx="8736900" cy="450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3600"/>
              <a:t>Discussion/Planning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463</Words>
  <Application>Microsoft Office PowerPoint</Application>
  <PresentationFormat>On-screen Show (16:9)</PresentationFormat>
  <Paragraphs>123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simple-light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Gross, Jeanne R.</dc:creator>
  <cp:lastModifiedBy>smccd</cp:lastModifiedBy>
  <cp:revision>4</cp:revision>
  <dcterms:modified xsi:type="dcterms:W3CDTF">2015-02-26T21:48:59Z</dcterms:modified>
</cp:coreProperties>
</file>