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68" r:id="rId4"/>
    <p:sldId id="274" r:id="rId5"/>
    <p:sldId id="272" r:id="rId6"/>
    <p:sldId id="270" r:id="rId7"/>
    <p:sldId id="278" r:id="rId8"/>
    <p:sldId id="275" r:id="rId9"/>
    <p:sldId id="280" r:id="rId10"/>
    <p:sldId id="271" r:id="rId11"/>
    <p:sldId id="279" r:id="rId12"/>
    <p:sldId id="273" r:id="rId13"/>
    <p:sldId id="269" r:id="rId14"/>
    <p:sldId id="276" r:id="rId15"/>
    <p:sldId id="262" r:id="rId16"/>
    <p:sldId id="284" r:id="rId17"/>
    <p:sldId id="291" r:id="rId18"/>
    <p:sldId id="283" r:id="rId19"/>
    <p:sldId id="285" r:id="rId20"/>
    <p:sldId id="277" r:id="rId21"/>
    <p:sldId id="290" r:id="rId22"/>
    <p:sldId id="265" r:id="rId23"/>
    <p:sldId id="287" r:id="rId24"/>
    <p:sldId id="288" r:id="rId25"/>
    <p:sldId id="289" r:id="rId26"/>
    <p:sldId id="286" r:id="rId27"/>
    <p:sldId id="263" r:id="rId28"/>
    <p:sldId id="281" r:id="rId29"/>
    <p:sldId id="26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11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Productivity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1"/>
              <c:layout>
                <c:manualLayout>
                  <c:x val="-5.5555555555555558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555555555555558E-3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666666666666666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888888888888888E-2"/>
                  <c:y val="-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111111111111108E-2"/>
                  <c:y val="5.092592592592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2010/2011</c:v>
                </c:pt>
                <c:pt idx="1">
                  <c:v>2011/2012</c:v>
                </c:pt>
                <c:pt idx="2">
                  <c:v>2012/2013</c:v>
                </c:pt>
                <c:pt idx="3">
                  <c:v>2013/2014</c:v>
                </c:pt>
                <c:pt idx="4">
                  <c:v>2014/2015</c:v>
                </c:pt>
                <c:pt idx="5">
                  <c:v>As of 10/19/15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616</c:v>
                </c:pt>
                <c:pt idx="1">
                  <c:v>540</c:v>
                </c:pt>
                <c:pt idx="2">
                  <c:v>504</c:v>
                </c:pt>
                <c:pt idx="3">
                  <c:v>483</c:v>
                </c:pt>
                <c:pt idx="4">
                  <c:v>488</c:v>
                </c:pt>
                <c:pt idx="5">
                  <c:v>480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0922064"/>
        <c:axId val="170345136"/>
      </c:lineChart>
      <c:catAx>
        <c:axId val="170922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+mn-ea"/>
                <a:cs typeface="+mn-cs"/>
              </a:defRPr>
            </a:pPr>
            <a:endParaRPr lang="en-US"/>
          </a:p>
        </c:txPr>
        <c:crossAx val="170345136"/>
        <c:crosses val="autoZero"/>
        <c:auto val="1"/>
        <c:lblAlgn val="ctr"/>
        <c:lblOffset val="100"/>
        <c:noMultiLvlLbl val="0"/>
      </c:catAx>
      <c:valAx>
        <c:axId val="170345136"/>
        <c:scaling>
          <c:orientation val="minMax"/>
          <c:max val="650"/>
          <c:min val="400"/>
        </c:scaling>
        <c:delete val="1"/>
        <c:axPos val="l"/>
        <c:numFmt formatCode="General" sourceLinked="1"/>
        <c:majorTickMark val="none"/>
        <c:minorTickMark val="none"/>
        <c:tickLblPos val="nextTo"/>
        <c:crossAx val="17092206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B868B-FC17-4F8A-9B26-CACEF177BCF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B0674-494B-4596-B78D-B0475A993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87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71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26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7925"/>
          </a:xfrm>
          <a:ln>
            <a:noFill/>
          </a:ln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4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8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5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45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7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4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0000">
              <a:schemeClr val="bg1"/>
            </a:gs>
            <a:gs pos="100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90F8F-D282-4C3A-BF75-BB533047DF84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97A3-8EFB-47CB-B4E1-6CAAC19CB40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38200" y="1428750"/>
            <a:ext cx="10515600" cy="160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74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 cap="none" spc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2461" y="3849688"/>
            <a:ext cx="8620125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Academic Senate Study Session: </a:t>
            </a:r>
            <a:r>
              <a:rPr lang="en-US" i="1" dirty="0" smtClean="0"/>
              <a:t>Part-Time Instructional Budget</a:t>
            </a:r>
          </a:p>
          <a:p>
            <a:r>
              <a:rPr lang="en-US" sz="1800" dirty="0" smtClean="0"/>
              <a:t>October 22, 2015</a:t>
            </a:r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524" y="1728661"/>
            <a:ext cx="4572000" cy="20543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147" y="114300"/>
            <a:ext cx="1823653" cy="12104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562" y="114300"/>
            <a:ext cx="2632725" cy="12104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99" y="114300"/>
            <a:ext cx="3582651" cy="121044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4825" y="5505450"/>
            <a:ext cx="40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Presented by:</a:t>
            </a:r>
          </a:p>
          <a:p>
            <a:r>
              <a:rPr lang="en-US" dirty="0" smtClean="0"/>
              <a:t>Michelle Marquez</a:t>
            </a:r>
          </a:p>
          <a:p>
            <a:r>
              <a:rPr lang="en-US" dirty="0" smtClean="0"/>
              <a:t>Vice President, Administrative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obligation number (FON) is the number of full-time faculty a district is required to employ as of Fall semester (Ed Code 87482.6, Title V 51025)</a:t>
            </a:r>
          </a:p>
          <a:p>
            <a:r>
              <a:rPr lang="en-US" dirty="0" smtClean="0"/>
              <a:t>FON </a:t>
            </a:r>
            <a:r>
              <a:rPr lang="en-US" dirty="0" smtClean="0"/>
              <a:t>was developed to help colleges meet the 75/25 goal</a:t>
            </a:r>
          </a:p>
          <a:p>
            <a:r>
              <a:rPr lang="en-US" dirty="0" smtClean="0"/>
              <a:t>FON does not include non-credit faculty, but does include librarians and </a:t>
            </a:r>
            <a:r>
              <a:rPr lang="en-US" dirty="0" smtClean="0"/>
              <a:t>counselors</a:t>
            </a:r>
          </a:p>
        </p:txBody>
      </p:sp>
    </p:spTree>
    <p:extLst>
      <p:ext uri="{BB962C8B-B14F-4D97-AF65-F5344CB8AC3E}">
        <p14:creationId xmlns:p14="http://schemas.microsoft.com/office/powerpoint/2010/main" val="24715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FON calculation is very complicated. Our obligation is adjusted annually by the lower of:</a:t>
            </a:r>
          </a:p>
          <a:p>
            <a:pPr lvl="1"/>
            <a:r>
              <a:rPr lang="en-US" dirty="0" smtClean="0"/>
              <a:t>Projected fundable growth at budget adoption</a:t>
            </a:r>
          </a:p>
          <a:p>
            <a:pPr lvl="1"/>
            <a:r>
              <a:rPr lang="en-US" dirty="0" smtClean="0"/>
              <a:t>Actual percent change in funded credit FTES from the prior year P2 report</a:t>
            </a:r>
          </a:p>
          <a:p>
            <a:r>
              <a:rPr lang="en-US" dirty="0"/>
              <a:t>Faculty Obligation (FON)</a:t>
            </a:r>
          </a:p>
          <a:p>
            <a:pPr lvl="1"/>
            <a:r>
              <a:rPr lang="en-US" dirty="0" smtClean="0"/>
              <a:t>Obligation 2014/2015 </a:t>
            </a:r>
            <a:r>
              <a:rPr lang="en-US" dirty="0"/>
              <a:t>= 328</a:t>
            </a:r>
          </a:p>
          <a:p>
            <a:pPr lvl="1"/>
            <a:r>
              <a:rPr lang="en-US" dirty="0"/>
              <a:t>Actual = 334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4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 if we Don’t Comply?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50% Law:</a:t>
            </a:r>
          </a:p>
          <a:p>
            <a:pPr lvl="1"/>
            <a:r>
              <a:rPr lang="en-US" dirty="0" smtClean="0"/>
              <a:t>No financial penalty, but there is a political price to </a:t>
            </a:r>
            <a:r>
              <a:rPr lang="en-US" dirty="0" smtClean="0"/>
              <a:t>pay (and gets reported to BOG)</a:t>
            </a:r>
            <a:endParaRPr lang="en-US" dirty="0" smtClean="0"/>
          </a:p>
          <a:p>
            <a:r>
              <a:rPr lang="en-US" dirty="0" smtClean="0"/>
              <a:t>FON:</a:t>
            </a:r>
          </a:p>
          <a:p>
            <a:pPr lvl="1"/>
            <a:r>
              <a:rPr lang="en-US" dirty="0" smtClean="0"/>
              <a:t>Financial penalty</a:t>
            </a:r>
          </a:p>
          <a:p>
            <a:pPr lvl="2"/>
            <a:r>
              <a:rPr lang="en-US" dirty="0" smtClean="0"/>
              <a:t># of faculty below FON * </a:t>
            </a:r>
            <a:r>
              <a:rPr lang="en-US" dirty="0" err="1" smtClean="0"/>
              <a:t>Avg</a:t>
            </a:r>
            <a:r>
              <a:rPr lang="en-US" dirty="0" smtClean="0"/>
              <a:t> replacement cost of faculty  (4 faculty * $76,000 = $304,000)</a:t>
            </a:r>
            <a:endParaRPr lang="en-US" dirty="0" smtClean="0"/>
          </a:p>
          <a:p>
            <a:r>
              <a:rPr lang="en-US" dirty="0" smtClean="0"/>
              <a:t>75/25:</a:t>
            </a:r>
          </a:p>
          <a:p>
            <a:pPr lvl="1"/>
            <a:r>
              <a:rPr lang="en-US" dirty="0" smtClean="0"/>
              <a:t>No penalty (this is a goal, not a mandate)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laws/mandates/goals were established individually as a response to specific issues</a:t>
            </a:r>
          </a:p>
          <a:p>
            <a:r>
              <a:rPr lang="en-US" dirty="0" smtClean="0"/>
              <a:t>No one has studied the collective impact of the 50% law, FON, and other mandates together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the 50% Law?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FON?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/>
              <a:t>How does the college budget for part-time faculty and # of sections?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impact does load have on our budget?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3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FY 2015/2016 College Budget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690688"/>
            <a:ext cx="11630025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1383995"/>
              </p:ext>
            </p:extLst>
          </p:nvPr>
        </p:nvGraphicFramePr>
        <p:xfrm>
          <a:off x="533401" y="1690688"/>
          <a:ext cx="10639424" cy="2920449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102767"/>
                <a:gridCol w="2045369"/>
                <a:gridCol w="2245644"/>
                <a:gridCol w="2245644"/>
              </a:tblGrid>
              <a:tr h="616042">
                <a:tc gridSpan="4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Cañada College 2015-2016 Unrestricted Budget Summary</a:t>
                      </a:r>
                    </a:p>
                  </a:txBody>
                  <a:tcPr marL="9161" marR="9161" marT="9161" marB="0" anchor="b"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</a:tr>
              <a:tr h="313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 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Expenses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Unrestricted Allocation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Regular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Employees (salaries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&amp; benefits)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16,824,767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Hourly Salaries 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$ 4,167,310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Discretionary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788,293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1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Total Expenses</a:t>
                      </a:r>
                      <a:endParaRPr lang="en-US" sz="21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$</a:t>
                      </a:r>
                      <a:r>
                        <a:rPr lang="en-US" sz="21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2100" u="none" strike="noStrike" dirty="0" smtClean="0">
                          <a:effectLst/>
                          <a:latin typeface="+mj-lt"/>
                        </a:rPr>
                        <a:t>21,780,370</a:t>
                      </a:r>
                      <a:endParaRPr lang="en-US" sz="21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161" marR="9161" marT="9161" marB="0" anchor="b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Nuts and Bolts – Some acronyms and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FTEF = 15 LHE (lecture hour equivalent)</a:t>
            </a:r>
          </a:p>
          <a:p>
            <a:r>
              <a:rPr lang="en-US" dirty="0" smtClean="0"/>
              <a:t>1 FTES = 525 contact hours</a:t>
            </a:r>
          </a:p>
          <a:p>
            <a:pPr lvl="1"/>
            <a:r>
              <a:rPr lang="en-US" dirty="0" smtClean="0"/>
              <a:t>FTES = (census day enrollment*</a:t>
            </a:r>
            <a:r>
              <a:rPr lang="en-US" dirty="0" err="1" smtClean="0"/>
              <a:t>wsch</a:t>
            </a:r>
            <a:r>
              <a:rPr lang="en-US" dirty="0" smtClean="0"/>
              <a:t>*term)/525</a:t>
            </a:r>
          </a:p>
          <a:p>
            <a:r>
              <a:rPr lang="en-US" dirty="0" smtClean="0"/>
              <a:t>LHE:</a:t>
            </a:r>
          </a:p>
          <a:p>
            <a:pPr lvl="1"/>
            <a:r>
              <a:rPr lang="en-US" dirty="0" smtClean="0"/>
              <a:t>1 hour lecture = 1 LHE</a:t>
            </a:r>
          </a:p>
          <a:p>
            <a:pPr lvl="1"/>
            <a:r>
              <a:rPr lang="en-US" dirty="0" smtClean="0"/>
              <a:t>1 hour lab = 0.75 LHE</a:t>
            </a:r>
          </a:p>
          <a:p>
            <a:r>
              <a:rPr lang="en-US" dirty="0" smtClean="0"/>
              <a:t>WSCH (weekly student contact hours)</a:t>
            </a:r>
          </a:p>
          <a:p>
            <a:pPr lvl="1"/>
            <a:r>
              <a:rPr lang="en-US" dirty="0" smtClean="0"/>
              <a:t>WSCH = class enrollment * weekly hours</a:t>
            </a:r>
          </a:p>
          <a:p>
            <a:r>
              <a:rPr lang="en-US" dirty="0" smtClean="0"/>
              <a:t>1310 = Refers to our hourly faculty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the 1310 Budget Developed?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College budget developed as an average for the year</a:t>
            </a:r>
          </a:p>
          <a:p>
            <a:r>
              <a:rPr lang="en-US" dirty="0" smtClean="0"/>
              <a:t>Estimated targets are developed based on trend data and goals set for the year</a:t>
            </a:r>
          </a:p>
          <a:p>
            <a:r>
              <a:rPr lang="en-US" dirty="0" smtClean="0"/>
              <a:t>Monitored continuously through each semester to project any shortfalls and identify when and how adjustments should be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Hourly Teaching Budget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32773" y="1692147"/>
            <a:ext cx="7126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Projected Hourly Teaching Budget, FY 2015/2016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859157"/>
              </p:ext>
            </p:extLst>
          </p:nvPr>
        </p:nvGraphicFramePr>
        <p:xfrm>
          <a:off x="654755" y="2318113"/>
          <a:ext cx="10699046" cy="157655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992855"/>
                <a:gridCol w="992855"/>
                <a:gridCol w="1158331"/>
                <a:gridCol w="1820234"/>
                <a:gridCol w="1287609"/>
                <a:gridCol w="1261753"/>
                <a:gridCol w="1551336"/>
                <a:gridCol w="1634073"/>
              </a:tblGrid>
              <a:tr h="10510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FTES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Convert to WSCH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WSCH</a:t>
                      </a:r>
                      <a:r>
                        <a:rPr lang="en-US" sz="1800" u="none" strike="noStrike" dirty="0" smtClean="0">
                          <a:effectLst/>
                        </a:rPr>
                        <a:t>/ FTEF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Prod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TOTAL</a:t>
                      </a:r>
                      <a:r>
                        <a:rPr lang="en-US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# FTEF</a:t>
                      </a:r>
                      <a:endParaRPr lang="en-US" sz="1800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Needed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# FTEF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Available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# FTEF</a:t>
                      </a:r>
                    </a:p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Needed (PT)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Average Cost</a:t>
                      </a: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 PT FTEF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1310 Budget</a:t>
                      </a:r>
                    </a:p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Needed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4,195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62,925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125.85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58.17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67.68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$56,963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$3,855,256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21377" y="5712178"/>
            <a:ext cx="594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of FTEF available = The total number of FT Faculty minus release/reassign time, medical leave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1310 Costs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585546"/>
              </p:ext>
            </p:extLst>
          </p:nvPr>
        </p:nvGraphicFramePr>
        <p:xfrm>
          <a:off x="1027291" y="1885244"/>
          <a:ext cx="10013242" cy="357733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2425796"/>
                <a:gridCol w="1823905"/>
                <a:gridCol w="1823905"/>
                <a:gridCol w="1823905"/>
                <a:gridCol w="2115731"/>
              </a:tblGrid>
              <a:tr h="33255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HOURLY FACULTY SUMMARY </a:t>
                      </a:r>
                      <a:endParaRPr lang="en-US" sz="16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FY 2012/13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- Fall 2015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2804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Division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2012-2013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2013-2014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2014-2015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FL 2015 ESTIMATE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Counseling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$18,395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$10,104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$2,439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$3,564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Business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$882,891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$495,677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$532,464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$328,331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Humanities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$812,908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$535,501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$684,253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$571,108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Science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$749,128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$495,515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$629,158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$515,934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/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 smtClean="0">
                          <a:effectLst/>
                        </a:rPr>
                        <a:t>ALL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-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ctr" fontAlgn="b"/>
                      <a:r>
                        <a:rPr lang="en-US" sz="1800" u="none" strike="noStrike" dirty="0" smtClean="0">
                          <a:effectLst/>
                        </a:rPr>
                        <a:t>-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$200,192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$100,661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Office of Instruction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$8,923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$254,065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/>
                      <a:r>
                        <a:rPr lang="en-US" sz="1800" u="none" strike="noStrike" dirty="0" smtClean="0">
                          <a:effectLst/>
                        </a:rPr>
                        <a:t>- 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1440" algn="ctr" fontAlgn="b"/>
                      <a:r>
                        <a:rPr lang="en-US" sz="1800" u="none" strike="noStrike" dirty="0" smtClean="0">
                          <a:effectLst/>
                        </a:rPr>
                        <a:t>-  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75">
                <a:tc>
                  <a:txBody>
                    <a:bodyPr/>
                    <a:lstStyle/>
                    <a:p>
                      <a:pPr marL="91440" lvl="0" algn="l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$2,472,247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$1,790,864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$2,048,507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u="none" strike="noStrike" dirty="0" smtClean="0">
                          <a:effectLst/>
                        </a:rPr>
                        <a:t>$1,519,600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 (Body)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34756" y="5734756"/>
            <a:ext cx="520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Measure G not included in this summary</a:t>
            </a:r>
          </a:p>
          <a:p>
            <a:r>
              <a:rPr lang="en-US" dirty="0" smtClean="0"/>
              <a:t>FY 2014/2015 = $1,576,490; 133 sections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57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50% Law?</a:t>
            </a:r>
            <a:endParaRPr lang="en-US" dirty="0" smtClean="0"/>
          </a:p>
          <a:p>
            <a:r>
              <a:rPr lang="en-US" dirty="0" smtClean="0"/>
              <a:t>What is FON?</a:t>
            </a:r>
            <a:endParaRPr lang="en-US" dirty="0" smtClean="0"/>
          </a:p>
          <a:p>
            <a:r>
              <a:rPr lang="en-US" dirty="0" smtClean="0"/>
              <a:t>How does the college budget for part-time faculty and # of sections?</a:t>
            </a:r>
          </a:p>
          <a:p>
            <a:r>
              <a:rPr lang="en-US" dirty="0" smtClean="0"/>
              <a:t>What impact does load have on our budget?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the 50% Law?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FON?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does the college budget for part-time faculty and # of sections?</a:t>
            </a:r>
          </a:p>
          <a:p>
            <a:r>
              <a:rPr lang="en-US" b="1" dirty="0" smtClean="0"/>
              <a:t>What impact does load have on our budget?</a:t>
            </a:r>
            <a:endParaRPr lang="en-US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4773866"/>
              </p:ext>
            </p:extLst>
          </p:nvPr>
        </p:nvGraphicFramePr>
        <p:xfrm>
          <a:off x="7095595" y="3886200"/>
          <a:ext cx="46386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93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Load Impact Budget?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Load, productivity, and efficiency are often used interchangeably</a:t>
            </a:r>
          </a:p>
          <a:p>
            <a:r>
              <a:rPr lang="en-US" dirty="0" smtClean="0"/>
              <a:t>Higher productivity means more students served per FTE</a:t>
            </a:r>
          </a:p>
          <a:p>
            <a:r>
              <a:rPr lang="en-US" dirty="0" smtClean="0"/>
              <a:t>Lower productivity means fewer students are served per FTE</a:t>
            </a:r>
          </a:p>
          <a:p>
            <a:r>
              <a:rPr lang="en-US" dirty="0" smtClean="0"/>
              <a:t>Type of class has to be considered in evaluating productivity</a:t>
            </a:r>
          </a:p>
          <a:p>
            <a:r>
              <a:rPr lang="en-US" dirty="0" smtClean="0"/>
              <a:t>The state “standard” productivity level is 525</a:t>
            </a:r>
          </a:p>
          <a:p>
            <a:pPr lvl="1"/>
            <a:r>
              <a:rPr lang="en-US" dirty="0" smtClean="0"/>
              <a:t>This number represents the break-even point for a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9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1310 Budget Based on Load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289579"/>
              </p:ext>
            </p:extLst>
          </p:nvPr>
        </p:nvGraphicFramePr>
        <p:xfrm>
          <a:off x="2356669" y="1543053"/>
          <a:ext cx="6773335" cy="513968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921737"/>
                <a:gridCol w="2362791"/>
                <a:gridCol w="2488807"/>
              </a:tblGrid>
              <a:tr h="9723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Load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Amount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 smtClean="0">
                          <a:effectLst/>
                        </a:rPr>
                        <a:t>Financial Impact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ctr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$      3,513,885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$341,371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$      3,579,533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$275,723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3,646,456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 smtClean="0">
                          <a:solidFill>
                            <a:srgbClr val="00B050"/>
                          </a:solidFill>
                          <a:effectLst/>
                        </a:rPr>
                        <a:t>$208,800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3,714,691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smtClean="0">
                          <a:solidFill>
                            <a:srgbClr val="00B050"/>
                          </a:solidFill>
                          <a:effectLst/>
                        </a:rPr>
                        <a:t>$140,565</a:t>
                      </a:r>
                      <a:endParaRPr lang="en-US" sz="2400" b="1" i="0" u="none" strike="noStrike" dirty="0">
                        <a:solidFill>
                          <a:srgbClr val="00B05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500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3,855,256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490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$      4,001,558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$146,302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480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4,153,956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$298,700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4,232,561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$377,305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470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$      4,312,838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$457,582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  <a:tr h="416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$      4,394,842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$539,586 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1" name="Left Arrow 10"/>
          <p:cNvSpPr/>
          <p:nvPr/>
        </p:nvSpPr>
        <p:spPr>
          <a:xfrm>
            <a:off x="9130004" y="4291293"/>
            <a:ext cx="905070" cy="242596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10800000">
            <a:off x="1436912" y="4287030"/>
            <a:ext cx="905070" cy="242596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 rot="10800000">
            <a:off x="1436912" y="5131836"/>
            <a:ext cx="905070" cy="24259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9130004" y="5131836"/>
            <a:ext cx="905070" cy="242596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Arrow 13"/>
          <p:cNvSpPr/>
          <p:nvPr/>
        </p:nvSpPr>
        <p:spPr>
          <a:xfrm>
            <a:off x="9130004" y="2611796"/>
            <a:ext cx="905070" cy="242596"/>
          </a:xfrm>
          <a:prstGeom prst="lef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eft Arrow 14"/>
          <p:cNvSpPr/>
          <p:nvPr/>
        </p:nvSpPr>
        <p:spPr>
          <a:xfrm rot="10800000">
            <a:off x="1436913" y="2611795"/>
            <a:ext cx="905070" cy="242596"/>
          </a:xfrm>
          <a:prstGeom prst="lef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29073" y="2370667"/>
            <a:ext cx="1507816" cy="698328"/>
          </a:xfrm>
          <a:prstGeom prst="ellipse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State Standard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29073" y="4072426"/>
            <a:ext cx="1418253" cy="6718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FY 2015/2016 Goal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9072" y="4917232"/>
            <a:ext cx="1418253" cy="6718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Where we are Fall semester 2015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7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Enrollments - Summer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03185"/>
              </p:ext>
            </p:extLst>
          </p:nvPr>
        </p:nvGraphicFramePr>
        <p:xfrm>
          <a:off x="1207908" y="1783645"/>
          <a:ext cx="9776183" cy="377800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70848"/>
                <a:gridCol w="1257905"/>
                <a:gridCol w="1257905"/>
                <a:gridCol w="1257905"/>
                <a:gridCol w="1257905"/>
                <a:gridCol w="1257905"/>
                <a:gridCol w="1257905"/>
                <a:gridCol w="1257905"/>
              </a:tblGrid>
              <a:tr h="47539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COMPARISON OF SUMMER ENROLLMENTS FY1213 - FY1415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Census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Enrollment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WSCH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Avg</a:t>
                      </a:r>
                      <a:r>
                        <a:rPr lang="en-US" sz="1600" u="none" strike="noStrike" dirty="0">
                          <a:effectLst/>
                        </a:rPr>
                        <a:t> Class Size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Load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>
                          <a:effectLst/>
                        </a:rPr>
                        <a:t>SUM 2012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4,099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459.89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24.89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13,797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156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26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554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>
                          <a:effectLst/>
                        </a:rPr>
                        <a:t>SUM 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4,455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484.94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27.62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14,548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160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28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527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>
                          <a:effectLst/>
                        </a:rPr>
                        <a:t>SUM 2014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4,701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516.68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30.48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15,501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170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28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508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Enrollments - </a:t>
            </a:r>
            <a:r>
              <a:rPr lang="en-US" dirty="0" smtClean="0"/>
              <a:t>Fall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785047"/>
              </p:ext>
            </p:extLst>
          </p:nvPr>
        </p:nvGraphicFramePr>
        <p:xfrm>
          <a:off x="1207908" y="1783645"/>
          <a:ext cx="9776183" cy="463846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70848"/>
                <a:gridCol w="1257905"/>
                <a:gridCol w="1257905"/>
                <a:gridCol w="1257905"/>
                <a:gridCol w="1257905"/>
                <a:gridCol w="1257905"/>
                <a:gridCol w="1257905"/>
                <a:gridCol w="1257905"/>
              </a:tblGrid>
              <a:tr h="47539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COMPARISON OF </a:t>
                      </a:r>
                      <a:r>
                        <a:rPr lang="en-US" sz="1600" u="none" strike="noStrike" dirty="0" smtClean="0">
                          <a:effectLst/>
                        </a:rPr>
                        <a:t>FALL </a:t>
                      </a:r>
                      <a:r>
                        <a:rPr lang="en-US" sz="1600" u="none" strike="noStrike" dirty="0">
                          <a:effectLst/>
                        </a:rPr>
                        <a:t>ENROLLMENTS FY1213 - FY1415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Census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Enrollment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WSCH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Avg</a:t>
                      </a:r>
                      <a:r>
                        <a:rPr lang="en-US" sz="1600" u="none" strike="noStrike" dirty="0">
                          <a:effectLst/>
                        </a:rPr>
                        <a:t> Class Size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Load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FL </a:t>
                      </a:r>
                      <a:r>
                        <a:rPr lang="en-US" sz="1600" u="none" strike="noStrike" dirty="0">
                          <a:effectLst/>
                        </a:rPr>
                        <a:t>2012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16,924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1,994.60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118.14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59,838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FL </a:t>
                      </a:r>
                      <a:r>
                        <a:rPr lang="en-US" sz="1600" u="none" strike="noStrike" dirty="0">
                          <a:effectLst/>
                        </a:rPr>
                        <a:t>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16,078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1,901.54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115.73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57,046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FL </a:t>
                      </a:r>
                      <a:r>
                        <a:rPr lang="en-US" sz="1600" u="none" strike="noStrike" dirty="0">
                          <a:effectLst/>
                        </a:rPr>
                        <a:t>2014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15,673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1,806.25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109.48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54,187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 2015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14,837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1,810.38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113.24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54,311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89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Enrollments - </a:t>
            </a:r>
            <a:r>
              <a:rPr lang="en-US" dirty="0" smtClean="0"/>
              <a:t>Spring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069285"/>
              </p:ext>
            </p:extLst>
          </p:nvPr>
        </p:nvGraphicFramePr>
        <p:xfrm>
          <a:off x="1207908" y="1783645"/>
          <a:ext cx="9776183" cy="3778002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70848"/>
                <a:gridCol w="1257905"/>
                <a:gridCol w="1257905"/>
                <a:gridCol w="1257905"/>
                <a:gridCol w="1257905"/>
                <a:gridCol w="1257905"/>
                <a:gridCol w="1257905"/>
                <a:gridCol w="1257905"/>
              </a:tblGrid>
              <a:tr h="47539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COMPARISON OF </a:t>
                      </a:r>
                      <a:r>
                        <a:rPr lang="en-US" sz="1600" u="none" strike="noStrike" dirty="0" smtClean="0">
                          <a:effectLst/>
                        </a:rPr>
                        <a:t>SPRING </a:t>
                      </a:r>
                      <a:r>
                        <a:rPr lang="en-US" sz="1600" u="none" strike="noStrike" dirty="0">
                          <a:effectLst/>
                        </a:rPr>
                        <a:t>ENROLLMENTS FY1213 - FY1415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Census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Enrollment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FTEF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WSCH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CRN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Avg</a:t>
                      </a:r>
                      <a:r>
                        <a:rPr lang="en-US" sz="1600" u="none" strike="noStrike" dirty="0">
                          <a:effectLst/>
                        </a:rPr>
                        <a:t> Class Size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effectLst/>
                        </a:rPr>
                        <a:t>Load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SPR 2013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16,779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1,946.51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119.01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58,395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SPR 2014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16,281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1,837.87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118.96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55,1236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659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046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600" u="none" strike="noStrike" dirty="0" smtClean="0">
                          <a:effectLst/>
                        </a:rPr>
                        <a:t>SPR 2015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15,333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1,778.94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112.10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53,368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622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476</a:t>
                      </a:r>
                      <a:endParaRPr lang="en-US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3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Meeting Targets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1310 budget is the largest variable expense in the college budget</a:t>
            </a:r>
          </a:p>
          <a:p>
            <a:r>
              <a:rPr lang="en-US" dirty="0" smtClean="0"/>
              <a:t>Hourly faculty represent roughly 18% of our general fund</a:t>
            </a:r>
          </a:p>
          <a:p>
            <a:r>
              <a:rPr lang="en-US" dirty="0" smtClean="0"/>
              <a:t>Perspective:</a:t>
            </a:r>
          </a:p>
          <a:p>
            <a:pPr lvl="1"/>
            <a:r>
              <a:rPr lang="en-US" dirty="0" smtClean="0"/>
              <a:t>Our current load projects needing an additional $298,700 for part time faculty</a:t>
            </a:r>
          </a:p>
          <a:p>
            <a:pPr lvl="1"/>
            <a:r>
              <a:rPr lang="en-US" dirty="0" smtClean="0"/>
              <a:t>Current discretionary budget is $788,293</a:t>
            </a:r>
          </a:p>
          <a:p>
            <a:pPr lvl="1"/>
            <a:r>
              <a:rPr lang="en-US" dirty="0" smtClean="0"/>
              <a:t>Could we stand to lose 38% of our discretionary budget?</a:t>
            </a:r>
          </a:p>
          <a:p>
            <a:r>
              <a:rPr lang="en-US" dirty="0" smtClean="0"/>
              <a:t>On average, it costs an additional $15,500 for each productivity point</a:t>
            </a:r>
          </a:p>
          <a:p>
            <a:pPr lvl="1"/>
            <a:r>
              <a:rPr lang="en-US" dirty="0" smtClean="0"/>
              <a:t>9 productivity points = $139,500</a:t>
            </a:r>
          </a:p>
          <a:p>
            <a:pPr lvl="1"/>
            <a:r>
              <a:rPr lang="en-US" dirty="0" smtClean="0"/>
              <a:t>Average cost of a new full-time faculty = $109,000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Productivity Improved?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Ways to improve:</a:t>
            </a:r>
            <a:endParaRPr lang="en-US" dirty="0" smtClean="0"/>
          </a:p>
          <a:p>
            <a:pPr lvl="2"/>
            <a:r>
              <a:rPr lang="en-US" dirty="0" smtClean="0"/>
              <a:t>Offering fewer sections (tightening the core schedule)</a:t>
            </a:r>
          </a:p>
          <a:p>
            <a:pPr lvl="3"/>
            <a:r>
              <a:rPr lang="en-US" dirty="0" smtClean="0"/>
              <a:t>Get a strong sense of enrollment patterns, rates of return, and develop a base schedule that is specific to each discipline (and monitor every semester)</a:t>
            </a:r>
          </a:p>
          <a:p>
            <a:pPr lvl="2"/>
            <a:r>
              <a:rPr lang="en-US" dirty="0" smtClean="0"/>
              <a:t>Increase the number of students in sections</a:t>
            </a:r>
          </a:p>
          <a:p>
            <a:pPr lvl="2"/>
            <a:r>
              <a:rPr lang="en-US" dirty="0" smtClean="0"/>
              <a:t>Restructure of scheduling (curriculum/program offerings, times that sections are offered)</a:t>
            </a:r>
          </a:p>
          <a:p>
            <a:pPr lvl="2"/>
            <a:r>
              <a:rPr lang="en-US" dirty="0" smtClean="0"/>
              <a:t>Working across departments to identify load targets that are appropriate and pedagogically sound</a:t>
            </a:r>
            <a:endParaRPr lang="en-US" dirty="0" smtClean="0"/>
          </a:p>
          <a:p>
            <a:pPr lvl="1"/>
            <a:r>
              <a:rPr lang="en-US" dirty="0" smtClean="0"/>
              <a:t>Things to avoid:</a:t>
            </a:r>
          </a:p>
          <a:p>
            <a:pPr lvl="2"/>
            <a:r>
              <a:rPr lang="en-US" dirty="0" smtClean="0"/>
              <a:t>Rolling schedules and hoping course enrollment targets are met</a:t>
            </a:r>
          </a:p>
          <a:p>
            <a:pPr lvl="2"/>
            <a:r>
              <a:rPr lang="en-US" dirty="0" smtClean="0"/>
              <a:t>Setting enrollment targets that are unrealistic for the type of course or discipline</a:t>
            </a:r>
          </a:p>
          <a:p>
            <a:pPr lvl="2"/>
            <a:r>
              <a:rPr lang="en-US" dirty="0" smtClean="0"/>
              <a:t>Assuming things should be done across the board (</a:t>
            </a:r>
            <a:r>
              <a:rPr lang="en-US" dirty="0" err="1" smtClean="0"/>
              <a:t>ie</a:t>
            </a:r>
            <a:r>
              <a:rPr lang="en-US" dirty="0" smtClean="0"/>
              <a:t>, 5% less courses, 5% more enrollment)</a:t>
            </a:r>
          </a:p>
        </p:txBody>
      </p:sp>
    </p:spTree>
    <p:extLst>
      <p:ext uri="{BB962C8B-B14F-4D97-AF65-F5344CB8AC3E}">
        <p14:creationId xmlns:p14="http://schemas.microsoft.com/office/powerpoint/2010/main" val="317805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Questions/Discussion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Thought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464895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We will never have enough funding to do everything we want. Managing </a:t>
            </a:r>
            <a:r>
              <a:rPr lang="en-US" sz="2400" dirty="0" smtClean="0"/>
              <a:t>a budget has more to do with managing needs and values than being proficient in Banner or Excel. </a:t>
            </a:r>
            <a:r>
              <a:rPr lang="en-US" sz="2400" b="1" u="sng" dirty="0" smtClean="0"/>
              <a:t>How</a:t>
            </a:r>
            <a:r>
              <a:rPr lang="en-US" sz="2400" dirty="0" smtClean="0"/>
              <a:t> we allocate our resources (inclusion vs dark room approach) and </a:t>
            </a:r>
            <a:r>
              <a:rPr lang="en-US" sz="2400" b="1" u="sng" dirty="0" smtClean="0"/>
              <a:t>what</a:t>
            </a:r>
            <a:r>
              <a:rPr lang="en-US" sz="2400" dirty="0" smtClean="0"/>
              <a:t> values influence these allocation decisions (do we fund administrative support vs. athletics vs. librarians?) is an indication of our fiscal competencies </a:t>
            </a:r>
            <a:r>
              <a:rPr lang="en-US" sz="2400" b="1" i="1" dirty="0" smtClean="0"/>
              <a:t>as an institution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355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Bit of History…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Code </a:t>
            </a:r>
            <a:r>
              <a:rPr lang="en-US" dirty="0" smtClean="0"/>
              <a:t>84362: 50</a:t>
            </a:r>
            <a:r>
              <a:rPr lang="en-US" dirty="0" smtClean="0"/>
              <a:t>% Law (1961) – Protecting K-12 classroom size</a:t>
            </a:r>
          </a:p>
          <a:p>
            <a:r>
              <a:rPr lang="en-US" dirty="0" smtClean="0"/>
              <a:t>75/25 </a:t>
            </a:r>
            <a:r>
              <a:rPr lang="en-US" dirty="0" smtClean="0"/>
              <a:t>Ratio (1988) – Goal for a 75/25% ratio of FT to PT faculty</a:t>
            </a:r>
          </a:p>
          <a:p>
            <a:r>
              <a:rPr lang="en-US" dirty="0" smtClean="0"/>
              <a:t>FON (1989) – Faculty obligation number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What is the 50% Law?</a:t>
            </a:r>
            <a:endParaRPr lang="en-US" b="1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FON?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does the college budget for part-time faculty and # of sections?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impact does load have on our budget?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4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50%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 Code 84362 and California Code of Regulations 59200 requires California Community College Districts to spend 50% of general funds each fiscal year on salaries of classroom instructors. The intent of the statute is to limit class size and contain the relative growth of administrative and non-instructional costs. </a:t>
            </a:r>
            <a:r>
              <a:rPr lang="en-US" sz="1200" i="1" dirty="0" smtClean="0"/>
              <a:t>Source: California Community Colleges Budget and Accounting Manual</a:t>
            </a:r>
          </a:p>
          <a:p>
            <a:r>
              <a:rPr lang="en-US" dirty="0" smtClean="0"/>
              <a:t>This is not a straightforward “50% of Fund 1” calculation. There are many exclusions we have to consider (student transportation, food services, external facility rentals, capital improvement projects, team sports, lottery expenditures, and a few others)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8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50%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to protect K-12 class </a:t>
            </a:r>
            <a:r>
              <a:rPr lang="en-US" dirty="0" smtClean="0"/>
              <a:t>size, </a:t>
            </a:r>
            <a:r>
              <a:rPr lang="en-US" dirty="0" smtClean="0"/>
              <a:t>not to guarantee levels of compensation or funding to instruction</a:t>
            </a:r>
          </a:p>
          <a:p>
            <a:r>
              <a:rPr lang="en-US" dirty="0" smtClean="0"/>
              <a:t>Issues surrounding 50% Law:</a:t>
            </a:r>
          </a:p>
          <a:p>
            <a:pPr lvl="1"/>
            <a:r>
              <a:rPr lang="en-US" dirty="0" smtClean="0"/>
              <a:t>Has not been reviewed since 1961. Educational practices have evolved since then:</a:t>
            </a:r>
          </a:p>
          <a:p>
            <a:pPr lvl="2"/>
            <a:r>
              <a:rPr lang="en-US" dirty="0" smtClean="0"/>
              <a:t>Learning now takes place in multiple venues, inside and outside the classroom</a:t>
            </a:r>
          </a:p>
          <a:p>
            <a:pPr lvl="2"/>
            <a:r>
              <a:rPr lang="en-US" dirty="0" smtClean="0"/>
              <a:t>Support services are recognized as a critical component of student success</a:t>
            </a:r>
          </a:p>
          <a:p>
            <a:pPr lvl="1"/>
            <a:r>
              <a:rPr lang="en-US" dirty="0" smtClean="0"/>
              <a:t>Workload reductions during budget reductions</a:t>
            </a:r>
          </a:p>
          <a:p>
            <a:pPr lvl="1"/>
            <a:r>
              <a:rPr lang="en-US" dirty="0" smtClean="0"/>
              <a:t>Faculty release time counts </a:t>
            </a:r>
            <a:r>
              <a:rPr lang="en-US" u="sng" dirty="0" smtClean="0"/>
              <a:t>against</a:t>
            </a:r>
            <a:r>
              <a:rPr lang="en-US" dirty="0" smtClean="0"/>
              <a:t> the 50%</a:t>
            </a:r>
          </a:p>
          <a:p>
            <a:pPr lvl="1"/>
            <a:r>
              <a:rPr lang="en-US" dirty="0" smtClean="0"/>
              <a:t>Librarians and counselors count </a:t>
            </a:r>
            <a:r>
              <a:rPr lang="en-US" u="sng" dirty="0" smtClean="0"/>
              <a:t>against</a:t>
            </a:r>
            <a:r>
              <a:rPr lang="en-US" dirty="0" smtClean="0"/>
              <a:t> the 50%</a:t>
            </a:r>
          </a:p>
          <a:p>
            <a:pPr lvl="1"/>
            <a:r>
              <a:rPr lang="en-US" dirty="0" smtClean="0"/>
              <a:t>We report as a District (and District has $0 instructional expenses)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27771" y="4001294"/>
            <a:ext cx="2071396" cy="15081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Fun Fact:</a:t>
            </a:r>
          </a:p>
          <a:p>
            <a:endParaRPr lang="en-US" sz="1000" dirty="0"/>
          </a:p>
          <a:p>
            <a:pPr algn="ctr"/>
            <a:r>
              <a:rPr lang="en-US" sz="1600" dirty="0" smtClean="0"/>
              <a:t>No other state in the U.S. has anything remotely close to the 50% Law</a:t>
            </a:r>
            <a:endParaRPr lang="en-US" sz="16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030408" y="4394719"/>
            <a:ext cx="1866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98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50%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did we end up for 2014/2015:</a:t>
            </a:r>
          </a:p>
          <a:p>
            <a:pPr lvl="1"/>
            <a:r>
              <a:rPr lang="en-US" dirty="0" smtClean="0"/>
              <a:t>Cañada College = 61.7%</a:t>
            </a:r>
          </a:p>
          <a:p>
            <a:pPr lvl="1"/>
            <a:r>
              <a:rPr lang="en-US" dirty="0" smtClean="0"/>
              <a:t>District = 50.1%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20032"/>
              </p:ext>
            </p:extLst>
          </p:nvPr>
        </p:nvGraphicFramePr>
        <p:xfrm>
          <a:off x="2460977" y="3443110"/>
          <a:ext cx="8116712" cy="3217333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058356"/>
                <a:gridCol w="4058356"/>
              </a:tblGrid>
              <a:tr h="32173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Good Side of the 50 Percent Law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Salaries of classroom teachers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Instructional Aid Full-Time &amp; Hourly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In-Classroom Tutors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Wrong Side of the 50 Percent Law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Distance Education Coordinators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Instructional Designer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Counselors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Faculty Reassign </a:t>
                      </a:r>
                      <a:r>
                        <a:rPr lang="en-US" sz="1600" dirty="0">
                          <a:effectLst/>
                          <a:latin typeface="+mn-lt"/>
                        </a:rPr>
                        <a:t>Time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Faculty Director: EOPS, NSF, Transfer Center, Athletic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Director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Faculty Compensation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for Special Assignments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Librarians</a:t>
                      </a: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8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is the 50% Law?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b="1" dirty="0" smtClean="0"/>
              <a:t>What is FON?</a:t>
            </a:r>
            <a:endParaRPr lang="en-US" b="1" dirty="0" smtClean="0"/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does the college budget for part-time faculty and # of sections?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What impact does load have on our budget?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65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75/25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“75/25” is a goal to achieve a ratio of 75% Full-Time faculty to  25</a:t>
            </a:r>
            <a:r>
              <a:rPr lang="en-US" dirty="0"/>
              <a:t>% </a:t>
            </a:r>
            <a:r>
              <a:rPr lang="en-US" dirty="0" smtClean="0"/>
              <a:t>Part-Time faculty</a:t>
            </a:r>
          </a:p>
          <a:p>
            <a:r>
              <a:rPr lang="en-US" dirty="0" smtClean="0"/>
              <a:t>Official calculation: </a:t>
            </a:r>
          </a:p>
          <a:p>
            <a:pPr lvl="1"/>
            <a:r>
              <a:rPr lang="en-US" dirty="0" smtClean="0"/>
              <a:t>#FT LHE/#PT LHE</a:t>
            </a:r>
          </a:p>
          <a:p>
            <a:r>
              <a:rPr lang="en-US" dirty="0" smtClean="0"/>
              <a:t>Common calculation:</a:t>
            </a:r>
          </a:p>
          <a:p>
            <a:pPr lvl="1"/>
            <a:r>
              <a:rPr lang="en-US" dirty="0" smtClean="0"/>
              <a:t>Total LHE/PT LHE = % PT</a:t>
            </a:r>
          </a:p>
          <a:p>
            <a:r>
              <a:rPr lang="en-US" dirty="0" smtClean="0"/>
              <a:t>75/25 often does not account for release time</a:t>
            </a:r>
          </a:p>
          <a:p>
            <a:r>
              <a:rPr lang="en-US" dirty="0" smtClean="0"/>
              <a:t>Overload counts toward PT LHE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1694</Words>
  <Application>Microsoft Office PowerPoint</Application>
  <PresentationFormat>Widescreen</PresentationFormat>
  <Paragraphs>390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Garamond</vt:lpstr>
      <vt:lpstr>Garamond (Body)</vt:lpstr>
      <vt:lpstr>Symbol</vt:lpstr>
      <vt:lpstr>Times New Roman</vt:lpstr>
      <vt:lpstr>Office Theme</vt:lpstr>
      <vt:lpstr>PowerPoint Presentation</vt:lpstr>
      <vt:lpstr>Today’s Session</vt:lpstr>
      <vt:lpstr>A Bit of History…</vt:lpstr>
      <vt:lpstr>Today’s Session</vt:lpstr>
      <vt:lpstr>50% Law</vt:lpstr>
      <vt:lpstr>50% Law</vt:lpstr>
      <vt:lpstr>50% Law</vt:lpstr>
      <vt:lpstr>Today’s Session</vt:lpstr>
      <vt:lpstr>75/25</vt:lpstr>
      <vt:lpstr>FON</vt:lpstr>
      <vt:lpstr>FON</vt:lpstr>
      <vt:lpstr>What Happens if we Don’t Comply?</vt:lpstr>
      <vt:lpstr>Considerations </vt:lpstr>
      <vt:lpstr>Today’s Session</vt:lpstr>
      <vt:lpstr>FY 2015/2016 College Budget</vt:lpstr>
      <vt:lpstr>Nuts and Bolts – Some acronyms and calculations</vt:lpstr>
      <vt:lpstr>How is the 1310 Budget Developed?</vt:lpstr>
      <vt:lpstr>Hourly Teaching Budget</vt:lpstr>
      <vt:lpstr>Historical 1310 Costs</vt:lpstr>
      <vt:lpstr>Today’s Session</vt:lpstr>
      <vt:lpstr>How Does Load Impact Budget?</vt:lpstr>
      <vt:lpstr>1310 Budget Based on Load</vt:lpstr>
      <vt:lpstr>Historical Enrollments - Summer</vt:lpstr>
      <vt:lpstr>Historical Enrollments - Fall</vt:lpstr>
      <vt:lpstr>Historical Enrollments - Spring</vt:lpstr>
      <vt:lpstr>Impact of Not Meeting Targets</vt:lpstr>
      <vt:lpstr>How Is Productivity Improved?</vt:lpstr>
      <vt:lpstr>Questions/Discussion</vt:lpstr>
      <vt:lpstr>Last Thought</vt:lpstr>
    </vt:vector>
  </TitlesOfParts>
  <Company>SMCCD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Marquez, Michelle</dc:creator>
  <cp:lastModifiedBy>Marquez, Michelle</cp:lastModifiedBy>
  <cp:revision>63</cp:revision>
  <cp:lastPrinted>2015-10-21T20:52:16Z</cp:lastPrinted>
  <dcterms:created xsi:type="dcterms:W3CDTF">2015-05-05T18:20:17Z</dcterms:created>
  <dcterms:modified xsi:type="dcterms:W3CDTF">2015-10-22T21:43:41Z</dcterms:modified>
</cp:coreProperties>
</file>