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80" r:id="rId9"/>
    <p:sldId id="282" r:id="rId10"/>
    <p:sldId id="281" r:id="rId11"/>
    <p:sldId id="284" r:id="rId12"/>
    <p:sldId id="286" r:id="rId13"/>
    <p:sldId id="285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512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12" y="84"/>
      </p:cViewPr>
      <p:guideLst>
        <p:guide pos="75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8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crc.tc.columbia.edu/publications/tracking-transfer-institutional-state-effectiveness.html" TargetMode="External"/><Relationship Id="rId2" Type="http://schemas.openxmlformats.org/officeDocument/2006/relationships/hyperlink" Target="http://nces.ed.gov/pubs2012/201225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tiff"/><Relationship Id="rId4" Type="http://schemas.openxmlformats.org/officeDocument/2006/relationships/hyperlink" Target="https://nscresearchcenter.org/wp-content/uploads/SignatureReport10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ces.ed.gov/pubs2016/2016405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16" y="223242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Guided Pathways at Cañada College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250" y="4682653"/>
            <a:ext cx="2469950" cy="246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83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What will Cañada do through June of 2019</a:t>
            </a:r>
            <a:r>
              <a:rPr lang="en-US" b="1" dirty="0" smtClean="0">
                <a:latin typeface="Garamond" panose="02020404030301010803" pitchFamily="18" charset="0"/>
              </a:rPr>
              <a:t>?</a:t>
            </a: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3636" y="1588655"/>
            <a:ext cx="102338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Coordinating oversight by Guided Pathways Steering Committee that will undertake three potential areas of inquiry and exploration utilizing $515,000 of resources over five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work-plan must be submitted by March 31.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plan can be flexible.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Additional dollars may be available through district support.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Three part plan: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Curricular Exploration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Business Process Analysis and Integrated Supports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Student Voices and Focus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From March through June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Form sub-committees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Leads and Release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Formalize each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186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What will Cañada do through June of 2019</a:t>
            </a:r>
            <a:r>
              <a:rPr lang="en-US" b="1" dirty="0" smtClean="0">
                <a:latin typeface="Garamond" panose="02020404030301010803" pitchFamily="18" charset="0"/>
              </a:rPr>
              <a:t>?</a:t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b="1" dirty="0" smtClean="0">
                <a:latin typeface="Garamond" panose="02020404030301010803" pitchFamily="18" charset="0"/>
              </a:rPr>
              <a:t>#1</a:t>
            </a: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sp>
        <p:nvSpPr>
          <p:cNvPr id="5" name="Shape 488"/>
          <p:cNvSpPr txBox="1">
            <a:spLocks/>
          </p:cNvSpPr>
          <p:nvPr/>
        </p:nvSpPr>
        <p:spPr>
          <a:xfrm>
            <a:off x="462430" y="1580286"/>
            <a:ext cx="10648916" cy="4606587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Curricular Exploration</a:t>
            </a:r>
          </a:p>
          <a:p>
            <a:pPr marL="342178" indent="-253278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8890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 careful deliberate process that will undertake: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Reading and review of best practice including reading circles and communities of practice.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Data dives relevant to our own student data.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Developing a research and data portal.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Visits to other CA colleges that are undertaking this process.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Guest speakers to guide our College on their college process.</a:t>
            </a:r>
          </a:p>
          <a:p>
            <a:pPr marL="8890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Outcomes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Awareness of the work we need to do.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Awareness of our student data.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The tentative exploration of Cañada Meta Majors</a:t>
            </a:r>
          </a:p>
        </p:txBody>
      </p:sp>
    </p:spTree>
    <p:extLst>
      <p:ext uri="{BB962C8B-B14F-4D97-AF65-F5344CB8AC3E}">
        <p14:creationId xmlns:p14="http://schemas.microsoft.com/office/powerpoint/2010/main" val="4158100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What will Cañada do through June of 2019</a:t>
            </a:r>
            <a:r>
              <a:rPr lang="en-US" b="1" dirty="0" smtClean="0">
                <a:latin typeface="Garamond" panose="02020404030301010803" pitchFamily="18" charset="0"/>
              </a:rPr>
              <a:t>?</a:t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b="1" dirty="0" smtClean="0">
                <a:latin typeface="Garamond" panose="02020404030301010803" pitchFamily="18" charset="0"/>
              </a:rPr>
              <a:t>#2</a:t>
            </a: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sp>
        <p:nvSpPr>
          <p:cNvPr id="6" name="Shape 489"/>
          <p:cNvSpPr txBox="1">
            <a:spLocks/>
          </p:cNvSpPr>
          <p:nvPr/>
        </p:nvSpPr>
        <p:spPr>
          <a:xfrm>
            <a:off x="738909" y="1628244"/>
            <a:ext cx="10298546" cy="4781688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 algn="ctr">
              <a:spcBef>
                <a:spcPts val="0"/>
              </a:spcBef>
              <a:buNone/>
            </a:pPr>
            <a:r>
              <a:rPr lang="en-US" sz="3200" b="1" dirty="0" smtClean="0">
                <a:latin typeface="Garamond" panose="02020404030301010803" pitchFamily="18" charset="0"/>
              </a:rPr>
              <a:t>Business Process Analysis for Integrated  Support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marL="88900" indent="0">
              <a:spcBef>
                <a:spcPts val="0"/>
              </a:spcBef>
              <a:buNone/>
            </a:pPr>
            <a:r>
              <a:rPr lang="en-US" sz="2400" dirty="0" smtClean="0">
                <a:latin typeface="Garamond" panose="02020404030301010803" pitchFamily="18" charset="0"/>
              </a:rPr>
              <a:t>A careful deliberate process that will undertake: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Review of best practices in integration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Assessment and inventory of our own integrations.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Training for staff in Lean/Six Sigma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Mapping exercises of workflow for each services team.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Visits to other CA Colleges.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Consultation of best practice around integration and service.</a:t>
            </a:r>
          </a:p>
          <a:p>
            <a:pPr marL="88900" indent="0">
              <a:spcBef>
                <a:spcPts val="0"/>
              </a:spcBef>
              <a:buNone/>
            </a:pPr>
            <a:r>
              <a:rPr lang="en-US" sz="2400" b="1" dirty="0" smtClean="0">
                <a:latin typeface="Garamond" panose="02020404030301010803" pitchFamily="18" charset="0"/>
              </a:rPr>
              <a:t>Outcomes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Awareness of potential integration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Staff awareness of workflow and stopgaps for students.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Ability to inform resource request process.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8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What will Cañada do through June of 2019</a:t>
            </a:r>
            <a:r>
              <a:rPr lang="en-US" b="1" dirty="0" smtClean="0">
                <a:latin typeface="Garamond" panose="02020404030301010803" pitchFamily="18" charset="0"/>
              </a:rPr>
              <a:t>?</a:t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b="1" dirty="0" smtClean="0">
                <a:latin typeface="Garamond" panose="02020404030301010803" pitchFamily="18" charset="0"/>
              </a:rPr>
              <a:t>#3</a:t>
            </a: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sp>
        <p:nvSpPr>
          <p:cNvPr id="7" name="Shape 489"/>
          <p:cNvSpPr txBox="1">
            <a:spLocks/>
          </p:cNvSpPr>
          <p:nvPr/>
        </p:nvSpPr>
        <p:spPr>
          <a:xfrm>
            <a:off x="480291" y="1657272"/>
            <a:ext cx="11345702" cy="460658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 algn="ctr">
              <a:spcBef>
                <a:spcPts val="0"/>
              </a:spcBef>
              <a:buNone/>
            </a:pPr>
            <a:r>
              <a:rPr lang="en-US" sz="2800" b="1" dirty="0" smtClean="0">
                <a:latin typeface="Garamond" panose="02020404030301010803" pitchFamily="18" charset="0"/>
              </a:rPr>
              <a:t>Student Voices and Focus Groups</a:t>
            </a:r>
          </a:p>
          <a:p>
            <a:pPr marL="88900" indent="0">
              <a:spcBef>
                <a:spcPts val="0"/>
              </a:spcBef>
              <a:buNone/>
            </a:pPr>
            <a:endParaRPr lang="en-US" sz="2000" dirty="0" smtClean="0">
              <a:latin typeface="Garamond" panose="02020404030301010803" pitchFamily="18" charset="0"/>
            </a:endParaRPr>
          </a:p>
          <a:p>
            <a:pPr marL="88900" indent="0">
              <a:spcBef>
                <a:spcPts val="0"/>
              </a:spcBef>
              <a:buNone/>
            </a:pPr>
            <a:r>
              <a:rPr lang="en-US" sz="2000" dirty="0" smtClean="0">
                <a:latin typeface="Garamond" panose="02020404030301010803" pitchFamily="18" charset="0"/>
              </a:rPr>
              <a:t>A careful deliberate process that will undertake: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Assessment of students that need to be included.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Assessment of process for focus groups.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Development of tolls/materials to include students as researchers in the process.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Utilization of research-based best practices to inform focus groups.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Development of two cycles of focus group research to inform campus.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Development of visual tools to convey student voices</a:t>
            </a:r>
          </a:p>
          <a:p>
            <a:pPr marL="88900" indent="0">
              <a:spcBef>
                <a:spcPts val="0"/>
              </a:spcBef>
              <a:buNone/>
            </a:pPr>
            <a:r>
              <a:rPr lang="en-US" sz="2000" b="1" dirty="0" smtClean="0">
                <a:latin typeface="Garamond" panose="02020404030301010803" pitchFamily="18" charset="0"/>
              </a:rPr>
              <a:t>Outcomes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Awareness of all student concerns related to GP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Capturing voices qualitatively</a:t>
            </a:r>
          </a:p>
          <a:p>
            <a:pPr marL="374650" indent="-28575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Ability to use data to inform larger GP process.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42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68379" y="4154281"/>
            <a:ext cx="9685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dobe Garamond Pro" panose="02020502060506020403" pitchFamily="18" charset="0"/>
              </a:rPr>
              <a:t>Honor the Past. Transform the Future.</a:t>
            </a:r>
          </a:p>
          <a:p>
            <a:pPr algn="ctr"/>
            <a:r>
              <a:rPr lang="en-US" sz="4000" u="sng" dirty="0" smtClean="0">
                <a:latin typeface="Adobe Garamond Pro" panose="02020502060506020403" pitchFamily="18" charset="0"/>
              </a:rPr>
              <a:t>CanadaCollege.edu/50</a:t>
            </a:r>
            <a:endParaRPr lang="en-US" sz="4000" u="sng" dirty="0">
              <a:latin typeface="Adobe Garamond Pro" panose="020205020605060204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12" y="320678"/>
            <a:ext cx="3937803" cy="393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6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Decline of Hope Upon Entering CC’s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81%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of entering community college students indicate they want to earn a bachelor's degree or higher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33%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of entering students actually transfer to a four-year institution within six years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Of those transferring, 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42%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earn a bachelors degree. 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14%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of the entire cohort of entering community college students earns a bachelor's degree within six years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u="sng" dirty="0">
              <a:latin typeface="Garamond" panose="02020404030301010803" pitchFamily="18" charset="0"/>
              <a:ea typeface="Century Gothic"/>
              <a:cs typeface="Century Gothic"/>
              <a:sym typeface="Century Gothic"/>
              <a:hlinkClick r:id="rId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u="sng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2"/>
              </a:rPr>
              <a:t>Horn &amp; </a:t>
            </a:r>
            <a:r>
              <a:rPr lang="en-US" u="sng" dirty="0" err="1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2"/>
              </a:rPr>
              <a:t>Skomsvold</a:t>
            </a:r>
            <a:r>
              <a:rPr lang="en-US" u="sng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2"/>
              </a:rPr>
              <a:t>, 2011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; </a:t>
            </a:r>
            <a:r>
              <a:rPr lang="en-US" u="sng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3"/>
              </a:rPr>
              <a:t>Jenkins &amp; Fink, 2016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b="1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Of first-time college students who enrolled in a community college in the fall of 2009, 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38.1%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earned a credential from a two- or four-year institution within six years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u="sng" dirty="0">
              <a:latin typeface="Garamond" panose="02020404030301010803" pitchFamily="18" charset="0"/>
              <a:ea typeface="Century Gothic"/>
              <a:cs typeface="Century Gothic"/>
              <a:sym typeface="Century Gothic"/>
              <a:hlinkClick r:id="rId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u="sng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4"/>
              </a:rPr>
              <a:t>National Student Clearinghouse Research Center, Shapiro &amp; </a:t>
            </a:r>
            <a:r>
              <a:rPr lang="en-US" u="sng" dirty="0" err="1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4"/>
              </a:rPr>
              <a:t>Dundar</a:t>
            </a:r>
            <a:r>
              <a:rPr lang="en-US" u="sng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  <a:hlinkClick r:id="rId4"/>
              </a:rPr>
              <a:t>, 2015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b="1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Developmental Course Pathways are long and often result in dropout before students reach </a:t>
            </a:r>
            <a:r>
              <a:rPr lang="en-US" b="1" dirty="0" smtClean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gateway courses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.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Guided Pathways at Cañada College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Completion </a:t>
            </a:r>
            <a:r>
              <a:rPr lang="en-US" dirty="0" smtClean="0">
                <a:latin typeface="Garamond" panose="02020404030301010803" pitchFamily="18" charset="0"/>
              </a:rPr>
              <a:t>Crisis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Students experiencing developmental education dropout at high rates before getting to gateway courses.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Students aren’t finishing on time.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Students are incurring higher debt.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Students are taking excess credits</a:t>
            </a:r>
            <a:r>
              <a:rPr lang="en-US" dirty="0" smtClean="0">
                <a:latin typeface="Garamond" panose="02020404030301010803" pitchFamily="18" charset="0"/>
              </a:rPr>
              <a:t>.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Students </a:t>
            </a:r>
            <a:r>
              <a:rPr lang="en-US" dirty="0" smtClean="0">
                <a:latin typeface="Garamond" panose="02020404030301010803" pitchFamily="18" charset="0"/>
              </a:rPr>
              <a:t>Need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Strong guided support.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Less optional opportunities.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Integrated career exploration throughout student lifecycle.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Opportunities to explore </a:t>
            </a:r>
            <a:r>
              <a:rPr lang="en-US" dirty="0" smtClean="0">
                <a:latin typeface="Garamond" panose="02020404030301010803" pitchFamily="18" charset="0"/>
              </a:rPr>
              <a:t>majors, programs</a:t>
            </a:r>
            <a:r>
              <a:rPr lang="en-US" dirty="0">
                <a:latin typeface="Garamond" panose="02020404030301010803" pitchFamily="18" charset="0"/>
              </a:rPr>
              <a:t>, degrees, and </a:t>
            </a:r>
            <a:r>
              <a:rPr lang="en-US" dirty="0" smtClean="0">
                <a:latin typeface="Garamond" panose="02020404030301010803" pitchFamily="18" charset="0"/>
              </a:rPr>
              <a:t>certificates</a:t>
            </a:r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anose="02020404030301010803" pitchFamily="18" charset="0"/>
              </a:rPr>
              <a:t>Excess Credits</a:t>
            </a: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pic>
        <p:nvPicPr>
          <p:cNvPr id="5" name="Shape 326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55023" y="1538698"/>
            <a:ext cx="7564582" cy="4378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Development Education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434343"/>
                </a:solidFill>
                <a:latin typeface="Garamond" panose="02020404030301010803" pitchFamily="18" charset="0"/>
                <a:ea typeface="Arial"/>
                <a:cs typeface="Arial"/>
                <a:sym typeface="Arial"/>
              </a:rPr>
              <a:t>Federal BPS (Beginning Postsecondary Students) data from 2009 indicate 68% of students beginning at public two-year colleges in 2003–2004 took one or more remedial courses in the six years after their initial college enrollment.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434343"/>
                </a:solidFill>
                <a:latin typeface="Garamond" panose="02020404030301010803" pitchFamily="18" charset="0"/>
                <a:ea typeface="Arial"/>
                <a:cs typeface="Arial"/>
                <a:sym typeface="Arial"/>
              </a:rPr>
              <a:t>At four-year public colleges, it was 40 percent. 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  <p:pic>
        <p:nvPicPr>
          <p:cNvPr id="5" name="Shape 4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960" y="3550722"/>
            <a:ext cx="7327008" cy="25533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813964" y="3866482"/>
            <a:ext cx="353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Chen &amp; Simone, </a:t>
            </a:r>
            <a:r>
              <a:rPr lang="en-US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2016</a:t>
            </a: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1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anose="02020404030301010803" pitchFamily="18" charset="0"/>
              </a:rPr>
              <a:t>Excess Credits Impact</a:t>
            </a:r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Student Learning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741985" lvl="1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Degree and Transfer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1198222" lvl="2" indent="-260350">
              <a:spcBef>
                <a:spcPts val="0"/>
              </a:spcBef>
              <a:buClr>
                <a:srgbClr val="434343"/>
              </a:buClr>
              <a:buSzPts val="1400"/>
              <a:buFont typeface="Arial"/>
              <a:buChar char="•"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Students are surprised to find that courses taken 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do not count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 towards credentials </a:t>
            </a:r>
            <a:r>
              <a:rPr lang="en-US" i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(</a:t>
            </a:r>
            <a:r>
              <a:rPr lang="en-US" i="1" dirty="0" err="1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Nodine</a:t>
            </a:r>
            <a:r>
              <a:rPr lang="en-US" i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 et al 2012)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741985" lvl="1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Completion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1198222" lvl="2" indent="-260350">
              <a:spcBef>
                <a:spcPts val="0"/>
              </a:spcBef>
              <a:buClr>
                <a:srgbClr val="434343"/>
              </a:buClr>
              <a:buSzPts val="1400"/>
              <a:buFont typeface="Arial"/>
              <a:buChar char="•"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Students are not 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able to complete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upon transfer because of </a:t>
            </a: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loss of financial aid </a:t>
            </a: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(Federal Aggregate Student Loan Limit=Associates +Bachelors)</a:t>
            </a:r>
          </a:p>
          <a:p>
            <a:pPr marL="741985" lvl="1" indent="-171450">
              <a:spcBef>
                <a:spcPts val="0"/>
              </a:spcBef>
              <a:buClr>
                <a:schemeClr val="dk1"/>
              </a:buClr>
              <a:buSzPts val="1800"/>
              <a:buNone/>
            </a:pPr>
            <a:endParaRPr lang="en-US" b="1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285750" lvl="0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Student Resources</a:t>
            </a:r>
          </a:p>
          <a:p>
            <a:pPr marL="741985" lvl="1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Time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1198222" lvl="2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Longer time to complete increases cost of attendance (school and living expenses) </a:t>
            </a:r>
          </a:p>
          <a:p>
            <a:pPr marL="741985" lvl="1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b="1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Money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  <a:p>
            <a:pPr marL="1198222" lvl="2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Additional credits Cost Students additional $8 billion</a:t>
            </a:r>
          </a:p>
          <a:p>
            <a:pPr marL="1198222" lvl="2" indent="-260350">
              <a:spcBef>
                <a:spcPts val="0"/>
              </a:spcBef>
              <a:buClr>
                <a:srgbClr val="434343"/>
              </a:buClr>
              <a:buSzPts val="1400"/>
              <a:buFont typeface="Century Gothic"/>
              <a:buChar char="•"/>
            </a:pPr>
            <a:r>
              <a:rPr lang="en-US" dirty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Cost to government $11B, potential federal student loan </a:t>
            </a:r>
            <a:r>
              <a:rPr lang="en-US" dirty="0" smtClean="0"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changes</a:t>
            </a:r>
            <a:endParaRPr lang="en-US" dirty="0"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anose="02020404030301010803" pitchFamily="18" charset="0"/>
              </a:rPr>
              <a:t>Typical CA CC Pathway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Shape 381" descr="C:\Users\Iraj1119\Desktop\CLP\Tram-Course Scheduling\Sample Data Model\Course Diagram 004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5826" y="1365660"/>
            <a:ext cx="10795744" cy="5482658"/>
          </a:xfrm>
          <a:prstGeom prst="rect">
            <a:avLst/>
          </a:prstGeom>
          <a:noFill/>
          <a:ln w="158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531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Voice about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178" indent="-342178">
              <a:spcBef>
                <a:spcPts val="0"/>
              </a:spcBef>
              <a:buClr>
                <a:srgbClr val="546D79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More than </a:t>
            </a:r>
            <a:r>
              <a:rPr lang="en-US" b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50% </a:t>
            </a: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Concerned  about   making  a  mistake  when   </a:t>
            </a:r>
            <a:r>
              <a:rPr lang="en-US" dirty="0" smtClean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choosing </a:t>
            </a: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classes (Moore  &amp;  </a:t>
            </a:r>
            <a:r>
              <a:rPr lang="en-US" dirty="0" err="1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Shulock</a:t>
            </a: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 2014)</a:t>
            </a:r>
            <a:endParaRPr lang="en-US" sz="24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178" indent="-215178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None/>
            </a:pPr>
            <a:endParaRPr lang="en-US" dirty="0">
              <a:solidFill>
                <a:srgbClr val="546D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178" indent="-342178">
              <a:spcBef>
                <a:spcPts val="400"/>
              </a:spcBef>
              <a:buClr>
                <a:srgbClr val="546D79"/>
              </a:buClr>
              <a:buSzPts val="2000"/>
              <a:buFont typeface="Arial"/>
              <a:buChar char="•"/>
            </a:pPr>
            <a:r>
              <a:rPr lang="en-US" b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42% </a:t>
            </a: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don’t  have  enough  information  about  requirements </a:t>
            </a:r>
            <a:r>
              <a:rPr lang="en-US" i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(Rosenbaum  et  al,  2006)</a:t>
            </a:r>
            <a:endParaRPr lang="en-US" sz="24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178" indent="-215178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None/>
            </a:pPr>
            <a:endParaRPr lang="en-US" dirty="0">
              <a:solidFill>
                <a:srgbClr val="546D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178" indent="-342178">
              <a:spcBef>
                <a:spcPts val="400"/>
              </a:spcBef>
              <a:buClr>
                <a:srgbClr val="546D79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Surprised to find that courses taken </a:t>
            </a:r>
            <a:r>
              <a:rPr lang="en-US" b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not count</a:t>
            </a:r>
            <a:r>
              <a:rPr lang="en-US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towards credentials </a:t>
            </a:r>
            <a:r>
              <a:rPr lang="en-US" i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</a:t>
            </a:r>
            <a:r>
              <a:rPr lang="en-US" i="1" dirty="0" err="1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Nodine</a:t>
            </a:r>
            <a:r>
              <a:rPr lang="en-US" i="1" dirty="0">
                <a:solidFill>
                  <a:srgbClr val="546D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et al 2012)</a:t>
            </a:r>
            <a:endParaRPr lang="en-US" sz="24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6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Guided Pathways?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19100">
              <a:spcBef>
                <a:spcPts val="0"/>
              </a:spcBef>
              <a:buClr>
                <a:schemeClr val="dk1"/>
              </a:buClr>
              <a:buSzPts val="1800"/>
              <a:buFont typeface="Century Gothic"/>
              <a:buChar char="●"/>
            </a:pPr>
            <a:r>
              <a:rPr lang="en-U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Guided Exploration for Un/Decided Students </a:t>
            </a:r>
          </a:p>
          <a:p>
            <a:pPr marL="856402" lvl="1" indent="-444499">
              <a:spcBef>
                <a:spcPts val="400"/>
              </a:spcBef>
              <a:buClr>
                <a:srgbClr val="0070C0"/>
              </a:buClr>
              <a:buSzPts val="1800"/>
              <a:buFont typeface="Century Gothic"/>
              <a:buChar char="○"/>
            </a:pPr>
            <a:r>
              <a:rPr lang="en-US" sz="2800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Clustering of Programs of Study into Meta Majors</a:t>
            </a:r>
            <a:endParaRPr lang="en-US" sz="28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856402" lvl="1" indent="-444499">
              <a:spcBef>
                <a:spcPts val="400"/>
              </a:spcBef>
              <a:buClr>
                <a:srgbClr val="0070C0"/>
              </a:buClr>
              <a:buSzPts val="1800"/>
              <a:buFont typeface="Century Gothic"/>
              <a:buChar char="○"/>
            </a:pPr>
            <a:r>
              <a:rPr lang="en-US" sz="2800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Clearly Delineated Program Requirements (Default Sequences) </a:t>
            </a:r>
            <a:endParaRPr lang="en-US" sz="28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indent="-419100">
              <a:spcBef>
                <a:spcPts val="480"/>
              </a:spcBef>
              <a:buClr>
                <a:schemeClr val="dk1"/>
              </a:buClr>
              <a:buSzPts val="1800"/>
              <a:buFont typeface="Century Gothic"/>
              <a:buChar char="●"/>
            </a:pPr>
            <a:r>
              <a:rPr lang="en-U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Improved Placement and Developmental Sequence </a:t>
            </a: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indent="-419100">
              <a:spcBef>
                <a:spcPts val="480"/>
              </a:spcBef>
              <a:buClr>
                <a:schemeClr val="dk1"/>
              </a:buClr>
              <a:buSzPts val="1800"/>
              <a:buFont typeface="Century Gothic"/>
              <a:buChar char="●"/>
            </a:pPr>
            <a:r>
              <a:rPr lang="en-U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Integrated  and Proactive Student Supports</a:t>
            </a: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>
              <a:spcBef>
                <a:spcPts val="640"/>
              </a:spcBef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>
          <a:xfrm>
            <a:off x="0" y="4985278"/>
            <a:ext cx="12192000" cy="18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6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682</Words>
  <Application>Microsoft Office PowerPoint</Application>
  <PresentationFormat>Widescreen</PresentationFormat>
  <Paragraphs>115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Adobe Garamond Pro</vt:lpstr>
      <vt:lpstr>Arial</vt:lpstr>
      <vt:lpstr>Calibri</vt:lpstr>
      <vt:lpstr>Calibri Light</vt:lpstr>
      <vt:lpstr>Century Gothic</vt:lpstr>
      <vt:lpstr>Garamond</vt:lpstr>
      <vt:lpstr>Wingdings 3</vt:lpstr>
      <vt:lpstr>Office Theme</vt:lpstr>
      <vt:lpstr>Guided Pathways at Cañada College</vt:lpstr>
      <vt:lpstr>Decline of Hope Upon Entering CC’s</vt:lpstr>
      <vt:lpstr>Guided Pathways at Cañada College</vt:lpstr>
      <vt:lpstr>Excess Credits</vt:lpstr>
      <vt:lpstr>Development Education Pathways</vt:lpstr>
      <vt:lpstr>Excess Credits Impact</vt:lpstr>
      <vt:lpstr>Typical CA CC Pathway</vt:lpstr>
      <vt:lpstr>Student Voice about Choices</vt:lpstr>
      <vt:lpstr>What are Guided Pathways?</vt:lpstr>
      <vt:lpstr>What will Cañada do through June of 2019?</vt:lpstr>
      <vt:lpstr>What will Cañada do through June of 2019? #1</vt:lpstr>
      <vt:lpstr>What will Cañada do through June of 2019? #2</vt:lpstr>
      <vt:lpstr>What will Cañada do through June of 2019? #3</vt:lpstr>
      <vt:lpstr>PowerPoint Presentation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Tedone, Diana</cp:lastModifiedBy>
  <cp:revision>115</cp:revision>
  <dcterms:created xsi:type="dcterms:W3CDTF">2015-08-26T22:52:00Z</dcterms:created>
  <dcterms:modified xsi:type="dcterms:W3CDTF">2018-03-22T15:45:42Z</dcterms:modified>
</cp:coreProperties>
</file>