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8" r:id="rId2"/>
    <p:sldId id="299" r:id="rId3"/>
    <p:sldId id="302" r:id="rId4"/>
    <p:sldId id="303" r:id="rId5"/>
    <p:sldId id="304" r:id="rId6"/>
    <p:sldId id="305" r:id="rId7"/>
    <p:sldId id="307" r:id="rId8"/>
    <p:sldId id="308" r:id="rId9"/>
    <p:sldId id="309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574" autoAdjust="0"/>
  </p:normalViewPr>
  <p:slideViewPr>
    <p:cSldViewPr snapToGrid="0">
      <p:cViewPr varScale="1">
        <p:scale>
          <a:sx n="86" d="100"/>
          <a:sy n="86" d="100"/>
        </p:scale>
        <p:origin x="3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3-47A2-830C-37AF790CA3D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3-47A2-830C-37AF790CA3D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B3-47A2-830C-37AF790CA3D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B3-47A2-830C-37AF790CA3D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B3-47A2-830C-37AF790CA3D4}"/>
              </c:ext>
            </c:extLst>
          </c:dPt>
          <c:cat>
            <c:strRef>
              <c:f>Sheet1!$A$2:$A$6</c:f>
              <c:strCache>
                <c:ptCount val="5"/>
                <c:pt idx="0">
                  <c:v>Improvement of teaching</c:v>
                </c:pt>
                <c:pt idx="1">
                  <c:v>Staying current in  disciplines</c:v>
                </c:pt>
                <c:pt idx="2">
                  <c:v>Particip Governance Req'ments</c:v>
                </c:pt>
                <c:pt idx="3">
                  <c:v>State Initiative Compliance work</c:v>
                </c:pt>
                <c:pt idx="4">
                  <c:v>Personal Growth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B3-47A2-830C-37AF790CA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476109491415612"/>
          <c:y val="8.1421482692022058E-3"/>
          <c:w val="0.4674504252411073"/>
          <c:h val="0.9918578517307977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3-47A2-830C-37AF790CA3D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3-47A2-830C-37AF790CA3D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B3-47A2-830C-37AF790CA3D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B3-47A2-830C-37AF790CA3D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B3-47A2-830C-37AF790CA3D4}"/>
              </c:ext>
            </c:extLst>
          </c:dPt>
          <c:cat>
            <c:strRef>
              <c:f>Sheet1!$A$2:$A$6</c:f>
              <c:strCache>
                <c:ptCount val="5"/>
                <c:pt idx="0">
                  <c:v>Improvement of teaching</c:v>
                </c:pt>
                <c:pt idx="1">
                  <c:v>Staying current in  disciplines</c:v>
                </c:pt>
                <c:pt idx="2">
                  <c:v>Particip Governance Req'ments</c:v>
                </c:pt>
                <c:pt idx="3">
                  <c:v>State Initiative Compliance work</c:v>
                </c:pt>
                <c:pt idx="4">
                  <c:v>Personal Growth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B3-47A2-830C-37AF790CA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79727763797504"/>
          <c:y val="8.1421482692022058E-3"/>
          <c:w val="0.43841426974009134"/>
          <c:h val="0.9918578517307977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0.51955</cdr:x>
      <cdr:y>0.04891</cdr:y>
    </cdr:from>
    <cdr:to>
      <cdr:x>0.9379</cdr:x>
      <cdr:y>0.16503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114" y="205744"/>
          <a:ext cx="4484318" cy="488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2019/05/02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2019/05/02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</a:t>
            </a:r>
            <a:br>
              <a:rPr lang="en-ZA" dirty="0"/>
            </a:br>
            <a:r>
              <a:rPr lang="en-ZA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ZA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</a:t>
            </a:r>
            <a:br>
              <a:rPr lang="en-ZA" dirty="0"/>
            </a:br>
            <a:r>
              <a:rPr lang="en-ZA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Thank You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ZA" sz="2500" b="1" i="0" spc="-100" baseline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ZA" sz="1600" b="1" i="0" spc="-100" baseline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Z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en-ZA" sz="1200" b="0" i="0" spc="14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4418" y="7628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8818"/>
            <a:ext cx="8991600" cy="1780826"/>
          </a:xfrm>
        </p:spPr>
        <p:txBody>
          <a:bodyPr/>
          <a:lstStyle/>
          <a:p>
            <a:r>
              <a:rPr lang="en-ZA" dirty="0" smtClean="0"/>
              <a:t>Professional Development in the SMCCCD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78" y="3589644"/>
            <a:ext cx="6902811" cy="1528766"/>
          </a:xfrm>
        </p:spPr>
        <p:txBody>
          <a:bodyPr/>
          <a:lstStyle/>
          <a:p>
            <a:r>
              <a:rPr lang="en-ZA" b="1" dirty="0" smtClean="0"/>
              <a:t>Presentation to Academic Senates</a:t>
            </a:r>
          </a:p>
          <a:p>
            <a:r>
              <a:rPr lang="en-ZA" dirty="0" smtClean="0"/>
              <a:t>Skyline </a:t>
            </a:r>
            <a:r>
              <a:rPr lang="en-ZA" dirty="0"/>
              <a:t>College </a:t>
            </a:r>
            <a:r>
              <a:rPr lang="en-ZA" dirty="0" smtClean="0"/>
              <a:t>5/2/2019 – </a:t>
            </a:r>
            <a:r>
              <a:rPr lang="en-ZA" dirty="0" err="1"/>
              <a:t>Cañada</a:t>
            </a:r>
            <a:r>
              <a:rPr lang="en-ZA" dirty="0"/>
              <a:t> </a:t>
            </a:r>
            <a:r>
              <a:rPr lang="en-ZA" dirty="0" smtClean="0"/>
              <a:t>College 5/9/2019 </a:t>
            </a:r>
            <a:r>
              <a:rPr lang="en-ZA" dirty="0" smtClean="0"/>
              <a:t>– </a:t>
            </a:r>
            <a:r>
              <a:rPr lang="en-ZA" dirty="0"/>
              <a:t>CSM </a:t>
            </a:r>
            <a:r>
              <a:rPr lang="en-ZA" dirty="0" smtClean="0"/>
              <a:t>5/14/2019</a:t>
            </a:r>
          </a:p>
          <a:p>
            <a:r>
              <a:rPr lang="en-ZA" dirty="0" smtClean="0"/>
              <a:t>Paul </a:t>
            </a:r>
            <a:r>
              <a:rPr lang="en-ZA" dirty="0"/>
              <a:t>Rueckhaus, AFT president / Leigh Anne Shaw, DAS president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74"/>
                    </a14:imgEffect>
                    <a14:imgEffect>
                      <a14:saturation sat="119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898" y="0"/>
            <a:ext cx="9780102" cy="6804025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2500179"/>
            <a:ext cx="3558209" cy="1028211"/>
          </a:xfrm>
        </p:spPr>
        <p:txBody>
          <a:bodyPr/>
          <a:lstStyle/>
          <a:p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2018</a:t>
            </a:r>
            <a:r>
              <a:rPr lang="en-US" sz="2800" dirty="0" smtClean="0"/>
              <a:t> – District Senate was told that campuses were not accessing their professional development funding – significant totals were being rolled over from year to year.  Local senates discussed and illuminated concerns.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December 2018 </a:t>
            </a:r>
            <a:r>
              <a:rPr lang="en-US" sz="2800" dirty="0" smtClean="0"/>
              <a:t>– a joint study session by AFT and DAS was held wherein faculty reviewed the PD processes at each campus and developed a list of concerns they wished to see addressed.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March 2019 </a:t>
            </a:r>
            <a:r>
              <a:rPr lang="en-US" sz="2800" dirty="0" smtClean="0"/>
              <a:t>– DAS and AFT developed a proposal for ultimate negotiation; began process of sharing at local campuses and getting feedback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10112991" y="6389899"/>
            <a:ext cx="2079009" cy="468101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66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professional development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887266"/>
              </p:ext>
            </p:extLst>
          </p:nvPr>
        </p:nvGraphicFramePr>
        <p:xfrm>
          <a:off x="268015" y="2011363"/>
          <a:ext cx="11261376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9819861" y="6389899"/>
            <a:ext cx="2372139" cy="468101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7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133136" cy="150876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roposed use for Article 13 funds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388487"/>
              </p:ext>
            </p:extLst>
          </p:nvPr>
        </p:nvGraphicFramePr>
        <p:xfrm>
          <a:off x="268015" y="2011363"/>
          <a:ext cx="10719074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2696" y="2011363"/>
            <a:ext cx="82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367" y="2934693"/>
            <a:ext cx="82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2696" y="5294908"/>
            <a:ext cx="82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2696" y="3791635"/>
            <a:ext cx="73096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2696" y="4543272"/>
            <a:ext cx="73096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9809923" y="6389899"/>
            <a:ext cx="2382078" cy="468101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60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activities NOT appropriate for Article 13 funding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9790043" y="6371351"/>
            <a:ext cx="2401957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10300"/>
              </p:ext>
            </p:extLst>
          </p:nvPr>
        </p:nvGraphicFramePr>
        <p:xfrm>
          <a:off x="432000" y="974035"/>
          <a:ext cx="11405503" cy="5875895"/>
        </p:xfrm>
        <a:graphic>
          <a:graphicData uri="http://schemas.openxmlformats.org/drawingml/2006/table">
            <a:tbl>
              <a:tblPr/>
              <a:tblGrid>
                <a:gridCol w="3418216">
                  <a:extLst>
                    <a:ext uri="{9D8B030D-6E8A-4147-A177-3AD203B41FA5}">
                      <a16:colId xmlns:a16="http://schemas.microsoft.com/office/drawing/2014/main" val="901885916"/>
                    </a:ext>
                  </a:extLst>
                </a:gridCol>
                <a:gridCol w="4019409">
                  <a:extLst>
                    <a:ext uri="{9D8B030D-6E8A-4147-A177-3AD203B41FA5}">
                      <a16:colId xmlns:a16="http://schemas.microsoft.com/office/drawing/2014/main" val="2316005207"/>
                    </a:ext>
                  </a:extLst>
                </a:gridCol>
                <a:gridCol w="3967878">
                  <a:extLst>
                    <a:ext uri="{9D8B030D-6E8A-4147-A177-3AD203B41FA5}">
                      <a16:colId xmlns:a16="http://schemas.microsoft.com/office/drawing/2014/main" val="202067905"/>
                    </a:ext>
                  </a:extLst>
                </a:gridCol>
              </a:tblGrid>
              <a:tr h="11092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Implementation of State Mandates and Campus Initiatives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 on Software and data management programs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Participatory governance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269687"/>
                  </a:ext>
                </a:extLst>
              </a:tr>
              <a:tr h="4651615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redesign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Guided pathways/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metamajors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Education Redesign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Learning Communities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 Skills and similar initiatives (e.g., acceleration)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Dual Enrollment initiatives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Ed. Initiatives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Promise scholars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Canvas (See MOU for teaching in Distance Ed.)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 Management System (e.g., Salesforce)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TracDat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SPOL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Banner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AdAstra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WebSmart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Curricunet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software program essential to the management of a classroom, department or program.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activities related to state or regional meetings of mandatory governance committees (e.g., Academic Senate, Curriculum Committee).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training having to do with program and institutional assessment, reporting and tracking; accreditation; or other administrative processes that faculty may carry out. 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08490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5455745" y="-117574"/>
            <a:ext cx="248119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9770165" y="6371351"/>
            <a:ext cx="2421835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44" y="0"/>
            <a:ext cx="10322991" cy="2087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015" y="489733"/>
            <a:ext cx="146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CSM PD Process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263"/>
          <a:stretch/>
        </p:blipFill>
        <p:spPr>
          <a:xfrm>
            <a:off x="1849044" y="2576951"/>
            <a:ext cx="9797160" cy="3260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015" y="2938073"/>
            <a:ext cx="146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Sky PD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41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44" y="0"/>
            <a:ext cx="10322991" cy="2087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015" y="489733"/>
            <a:ext cx="146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CSM PD Process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9015" y="2938073"/>
            <a:ext cx="146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Cañ</a:t>
            </a:r>
            <a:r>
              <a:rPr lang="en-US" sz="2800" dirty="0" smtClean="0"/>
              <a:t> PD Process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77" y="2347427"/>
            <a:ext cx="9029700" cy="4086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9809923" y="6371351"/>
            <a:ext cx="2382078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75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 smtClean="0"/>
              <a:t>Proposed by AFT</a:t>
            </a:r>
            <a:r>
              <a:rPr lang="en-US" sz="3200" dirty="0" smtClean="0"/>
              <a:t>:  An increase from 1% to 2% to cover sabbaticals and long-term (Note: both CSM and Can have exhausted PD funding for the remainder of the year until the allocation in October 2019.)    </a:t>
            </a:r>
            <a:r>
              <a:rPr lang="en-US" sz="3200" dirty="0" smtClean="0">
                <a:solidFill>
                  <a:srgbClr val="FF0000"/>
                </a:solidFill>
              </a:rPr>
              <a:t>Rejected by District.</a:t>
            </a:r>
          </a:p>
          <a:p>
            <a:r>
              <a:rPr lang="en-US" sz="3200" b="1" u="sng" dirty="0" smtClean="0"/>
              <a:t>Proposed by SMCCCD</a:t>
            </a:r>
            <a:r>
              <a:rPr lang="en-US" sz="3200" dirty="0" smtClean="0"/>
              <a:t>:  A change to the composition of PD committees at each campus to 3 Senate appointees and 3 administrative appointees.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9770165" y="6371351"/>
            <a:ext cx="2421835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69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9799983" y="6371351"/>
            <a:ext cx="2392017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2050" name="Picture 2" descr="Image result for discus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02" y="0"/>
            <a:ext cx="9936098" cy="61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nical Presentation Layout_SB - v4.potx" id="{410D3EFA-FA20-475F-9696-CD1A7DDB5DC5}" vid="{222B8127-F9F2-4FAA-9A8E-5AB7CC0C3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350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Corbel</vt:lpstr>
      <vt:lpstr>Times New Roman</vt:lpstr>
      <vt:lpstr>Wingdings</vt:lpstr>
      <vt:lpstr>Office Theme</vt:lpstr>
      <vt:lpstr>Professional Development in the SMCCCD</vt:lpstr>
      <vt:lpstr>Timeline</vt:lpstr>
      <vt:lpstr>Types of professional development</vt:lpstr>
      <vt:lpstr>Proposed use for Article 13 funds</vt:lpstr>
      <vt:lpstr>Proposed activities NOT appropriate for Article 13 funding</vt:lpstr>
      <vt:lpstr>PowerPoint Presentation</vt:lpstr>
      <vt:lpstr>PowerPoint Presentation</vt:lpstr>
      <vt:lpstr>Negotiations Update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2019-04-30T20:19:45Z</dcterms:created>
  <dcterms:modified xsi:type="dcterms:W3CDTF">2019-05-02T23:11:02Z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2018-08-01T18:59:51.9197316Z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