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18" r:id="rId5"/>
    <p:sldId id="315" r:id="rId6"/>
    <p:sldId id="319" r:id="rId7"/>
    <p:sldId id="320" r:id="rId8"/>
    <p:sldId id="325" r:id="rId9"/>
    <p:sldId id="328" r:id="rId10"/>
    <p:sldId id="329" r:id="rId11"/>
    <p:sldId id="330" r:id="rId12"/>
    <p:sldId id="331" r:id="rId13"/>
    <p:sldId id="332" r:id="rId14"/>
    <p:sldId id="333" r:id="rId15"/>
    <p:sldId id="322" r:id="rId16"/>
    <p:sldId id="323" r:id="rId17"/>
    <p:sldId id="324" r:id="rId18"/>
    <p:sldId id="336" r:id="rId19"/>
    <p:sldId id="327" r:id="rId20"/>
    <p:sldId id="337" r:id="rId21"/>
    <p:sldId id="334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33"/>
    <a:srgbClr val="FFFF99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0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Summary!$A$2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Summary!$B$1:$E$1</c:f>
              <c:strCache>
                <c:ptCount val="4"/>
                <c:pt idx="0">
                  <c:v>Hispanic/Latinx (any race)</c:v>
                </c:pt>
                <c:pt idx="1">
                  <c:v>Black or African American</c:v>
                </c:pt>
                <c:pt idx="2">
                  <c:v>Asian, Pacific Islander, Native American</c:v>
                </c:pt>
                <c:pt idx="3">
                  <c:v>White, Non-Hispanic</c:v>
                </c:pt>
              </c:strCache>
            </c:strRef>
          </c:cat>
          <c:val>
            <c:numRef>
              <c:f>Summary!$B$2:$E$2</c:f>
              <c:numCache>
                <c:formatCode>0%</c:formatCode>
                <c:ptCount val="4"/>
                <c:pt idx="0">
                  <c:v>0.44</c:v>
                </c:pt>
                <c:pt idx="1">
                  <c:v>0.03</c:v>
                </c:pt>
                <c:pt idx="2">
                  <c:v>0.18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40-4431-9027-8A4102CC6092}"/>
            </c:ext>
          </c:extLst>
        </c:ser>
        <c:ser>
          <c:idx val="1"/>
          <c:order val="1"/>
          <c:tx>
            <c:strRef>
              <c:f>Summary!$A$3</c:f>
              <c:strCache>
                <c:ptCount val="1"/>
                <c:pt idx="0">
                  <c:v>Community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Summary!$B$1:$E$1</c:f>
              <c:strCache>
                <c:ptCount val="4"/>
                <c:pt idx="0">
                  <c:v>Hispanic/Latinx (any race)</c:v>
                </c:pt>
                <c:pt idx="1">
                  <c:v>Black or African American</c:v>
                </c:pt>
                <c:pt idx="2">
                  <c:v>Asian, Pacific Islander, Native American</c:v>
                </c:pt>
                <c:pt idx="3">
                  <c:v>White, Non-Hispanic</c:v>
                </c:pt>
              </c:strCache>
            </c:strRef>
          </c:cat>
          <c:val>
            <c:numRef>
              <c:f>Summary!$B$3:$E$3</c:f>
              <c:numCache>
                <c:formatCode>0%</c:formatCode>
                <c:ptCount val="4"/>
                <c:pt idx="0">
                  <c:v>0.24</c:v>
                </c:pt>
                <c:pt idx="1">
                  <c:v>2.1000000000000001E-2</c:v>
                </c:pt>
                <c:pt idx="2">
                  <c:v>0.31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40-4431-9027-8A4102CC6092}"/>
            </c:ext>
          </c:extLst>
        </c:ser>
        <c:ser>
          <c:idx val="2"/>
          <c:order val="2"/>
          <c:tx>
            <c:strRef>
              <c:f>Summary!$A$4</c:f>
              <c:strCache>
                <c:ptCount val="1"/>
                <c:pt idx="0">
                  <c:v>Employees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Summary!$B$1:$E$1</c:f>
              <c:strCache>
                <c:ptCount val="4"/>
                <c:pt idx="0">
                  <c:v>Hispanic/Latinx (any race)</c:v>
                </c:pt>
                <c:pt idx="1">
                  <c:v>Black or African American</c:v>
                </c:pt>
                <c:pt idx="2">
                  <c:v>Asian, Pacific Islander, Native American</c:v>
                </c:pt>
                <c:pt idx="3">
                  <c:v>White, Non-Hispanic</c:v>
                </c:pt>
              </c:strCache>
            </c:strRef>
          </c:cat>
          <c:val>
            <c:numRef>
              <c:f>Summary!$B$4:$E$4</c:f>
              <c:numCache>
                <c:formatCode>0%</c:formatCode>
                <c:ptCount val="4"/>
                <c:pt idx="0">
                  <c:v>0.23</c:v>
                </c:pt>
                <c:pt idx="1">
                  <c:v>0.1</c:v>
                </c:pt>
                <c:pt idx="2">
                  <c:v>0.11</c:v>
                </c:pt>
                <c:pt idx="3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40-4431-9027-8A4102CC60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0596831"/>
        <c:axId val="640615551"/>
      </c:barChart>
      <c:catAx>
        <c:axId val="64059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615551"/>
        <c:crosses val="autoZero"/>
        <c:auto val="1"/>
        <c:lblAlgn val="ctr"/>
        <c:lblOffset val="100"/>
        <c:noMultiLvlLbl val="0"/>
      </c:catAx>
      <c:valAx>
        <c:axId val="640615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596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Summary!$B$12</c:f>
              <c:strCache>
                <c:ptCount val="1"/>
                <c:pt idx="0">
                  <c:v>Hispanic/Latinx (any race)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Summary!$A$13:$A$16</c:f>
              <c:strCache>
                <c:ptCount val="4"/>
                <c:pt idx="0">
                  <c:v>Administrators</c:v>
                </c:pt>
                <c:pt idx="1">
                  <c:v>Faculty:  Tenured/Tenure Track</c:v>
                </c:pt>
                <c:pt idx="2">
                  <c:v>Faculty:  Temporary</c:v>
                </c:pt>
                <c:pt idx="3">
                  <c:v>Classified Staff</c:v>
                </c:pt>
              </c:strCache>
            </c:strRef>
          </c:cat>
          <c:val>
            <c:numRef>
              <c:f>Summary!$B$13:$B$16</c:f>
              <c:numCache>
                <c:formatCode>General</c:formatCode>
                <c:ptCount val="4"/>
                <c:pt idx="0">
                  <c:v>4</c:v>
                </c:pt>
                <c:pt idx="1">
                  <c:v>17</c:v>
                </c:pt>
                <c:pt idx="2">
                  <c:v>6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F-4C60-BBDD-135CC4FDF69E}"/>
            </c:ext>
          </c:extLst>
        </c:ser>
        <c:ser>
          <c:idx val="1"/>
          <c:order val="1"/>
          <c:tx>
            <c:strRef>
              <c:f>Summary!$C$12</c:f>
              <c:strCache>
                <c:ptCount val="1"/>
                <c:pt idx="0">
                  <c:v>Black or African American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Summary!$A$13:$A$16</c:f>
              <c:strCache>
                <c:ptCount val="4"/>
                <c:pt idx="0">
                  <c:v>Administrators</c:v>
                </c:pt>
                <c:pt idx="1">
                  <c:v>Faculty:  Tenured/Tenure Track</c:v>
                </c:pt>
                <c:pt idx="2">
                  <c:v>Faculty:  Temporary</c:v>
                </c:pt>
                <c:pt idx="3">
                  <c:v>Classified Staff</c:v>
                </c:pt>
              </c:strCache>
            </c:strRef>
          </c:cat>
          <c:val>
            <c:numRef>
              <c:f>Summary!$C$13:$C$16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16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EF-4C60-BBDD-135CC4FDF69E}"/>
            </c:ext>
          </c:extLst>
        </c:ser>
        <c:ser>
          <c:idx val="2"/>
          <c:order val="2"/>
          <c:tx>
            <c:strRef>
              <c:f>Summary!$D$12</c:f>
              <c:strCache>
                <c:ptCount val="1"/>
                <c:pt idx="0">
                  <c:v>Asian, Pacific Islander, Native American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Summary!$A$13:$A$16</c:f>
              <c:strCache>
                <c:ptCount val="4"/>
                <c:pt idx="0">
                  <c:v>Administrators</c:v>
                </c:pt>
                <c:pt idx="1">
                  <c:v>Faculty:  Tenured/Tenure Track</c:v>
                </c:pt>
                <c:pt idx="2">
                  <c:v>Faculty:  Temporary</c:v>
                </c:pt>
                <c:pt idx="3">
                  <c:v>Classified Staff</c:v>
                </c:pt>
              </c:strCache>
            </c:strRef>
          </c:cat>
          <c:val>
            <c:numRef>
              <c:f>Summary!$D$13:$D$16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19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EF-4C60-BBDD-135CC4FDF69E}"/>
            </c:ext>
          </c:extLst>
        </c:ser>
        <c:ser>
          <c:idx val="3"/>
          <c:order val="3"/>
          <c:tx>
            <c:strRef>
              <c:f>Summary!$E$12</c:f>
              <c:strCache>
                <c:ptCount val="1"/>
                <c:pt idx="0">
                  <c:v>White, Non-Hispanic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Summary!$A$13:$A$16</c:f>
              <c:strCache>
                <c:ptCount val="4"/>
                <c:pt idx="0">
                  <c:v>Administrators</c:v>
                </c:pt>
                <c:pt idx="1">
                  <c:v>Faculty:  Tenured/Tenure Track</c:v>
                </c:pt>
                <c:pt idx="2">
                  <c:v>Faculty:  Temporary</c:v>
                </c:pt>
                <c:pt idx="3">
                  <c:v>Classified Staff</c:v>
                </c:pt>
              </c:strCache>
            </c:strRef>
          </c:cat>
          <c:val>
            <c:numRef>
              <c:f>Summary!$E$13:$E$16</c:f>
              <c:numCache>
                <c:formatCode>General</c:formatCode>
                <c:ptCount val="4"/>
                <c:pt idx="0">
                  <c:v>3</c:v>
                </c:pt>
                <c:pt idx="1">
                  <c:v>42</c:v>
                </c:pt>
                <c:pt idx="2">
                  <c:v>85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EF-4C60-BBDD-135CC4FDF69E}"/>
            </c:ext>
          </c:extLst>
        </c:ser>
        <c:ser>
          <c:idx val="4"/>
          <c:order val="4"/>
          <c:tx>
            <c:strRef>
              <c:f>Summary!$F$12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Summary!$A$13:$A$16</c:f>
              <c:strCache>
                <c:ptCount val="4"/>
                <c:pt idx="0">
                  <c:v>Administrators</c:v>
                </c:pt>
                <c:pt idx="1">
                  <c:v>Faculty:  Tenured/Tenure Track</c:v>
                </c:pt>
                <c:pt idx="2">
                  <c:v>Faculty:  Temporary</c:v>
                </c:pt>
                <c:pt idx="3">
                  <c:v>Classified Staff</c:v>
                </c:pt>
              </c:strCache>
            </c:strRef>
          </c:cat>
          <c:val>
            <c:numRef>
              <c:f>Summary!$F$13:$F$16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6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EF-4C60-BBDD-135CC4FDF6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2802272"/>
        <c:axId val="1902799360"/>
      </c:barChart>
      <c:catAx>
        <c:axId val="19028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799360"/>
        <c:crosses val="autoZero"/>
        <c:auto val="1"/>
        <c:lblAlgn val="ctr"/>
        <c:lblOffset val="100"/>
        <c:noMultiLvlLbl val="0"/>
      </c:catAx>
      <c:valAx>
        <c:axId val="190279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28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614743809197772E-2"/>
          <c:y val="0.76221949209544393"/>
          <c:w val="0.97073186503860931"/>
          <c:h val="0.221524899773082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73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22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25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50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14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94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66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4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02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61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81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95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31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2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1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8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isticalatlas.com/county/California/San-Mateo-County/Race-and-Ethnicit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705CFA-33F6-4105-832D-BD1947033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>
          <a:xfrm>
            <a:off x="690842" y="-9314"/>
            <a:ext cx="11494370" cy="68673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FA1314-8F33-4955-BE2C-917B786340CE}"/>
              </a:ext>
            </a:extLst>
          </p:cNvPr>
          <p:cNvSpPr/>
          <p:nvPr/>
        </p:nvSpPr>
        <p:spPr>
          <a:xfrm rot="5400000">
            <a:off x="-3086129" y="3081031"/>
            <a:ext cx="6863098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8C3CA36-8AC6-47B4-9365-B3EC4FBFB9A1}"/>
              </a:ext>
            </a:extLst>
          </p:cNvPr>
          <p:cNvSpPr/>
          <p:nvPr/>
        </p:nvSpPr>
        <p:spPr>
          <a:xfrm rot="16200000" flipH="1">
            <a:off x="-548626" y="539379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F5A238-41AC-4D52-9525-60BF6209A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42" y="296431"/>
            <a:ext cx="3622715" cy="1627060"/>
          </a:xfrm>
          <a:prstGeom prst="rect">
            <a:avLst/>
          </a:prstGeom>
        </p:spPr>
      </p:pic>
      <p:sp>
        <p:nvSpPr>
          <p:cNvPr id="9" name="Google Shape;47;p1">
            <a:extLst>
              <a:ext uri="{FF2B5EF4-FFF2-40B4-BE49-F238E27FC236}">
                <a16:creationId xmlns:a16="http://schemas.microsoft.com/office/drawing/2014/main" id="{792C888C-A2DF-482C-A819-260DB33D8AC9}"/>
              </a:ext>
            </a:extLst>
          </p:cNvPr>
          <p:cNvSpPr txBox="1">
            <a:spLocks/>
          </p:cNvSpPr>
          <p:nvPr/>
        </p:nvSpPr>
        <p:spPr>
          <a:xfrm>
            <a:off x="1276049" y="2144055"/>
            <a:ext cx="9639899" cy="27067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34975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" algn="ctr">
              <a:lnSpc>
                <a:spcPct val="100000"/>
              </a:lnSpc>
              <a:spcBef>
                <a:spcPts val="0"/>
              </a:spcBef>
            </a:pPr>
            <a:r>
              <a:rPr lang="en-US" sz="6600" dirty="0">
                <a:latin typeface="Adobe Garamond Pro Bold" panose="02020702060506020403" pitchFamily="18" charset="0"/>
              </a:rPr>
              <a:t>SEM Outreach</a:t>
            </a:r>
          </a:p>
          <a:p>
            <a:pPr marL="1743075" marR="1736725" algn="ctr">
              <a:lnSpc>
                <a:spcPct val="117700"/>
              </a:lnSpc>
              <a:spcBef>
                <a:spcPts val="745"/>
              </a:spcBef>
            </a:pPr>
            <a:r>
              <a:rPr lang="en-US" sz="3200" dirty="0">
                <a:latin typeface="Franklin Gothic Demi" panose="020B0703020102020204" pitchFamily="34" charset="0"/>
                <a:ea typeface="Calibri"/>
                <a:cs typeface="Calibri"/>
                <a:sym typeface="Calibri"/>
              </a:rPr>
              <a:t>Academic Senate</a:t>
            </a:r>
            <a:br>
              <a:rPr lang="en-US" sz="3200" dirty="0">
                <a:latin typeface="Franklin Gothic Demi" panose="020B0703020102020204" pitchFamily="34" charset="0"/>
                <a:ea typeface="Calibri"/>
                <a:cs typeface="Calibri"/>
                <a:sym typeface="Calibri"/>
              </a:rPr>
            </a:br>
            <a:r>
              <a:rPr lang="en-US" sz="3200" dirty="0">
                <a:latin typeface="Franklin Gothic Demi" panose="020B0703020102020204" pitchFamily="34" charset="0"/>
                <a:ea typeface="Calibri"/>
                <a:cs typeface="Calibri"/>
                <a:sym typeface="Calibri"/>
              </a:rPr>
              <a:t>December 10, 2020</a:t>
            </a:r>
          </a:p>
        </p:txBody>
      </p:sp>
      <p:sp>
        <p:nvSpPr>
          <p:cNvPr id="10" name="Google Shape;48;p1">
            <a:extLst>
              <a:ext uri="{FF2B5EF4-FFF2-40B4-BE49-F238E27FC236}">
                <a16:creationId xmlns:a16="http://schemas.microsoft.com/office/drawing/2014/main" id="{F0E97664-1B32-4A18-AD27-C8B9F133B064}"/>
              </a:ext>
            </a:extLst>
          </p:cNvPr>
          <p:cNvSpPr txBox="1"/>
          <p:nvPr/>
        </p:nvSpPr>
        <p:spPr>
          <a:xfrm>
            <a:off x="1381618" y="5636032"/>
            <a:ext cx="96399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Prepared by the Office of Planning, Research &amp; Institutional Effectiveness, Outreach, High School Transition/Dual Enrollment and Marketing 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75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90;p16">
            <a:extLst>
              <a:ext uri="{FF2B5EF4-FFF2-40B4-BE49-F238E27FC236}">
                <a16:creationId xmlns:a16="http://schemas.microsoft.com/office/drawing/2014/main" id="{57C580A6-22A3-44D3-90E1-8D0D7C7094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2911" y="890150"/>
            <a:ext cx="4908591" cy="520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92;p16">
            <a:extLst>
              <a:ext uri="{FF2B5EF4-FFF2-40B4-BE49-F238E27FC236}">
                <a16:creationId xmlns:a16="http://schemas.microsoft.com/office/drawing/2014/main" id="{12EB8738-8D4F-4B2B-8ADC-9B30BD63CA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967" y="3306134"/>
            <a:ext cx="2654464" cy="259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3;p16">
            <a:extLst>
              <a:ext uri="{FF2B5EF4-FFF2-40B4-BE49-F238E27FC236}">
                <a16:creationId xmlns:a16="http://schemas.microsoft.com/office/drawing/2014/main" id="{23E5C9AD-C1BB-4786-900D-427BD3B95D9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7280" y="3289006"/>
            <a:ext cx="2685739" cy="261224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83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Marketing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B5D6AE-0511-4E84-9D72-65429AC641B3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3D4724-6061-4CDE-BAD5-23E364F989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FDF3256-AB79-4DF7-98A1-9115E8EFAA0F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291;p16">
            <a:extLst>
              <a:ext uri="{FF2B5EF4-FFF2-40B4-BE49-F238E27FC236}">
                <a16:creationId xmlns:a16="http://schemas.microsoft.com/office/drawing/2014/main" id="{F119EF37-3F86-45A0-B557-87AA2F512627}"/>
              </a:ext>
            </a:extLst>
          </p:cNvPr>
          <p:cNvSpPr txBox="1"/>
          <p:nvPr/>
        </p:nvSpPr>
        <p:spPr>
          <a:xfrm>
            <a:off x="505576" y="850468"/>
            <a:ext cx="6101564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Franklin Gothic Book" panose="020B0503020102020204" pitchFamily="34" charset="0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Franklin Gothic Book" panose="020B0503020102020204" pitchFamily="34" charset="0"/>
                <a:ea typeface="Garamond"/>
                <a:cs typeface="Garamond"/>
                <a:sym typeface="Garamond"/>
              </a:rPr>
              <a:t>Social Media Advertising on Facebook &amp; Instagram</a:t>
            </a:r>
            <a:endParaRPr sz="2000" dirty="0">
              <a:latin typeface="Franklin Gothic Book" panose="020B05030201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Franklin Gothic Book" panose="020B0503020102020204" pitchFamily="34" charset="0"/>
                <a:ea typeface="Garamond"/>
                <a:cs typeface="Garamond"/>
                <a:sym typeface="Garamond"/>
              </a:rPr>
              <a:t>Streaming Video on YouTube</a:t>
            </a:r>
            <a:endParaRPr sz="2000" dirty="0">
              <a:latin typeface="Franklin Gothic Book" panose="020B05030201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Franklin Gothic Book" panose="020B0503020102020204" pitchFamily="34" charset="0"/>
                <a:ea typeface="Garamond"/>
                <a:cs typeface="Garamond"/>
                <a:sym typeface="Garamond"/>
              </a:rPr>
              <a:t>Streaming Radio on Spotify </a:t>
            </a:r>
            <a:endParaRPr sz="2000" dirty="0">
              <a:latin typeface="Franklin Gothic Book" panose="020B05030201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Franklin Gothic Book" panose="020B0503020102020204" pitchFamily="34" charset="0"/>
                <a:ea typeface="Garamond"/>
                <a:cs typeface="Garamond"/>
                <a:sym typeface="Garamond"/>
              </a:rPr>
              <a:t>Direct Mailing Postcards</a:t>
            </a:r>
            <a:endParaRPr sz="2000" dirty="0">
              <a:latin typeface="Franklin Gothic Book" panose="020B05030201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Franklin Gothic Book" panose="020B0503020102020204" pitchFamily="34" charset="0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chemeClr val="dk1"/>
                </a:solidFill>
                <a:latin typeface="Franklin Gothic Book" panose="020B0503020102020204" pitchFamily="34" charset="0"/>
                <a:ea typeface="Garamond"/>
                <a:cs typeface="Garamond"/>
                <a:sym typeface="Garamond"/>
              </a:rPr>
              <a:t>Messages in English &amp; Spanish </a:t>
            </a:r>
            <a:endParaRPr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0330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83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Marketing</a:t>
            </a:r>
          </a:p>
        </p:txBody>
      </p:sp>
      <p:pic>
        <p:nvPicPr>
          <p:cNvPr id="10" name="Google Shape;303;p17">
            <a:extLst>
              <a:ext uri="{FF2B5EF4-FFF2-40B4-BE49-F238E27FC236}">
                <a16:creationId xmlns:a16="http://schemas.microsoft.com/office/drawing/2014/main" id="{579DD054-3E46-45B1-9961-1C5CC6B253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805" y="1099750"/>
            <a:ext cx="4995271" cy="556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04;p17">
            <a:extLst>
              <a:ext uri="{FF2B5EF4-FFF2-40B4-BE49-F238E27FC236}">
                <a16:creationId xmlns:a16="http://schemas.microsoft.com/office/drawing/2014/main" id="{7FFAE7D4-826F-4555-9D28-71FFBCF3A0E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58987" y="1099750"/>
            <a:ext cx="5552408" cy="5568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82241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0652E-4B98-4012-93AA-77847BDCBED7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830B7-8C4B-4211-B188-ACAE4CA00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1582C8-CB6F-474D-8A88-26DA0C78F61F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83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Service Area By Race/Ethnicity Majority</a:t>
            </a:r>
          </a:p>
        </p:txBody>
      </p:sp>
      <p:grpSp>
        <p:nvGrpSpPr>
          <p:cNvPr id="17" name="Google Shape;84;p5">
            <a:extLst>
              <a:ext uri="{FF2B5EF4-FFF2-40B4-BE49-F238E27FC236}">
                <a16:creationId xmlns:a16="http://schemas.microsoft.com/office/drawing/2014/main" id="{CBE63DA9-1886-4862-999B-A4104F443DBC}"/>
              </a:ext>
            </a:extLst>
          </p:cNvPr>
          <p:cNvGrpSpPr/>
          <p:nvPr/>
        </p:nvGrpSpPr>
        <p:grpSpPr>
          <a:xfrm>
            <a:off x="620232" y="1174400"/>
            <a:ext cx="10951535" cy="4042384"/>
            <a:chOff x="19812" y="1450847"/>
            <a:chExt cx="12153899" cy="4610099"/>
          </a:xfrm>
        </p:grpSpPr>
        <p:sp>
          <p:nvSpPr>
            <p:cNvPr id="18" name="Google Shape;85;p5">
              <a:extLst>
                <a:ext uri="{FF2B5EF4-FFF2-40B4-BE49-F238E27FC236}">
                  <a16:creationId xmlns:a16="http://schemas.microsoft.com/office/drawing/2014/main" id="{0157D6AA-F17B-4C84-865C-300F07EF5765}"/>
                </a:ext>
              </a:extLst>
            </p:cNvPr>
            <p:cNvSpPr/>
            <p:nvPr/>
          </p:nvSpPr>
          <p:spPr>
            <a:xfrm>
              <a:off x="19812" y="1450847"/>
              <a:ext cx="12153899" cy="461009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86;p5">
              <a:extLst>
                <a:ext uri="{FF2B5EF4-FFF2-40B4-BE49-F238E27FC236}">
                  <a16:creationId xmlns:a16="http://schemas.microsoft.com/office/drawing/2014/main" id="{1798FF93-7CD6-4247-959D-8AC9B8E6449B}"/>
                </a:ext>
              </a:extLst>
            </p:cNvPr>
            <p:cNvSpPr/>
            <p:nvPr/>
          </p:nvSpPr>
          <p:spPr>
            <a:xfrm>
              <a:off x="5362956" y="5177024"/>
              <a:ext cx="334010" cy="309880"/>
            </a:xfrm>
            <a:custGeom>
              <a:avLst/>
              <a:gdLst/>
              <a:ahLst/>
              <a:cxnLst/>
              <a:rect l="l" t="t" r="r" b="b"/>
              <a:pathLst>
                <a:path w="334010" h="309879" extrusionOk="0">
                  <a:moveTo>
                    <a:pt x="166878" y="0"/>
                  </a:moveTo>
                  <a:lnTo>
                    <a:pt x="127482" y="118173"/>
                  </a:lnTo>
                  <a:lnTo>
                    <a:pt x="0" y="118173"/>
                  </a:lnTo>
                  <a:lnTo>
                    <a:pt x="103136" y="191211"/>
                  </a:lnTo>
                  <a:lnTo>
                    <a:pt x="63741" y="309371"/>
                  </a:lnTo>
                  <a:lnTo>
                    <a:pt x="166878" y="236346"/>
                  </a:lnTo>
                  <a:lnTo>
                    <a:pt x="270014" y="309371"/>
                  </a:lnTo>
                  <a:lnTo>
                    <a:pt x="230619" y="191211"/>
                  </a:lnTo>
                  <a:lnTo>
                    <a:pt x="333756" y="118173"/>
                  </a:lnTo>
                  <a:lnTo>
                    <a:pt x="206273" y="118173"/>
                  </a:lnTo>
                  <a:lnTo>
                    <a:pt x="166878" y="0"/>
                  </a:lnTo>
                  <a:close/>
                </a:path>
              </a:pathLst>
            </a:custGeom>
            <a:solidFill>
              <a:srgbClr val="E1EFD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7;p5">
              <a:extLst>
                <a:ext uri="{FF2B5EF4-FFF2-40B4-BE49-F238E27FC236}">
                  <a16:creationId xmlns:a16="http://schemas.microsoft.com/office/drawing/2014/main" id="{A611FEF2-17B4-418B-8321-DADBD79F2B4B}"/>
                </a:ext>
              </a:extLst>
            </p:cNvPr>
            <p:cNvSpPr/>
            <p:nvPr/>
          </p:nvSpPr>
          <p:spPr>
            <a:xfrm>
              <a:off x="5362956" y="5177024"/>
              <a:ext cx="334010" cy="309880"/>
            </a:xfrm>
            <a:custGeom>
              <a:avLst/>
              <a:gdLst/>
              <a:ahLst/>
              <a:cxnLst/>
              <a:rect l="l" t="t" r="r" b="b"/>
              <a:pathLst>
                <a:path w="334010" h="309879" extrusionOk="0">
                  <a:moveTo>
                    <a:pt x="0" y="118173"/>
                  </a:moveTo>
                  <a:lnTo>
                    <a:pt x="127482" y="118173"/>
                  </a:lnTo>
                  <a:lnTo>
                    <a:pt x="166878" y="0"/>
                  </a:lnTo>
                  <a:lnTo>
                    <a:pt x="206273" y="118173"/>
                  </a:lnTo>
                  <a:lnTo>
                    <a:pt x="333756" y="118173"/>
                  </a:lnTo>
                  <a:lnTo>
                    <a:pt x="230619" y="191211"/>
                  </a:lnTo>
                  <a:lnTo>
                    <a:pt x="270014" y="309371"/>
                  </a:lnTo>
                  <a:lnTo>
                    <a:pt x="166878" y="236346"/>
                  </a:lnTo>
                  <a:lnTo>
                    <a:pt x="63741" y="309371"/>
                  </a:lnTo>
                  <a:lnTo>
                    <a:pt x="103136" y="191211"/>
                  </a:lnTo>
                  <a:lnTo>
                    <a:pt x="0" y="118173"/>
                  </a:lnTo>
                  <a:close/>
                </a:path>
              </a:pathLst>
            </a:custGeom>
            <a:noFill/>
            <a:ln w="12175" cap="flat" cmpd="sng">
              <a:solidFill>
                <a:srgbClr val="4170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Google Shape;88;p5">
            <a:extLst>
              <a:ext uri="{FF2B5EF4-FFF2-40B4-BE49-F238E27FC236}">
                <a16:creationId xmlns:a16="http://schemas.microsoft.com/office/drawing/2014/main" id="{C11CBA3E-66FF-4B1E-A3D8-04920C712AE2}"/>
              </a:ext>
            </a:extLst>
          </p:cNvPr>
          <p:cNvSpPr/>
          <p:nvPr/>
        </p:nvSpPr>
        <p:spPr>
          <a:xfrm>
            <a:off x="1797458" y="5415840"/>
            <a:ext cx="8625621" cy="53452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48365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Our Communities</a:t>
            </a:r>
          </a:p>
        </p:txBody>
      </p:sp>
      <p:grpSp>
        <p:nvGrpSpPr>
          <p:cNvPr id="12" name="Google Shape;94;p6">
            <a:extLst>
              <a:ext uri="{FF2B5EF4-FFF2-40B4-BE49-F238E27FC236}">
                <a16:creationId xmlns:a16="http://schemas.microsoft.com/office/drawing/2014/main" id="{911E2B6A-F070-4115-9D8D-08188BAF5E90}"/>
              </a:ext>
            </a:extLst>
          </p:cNvPr>
          <p:cNvGrpSpPr/>
          <p:nvPr/>
        </p:nvGrpSpPr>
        <p:grpSpPr>
          <a:xfrm>
            <a:off x="7730012" y="1013867"/>
            <a:ext cx="3885454" cy="5730948"/>
            <a:chOff x="6595871" y="76200"/>
            <a:chExt cx="4597907" cy="6781799"/>
          </a:xfrm>
        </p:grpSpPr>
        <p:sp>
          <p:nvSpPr>
            <p:cNvPr id="13" name="Google Shape;95;p6">
              <a:extLst>
                <a:ext uri="{FF2B5EF4-FFF2-40B4-BE49-F238E27FC236}">
                  <a16:creationId xmlns:a16="http://schemas.microsoft.com/office/drawing/2014/main" id="{A10F46D4-98F5-44F2-BBB9-AD57257BC581}"/>
                </a:ext>
              </a:extLst>
            </p:cNvPr>
            <p:cNvSpPr/>
            <p:nvPr/>
          </p:nvSpPr>
          <p:spPr>
            <a:xfrm>
              <a:off x="6993635" y="76200"/>
              <a:ext cx="4200143" cy="678179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6;p6">
              <a:extLst>
                <a:ext uri="{FF2B5EF4-FFF2-40B4-BE49-F238E27FC236}">
                  <a16:creationId xmlns:a16="http://schemas.microsoft.com/office/drawing/2014/main" id="{11171547-A11D-45A4-BF9D-1693B55AD4CA}"/>
                </a:ext>
              </a:extLst>
            </p:cNvPr>
            <p:cNvSpPr/>
            <p:nvPr/>
          </p:nvSpPr>
          <p:spPr>
            <a:xfrm>
              <a:off x="6611111" y="1690116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40" h="120000" extrusionOk="0">
                  <a:moveTo>
                    <a:pt x="0" y="0"/>
                  </a:moveTo>
                  <a:lnTo>
                    <a:pt x="319811" y="0"/>
                  </a:ln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7;p6">
              <a:extLst>
                <a:ext uri="{FF2B5EF4-FFF2-40B4-BE49-F238E27FC236}">
                  <a16:creationId xmlns:a16="http://schemas.microsoft.com/office/drawing/2014/main" id="{71466107-879E-44E3-B6CA-01E625A4659C}"/>
                </a:ext>
              </a:extLst>
            </p:cNvPr>
            <p:cNvSpPr/>
            <p:nvPr/>
          </p:nvSpPr>
          <p:spPr>
            <a:xfrm>
              <a:off x="6918230" y="165201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8;p6">
              <a:extLst>
                <a:ext uri="{FF2B5EF4-FFF2-40B4-BE49-F238E27FC236}">
                  <a16:creationId xmlns:a16="http://schemas.microsoft.com/office/drawing/2014/main" id="{669142C3-B5E8-472D-85DA-87582231B508}"/>
                </a:ext>
              </a:extLst>
            </p:cNvPr>
            <p:cNvSpPr/>
            <p:nvPr/>
          </p:nvSpPr>
          <p:spPr>
            <a:xfrm>
              <a:off x="6595871" y="2534411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40" h="120000" extrusionOk="0">
                  <a:moveTo>
                    <a:pt x="0" y="0"/>
                  </a:moveTo>
                  <a:lnTo>
                    <a:pt x="319811" y="0"/>
                  </a:ln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9;p6">
              <a:extLst>
                <a:ext uri="{FF2B5EF4-FFF2-40B4-BE49-F238E27FC236}">
                  <a16:creationId xmlns:a16="http://schemas.microsoft.com/office/drawing/2014/main" id="{03CDF0CE-F17A-41B4-B63D-CF8192DBCF71}"/>
                </a:ext>
              </a:extLst>
            </p:cNvPr>
            <p:cNvSpPr/>
            <p:nvPr/>
          </p:nvSpPr>
          <p:spPr>
            <a:xfrm>
              <a:off x="6902990" y="249630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00;p6">
              <a:extLst>
                <a:ext uri="{FF2B5EF4-FFF2-40B4-BE49-F238E27FC236}">
                  <a16:creationId xmlns:a16="http://schemas.microsoft.com/office/drawing/2014/main" id="{8F0EFB23-D505-4970-87CB-5836957E0D8A}"/>
                </a:ext>
              </a:extLst>
            </p:cNvPr>
            <p:cNvSpPr/>
            <p:nvPr/>
          </p:nvSpPr>
          <p:spPr>
            <a:xfrm>
              <a:off x="6611111" y="4178808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40" h="120000" extrusionOk="0">
                  <a:moveTo>
                    <a:pt x="0" y="0"/>
                  </a:moveTo>
                  <a:lnTo>
                    <a:pt x="319811" y="0"/>
                  </a:ln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01;p6">
              <a:extLst>
                <a:ext uri="{FF2B5EF4-FFF2-40B4-BE49-F238E27FC236}">
                  <a16:creationId xmlns:a16="http://schemas.microsoft.com/office/drawing/2014/main" id="{BAE867AA-56BB-434A-A3E6-A7D4FC086714}"/>
                </a:ext>
              </a:extLst>
            </p:cNvPr>
            <p:cNvSpPr/>
            <p:nvPr/>
          </p:nvSpPr>
          <p:spPr>
            <a:xfrm>
              <a:off x="6918230" y="414070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02;p6">
              <a:extLst>
                <a:ext uri="{FF2B5EF4-FFF2-40B4-BE49-F238E27FC236}">
                  <a16:creationId xmlns:a16="http://schemas.microsoft.com/office/drawing/2014/main" id="{EDC21316-3C1C-40B6-BA41-3FC8B49A6D9C}"/>
                </a:ext>
              </a:extLst>
            </p:cNvPr>
            <p:cNvSpPr/>
            <p:nvPr/>
          </p:nvSpPr>
          <p:spPr>
            <a:xfrm>
              <a:off x="6611111" y="5463540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40" h="120000" extrusionOk="0">
                  <a:moveTo>
                    <a:pt x="0" y="0"/>
                  </a:moveTo>
                  <a:lnTo>
                    <a:pt x="319811" y="0"/>
                  </a:ln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03;p6">
              <a:extLst>
                <a:ext uri="{FF2B5EF4-FFF2-40B4-BE49-F238E27FC236}">
                  <a16:creationId xmlns:a16="http://schemas.microsoft.com/office/drawing/2014/main" id="{3A51F26B-019F-4EA1-ADC5-45E1076321AE}"/>
                </a:ext>
              </a:extLst>
            </p:cNvPr>
            <p:cNvSpPr/>
            <p:nvPr/>
          </p:nvSpPr>
          <p:spPr>
            <a:xfrm>
              <a:off x="6918230" y="542543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104;p6">
            <a:extLst>
              <a:ext uri="{FF2B5EF4-FFF2-40B4-BE49-F238E27FC236}">
                <a16:creationId xmlns:a16="http://schemas.microsoft.com/office/drawing/2014/main" id="{FFF60C7A-434B-4859-BDB3-95A390F93897}"/>
              </a:ext>
            </a:extLst>
          </p:cNvPr>
          <p:cNvGrpSpPr/>
          <p:nvPr/>
        </p:nvGrpSpPr>
        <p:grpSpPr>
          <a:xfrm>
            <a:off x="1647515" y="1620959"/>
            <a:ext cx="4019881" cy="4186566"/>
            <a:chOff x="1059180" y="1834895"/>
            <a:chExt cx="4019881" cy="4186566"/>
          </a:xfrm>
        </p:grpSpPr>
        <p:sp>
          <p:nvSpPr>
            <p:cNvPr id="23" name="Google Shape;105;p6">
              <a:extLst>
                <a:ext uri="{FF2B5EF4-FFF2-40B4-BE49-F238E27FC236}">
                  <a16:creationId xmlns:a16="http://schemas.microsoft.com/office/drawing/2014/main" id="{8E7D0C69-14F3-4850-BF38-F0211EE92E8C}"/>
                </a:ext>
              </a:extLst>
            </p:cNvPr>
            <p:cNvSpPr/>
            <p:nvPr/>
          </p:nvSpPr>
          <p:spPr>
            <a:xfrm>
              <a:off x="3180805" y="2225404"/>
              <a:ext cx="1895475" cy="1898014"/>
            </a:xfrm>
            <a:custGeom>
              <a:avLst/>
              <a:gdLst/>
              <a:ahLst/>
              <a:cxnLst/>
              <a:rect l="l" t="t" r="r" b="b"/>
              <a:pathLst>
                <a:path w="1895475" h="1898014" extrusionOk="0">
                  <a:moveTo>
                    <a:pt x="0" y="0"/>
                  </a:moveTo>
                  <a:lnTo>
                    <a:pt x="0" y="1897722"/>
                  </a:lnTo>
                  <a:lnTo>
                    <a:pt x="1894979" y="1795805"/>
                  </a:lnTo>
                  <a:lnTo>
                    <a:pt x="1891754" y="1747251"/>
                  </a:lnTo>
                  <a:lnTo>
                    <a:pt x="1887329" y="1699052"/>
                  </a:lnTo>
                  <a:lnTo>
                    <a:pt x="1881721" y="1651222"/>
                  </a:lnTo>
                  <a:lnTo>
                    <a:pt x="1874942" y="1603776"/>
                  </a:lnTo>
                  <a:lnTo>
                    <a:pt x="1867010" y="1556728"/>
                  </a:lnTo>
                  <a:lnTo>
                    <a:pt x="1857939" y="1510093"/>
                  </a:lnTo>
                  <a:lnTo>
                    <a:pt x="1847744" y="1463884"/>
                  </a:lnTo>
                  <a:lnTo>
                    <a:pt x="1836441" y="1418116"/>
                  </a:lnTo>
                  <a:lnTo>
                    <a:pt x="1824044" y="1372805"/>
                  </a:lnTo>
                  <a:lnTo>
                    <a:pt x="1810569" y="1327963"/>
                  </a:lnTo>
                  <a:lnTo>
                    <a:pt x="1796031" y="1283605"/>
                  </a:lnTo>
                  <a:lnTo>
                    <a:pt x="1780445" y="1239746"/>
                  </a:lnTo>
                  <a:lnTo>
                    <a:pt x="1763827" y="1196400"/>
                  </a:lnTo>
                  <a:lnTo>
                    <a:pt x="1746190" y="1153581"/>
                  </a:lnTo>
                  <a:lnTo>
                    <a:pt x="1727551" y="1111304"/>
                  </a:lnTo>
                  <a:lnTo>
                    <a:pt x="1707925" y="1069583"/>
                  </a:lnTo>
                  <a:lnTo>
                    <a:pt x="1687327" y="1028433"/>
                  </a:lnTo>
                  <a:lnTo>
                    <a:pt x="1665771" y="987867"/>
                  </a:lnTo>
                  <a:lnTo>
                    <a:pt x="1643274" y="947901"/>
                  </a:lnTo>
                  <a:lnTo>
                    <a:pt x="1619850" y="908548"/>
                  </a:lnTo>
                  <a:lnTo>
                    <a:pt x="1595515" y="869823"/>
                  </a:lnTo>
                  <a:lnTo>
                    <a:pt x="1570283" y="831740"/>
                  </a:lnTo>
                  <a:lnTo>
                    <a:pt x="1544171" y="794314"/>
                  </a:lnTo>
                  <a:lnTo>
                    <a:pt x="1517192" y="757560"/>
                  </a:lnTo>
                  <a:lnTo>
                    <a:pt x="1489362" y="721490"/>
                  </a:lnTo>
                  <a:lnTo>
                    <a:pt x="1460696" y="686120"/>
                  </a:lnTo>
                  <a:lnTo>
                    <a:pt x="1431210" y="651464"/>
                  </a:lnTo>
                  <a:lnTo>
                    <a:pt x="1400918" y="617537"/>
                  </a:lnTo>
                  <a:lnTo>
                    <a:pt x="1369837" y="584352"/>
                  </a:lnTo>
                  <a:lnTo>
                    <a:pt x="1337980" y="551925"/>
                  </a:lnTo>
                  <a:lnTo>
                    <a:pt x="1305363" y="520269"/>
                  </a:lnTo>
                  <a:lnTo>
                    <a:pt x="1272001" y="489399"/>
                  </a:lnTo>
                  <a:lnTo>
                    <a:pt x="1237910" y="459330"/>
                  </a:lnTo>
                  <a:lnTo>
                    <a:pt x="1203104" y="430075"/>
                  </a:lnTo>
                  <a:lnTo>
                    <a:pt x="1167599" y="401649"/>
                  </a:lnTo>
                  <a:lnTo>
                    <a:pt x="1131409" y="374066"/>
                  </a:lnTo>
                  <a:lnTo>
                    <a:pt x="1094551" y="347342"/>
                  </a:lnTo>
                  <a:lnTo>
                    <a:pt x="1057039" y="321489"/>
                  </a:lnTo>
                  <a:lnTo>
                    <a:pt x="1018888" y="296523"/>
                  </a:lnTo>
                  <a:lnTo>
                    <a:pt x="980114" y="272457"/>
                  </a:lnTo>
                  <a:lnTo>
                    <a:pt x="940731" y="249307"/>
                  </a:lnTo>
                  <a:lnTo>
                    <a:pt x="900755" y="227086"/>
                  </a:lnTo>
                  <a:lnTo>
                    <a:pt x="860201" y="205810"/>
                  </a:lnTo>
                  <a:lnTo>
                    <a:pt x="819084" y="185491"/>
                  </a:lnTo>
                  <a:lnTo>
                    <a:pt x="777419" y="166145"/>
                  </a:lnTo>
                  <a:lnTo>
                    <a:pt x="735222" y="147787"/>
                  </a:lnTo>
                  <a:lnTo>
                    <a:pt x="692507" y="130429"/>
                  </a:lnTo>
                  <a:lnTo>
                    <a:pt x="649290" y="114087"/>
                  </a:lnTo>
                  <a:lnTo>
                    <a:pt x="605586" y="98776"/>
                  </a:lnTo>
                  <a:lnTo>
                    <a:pt x="561410" y="84509"/>
                  </a:lnTo>
                  <a:lnTo>
                    <a:pt x="516777" y="71300"/>
                  </a:lnTo>
                  <a:lnTo>
                    <a:pt x="471702" y="59165"/>
                  </a:lnTo>
                  <a:lnTo>
                    <a:pt x="426201" y="48118"/>
                  </a:lnTo>
                  <a:lnTo>
                    <a:pt x="380288" y="38172"/>
                  </a:lnTo>
                  <a:lnTo>
                    <a:pt x="333980" y="29343"/>
                  </a:lnTo>
                  <a:lnTo>
                    <a:pt x="287290" y="21644"/>
                  </a:lnTo>
                  <a:lnTo>
                    <a:pt x="240235" y="15090"/>
                  </a:lnTo>
                  <a:lnTo>
                    <a:pt x="192828" y="9696"/>
                  </a:lnTo>
                  <a:lnTo>
                    <a:pt x="145087" y="5475"/>
                  </a:lnTo>
                  <a:lnTo>
                    <a:pt x="97024" y="2443"/>
                  </a:lnTo>
                  <a:lnTo>
                    <a:pt x="48657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8A1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06;p6">
              <a:extLst>
                <a:ext uri="{FF2B5EF4-FFF2-40B4-BE49-F238E27FC236}">
                  <a16:creationId xmlns:a16="http://schemas.microsoft.com/office/drawing/2014/main" id="{6E054F5F-A039-45E4-BBC1-567C32452F39}"/>
                </a:ext>
              </a:extLst>
            </p:cNvPr>
            <p:cNvSpPr/>
            <p:nvPr/>
          </p:nvSpPr>
          <p:spPr>
            <a:xfrm>
              <a:off x="1815796" y="4021211"/>
              <a:ext cx="3263265" cy="2000250"/>
            </a:xfrm>
            <a:custGeom>
              <a:avLst/>
              <a:gdLst/>
              <a:ahLst/>
              <a:cxnLst/>
              <a:rect l="l" t="t" r="r" b="b"/>
              <a:pathLst>
                <a:path w="3263265" h="2000250" extrusionOk="0">
                  <a:moveTo>
                    <a:pt x="3259988" y="0"/>
                  </a:moveTo>
                  <a:lnTo>
                    <a:pt x="1365008" y="101917"/>
                  </a:lnTo>
                  <a:lnTo>
                    <a:pt x="0" y="1420279"/>
                  </a:lnTo>
                  <a:lnTo>
                    <a:pt x="35168" y="1455747"/>
                  </a:lnTo>
                  <a:lnTo>
                    <a:pt x="71155" y="1490184"/>
                  </a:lnTo>
                  <a:lnTo>
                    <a:pt x="107940" y="1523582"/>
                  </a:lnTo>
                  <a:lnTo>
                    <a:pt x="145497" y="1555931"/>
                  </a:lnTo>
                  <a:lnTo>
                    <a:pt x="183805" y="1587222"/>
                  </a:lnTo>
                  <a:lnTo>
                    <a:pt x="222839" y="1617446"/>
                  </a:lnTo>
                  <a:lnTo>
                    <a:pt x="262577" y="1646594"/>
                  </a:lnTo>
                  <a:lnTo>
                    <a:pt x="302996" y="1674657"/>
                  </a:lnTo>
                  <a:lnTo>
                    <a:pt x="344073" y="1701625"/>
                  </a:lnTo>
                  <a:lnTo>
                    <a:pt x="385783" y="1727490"/>
                  </a:lnTo>
                  <a:lnTo>
                    <a:pt x="428105" y="1752243"/>
                  </a:lnTo>
                  <a:lnTo>
                    <a:pt x="471015" y="1775874"/>
                  </a:lnTo>
                  <a:lnTo>
                    <a:pt x="514490" y="1798374"/>
                  </a:lnTo>
                  <a:lnTo>
                    <a:pt x="558506" y="1819734"/>
                  </a:lnTo>
                  <a:lnTo>
                    <a:pt x="603041" y="1839946"/>
                  </a:lnTo>
                  <a:lnTo>
                    <a:pt x="648071" y="1858999"/>
                  </a:lnTo>
                  <a:lnTo>
                    <a:pt x="693573" y="1876885"/>
                  </a:lnTo>
                  <a:lnTo>
                    <a:pt x="739524" y="1893595"/>
                  </a:lnTo>
                  <a:lnTo>
                    <a:pt x="785901" y="1909119"/>
                  </a:lnTo>
                  <a:lnTo>
                    <a:pt x="832681" y="1923449"/>
                  </a:lnTo>
                  <a:lnTo>
                    <a:pt x="879841" y="1936576"/>
                  </a:lnTo>
                  <a:lnTo>
                    <a:pt x="927356" y="1948489"/>
                  </a:lnTo>
                  <a:lnTo>
                    <a:pt x="975205" y="1959181"/>
                  </a:lnTo>
                  <a:lnTo>
                    <a:pt x="1023364" y="1968642"/>
                  </a:lnTo>
                  <a:lnTo>
                    <a:pt x="1071810" y="1976863"/>
                  </a:lnTo>
                  <a:lnTo>
                    <a:pt x="1120520" y="1983835"/>
                  </a:lnTo>
                  <a:lnTo>
                    <a:pt x="1169470" y="1989549"/>
                  </a:lnTo>
                  <a:lnTo>
                    <a:pt x="1218637" y="1993995"/>
                  </a:lnTo>
                  <a:lnTo>
                    <a:pt x="1267999" y="1997164"/>
                  </a:lnTo>
                  <a:lnTo>
                    <a:pt x="1317532" y="1999049"/>
                  </a:lnTo>
                  <a:lnTo>
                    <a:pt x="1367213" y="1999638"/>
                  </a:lnTo>
                  <a:lnTo>
                    <a:pt x="1417019" y="1998924"/>
                  </a:lnTo>
                  <a:lnTo>
                    <a:pt x="1466926" y="1996897"/>
                  </a:lnTo>
                  <a:lnTo>
                    <a:pt x="1515054" y="1993707"/>
                  </a:lnTo>
                  <a:lnTo>
                    <a:pt x="1562822" y="1989342"/>
                  </a:lnTo>
                  <a:lnTo>
                    <a:pt x="1610217" y="1983817"/>
                  </a:lnTo>
                  <a:lnTo>
                    <a:pt x="1657225" y="1977147"/>
                  </a:lnTo>
                  <a:lnTo>
                    <a:pt x="1703834" y="1969348"/>
                  </a:lnTo>
                  <a:lnTo>
                    <a:pt x="1750029" y="1960434"/>
                  </a:lnTo>
                  <a:lnTo>
                    <a:pt x="1795797" y="1950420"/>
                  </a:lnTo>
                  <a:lnTo>
                    <a:pt x="1841125" y="1939321"/>
                  </a:lnTo>
                  <a:lnTo>
                    <a:pt x="1886000" y="1927152"/>
                  </a:lnTo>
                  <a:lnTo>
                    <a:pt x="1930407" y="1913928"/>
                  </a:lnTo>
                  <a:lnTo>
                    <a:pt x="1974333" y="1899664"/>
                  </a:lnTo>
                  <a:lnTo>
                    <a:pt x="2017765" y="1884375"/>
                  </a:lnTo>
                  <a:lnTo>
                    <a:pt x="2060690" y="1868076"/>
                  </a:lnTo>
                  <a:lnTo>
                    <a:pt x="2103094" y="1850782"/>
                  </a:lnTo>
                  <a:lnTo>
                    <a:pt x="2144963" y="1832508"/>
                  </a:lnTo>
                  <a:lnTo>
                    <a:pt x="2186285" y="1813268"/>
                  </a:lnTo>
                  <a:lnTo>
                    <a:pt x="2227045" y="1793079"/>
                  </a:lnTo>
                  <a:lnTo>
                    <a:pt x="2267231" y="1771954"/>
                  </a:lnTo>
                  <a:lnTo>
                    <a:pt x="2306828" y="1749909"/>
                  </a:lnTo>
                  <a:lnTo>
                    <a:pt x="2345824" y="1726959"/>
                  </a:lnTo>
                  <a:lnTo>
                    <a:pt x="2384205" y="1703118"/>
                  </a:lnTo>
                  <a:lnTo>
                    <a:pt x="2421957" y="1678402"/>
                  </a:lnTo>
                  <a:lnTo>
                    <a:pt x="2459067" y="1652826"/>
                  </a:lnTo>
                  <a:lnTo>
                    <a:pt x="2495522" y="1626404"/>
                  </a:lnTo>
                  <a:lnTo>
                    <a:pt x="2531308" y="1599152"/>
                  </a:lnTo>
                  <a:lnTo>
                    <a:pt x="2566412" y="1571085"/>
                  </a:lnTo>
                  <a:lnTo>
                    <a:pt x="2600820" y="1542217"/>
                  </a:lnTo>
                  <a:lnTo>
                    <a:pt x="2634519" y="1512564"/>
                  </a:lnTo>
                  <a:lnTo>
                    <a:pt x="2667495" y="1482140"/>
                  </a:lnTo>
                  <a:lnTo>
                    <a:pt x="2699735" y="1450960"/>
                  </a:lnTo>
                  <a:lnTo>
                    <a:pt x="2731226" y="1419040"/>
                  </a:lnTo>
                  <a:lnTo>
                    <a:pt x="2761954" y="1386394"/>
                  </a:lnTo>
                  <a:lnTo>
                    <a:pt x="2791905" y="1353038"/>
                  </a:lnTo>
                  <a:lnTo>
                    <a:pt x="2821067" y="1318986"/>
                  </a:lnTo>
                  <a:lnTo>
                    <a:pt x="2849425" y="1284253"/>
                  </a:lnTo>
                  <a:lnTo>
                    <a:pt x="2876967" y="1248855"/>
                  </a:lnTo>
                  <a:lnTo>
                    <a:pt x="2903679" y="1212805"/>
                  </a:lnTo>
                  <a:lnTo>
                    <a:pt x="2929547" y="1176120"/>
                  </a:lnTo>
                  <a:lnTo>
                    <a:pt x="2954558" y="1138815"/>
                  </a:lnTo>
                  <a:lnTo>
                    <a:pt x="2978698" y="1100903"/>
                  </a:lnTo>
                  <a:lnTo>
                    <a:pt x="3001955" y="1062400"/>
                  </a:lnTo>
                  <a:lnTo>
                    <a:pt x="3024314" y="1023322"/>
                  </a:lnTo>
                  <a:lnTo>
                    <a:pt x="3045762" y="983682"/>
                  </a:lnTo>
                  <a:lnTo>
                    <a:pt x="3066286" y="943497"/>
                  </a:lnTo>
                  <a:lnTo>
                    <a:pt x="3085873" y="902781"/>
                  </a:lnTo>
                  <a:lnTo>
                    <a:pt x="3104508" y="861548"/>
                  </a:lnTo>
                  <a:lnTo>
                    <a:pt x="3122179" y="819815"/>
                  </a:lnTo>
                  <a:lnTo>
                    <a:pt x="3138872" y="777595"/>
                  </a:lnTo>
                  <a:lnTo>
                    <a:pt x="3154573" y="734905"/>
                  </a:lnTo>
                  <a:lnTo>
                    <a:pt x="3169270" y="691758"/>
                  </a:lnTo>
                  <a:lnTo>
                    <a:pt x="3182948" y="648170"/>
                  </a:lnTo>
                  <a:lnTo>
                    <a:pt x="3195594" y="604156"/>
                  </a:lnTo>
                  <a:lnTo>
                    <a:pt x="3207195" y="559730"/>
                  </a:lnTo>
                  <a:lnTo>
                    <a:pt x="3217738" y="514909"/>
                  </a:lnTo>
                  <a:lnTo>
                    <a:pt x="3227208" y="469706"/>
                  </a:lnTo>
                  <a:lnTo>
                    <a:pt x="3235593" y="424137"/>
                  </a:lnTo>
                  <a:lnTo>
                    <a:pt x="3242878" y="378216"/>
                  </a:lnTo>
                  <a:lnTo>
                    <a:pt x="3249052" y="331959"/>
                  </a:lnTo>
                  <a:lnTo>
                    <a:pt x="3254099" y="285381"/>
                  </a:lnTo>
                  <a:lnTo>
                    <a:pt x="3258007" y="238496"/>
                  </a:lnTo>
                  <a:lnTo>
                    <a:pt x="3260763" y="191320"/>
                  </a:lnTo>
                  <a:lnTo>
                    <a:pt x="3262352" y="143867"/>
                  </a:lnTo>
                  <a:lnTo>
                    <a:pt x="3262762" y="96153"/>
                  </a:lnTo>
                  <a:lnTo>
                    <a:pt x="3261978" y="48192"/>
                  </a:lnTo>
                  <a:lnTo>
                    <a:pt x="3259988" y="0"/>
                  </a:lnTo>
                  <a:close/>
                </a:path>
              </a:pathLst>
            </a:custGeom>
            <a:solidFill>
              <a:srgbClr val="7D99C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07;p6">
              <a:extLst>
                <a:ext uri="{FF2B5EF4-FFF2-40B4-BE49-F238E27FC236}">
                  <a16:creationId xmlns:a16="http://schemas.microsoft.com/office/drawing/2014/main" id="{1F467D6D-1E9C-4454-A2DF-7C32D7D9E8A0}"/>
                </a:ext>
              </a:extLst>
            </p:cNvPr>
            <p:cNvSpPr/>
            <p:nvPr/>
          </p:nvSpPr>
          <p:spPr>
            <a:xfrm>
              <a:off x="1815796" y="4021211"/>
              <a:ext cx="3263265" cy="2000250"/>
            </a:xfrm>
            <a:custGeom>
              <a:avLst/>
              <a:gdLst/>
              <a:ahLst/>
              <a:cxnLst/>
              <a:rect l="l" t="t" r="r" b="b"/>
              <a:pathLst>
                <a:path w="3263265" h="2000250" extrusionOk="0">
                  <a:moveTo>
                    <a:pt x="3259988" y="0"/>
                  </a:moveTo>
                  <a:lnTo>
                    <a:pt x="3261978" y="48192"/>
                  </a:lnTo>
                  <a:lnTo>
                    <a:pt x="3262762" y="96153"/>
                  </a:lnTo>
                  <a:lnTo>
                    <a:pt x="3262352" y="143867"/>
                  </a:lnTo>
                  <a:lnTo>
                    <a:pt x="3260763" y="191320"/>
                  </a:lnTo>
                  <a:lnTo>
                    <a:pt x="3258007" y="238496"/>
                  </a:lnTo>
                  <a:lnTo>
                    <a:pt x="3254099" y="285381"/>
                  </a:lnTo>
                  <a:lnTo>
                    <a:pt x="3249052" y="331959"/>
                  </a:lnTo>
                  <a:lnTo>
                    <a:pt x="3242878" y="378216"/>
                  </a:lnTo>
                  <a:lnTo>
                    <a:pt x="3235593" y="424137"/>
                  </a:lnTo>
                  <a:lnTo>
                    <a:pt x="3227208" y="469706"/>
                  </a:lnTo>
                  <a:lnTo>
                    <a:pt x="3217738" y="514909"/>
                  </a:lnTo>
                  <a:lnTo>
                    <a:pt x="3207195" y="559730"/>
                  </a:lnTo>
                  <a:lnTo>
                    <a:pt x="3195594" y="604156"/>
                  </a:lnTo>
                  <a:lnTo>
                    <a:pt x="3182948" y="648170"/>
                  </a:lnTo>
                  <a:lnTo>
                    <a:pt x="3169270" y="691758"/>
                  </a:lnTo>
                  <a:lnTo>
                    <a:pt x="3154573" y="734905"/>
                  </a:lnTo>
                  <a:lnTo>
                    <a:pt x="3138872" y="777595"/>
                  </a:lnTo>
                  <a:lnTo>
                    <a:pt x="3122179" y="819815"/>
                  </a:lnTo>
                  <a:lnTo>
                    <a:pt x="3104508" y="861548"/>
                  </a:lnTo>
                  <a:lnTo>
                    <a:pt x="3085873" y="902781"/>
                  </a:lnTo>
                  <a:lnTo>
                    <a:pt x="3066286" y="943497"/>
                  </a:lnTo>
                  <a:lnTo>
                    <a:pt x="3045762" y="983682"/>
                  </a:lnTo>
                  <a:lnTo>
                    <a:pt x="3024314" y="1023322"/>
                  </a:lnTo>
                  <a:lnTo>
                    <a:pt x="3001955" y="1062400"/>
                  </a:lnTo>
                  <a:lnTo>
                    <a:pt x="2978698" y="1100903"/>
                  </a:lnTo>
                  <a:lnTo>
                    <a:pt x="2954558" y="1138815"/>
                  </a:lnTo>
                  <a:lnTo>
                    <a:pt x="2929547" y="1176120"/>
                  </a:lnTo>
                  <a:lnTo>
                    <a:pt x="2903679" y="1212805"/>
                  </a:lnTo>
                  <a:lnTo>
                    <a:pt x="2876967" y="1248855"/>
                  </a:lnTo>
                  <a:lnTo>
                    <a:pt x="2849425" y="1284253"/>
                  </a:lnTo>
                  <a:lnTo>
                    <a:pt x="2821067" y="1318986"/>
                  </a:lnTo>
                  <a:lnTo>
                    <a:pt x="2791905" y="1353038"/>
                  </a:lnTo>
                  <a:lnTo>
                    <a:pt x="2761954" y="1386394"/>
                  </a:lnTo>
                  <a:lnTo>
                    <a:pt x="2731226" y="1419040"/>
                  </a:lnTo>
                  <a:lnTo>
                    <a:pt x="2699735" y="1450960"/>
                  </a:lnTo>
                  <a:lnTo>
                    <a:pt x="2667495" y="1482140"/>
                  </a:lnTo>
                  <a:lnTo>
                    <a:pt x="2634519" y="1512564"/>
                  </a:lnTo>
                  <a:lnTo>
                    <a:pt x="2600820" y="1542217"/>
                  </a:lnTo>
                  <a:lnTo>
                    <a:pt x="2566412" y="1571085"/>
                  </a:lnTo>
                  <a:lnTo>
                    <a:pt x="2531308" y="1599152"/>
                  </a:lnTo>
                  <a:lnTo>
                    <a:pt x="2495522" y="1626404"/>
                  </a:lnTo>
                  <a:lnTo>
                    <a:pt x="2459067" y="1652826"/>
                  </a:lnTo>
                  <a:lnTo>
                    <a:pt x="2421957" y="1678402"/>
                  </a:lnTo>
                  <a:lnTo>
                    <a:pt x="2384205" y="1703118"/>
                  </a:lnTo>
                  <a:lnTo>
                    <a:pt x="2345824" y="1726959"/>
                  </a:lnTo>
                  <a:lnTo>
                    <a:pt x="2306828" y="1749909"/>
                  </a:lnTo>
                  <a:lnTo>
                    <a:pt x="2267231" y="1771954"/>
                  </a:lnTo>
                  <a:lnTo>
                    <a:pt x="2227045" y="1793079"/>
                  </a:lnTo>
                  <a:lnTo>
                    <a:pt x="2186285" y="1813268"/>
                  </a:lnTo>
                  <a:lnTo>
                    <a:pt x="2144963" y="1832508"/>
                  </a:lnTo>
                  <a:lnTo>
                    <a:pt x="2103094" y="1850782"/>
                  </a:lnTo>
                  <a:lnTo>
                    <a:pt x="2060690" y="1868076"/>
                  </a:lnTo>
                  <a:lnTo>
                    <a:pt x="2017765" y="1884375"/>
                  </a:lnTo>
                  <a:lnTo>
                    <a:pt x="1974333" y="1899664"/>
                  </a:lnTo>
                  <a:lnTo>
                    <a:pt x="1930407" y="1913928"/>
                  </a:lnTo>
                  <a:lnTo>
                    <a:pt x="1886000" y="1927152"/>
                  </a:lnTo>
                  <a:lnTo>
                    <a:pt x="1841125" y="1939321"/>
                  </a:lnTo>
                  <a:lnTo>
                    <a:pt x="1795797" y="1950420"/>
                  </a:lnTo>
                  <a:lnTo>
                    <a:pt x="1750029" y="1960434"/>
                  </a:lnTo>
                  <a:lnTo>
                    <a:pt x="1703834" y="1969348"/>
                  </a:lnTo>
                  <a:lnTo>
                    <a:pt x="1657225" y="1977147"/>
                  </a:lnTo>
                  <a:lnTo>
                    <a:pt x="1610217" y="1983817"/>
                  </a:lnTo>
                  <a:lnTo>
                    <a:pt x="1562822" y="1989342"/>
                  </a:lnTo>
                  <a:lnTo>
                    <a:pt x="1515054" y="1993707"/>
                  </a:lnTo>
                  <a:lnTo>
                    <a:pt x="1466926" y="1996897"/>
                  </a:lnTo>
                  <a:lnTo>
                    <a:pt x="1417019" y="1998924"/>
                  </a:lnTo>
                  <a:lnTo>
                    <a:pt x="1367213" y="1999638"/>
                  </a:lnTo>
                  <a:lnTo>
                    <a:pt x="1317532" y="1999049"/>
                  </a:lnTo>
                  <a:lnTo>
                    <a:pt x="1267999" y="1997164"/>
                  </a:lnTo>
                  <a:lnTo>
                    <a:pt x="1218637" y="1993995"/>
                  </a:lnTo>
                  <a:lnTo>
                    <a:pt x="1169470" y="1989549"/>
                  </a:lnTo>
                  <a:lnTo>
                    <a:pt x="1120520" y="1983835"/>
                  </a:lnTo>
                  <a:lnTo>
                    <a:pt x="1071810" y="1976863"/>
                  </a:lnTo>
                  <a:lnTo>
                    <a:pt x="1023364" y="1968642"/>
                  </a:lnTo>
                  <a:lnTo>
                    <a:pt x="975205" y="1959181"/>
                  </a:lnTo>
                  <a:lnTo>
                    <a:pt x="927356" y="1948489"/>
                  </a:lnTo>
                  <a:lnTo>
                    <a:pt x="879841" y="1936576"/>
                  </a:lnTo>
                  <a:lnTo>
                    <a:pt x="832681" y="1923449"/>
                  </a:lnTo>
                  <a:lnTo>
                    <a:pt x="785901" y="1909119"/>
                  </a:lnTo>
                  <a:lnTo>
                    <a:pt x="739524" y="1893595"/>
                  </a:lnTo>
                  <a:lnTo>
                    <a:pt x="693573" y="1876885"/>
                  </a:lnTo>
                  <a:lnTo>
                    <a:pt x="648071" y="1858999"/>
                  </a:lnTo>
                  <a:lnTo>
                    <a:pt x="603041" y="1839946"/>
                  </a:lnTo>
                  <a:lnTo>
                    <a:pt x="558506" y="1819734"/>
                  </a:lnTo>
                  <a:lnTo>
                    <a:pt x="514490" y="1798374"/>
                  </a:lnTo>
                  <a:lnTo>
                    <a:pt x="471015" y="1775874"/>
                  </a:lnTo>
                  <a:lnTo>
                    <a:pt x="428105" y="1752243"/>
                  </a:lnTo>
                  <a:lnTo>
                    <a:pt x="385783" y="1727490"/>
                  </a:lnTo>
                  <a:lnTo>
                    <a:pt x="344073" y="1701625"/>
                  </a:lnTo>
                  <a:lnTo>
                    <a:pt x="302996" y="1674657"/>
                  </a:lnTo>
                  <a:lnTo>
                    <a:pt x="262577" y="1646594"/>
                  </a:lnTo>
                  <a:lnTo>
                    <a:pt x="222839" y="1617446"/>
                  </a:lnTo>
                  <a:lnTo>
                    <a:pt x="183805" y="1587222"/>
                  </a:lnTo>
                  <a:lnTo>
                    <a:pt x="145497" y="1555931"/>
                  </a:lnTo>
                  <a:lnTo>
                    <a:pt x="107940" y="1523582"/>
                  </a:lnTo>
                  <a:lnTo>
                    <a:pt x="71155" y="1490184"/>
                  </a:lnTo>
                  <a:lnTo>
                    <a:pt x="35168" y="1455747"/>
                  </a:lnTo>
                  <a:lnTo>
                    <a:pt x="0" y="1420279"/>
                  </a:lnTo>
                  <a:lnTo>
                    <a:pt x="1365008" y="101917"/>
                  </a:lnTo>
                  <a:lnTo>
                    <a:pt x="3259988" y="0"/>
                  </a:lnTo>
                  <a:close/>
                </a:path>
              </a:pathLst>
            </a:custGeom>
            <a:noFill/>
            <a:ln w="198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08;p6">
              <a:extLst>
                <a:ext uri="{FF2B5EF4-FFF2-40B4-BE49-F238E27FC236}">
                  <a16:creationId xmlns:a16="http://schemas.microsoft.com/office/drawing/2014/main" id="{6938DB64-E63C-4FA5-BE3F-3484ED7B0294}"/>
                </a:ext>
              </a:extLst>
            </p:cNvPr>
            <p:cNvSpPr/>
            <p:nvPr/>
          </p:nvSpPr>
          <p:spPr>
            <a:xfrm>
              <a:off x="1653307" y="4123126"/>
              <a:ext cx="1527810" cy="1318895"/>
            </a:xfrm>
            <a:custGeom>
              <a:avLst/>
              <a:gdLst/>
              <a:ahLst/>
              <a:cxnLst/>
              <a:rect l="l" t="t" r="r" b="b"/>
              <a:pathLst>
                <a:path w="1527810" h="1318895" extrusionOk="0">
                  <a:moveTo>
                    <a:pt x="1527492" y="0"/>
                  </a:moveTo>
                  <a:lnTo>
                    <a:pt x="0" y="1126096"/>
                  </a:lnTo>
                  <a:lnTo>
                    <a:pt x="30437" y="1166255"/>
                  </a:lnTo>
                  <a:lnTo>
                    <a:pt x="61921" y="1205580"/>
                  </a:lnTo>
                  <a:lnTo>
                    <a:pt x="94435" y="1244052"/>
                  </a:lnTo>
                  <a:lnTo>
                    <a:pt x="127961" y="1281653"/>
                  </a:lnTo>
                  <a:lnTo>
                    <a:pt x="162483" y="1318361"/>
                  </a:lnTo>
                  <a:lnTo>
                    <a:pt x="1527492" y="0"/>
                  </a:lnTo>
                  <a:close/>
                </a:path>
              </a:pathLst>
            </a:custGeom>
            <a:solidFill>
              <a:srgbClr val="75B3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09;p6">
              <a:extLst>
                <a:ext uri="{FF2B5EF4-FFF2-40B4-BE49-F238E27FC236}">
                  <a16:creationId xmlns:a16="http://schemas.microsoft.com/office/drawing/2014/main" id="{B26E59C4-D105-4A5C-AD29-FD33B99EF7C0}"/>
                </a:ext>
              </a:extLst>
            </p:cNvPr>
            <p:cNvSpPr/>
            <p:nvPr/>
          </p:nvSpPr>
          <p:spPr>
            <a:xfrm>
              <a:off x="1653307" y="4123126"/>
              <a:ext cx="1527810" cy="1318895"/>
            </a:xfrm>
            <a:custGeom>
              <a:avLst/>
              <a:gdLst/>
              <a:ahLst/>
              <a:cxnLst/>
              <a:rect l="l" t="t" r="r" b="b"/>
              <a:pathLst>
                <a:path w="1527810" h="1318895" extrusionOk="0">
                  <a:moveTo>
                    <a:pt x="162483" y="1318361"/>
                  </a:moveTo>
                  <a:lnTo>
                    <a:pt x="127961" y="1281653"/>
                  </a:lnTo>
                  <a:lnTo>
                    <a:pt x="94435" y="1244052"/>
                  </a:lnTo>
                  <a:lnTo>
                    <a:pt x="61921" y="1205580"/>
                  </a:lnTo>
                  <a:lnTo>
                    <a:pt x="30437" y="1166255"/>
                  </a:lnTo>
                  <a:lnTo>
                    <a:pt x="0" y="1126096"/>
                  </a:lnTo>
                  <a:lnTo>
                    <a:pt x="1527492" y="0"/>
                  </a:lnTo>
                  <a:lnTo>
                    <a:pt x="162483" y="1318361"/>
                  </a:lnTo>
                  <a:close/>
                </a:path>
              </a:pathLst>
            </a:custGeom>
            <a:noFill/>
            <a:ln w="198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0;p6">
              <a:extLst>
                <a:ext uri="{FF2B5EF4-FFF2-40B4-BE49-F238E27FC236}">
                  <a16:creationId xmlns:a16="http://schemas.microsoft.com/office/drawing/2014/main" id="{95B20224-60DA-452B-B39A-09B4F8B19455}"/>
                </a:ext>
              </a:extLst>
            </p:cNvPr>
            <p:cNvSpPr/>
            <p:nvPr/>
          </p:nvSpPr>
          <p:spPr>
            <a:xfrm>
              <a:off x="1639200" y="4123128"/>
              <a:ext cx="1541780" cy="1126490"/>
            </a:xfrm>
            <a:custGeom>
              <a:avLst/>
              <a:gdLst/>
              <a:ahLst/>
              <a:cxnLst/>
              <a:rect l="l" t="t" r="r" b="b"/>
              <a:pathLst>
                <a:path w="1541780" h="1126489" extrusionOk="0">
                  <a:moveTo>
                    <a:pt x="1541602" y="0"/>
                  </a:moveTo>
                  <a:lnTo>
                    <a:pt x="0" y="1106690"/>
                  </a:lnTo>
                  <a:lnTo>
                    <a:pt x="14109" y="1126096"/>
                  </a:lnTo>
                  <a:lnTo>
                    <a:pt x="154160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1;p6">
              <a:extLst>
                <a:ext uri="{FF2B5EF4-FFF2-40B4-BE49-F238E27FC236}">
                  <a16:creationId xmlns:a16="http://schemas.microsoft.com/office/drawing/2014/main" id="{F3D93DC3-4B85-4802-8673-45EB8BE01065}"/>
                </a:ext>
              </a:extLst>
            </p:cNvPr>
            <p:cNvSpPr/>
            <p:nvPr/>
          </p:nvSpPr>
          <p:spPr>
            <a:xfrm>
              <a:off x="1639200" y="4123128"/>
              <a:ext cx="1541780" cy="1126490"/>
            </a:xfrm>
            <a:custGeom>
              <a:avLst/>
              <a:gdLst/>
              <a:ahLst/>
              <a:cxnLst/>
              <a:rect l="l" t="t" r="r" b="b"/>
              <a:pathLst>
                <a:path w="1541780" h="1126489" extrusionOk="0">
                  <a:moveTo>
                    <a:pt x="14109" y="1126096"/>
                  </a:moveTo>
                  <a:lnTo>
                    <a:pt x="9359" y="1119657"/>
                  </a:lnTo>
                  <a:lnTo>
                    <a:pt x="4660" y="1113193"/>
                  </a:lnTo>
                  <a:lnTo>
                    <a:pt x="0" y="1106690"/>
                  </a:lnTo>
                  <a:lnTo>
                    <a:pt x="1541602" y="0"/>
                  </a:lnTo>
                  <a:lnTo>
                    <a:pt x="14109" y="1126096"/>
                  </a:lnTo>
                  <a:close/>
                </a:path>
              </a:pathLst>
            </a:custGeom>
            <a:noFill/>
            <a:ln w="198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2;p6">
              <a:extLst>
                <a:ext uri="{FF2B5EF4-FFF2-40B4-BE49-F238E27FC236}">
                  <a16:creationId xmlns:a16="http://schemas.microsoft.com/office/drawing/2014/main" id="{12351164-5C71-4C5E-9709-070D653B2B9C}"/>
                </a:ext>
              </a:extLst>
            </p:cNvPr>
            <p:cNvSpPr/>
            <p:nvPr/>
          </p:nvSpPr>
          <p:spPr>
            <a:xfrm>
              <a:off x="1283037" y="2319403"/>
              <a:ext cx="1898014" cy="2910840"/>
            </a:xfrm>
            <a:custGeom>
              <a:avLst/>
              <a:gdLst/>
              <a:ahLst/>
              <a:cxnLst/>
              <a:rect l="l" t="t" r="r" b="b"/>
              <a:pathLst>
                <a:path w="1898014" h="2910840" extrusionOk="0">
                  <a:moveTo>
                    <a:pt x="1307924" y="0"/>
                  </a:moveTo>
                  <a:lnTo>
                    <a:pt x="1257814" y="17161"/>
                  </a:lnTo>
                  <a:lnTo>
                    <a:pt x="1208247" y="35699"/>
                  </a:lnTo>
                  <a:lnTo>
                    <a:pt x="1159250" y="55597"/>
                  </a:lnTo>
                  <a:lnTo>
                    <a:pt x="1110850" y="76843"/>
                  </a:lnTo>
                  <a:lnTo>
                    <a:pt x="1063075" y="99422"/>
                  </a:lnTo>
                  <a:lnTo>
                    <a:pt x="1015951" y="123320"/>
                  </a:lnTo>
                  <a:lnTo>
                    <a:pt x="969507" y="148524"/>
                  </a:lnTo>
                  <a:lnTo>
                    <a:pt x="923770" y="175020"/>
                  </a:lnTo>
                  <a:lnTo>
                    <a:pt x="878767" y="202793"/>
                  </a:lnTo>
                  <a:lnTo>
                    <a:pt x="834525" y="231829"/>
                  </a:lnTo>
                  <a:lnTo>
                    <a:pt x="791072" y="262115"/>
                  </a:lnTo>
                  <a:lnTo>
                    <a:pt x="752243" y="290729"/>
                  </a:lnTo>
                  <a:lnTo>
                    <a:pt x="714350" y="320140"/>
                  </a:lnTo>
                  <a:lnTo>
                    <a:pt x="677396" y="350326"/>
                  </a:lnTo>
                  <a:lnTo>
                    <a:pt x="641384" y="381269"/>
                  </a:lnTo>
                  <a:lnTo>
                    <a:pt x="606318" y="412948"/>
                  </a:lnTo>
                  <a:lnTo>
                    <a:pt x="572201" y="445344"/>
                  </a:lnTo>
                  <a:lnTo>
                    <a:pt x="539036" y="478436"/>
                  </a:lnTo>
                  <a:lnTo>
                    <a:pt x="506826" y="512205"/>
                  </a:lnTo>
                  <a:lnTo>
                    <a:pt x="475575" y="546632"/>
                  </a:lnTo>
                  <a:lnTo>
                    <a:pt x="445287" y="581695"/>
                  </a:lnTo>
                  <a:lnTo>
                    <a:pt x="415963" y="617376"/>
                  </a:lnTo>
                  <a:lnTo>
                    <a:pt x="387607" y="653654"/>
                  </a:lnTo>
                  <a:lnTo>
                    <a:pt x="360224" y="690509"/>
                  </a:lnTo>
                  <a:lnTo>
                    <a:pt x="333815" y="727922"/>
                  </a:lnTo>
                  <a:lnTo>
                    <a:pt x="308385" y="765874"/>
                  </a:lnTo>
                  <a:lnTo>
                    <a:pt x="283936" y="804343"/>
                  </a:lnTo>
                  <a:lnTo>
                    <a:pt x="260471" y="843310"/>
                  </a:lnTo>
                  <a:lnTo>
                    <a:pt x="237995" y="882756"/>
                  </a:lnTo>
                  <a:lnTo>
                    <a:pt x="216510" y="922660"/>
                  </a:lnTo>
                  <a:lnTo>
                    <a:pt x="196020" y="963002"/>
                  </a:lnTo>
                  <a:lnTo>
                    <a:pt x="176527" y="1003764"/>
                  </a:lnTo>
                  <a:lnTo>
                    <a:pt x="158036" y="1044924"/>
                  </a:lnTo>
                  <a:lnTo>
                    <a:pt x="140548" y="1086463"/>
                  </a:lnTo>
                  <a:lnTo>
                    <a:pt x="124069" y="1128362"/>
                  </a:lnTo>
                  <a:lnTo>
                    <a:pt x="108600" y="1170600"/>
                  </a:lnTo>
                  <a:lnTo>
                    <a:pt x="94145" y="1213157"/>
                  </a:lnTo>
                  <a:lnTo>
                    <a:pt x="80708" y="1256014"/>
                  </a:lnTo>
                  <a:lnTo>
                    <a:pt x="68291" y="1299150"/>
                  </a:lnTo>
                  <a:lnTo>
                    <a:pt x="56898" y="1342547"/>
                  </a:lnTo>
                  <a:lnTo>
                    <a:pt x="46532" y="1386183"/>
                  </a:lnTo>
                  <a:lnTo>
                    <a:pt x="37197" y="1430040"/>
                  </a:lnTo>
                  <a:lnTo>
                    <a:pt x="28895" y="1474097"/>
                  </a:lnTo>
                  <a:lnTo>
                    <a:pt x="21630" y="1518335"/>
                  </a:lnTo>
                  <a:lnTo>
                    <a:pt x="15406" y="1562733"/>
                  </a:lnTo>
                  <a:lnTo>
                    <a:pt x="10225" y="1607272"/>
                  </a:lnTo>
                  <a:lnTo>
                    <a:pt x="6090" y="1651931"/>
                  </a:lnTo>
                  <a:lnTo>
                    <a:pt x="3006" y="1696692"/>
                  </a:lnTo>
                  <a:lnTo>
                    <a:pt x="974" y="1741534"/>
                  </a:lnTo>
                  <a:lnTo>
                    <a:pt x="0" y="1786438"/>
                  </a:lnTo>
                  <a:lnTo>
                    <a:pt x="84" y="1831383"/>
                  </a:lnTo>
                  <a:lnTo>
                    <a:pt x="1232" y="1876349"/>
                  </a:lnTo>
                  <a:lnTo>
                    <a:pt x="3447" y="1921318"/>
                  </a:lnTo>
                  <a:lnTo>
                    <a:pt x="6730" y="1966268"/>
                  </a:lnTo>
                  <a:lnTo>
                    <a:pt x="11087" y="2011181"/>
                  </a:lnTo>
                  <a:lnTo>
                    <a:pt x="16519" y="2056035"/>
                  </a:lnTo>
                  <a:lnTo>
                    <a:pt x="23031" y="2100812"/>
                  </a:lnTo>
                  <a:lnTo>
                    <a:pt x="30625" y="2145492"/>
                  </a:lnTo>
                  <a:lnTo>
                    <a:pt x="39306" y="2190054"/>
                  </a:lnTo>
                  <a:lnTo>
                    <a:pt x="49075" y="2234479"/>
                  </a:lnTo>
                  <a:lnTo>
                    <a:pt x="59937" y="2278747"/>
                  </a:lnTo>
                  <a:lnTo>
                    <a:pt x="71894" y="2322838"/>
                  </a:lnTo>
                  <a:lnTo>
                    <a:pt x="84950" y="2366732"/>
                  </a:lnTo>
                  <a:lnTo>
                    <a:pt x="99108" y="2410410"/>
                  </a:lnTo>
                  <a:lnTo>
                    <a:pt x="114372" y="2453851"/>
                  </a:lnTo>
                  <a:lnTo>
                    <a:pt x="130744" y="2497036"/>
                  </a:lnTo>
                  <a:lnTo>
                    <a:pt x="148228" y="2539945"/>
                  </a:lnTo>
                  <a:lnTo>
                    <a:pt x="166828" y="2582558"/>
                  </a:lnTo>
                  <a:lnTo>
                    <a:pt x="186546" y="2624855"/>
                  </a:lnTo>
                  <a:lnTo>
                    <a:pt x="207385" y="2666816"/>
                  </a:lnTo>
                  <a:lnTo>
                    <a:pt x="229350" y="2708421"/>
                  </a:lnTo>
                  <a:lnTo>
                    <a:pt x="252442" y="2749651"/>
                  </a:lnTo>
                  <a:lnTo>
                    <a:pt x="276666" y="2790486"/>
                  </a:lnTo>
                  <a:lnTo>
                    <a:pt x="302025" y="2830906"/>
                  </a:lnTo>
                  <a:lnTo>
                    <a:pt x="328522" y="2870891"/>
                  </a:lnTo>
                  <a:lnTo>
                    <a:pt x="356160" y="2910420"/>
                  </a:lnTo>
                  <a:lnTo>
                    <a:pt x="1897762" y="1803717"/>
                  </a:lnTo>
                  <a:lnTo>
                    <a:pt x="1307924" y="0"/>
                  </a:lnTo>
                  <a:close/>
                </a:path>
              </a:pathLst>
            </a:custGeom>
            <a:solidFill>
              <a:srgbClr val="CC525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13;p6">
              <a:extLst>
                <a:ext uri="{FF2B5EF4-FFF2-40B4-BE49-F238E27FC236}">
                  <a16:creationId xmlns:a16="http://schemas.microsoft.com/office/drawing/2014/main" id="{F1783A78-4E00-4BB5-9B23-BD3D74D547FA}"/>
                </a:ext>
              </a:extLst>
            </p:cNvPr>
            <p:cNvSpPr/>
            <p:nvPr/>
          </p:nvSpPr>
          <p:spPr>
            <a:xfrm>
              <a:off x="1283037" y="2319403"/>
              <a:ext cx="1898014" cy="2910840"/>
            </a:xfrm>
            <a:custGeom>
              <a:avLst/>
              <a:gdLst/>
              <a:ahLst/>
              <a:cxnLst/>
              <a:rect l="l" t="t" r="r" b="b"/>
              <a:pathLst>
                <a:path w="1898014" h="2910840" extrusionOk="0">
                  <a:moveTo>
                    <a:pt x="356160" y="2910420"/>
                  </a:moveTo>
                  <a:lnTo>
                    <a:pt x="328522" y="2870891"/>
                  </a:lnTo>
                  <a:lnTo>
                    <a:pt x="302025" y="2830906"/>
                  </a:lnTo>
                  <a:lnTo>
                    <a:pt x="276666" y="2790486"/>
                  </a:lnTo>
                  <a:lnTo>
                    <a:pt x="252442" y="2749651"/>
                  </a:lnTo>
                  <a:lnTo>
                    <a:pt x="229350" y="2708421"/>
                  </a:lnTo>
                  <a:lnTo>
                    <a:pt x="207385" y="2666816"/>
                  </a:lnTo>
                  <a:lnTo>
                    <a:pt x="186546" y="2624855"/>
                  </a:lnTo>
                  <a:lnTo>
                    <a:pt x="166828" y="2582558"/>
                  </a:lnTo>
                  <a:lnTo>
                    <a:pt x="148228" y="2539945"/>
                  </a:lnTo>
                  <a:lnTo>
                    <a:pt x="130744" y="2497036"/>
                  </a:lnTo>
                  <a:lnTo>
                    <a:pt x="114372" y="2453851"/>
                  </a:lnTo>
                  <a:lnTo>
                    <a:pt x="99108" y="2410410"/>
                  </a:lnTo>
                  <a:lnTo>
                    <a:pt x="84950" y="2366732"/>
                  </a:lnTo>
                  <a:lnTo>
                    <a:pt x="71894" y="2322838"/>
                  </a:lnTo>
                  <a:lnTo>
                    <a:pt x="59937" y="2278747"/>
                  </a:lnTo>
                  <a:lnTo>
                    <a:pt x="49075" y="2234479"/>
                  </a:lnTo>
                  <a:lnTo>
                    <a:pt x="39306" y="2190054"/>
                  </a:lnTo>
                  <a:lnTo>
                    <a:pt x="30625" y="2145492"/>
                  </a:lnTo>
                  <a:lnTo>
                    <a:pt x="23031" y="2100812"/>
                  </a:lnTo>
                  <a:lnTo>
                    <a:pt x="16519" y="2056035"/>
                  </a:lnTo>
                  <a:lnTo>
                    <a:pt x="11087" y="2011181"/>
                  </a:lnTo>
                  <a:lnTo>
                    <a:pt x="6730" y="1966268"/>
                  </a:lnTo>
                  <a:lnTo>
                    <a:pt x="3447" y="1921318"/>
                  </a:lnTo>
                  <a:lnTo>
                    <a:pt x="1232" y="1876349"/>
                  </a:lnTo>
                  <a:lnTo>
                    <a:pt x="84" y="1831383"/>
                  </a:lnTo>
                  <a:lnTo>
                    <a:pt x="0" y="1786438"/>
                  </a:lnTo>
                  <a:lnTo>
                    <a:pt x="974" y="1741534"/>
                  </a:lnTo>
                  <a:lnTo>
                    <a:pt x="3006" y="1696692"/>
                  </a:lnTo>
                  <a:lnTo>
                    <a:pt x="6090" y="1651931"/>
                  </a:lnTo>
                  <a:lnTo>
                    <a:pt x="10225" y="1607272"/>
                  </a:lnTo>
                  <a:lnTo>
                    <a:pt x="15406" y="1562733"/>
                  </a:lnTo>
                  <a:lnTo>
                    <a:pt x="21630" y="1518335"/>
                  </a:lnTo>
                  <a:lnTo>
                    <a:pt x="28895" y="1474097"/>
                  </a:lnTo>
                  <a:lnTo>
                    <a:pt x="37197" y="1430040"/>
                  </a:lnTo>
                  <a:lnTo>
                    <a:pt x="46532" y="1386183"/>
                  </a:lnTo>
                  <a:lnTo>
                    <a:pt x="56898" y="1342547"/>
                  </a:lnTo>
                  <a:lnTo>
                    <a:pt x="68291" y="1299150"/>
                  </a:lnTo>
                  <a:lnTo>
                    <a:pt x="80708" y="1256014"/>
                  </a:lnTo>
                  <a:lnTo>
                    <a:pt x="94145" y="1213157"/>
                  </a:lnTo>
                  <a:lnTo>
                    <a:pt x="108600" y="1170600"/>
                  </a:lnTo>
                  <a:lnTo>
                    <a:pt x="124069" y="1128362"/>
                  </a:lnTo>
                  <a:lnTo>
                    <a:pt x="140548" y="1086463"/>
                  </a:lnTo>
                  <a:lnTo>
                    <a:pt x="158036" y="1044924"/>
                  </a:lnTo>
                  <a:lnTo>
                    <a:pt x="176527" y="1003764"/>
                  </a:lnTo>
                  <a:lnTo>
                    <a:pt x="196020" y="963002"/>
                  </a:lnTo>
                  <a:lnTo>
                    <a:pt x="216510" y="922660"/>
                  </a:lnTo>
                  <a:lnTo>
                    <a:pt x="237995" y="882756"/>
                  </a:lnTo>
                  <a:lnTo>
                    <a:pt x="260471" y="843310"/>
                  </a:lnTo>
                  <a:lnTo>
                    <a:pt x="283936" y="804343"/>
                  </a:lnTo>
                  <a:lnTo>
                    <a:pt x="308385" y="765874"/>
                  </a:lnTo>
                  <a:lnTo>
                    <a:pt x="333815" y="727922"/>
                  </a:lnTo>
                  <a:lnTo>
                    <a:pt x="360224" y="690509"/>
                  </a:lnTo>
                  <a:lnTo>
                    <a:pt x="387607" y="653654"/>
                  </a:lnTo>
                  <a:lnTo>
                    <a:pt x="415963" y="617376"/>
                  </a:lnTo>
                  <a:lnTo>
                    <a:pt x="445287" y="581695"/>
                  </a:lnTo>
                  <a:lnTo>
                    <a:pt x="475575" y="546632"/>
                  </a:lnTo>
                  <a:lnTo>
                    <a:pt x="506826" y="512205"/>
                  </a:lnTo>
                  <a:lnTo>
                    <a:pt x="539036" y="478436"/>
                  </a:lnTo>
                  <a:lnTo>
                    <a:pt x="572201" y="445344"/>
                  </a:lnTo>
                  <a:lnTo>
                    <a:pt x="606318" y="412948"/>
                  </a:lnTo>
                  <a:lnTo>
                    <a:pt x="641384" y="381269"/>
                  </a:lnTo>
                  <a:lnTo>
                    <a:pt x="677396" y="350326"/>
                  </a:lnTo>
                  <a:lnTo>
                    <a:pt x="714350" y="320140"/>
                  </a:lnTo>
                  <a:lnTo>
                    <a:pt x="752243" y="290729"/>
                  </a:lnTo>
                  <a:lnTo>
                    <a:pt x="791072" y="262115"/>
                  </a:lnTo>
                  <a:lnTo>
                    <a:pt x="834525" y="231829"/>
                  </a:lnTo>
                  <a:lnTo>
                    <a:pt x="878767" y="202793"/>
                  </a:lnTo>
                  <a:lnTo>
                    <a:pt x="923770" y="175020"/>
                  </a:lnTo>
                  <a:lnTo>
                    <a:pt x="969507" y="148524"/>
                  </a:lnTo>
                  <a:lnTo>
                    <a:pt x="1015951" y="123320"/>
                  </a:lnTo>
                  <a:lnTo>
                    <a:pt x="1063075" y="99422"/>
                  </a:lnTo>
                  <a:lnTo>
                    <a:pt x="1110850" y="76843"/>
                  </a:lnTo>
                  <a:lnTo>
                    <a:pt x="1159250" y="55597"/>
                  </a:lnTo>
                  <a:lnTo>
                    <a:pt x="1208247" y="35699"/>
                  </a:lnTo>
                  <a:lnTo>
                    <a:pt x="1257814" y="17161"/>
                  </a:lnTo>
                  <a:lnTo>
                    <a:pt x="1307924" y="0"/>
                  </a:lnTo>
                  <a:lnTo>
                    <a:pt x="1897762" y="1803717"/>
                  </a:lnTo>
                  <a:lnTo>
                    <a:pt x="356160" y="2910420"/>
                  </a:lnTo>
                  <a:close/>
                </a:path>
              </a:pathLst>
            </a:custGeom>
            <a:noFill/>
            <a:ln w="198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14;p6">
              <a:extLst>
                <a:ext uri="{FF2B5EF4-FFF2-40B4-BE49-F238E27FC236}">
                  <a16:creationId xmlns:a16="http://schemas.microsoft.com/office/drawing/2014/main" id="{1E55FBE6-A4EC-49D2-9433-A661FA9FCD52}"/>
                </a:ext>
              </a:extLst>
            </p:cNvPr>
            <p:cNvSpPr/>
            <p:nvPr/>
          </p:nvSpPr>
          <p:spPr>
            <a:xfrm>
              <a:off x="2590954" y="2279892"/>
              <a:ext cx="589915" cy="1843405"/>
            </a:xfrm>
            <a:custGeom>
              <a:avLst/>
              <a:gdLst/>
              <a:ahLst/>
              <a:cxnLst/>
              <a:rect l="l" t="t" r="r" b="b"/>
              <a:pathLst>
                <a:path w="589914" h="1843404" extrusionOk="0">
                  <a:moveTo>
                    <a:pt x="138379" y="0"/>
                  </a:moveTo>
                  <a:lnTo>
                    <a:pt x="103507" y="8893"/>
                  </a:lnTo>
                  <a:lnTo>
                    <a:pt x="68813" y="18445"/>
                  </a:lnTo>
                  <a:lnTo>
                    <a:pt x="34307" y="28651"/>
                  </a:lnTo>
                  <a:lnTo>
                    <a:pt x="0" y="39509"/>
                  </a:lnTo>
                  <a:lnTo>
                    <a:pt x="589851" y="1843227"/>
                  </a:lnTo>
                  <a:lnTo>
                    <a:pt x="138379" y="0"/>
                  </a:lnTo>
                  <a:close/>
                </a:path>
              </a:pathLst>
            </a:custGeom>
            <a:solidFill>
              <a:srgbClr val="95959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15;p6">
              <a:extLst>
                <a:ext uri="{FF2B5EF4-FFF2-40B4-BE49-F238E27FC236}">
                  <a16:creationId xmlns:a16="http://schemas.microsoft.com/office/drawing/2014/main" id="{40C7DAA3-1F5C-4C71-9262-84F9DD3AA473}"/>
                </a:ext>
              </a:extLst>
            </p:cNvPr>
            <p:cNvSpPr/>
            <p:nvPr/>
          </p:nvSpPr>
          <p:spPr>
            <a:xfrm>
              <a:off x="2590954" y="2279892"/>
              <a:ext cx="589915" cy="1843405"/>
            </a:xfrm>
            <a:custGeom>
              <a:avLst/>
              <a:gdLst/>
              <a:ahLst/>
              <a:cxnLst/>
              <a:rect l="l" t="t" r="r" b="b"/>
              <a:pathLst>
                <a:path w="589914" h="1843404" extrusionOk="0">
                  <a:moveTo>
                    <a:pt x="0" y="39509"/>
                  </a:moveTo>
                  <a:lnTo>
                    <a:pt x="34307" y="28651"/>
                  </a:lnTo>
                  <a:lnTo>
                    <a:pt x="68813" y="18445"/>
                  </a:lnTo>
                  <a:lnTo>
                    <a:pt x="103507" y="8893"/>
                  </a:lnTo>
                  <a:lnTo>
                    <a:pt x="138379" y="0"/>
                  </a:lnTo>
                  <a:lnTo>
                    <a:pt x="589851" y="1843227"/>
                  </a:lnTo>
                  <a:lnTo>
                    <a:pt x="0" y="39509"/>
                  </a:lnTo>
                  <a:close/>
                </a:path>
              </a:pathLst>
            </a:custGeom>
            <a:noFill/>
            <a:ln w="198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16;p6">
              <a:extLst>
                <a:ext uri="{FF2B5EF4-FFF2-40B4-BE49-F238E27FC236}">
                  <a16:creationId xmlns:a16="http://schemas.microsoft.com/office/drawing/2014/main" id="{49AEE6F6-27D8-457C-BA5E-0EFBAF8F16CD}"/>
                </a:ext>
              </a:extLst>
            </p:cNvPr>
            <p:cNvSpPr/>
            <p:nvPr/>
          </p:nvSpPr>
          <p:spPr>
            <a:xfrm>
              <a:off x="2729336" y="2225403"/>
              <a:ext cx="451484" cy="1898014"/>
            </a:xfrm>
            <a:custGeom>
              <a:avLst/>
              <a:gdLst/>
              <a:ahLst/>
              <a:cxnLst/>
              <a:rect l="l" t="t" r="r" b="b"/>
              <a:pathLst>
                <a:path w="451485" h="1898014" extrusionOk="0">
                  <a:moveTo>
                    <a:pt x="451472" y="0"/>
                  </a:moveTo>
                  <a:lnTo>
                    <a:pt x="400786" y="676"/>
                  </a:lnTo>
                  <a:lnTo>
                    <a:pt x="350168" y="2705"/>
                  </a:lnTo>
                  <a:lnTo>
                    <a:pt x="299645" y="6081"/>
                  </a:lnTo>
                  <a:lnTo>
                    <a:pt x="249244" y="10803"/>
                  </a:lnTo>
                  <a:lnTo>
                    <a:pt x="198991" y="16868"/>
                  </a:lnTo>
                  <a:lnTo>
                    <a:pt x="148914" y="24271"/>
                  </a:lnTo>
                  <a:lnTo>
                    <a:pt x="99038" y="33010"/>
                  </a:lnTo>
                  <a:lnTo>
                    <a:pt x="49391" y="43081"/>
                  </a:lnTo>
                  <a:lnTo>
                    <a:pt x="0" y="54483"/>
                  </a:lnTo>
                  <a:lnTo>
                    <a:pt x="451472" y="1897722"/>
                  </a:lnTo>
                  <a:lnTo>
                    <a:pt x="451472" y="0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17;p6">
              <a:extLst>
                <a:ext uri="{FF2B5EF4-FFF2-40B4-BE49-F238E27FC236}">
                  <a16:creationId xmlns:a16="http://schemas.microsoft.com/office/drawing/2014/main" id="{6530FEF0-9599-499E-AB0A-32BE92EEE485}"/>
                </a:ext>
              </a:extLst>
            </p:cNvPr>
            <p:cNvSpPr/>
            <p:nvPr/>
          </p:nvSpPr>
          <p:spPr>
            <a:xfrm>
              <a:off x="2729336" y="2225403"/>
              <a:ext cx="451484" cy="1898014"/>
            </a:xfrm>
            <a:custGeom>
              <a:avLst/>
              <a:gdLst/>
              <a:ahLst/>
              <a:cxnLst/>
              <a:rect l="l" t="t" r="r" b="b"/>
              <a:pathLst>
                <a:path w="451485" h="1898014" extrusionOk="0">
                  <a:moveTo>
                    <a:pt x="0" y="54483"/>
                  </a:moveTo>
                  <a:lnTo>
                    <a:pt x="49391" y="43081"/>
                  </a:lnTo>
                  <a:lnTo>
                    <a:pt x="99038" y="33010"/>
                  </a:lnTo>
                  <a:lnTo>
                    <a:pt x="148914" y="24271"/>
                  </a:lnTo>
                  <a:lnTo>
                    <a:pt x="198991" y="16868"/>
                  </a:lnTo>
                  <a:lnTo>
                    <a:pt x="249244" y="10803"/>
                  </a:lnTo>
                  <a:lnTo>
                    <a:pt x="299645" y="6081"/>
                  </a:lnTo>
                  <a:lnTo>
                    <a:pt x="350168" y="2705"/>
                  </a:lnTo>
                  <a:lnTo>
                    <a:pt x="400786" y="676"/>
                  </a:lnTo>
                  <a:lnTo>
                    <a:pt x="451472" y="0"/>
                  </a:lnTo>
                  <a:lnTo>
                    <a:pt x="451472" y="1897722"/>
                  </a:lnTo>
                  <a:lnTo>
                    <a:pt x="0" y="54483"/>
                  </a:lnTo>
                  <a:close/>
                </a:path>
              </a:pathLst>
            </a:custGeom>
            <a:noFill/>
            <a:ln w="198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18;p6">
              <a:extLst>
                <a:ext uri="{FF2B5EF4-FFF2-40B4-BE49-F238E27FC236}">
                  <a16:creationId xmlns:a16="http://schemas.microsoft.com/office/drawing/2014/main" id="{F172B8EB-D549-46BF-AFF6-05AEBA7C02EA}"/>
                </a:ext>
              </a:extLst>
            </p:cNvPr>
            <p:cNvSpPr/>
            <p:nvPr/>
          </p:nvSpPr>
          <p:spPr>
            <a:xfrm>
              <a:off x="1626108" y="5347715"/>
              <a:ext cx="105410" cy="574675"/>
            </a:xfrm>
            <a:custGeom>
              <a:avLst/>
              <a:gdLst/>
              <a:ahLst/>
              <a:cxnLst/>
              <a:rect l="l" t="t" r="r" b="b"/>
              <a:pathLst>
                <a:path w="105410" h="574675" extrusionOk="0">
                  <a:moveTo>
                    <a:pt x="105156" y="0"/>
                  </a:moveTo>
                  <a:lnTo>
                    <a:pt x="57912" y="574548"/>
                  </a:lnTo>
                  <a:lnTo>
                    <a:pt x="0" y="574548"/>
                  </a:lnTo>
                </a:path>
              </a:pathLst>
            </a:custGeom>
            <a:noFill/>
            <a:ln w="9525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19;p6">
              <a:extLst>
                <a:ext uri="{FF2B5EF4-FFF2-40B4-BE49-F238E27FC236}">
                  <a16:creationId xmlns:a16="http://schemas.microsoft.com/office/drawing/2014/main" id="{F0BE4967-C09F-4637-95E8-81FA1DA7702D}"/>
                </a:ext>
              </a:extLst>
            </p:cNvPr>
            <p:cNvSpPr/>
            <p:nvPr/>
          </p:nvSpPr>
          <p:spPr>
            <a:xfrm>
              <a:off x="1059180" y="5239511"/>
              <a:ext cx="586740" cy="94615"/>
            </a:xfrm>
            <a:custGeom>
              <a:avLst/>
              <a:gdLst/>
              <a:ahLst/>
              <a:cxnLst/>
              <a:rect l="l" t="t" r="r" b="b"/>
              <a:pathLst>
                <a:path w="586739" h="94614" extrusionOk="0">
                  <a:moveTo>
                    <a:pt x="586740" y="0"/>
                  </a:moveTo>
                  <a:lnTo>
                    <a:pt x="56388" y="94488"/>
                  </a:lnTo>
                  <a:lnTo>
                    <a:pt x="0" y="94488"/>
                  </a:lnTo>
                </a:path>
              </a:pathLst>
            </a:custGeom>
            <a:noFill/>
            <a:ln w="9525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0;p6">
              <a:extLst>
                <a:ext uri="{FF2B5EF4-FFF2-40B4-BE49-F238E27FC236}">
                  <a16:creationId xmlns:a16="http://schemas.microsoft.com/office/drawing/2014/main" id="{1FFF1FE0-1655-4413-B3EA-46341900C9B4}"/>
                </a:ext>
              </a:extLst>
            </p:cNvPr>
            <p:cNvSpPr/>
            <p:nvPr/>
          </p:nvSpPr>
          <p:spPr>
            <a:xfrm>
              <a:off x="2241804" y="1834895"/>
              <a:ext cx="417830" cy="463550"/>
            </a:xfrm>
            <a:custGeom>
              <a:avLst/>
              <a:gdLst/>
              <a:ahLst/>
              <a:cxnLst/>
              <a:rect l="l" t="t" r="r" b="b"/>
              <a:pathLst>
                <a:path w="417830" h="463550" extrusionOk="0">
                  <a:moveTo>
                    <a:pt x="417575" y="463296"/>
                  </a:moveTo>
                  <a:lnTo>
                    <a:pt x="56387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A6A6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121;p6">
            <a:extLst>
              <a:ext uri="{FF2B5EF4-FFF2-40B4-BE49-F238E27FC236}">
                <a16:creationId xmlns:a16="http://schemas.microsoft.com/office/drawing/2014/main" id="{2A85B3EA-2B0B-481A-B0F4-2A5021467295}"/>
              </a:ext>
            </a:extLst>
          </p:cNvPr>
          <p:cNvSpPr txBox="1"/>
          <p:nvPr/>
        </p:nvSpPr>
        <p:spPr>
          <a:xfrm>
            <a:off x="4327687" y="2794255"/>
            <a:ext cx="980440" cy="45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250" rIns="0" bIns="0" anchor="t" anchorCtr="0">
            <a:spAutoFit/>
          </a:bodyPr>
          <a:lstStyle/>
          <a:p>
            <a:pPr marL="12700" marR="5080" lvl="0" indent="74295" algn="l" rtl="0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Hispanic or  Latinx, 24.0%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122;p6">
            <a:extLst>
              <a:ext uri="{FF2B5EF4-FFF2-40B4-BE49-F238E27FC236}">
                <a16:creationId xmlns:a16="http://schemas.microsoft.com/office/drawing/2014/main" id="{8D0700FE-88D7-4D56-B256-97EBBADEC96F}"/>
              </a:ext>
            </a:extLst>
          </p:cNvPr>
          <p:cNvSpPr txBox="1"/>
          <p:nvPr/>
        </p:nvSpPr>
        <p:spPr>
          <a:xfrm>
            <a:off x="3975351" y="4585003"/>
            <a:ext cx="980440" cy="67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75" rIns="0" bIns="0" anchor="t" anchorCtr="0">
            <a:spAutoFit/>
          </a:bodyPr>
          <a:lstStyle/>
          <a:p>
            <a:pPr marL="12700" marR="5080" lvl="0" indent="80645" algn="just" rtl="0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White, Not  Hispanic or  Latinx, 38.4%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23;p6">
            <a:extLst>
              <a:ext uri="{FF2B5EF4-FFF2-40B4-BE49-F238E27FC236}">
                <a16:creationId xmlns:a16="http://schemas.microsoft.com/office/drawing/2014/main" id="{5CC24A5F-A320-4C50-965B-B3399F99A5C6}"/>
              </a:ext>
            </a:extLst>
          </p:cNvPr>
          <p:cNvSpPr txBox="1"/>
          <p:nvPr/>
        </p:nvSpPr>
        <p:spPr>
          <a:xfrm>
            <a:off x="898080" y="5545646"/>
            <a:ext cx="6436995" cy="98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75" rIns="0" bIns="0" anchor="t" anchorCtr="0">
            <a:spAutoFit/>
          </a:bodyPr>
          <a:lstStyle/>
          <a:p>
            <a:pPr marL="498475" marR="5065395" lvl="0" indent="66675" algn="just" rtl="0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Black, Not  Hispanic or  Latinx, 2.1%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4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U.S. Census Bureau and American Community Survey; 1 year estimate for 2019; </a:t>
            </a:r>
            <a:r>
              <a:rPr lang="en-US" sz="1200" u="sng">
                <a:solidFill>
                  <a:srgbClr val="0562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Statistical Atlas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24;p6">
            <a:extLst>
              <a:ext uri="{FF2B5EF4-FFF2-40B4-BE49-F238E27FC236}">
                <a16:creationId xmlns:a16="http://schemas.microsoft.com/office/drawing/2014/main" id="{228651BE-5D40-430E-A90C-77465E188A28}"/>
              </a:ext>
            </a:extLst>
          </p:cNvPr>
          <p:cNvSpPr txBox="1"/>
          <p:nvPr/>
        </p:nvSpPr>
        <p:spPr>
          <a:xfrm>
            <a:off x="617589" y="4277467"/>
            <a:ext cx="1204595" cy="1108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75" rIns="0" bIns="0" anchor="t" anchorCtr="0">
            <a:spAutoFit/>
          </a:bodyPr>
          <a:lstStyle/>
          <a:p>
            <a:pPr marL="12065" marR="5080" lvl="0" indent="0" algn="ctr" rtl="0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American Indian  and Alaska  Native, Not  Hispanic or  Latinx, 0.2%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25;p6">
            <a:extLst>
              <a:ext uri="{FF2B5EF4-FFF2-40B4-BE49-F238E27FC236}">
                <a16:creationId xmlns:a16="http://schemas.microsoft.com/office/drawing/2014/main" id="{F1412425-C45A-4FE0-ABE9-D80134B98C89}"/>
              </a:ext>
            </a:extLst>
          </p:cNvPr>
          <p:cNvSpPr txBox="1"/>
          <p:nvPr/>
        </p:nvSpPr>
        <p:spPr>
          <a:xfrm>
            <a:off x="2003755" y="3070500"/>
            <a:ext cx="980440" cy="67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75" rIns="0" bIns="0" anchor="t" anchorCtr="0">
            <a:spAutoFit/>
          </a:bodyPr>
          <a:lstStyle/>
          <a:p>
            <a:pPr marL="12700" marR="5080" lvl="0" indent="103504" algn="just" rtl="0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Asian, Not  Hispanic or  Latinx, 29.7%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126;p6">
            <a:extLst>
              <a:ext uri="{FF2B5EF4-FFF2-40B4-BE49-F238E27FC236}">
                <a16:creationId xmlns:a16="http://schemas.microsoft.com/office/drawing/2014/main" id="{D0D2EAF9-3765-42DC-A134-58FD30A8CA1D}"/>
              </a:ext>
            </a:extLst>
          </p:cNvPr>
          <p:cNvSpPr txBox="1"/>
          <p:nvPr/>
        </p:nvSpPr>
        <p:spPr>
          <a:xfrm>
            <a:off x="1554776" y="1213066"/>
            <a:ext cx="1200150" cy="1108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875" rIns="0" bIns="0" anchor="t" anchorCtr="0">
            <a:spAutoFit/>
          </a:bodyPr>
          <a:lstStyle/>
          <a:p>
            <a:pPr marL="12065" marR="5080" lvl="0" indent="0" algn="ctr" rtl="0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Native Hawaiian  and Other  Pacific Islander,  Not Hispanic or  Latinx, 1.2%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127;p6">
            <a:extLst>
              <a:ext uri="{FF2B5EF4-FFF2-40B4-BE49-F238E27FC236}">
                <a16:creationId xmlns:a16="http://schemas.microsoft.com/office/drawing/2014/main" id="{1896703E-4A5D-4024-A27B-99A3F6670C79}"/>
              </a:ext>
            </a:extLst>
          </p:cNvPr>
          <p:cNvSpPr txBox="1"/>
          <p:nvPr/>
        </p:nvSpPr>
        <p:spPr>
          <a:xfrm>
            <a:off x="2882107" y="1259207"/>
            <a:ext cx="30734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85858"/>
                </a:solidFill>
                <a:latin typeface="Calibri"/>
                <a:ea typeface="Calibri"/>
                <a:cs typeface="Calibri"/>
                <a:sym typeface="Calibri"/>
              </a:rPr>
              <a:t>San Mateo County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09295" marR="0" lvl="0" indent="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Two or more races, Not Hispanic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06120" marR="0" lvl="0" indent="0" algn="ctr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or Latinx, 3.8%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4900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BFCDDBB5-4FFB-4B78-B455-0F6D06C5591D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719AFA68-8529-4AFD-B15F-C66DEBDF76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F2EEB10A-2068-4BF1-AB9E-3B40B9FF54D4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Cañada College Demographics Fall 2019</a:t>
            </a:r>
          </a:p>
        </p:txBody>
      </p:sp>
      <p:sp>
        <p:nvSpPr>
          <p:cNvPr id="46" name="Google Shape;133;p7">
            <a:extLst>
              <a:ext uri="{FF2B5EF4-FFF2-40B4-BE49-F238E27FC236}">
                <a16:creationId xmlns:a16="http://schemas.microsoft.com/office/drawing/2014/main" id="{EDC11112-3F68-457D-BEB4-E7F0C6B05CD4}"/>
              </a:ext>
            </a:extLst>
          </p:cNvPr>
          <p:cNvSpPr txBox="1"/>
          <p:nvPr/>
        </p:nvSpPr>
        <p:spPr>
          <a:xfrm>
            <a:off x="838200" y="6370735"/>
            <a:ext cx="9269730" cy="1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Sources: Students – District data warehouse; Employees – CCCCO Data Mart; Community – U.S. Census American Community Survey, 1-year estimate</a:t>
            </a:r>
            <a:endParaRPr sz="1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0" name="Chart 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485633"/>
              </p:ext>
            </p:extLst>
          </p:nvPr>
        </p:nvGraphicFramePr>
        <p:xfrm>
          <a:off x="511629" y="1334795"/>
          <a:ext cx="11168742" cy="4728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752916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0652E-4B98-4012-93AA-77847BDCBED7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830B7-8C4B-4211-B188-ACAE4CA00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1582C8-CB6F-474D-8A88-26DA0C78F61F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816" y="323024"/>
            <a:ext cx="10515600" cy="528108"/>
          </a:xfrm>
        </p:spPr>
        <p:txBody>
          <a:bodyPr>
            <a:norm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College Employees By Major Race/Ethnicity (#)</a:t>
            </a:r>
          </a:p>
        </p:txBody>
      </p:sp>
      <p:sp>
        <p:nvSpPr>
          <p:cNvPr id="65" name="Google Shape;239;p9">
            <a:extLst>
              <a:ext uri="{FF2B5EF4-FFF2-40B4-BE49-F238E27FC236}">
                <a16:creationId xmlns:a16="http://schemas.microsoft.com/office/drawing/2014/main" id="{3394BFBE-2AF8-4CB8-AAAD-5F6016D36940}"/>
              </a:ext>
            </a:extLst>
          </p:cNvPr>
          <p:cNvSpPr txBox="1"/>
          <p:nvPr/>
        </p:nvSpPr>
        <p:spPr>
          <a:xfrm>
            <a:off x="731729" y="5855335"/>
            <a:ext cx="164782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CCCCO Data Mart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7" name="Chart 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727282"/>
              </p:ext>
            </p:extLst>
          </p:nvPr>
        </p:nvGraphicFramePr>
        <p:xfrm>
          <a:off x="731729" y="1167722"/>
          <a:ext cx="10515600" cy="4687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011676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0652E-4B98-4012-93AA-77847BDCBED7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830B7-8C4B-4211-B188-ACAE4CA00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1582C8-CB6F-474D-8A88-26DA0C78F61F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83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Cañada College Students Fall 2019</a:t>
            </a:r>
          </a:p>
        </p:txBody>
      </p:sp>
      <p:graphicFrame>
        <p:nvGraphicFramePr>
          <p:cNvPr id="14" name="Google Shape;244;p12">
            <a:extLst>
              <a:ext uri="{FF2B5EF4-FFF2-40B4-BE49-F238E27FC236}">
                <a16:creationId xmlns:a16="http://schemas.microsoft.com/office/drawing/2014/main" id="{1C58D231-C179-4FE5-8200-F1DD69F27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8935369"/>
              </p:ext>
            </p:extLst>
          </p:nvPr>
        </p:nvGraphicFramePr>
        <p:xfrm>
          <a:off x="935200" y="1414145"/>
          <a:ext cx="10321600" cy="415471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63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125">
                <a:tc gridSpan="2">
                  <a:txBody>
                    <a:bodyPr/>
                    <a:lstStyle/>
                    <a:p>
                      <a:pPr marL="0" marR="723265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Fall 2019</a:t>
                      </a:r>
                      <a:endParaRPr sz="2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102225" marB="0"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75">
                <a:tc>
                  <a:txBody>
                    <a:bodyPr/>
                    <a:lstStyle/>
                    <a:p>
                      <a:pPr marL="63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Asian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89525" marB="0">
                    <a:lnL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827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89525" marB="0">
                    <a:lnR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350">
                <a:tc>
                  <a:txBody>
                    <a:bodyPr/>
                    <a:lstStyle/>
                    <a:p>
                      <a:pPr marL="63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Black, Non-Hispanic or Latinx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95875" marB="0">
                    <a:lnL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164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95875" marB="0">
                    <a:lnR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350">
                <a:tc>
                  <a:txBody>
                    <a:bodyPr/>
                    <a:lstStyle/>
                    <a:p>
                      <a:pPr marL="63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Filipino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95875" marB="0">
                    <a:lnL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262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95875" marB="0">
                    <a:lnR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350">
                <a:tc>
                  <a:txBody>
                    <a:bodyPr/>
                    <a:lstStyle/>
                    <a:p>
                      <a:pPr marL="63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Hispanic or Latinx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95875" marB="0">
                    <a:lnL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2,713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95875" marB="0">
                    <a:lnR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350">
                <a:tc>
                  <a:txBody>
                    <a:bodyPr/>
                    <a:lstStyle/>
                    <a:p>
                      <a:pPr marL="63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 or more races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95875" marB="0">
                    <a:lnL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287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95875" marB="0">
                    <a:lnR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350">
                <a:tc>
                  <a:txBody>
                    <a:bodyPr/>
                    <a:lstStyle/>
                    <a:p>
                      <a:pPr marL="63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Pacific Islander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95875" marB="0">
                    <a:lnL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95875" marB="0">
                    <a:lnR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350">
                <a:tc>
                  <a:txBody>
                    <a:bodyPr/>
                    <a:lstStyle/>
                    <a:p>
                      <a:pPr marL="63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95875" marB="0">
                    <a:lnL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565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95875" marB="0">
                    <a:lnR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350">
                <a:tc>
                  <a:txBody>
                    <a:bodyPr/>
                    <a:lstStyle/>
                    <a:p>
                      <a:pPr marL="63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White Non-Hispanic or Latinx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95875" marB="0">
                    <a:lnL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1,316</a:t>
                      </a:r>
                      <a:endParaRPr sz="2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95875" marB="0">
                    <a:lnR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FAC4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12852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0652E-4B98-4012-93AA-77847BDCBED7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830B7-8C4B-4211-B188-ACAE4CA00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1582C8-CB6F-474D-8A88-26DA0C78F61F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83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Support for an </a:t>
            </a:r>
            <a:r>
              <a:rPr lang="en-US" sz="3600" b="1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Umoja</a:t>
            </a:r>
            <a:r>
              <a:rPr lang="en-US" sz="3600" b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Program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at Cañada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9727" y="1233281"/>
            <a:ext cx="13041683" cy="455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6698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705CFA-33F6-4105-832D-BD1947033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>
          <a:xfrm>
            <a:off x="690842" y="-9314"/>
            <a:ext cx="11494370" cy="68673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FA1314-8F33-4955-BE2C-917B786340CE}"/>
              </a:ext>
            </a:extLst>
          </p:cNvPr>
          <p:cNvSpPr/>
          <p:nvPr/>
        </p:nvSpPr>
        <p:spPr>
          <a:xfrm rot="5400000">
            <a:off x="-3086130" y="3081030"/>
            <a:ext cx="6863098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F5A238-41AC-4D52-9525-60BF6209A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95" y="844791"/>
            <a:ext cx="6271093" cy="2816519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48C3CA36-8AC6-47B4-9365-B3EC4FBFB9A1}"/>
              </a:ext>
            </a:extLst>
          </p:cNvPr>
          <p:cNvSpPr/>
          <p:nvPr/>
        </p:nvSpPr>
        <p:spPr>
          <a:xfrm rot="16200000" flipH="1">
            <a:off x="-548626" y="539379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BCF2C-0D9F-4828-BE91-7048437CBF1C}"/>
              </a:ext>
            </a:extLst>
          </p:cNvPr>
          <p:cNvSpPr txBox="1"/>
          <p:nvPr/>
        </p:nvSpPr>
        <p:spPr>
          <a:xfrm>
            <a:off x="690842" y="4602347"/>
            <a:ext cx="11252199" cy="95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latin typeface="Garamond" panose="02020404030301010803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0127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Marketing &amp; Outreach Collaboration 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219050-3481-49C9-AF99-437DA2E610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7151" r="445" b="4733"/>
          <a:stretch/>
        </p:blipFill>
        <p:spPr>
          <a:xfrm>
            <a:off x="662027" y="1093110"/>
            <a:ext cx="10940133" cy="571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071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67;p3">
            <a:extLst>
              <a:ext uri="{FF2B5EF4-FFF2-40B4-BE49-F238E27FC236}">
                <a16:creationId xmlns:a16="http://schemas.microsoft.com/office/drawing/2014/main" id="{A319412A-5139-4ED1-8AAC-C740F22D48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57" t="11930" r="6486" b="2863"/>
          <a:stretch/>
        </p:blipFill>
        <p:spPr>
          <a:xfrm>
            <a:off x="331412" y="959718"/>
            <a:ext cx="11539869" cy="515097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SEM Priority Plan &amp; Progress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0652E-4B98-4012-93AA-77847BDCBED7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830B7-8C4B-4211-B188-ACAE4CA00F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1582C8-CB6F-474D-8A88-26DA0C78F61F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186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SEM Priority Plan &amp; Progress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0652E-4B98-4012-93AA-77847BDCBED7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830B7-8C4B-4211-B188-ACAE4CA00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1582C8-CB6F-474D-8A88-26DA0C78F61F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39348C2-8026-4891-8C62-812C66D42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442815"/>
              </p:ext>
            </p:extLst>
          </p:nvPr>
        </p:nvGraphicFramePr>
        <p:xfrm>
          <a:off x="339018" y="1005530"/>
          <a:ext cx="11290812" cy="5130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4066">
                  <a:extLst>
                    <a:ext uri="{9D8B030D-6E8A-4147-A177-3AD203B41FA5}">
                      <a16:colId xmlns:a16="http://schemas.microsoft.com/office/drawing/2014/main" val="4284658605"/>
                    </a:ext>
                  </a:extLst>
                </a:gridCol>
                <a:gridCol w="3326539">
                  <a:extLst>
                    <a:ext uri="{9D8B030D-6E8A-4147-A177-3AD203B41FA5}">
                      <a16:colId xmlns:a16="http://schemas.microsoft.com/office/drawing/2014/main" val="4236886194"/>
                    </a:ext>
                  </a:extLst>
                </a:gridCol>
                <a:gridCol w="6750207">
                  <a:extLst>
                    <a:ext uri="{9D8B030D-6E8A-4147-A177-3AD203B41FA5}">
                      <a16:colId xmlns:a16="http://schemas.microsoft.com/office/drawing/2014/main" val="361773664"/>
                    </a:ext>
                  </a:extLst>
                </a:gridCol>
              </a:tblGrid>
              <a:tr h="1883434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Leadership Retreat</a:t>
                      </a:r>
                      <a:endParaRPr lang="en-US" sz="1400" b="0" i="0" u="none" strike="noStrike">
                        <a:solidFill>
                          <a:srgbClr val="CC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6" marR="2456" marT="24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Strengthen dual enrollment &amp; early college opportunities (SEM 1.3.1)</a:t>
                      </a:r>
                      <a:endParaRPr lang="en-US" sz="1400" b="0" i="1" u="none" strike="noStrike" dirty="0">
                        <a:solidFill>
                          <a:srgbClr val="CC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6" marR="2456" marT="245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Ongoing: Messaging  in emails, Informational Workshops for Parents and Students and HS counselors, marketing/promotional materials about getting an early college start, and obtain college credit while in high school. Collecting data to support anti-racist framework and supporting </a:t>
                      </a:r>
                      <a:r>
                        <a:rPr lang="en-US" sz="1400" u="none" strike="noStrike" dirty="0" err="1">
                          <a:effectLst/>
                        </a:rPr>
                        <a:t>underpresentative</a:t>
                      </a:r>
                      <a:r>
                        <a:rPr lang="en-US" sz="1400" u="none" strike="noStrike" dirty="0">
                          <a:effectLst/>
                        </a:rPr>
                        <a:t> students in participating in dual enrollment. Hold HS &amp; Community Partners Forum to share updates about enrollment, virtual campus resources and anti-racist framework. Updated Concurrent Website. In Process: Create Videos to promote Early College Opportunities (Middle </a:t>
                      </a:r>
                      <a:r>
                        <a:rPr lang="en-US" sz="1400" u="none" strike="noStrike" dirty="0" err="1">
                          <a:effectLst/>
                        </a:rPr>
                        <a:t>COllege</a:t>
                      </a:r>
                      <a:r>
                        <a:rPr lang="en-US" sz="1400" u="none" strike="noStrike" dirty="0">
                          <a:effectLst/>
                        </a:rPr>
                        <a:t>, Dual Enrollment), update High School Website. </a:t>
                      </a:r>
                      <a:r>
                        <a:rPr lang="en-US" sz="1400" u="none" strike="noStrike" dirty="0" err="1">
                          <a:effectLst/>
                        </a:rPr>
                        <a:t>Streamlime</a:t>
                      </a:r>
                      <a:r>
                        <a:rPr lang="en-US" sz="1400" u="none" strike="noStrike" dirty="0">
                          <a:effectLst/>
                        </a:rPr>
                        <a:t> enrollment process- </a:t>
                      </a:r>
                      <a:r>
                        <a:rPr lang="en-US" sz="1400" u="none" strike="noStrike" dirty="0" err="1">
                          <a:effectLst/>
                        </a:rPr>
                        <a:t>formstack</a:t>
                      </a:r>
                      <a:r>
                        <a:rPr lang="en-US" sz="1400" u="none" strike="noStrike" dirty="0">
                          <a:effectLst/>
                        </a:rPr>
                        <a:t> to eliminate </a:t>
                      </a:r>
                      <a:r>
                        <a:rPr lang="en-US" sz="1400" u="none" strike="noStrike" dirty="0" err="1">
                          <a:effectLst/>
                        </a:rPr>
                        <a:t>barriers.Working</a:t>
                      </a:r>
                      <a:r>
                        <a:rPr lang="en-US" sz="1400" u="none" strike="noStrike" dirty="0">
                          <a:effectLst/>
                        </a:rPr>
                        <a:t> with Adult Schools and HS to offer dual enrollment (CBOT, </a:t>
                      </a:r>
                      <a:r>
                        <a:rPr lang="en-US" sz="1400" u="none" strike="noStrike" dirty="0" err="1">
                          <a:effectLst/>
                        </a:rPr>
                        <a:t>Engenerring</a:t>
                      </a:r>
                      <a:r>
                        <a:rPr lang="en-US" sz="1400" u="none" strike="noStrike" dirty="0">
                          <a:effectLst/>
                        </a:rPr>
                        <a:t>, ECE, Career Classes)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6" marR="2456" marT="2456" marB="0" anchor="b"/>
                </a:tc>
                <a:extLst>
                  <a:ext uri="{0D108BD9-81ED-4DB2-BD59-A6C34878D82A}">
                    <a16:rowId xmlns:a16="http://schemas.microsoft.com/office/drawing/2014/main" val="3969974889"/>
                  </a:ext>
                </a:extLst>
              </a:tr>
              <a:tr h="75467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Leadership Retreat</a:t>
                      </a:r>
                      <a:endParaRPr lang="en-US" sz="1400" b="0" i="0" u="none" strike="noStrike">
                        <a:solidFill>
                          <a:srgbClr val="CC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6" marR="2456" marT="24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Strengthen communication with and engagement of parents (especially in E. Palo Alto, N. Fair Oaks)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endParaRPr lang="en-US" sz="1400" b="0" i="1" u="none" strike="noStrike" dirty="0">
                        <a:solidFill>
                          <a:srgbClr val="CC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6" marR="2456" marT="2456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Hosted HS &amp; Community Partners Forum, presentations with nonprofits and HS partners, application workshops, College 101, Dual Enrollment, College Fairs. In Process: Newsletter to share information with our community partners, organizing a virtual Connect to College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6" marR="2456" marT="2456" marB="0" anchor="b"/>
                </a:tc>
                <a:extLst>
                  <a:ext uri="{0D108BD9-81ED-4DB2-BD59-A6C34878D82A}">
                    <a16:rowId xmlns:a16="http://schemas.microsoft.com/office/drawing/2014/main" val="2434425912"/>
                  </a:ext>
                </a:extLst>
              </a:tr>
              <a:tr h="113092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Leadership Retreat</a:t>
                      </a:r>
                      <a:endParaRPr lang="en-US" sz="1400" b="0" i="0" u="none" strike="noStrike">
                        <a:solidFill>
                          <a:srgbClr val="CC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6" marR="2456" marT="24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Rely more on the student perspective in all marketing and communications (esp. BIPOC students) and provide all materials in English, Spanish and other languages critical to our community</a:t>
                      </a:r>
                      <a:br>
                        <a:rPr lang="en-US" sz="1400" u="none" strike="noStrike">
                          <a:effectLst/>
                        </a:rPr>
                      </a:br>
                      <a:endParaRPr lang="en-US" sz="1400" b="0" i="1" u="none" strike="noStrike">
                        <a:solidFill>
                          <a:srgbClr val="CC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6" marR="2456" marT="24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In Process/Ongoing: Spanish Translation Taskforce Summer 2020: translated all Admissions, Counseling/Matriculation, Financial Aid forms, outreach to material, student tutorials, updated /enespanol page. Will continue translating important enrollment, outreach and community information. Also looking into translating other languages critical to our community. Share marketing material with a series of student groups including Web Content Group, Outreach, ASCC, etc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6" marR="2456" marT="2456" marB="0"/>
                </a:tc>
                <a:extLst>
                  <a:ext uri="{0D108BD9-81ED-4DB2-BD59-A6C34878D82A}">
                    <a16:rowId xmlns:a16="http://schemas.microsoft.com/office/drawing/2014/main" val="1720137028"/>
                  </a:ext>
                </a:extLst>
              </a:tr>
              <a:tr h="94280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</a:rPr>
                        <a:t>Leadership Retreat</a:t>
                      </a:r>
                      <a:endParaRPr lang="en-US" sz="1400" b="0" i="0" u="none" strike="noStrike">
                        <a:solidFill>
                          <a:srgbClr val="CC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6" marR="2456" marT="24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Publish all materials in English, Spanish and other languages critical to our community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endParaRPr lang="en-US" sz="1400" b="0" i="1" u="none" strike="noStrike" dirty="0">
                        <a:solidFill>
                          <a:srgbClr val="CC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6" marR="2456" marT="245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</a:rPr>
                        <a:t>In Process/Ongoing: Spanish Translation Taskforce Summer 2020: translated all Admissions, Counseling/Matriculation, Financial Aid forms, outreach to material, student tutorials, updated /</a:t>
                      </a:r>
                      <a:r>
                        <a:rPr lang="en-US" sz="1400" u="none" strike="noStrike" dirty="0" err="1">
                          <a:effectLst/>
                        </a:rPr>
                        <a:t>enespanol</a:t>
                      </a:r>
                      <a:r>
                        <a:rPr lang="en-US" sz="1400" u="none" strike="noStrike" dirty="0">
                          <a:effectLst/>
                        </a:rPr>
                        <a:t> page. Will continue translating important enrollment, outreach and community information. Also looking into translating other languages critical to our community.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56" marR="2456" marT="2456" marB="0"/>
                </a:tc>
                <a:extLst>
                  <a:ext uri="{0D108BD9-81ED-4DB2-BD59-A6C34878D82A}">
                    <a16:rowId xmlns:a16="http://schemas.microsoft.com/office/drawing/2014/main" val="1275456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3320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20652E-4B98-4012-93AA-77847BDCBED7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830B7-8C4B-4211-B188-ACAE4CA00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1582C8-CB6F-474D-8A88-26DA0C78F61F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132" y="323024"/>
            <a:ext cx="10515600" cy="528108"/>
          </a:xfrm>
        </p:spPr>
        <p:txBody>
          <a:bodyPr>
            <a:norm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Areas Of Current Focus To Reach Underserved Communities</a:t>
            </a:r>
          </a:p>
        </p:txBody>
      </p:sp>
      <p:sp>
        <p:nvSpPr>
          <p:cNvPr id="14" name="Google Shape;182;p8">
            <a:extLst>
              <a:ext uri="{FF2B5EF4-FFF2-40B4-BE49-F238E27FC236}">
                <a16:creationId xmlns:a16="http://schemas.microsoft.com/office/drawing/2014/main" id="{68887BD5-A308-4D57-ACC3-17F428EB7C24}"/>
              </a:ext>
            </a:extLst>
          </p:cNvPr>
          <p:cNvSpPr txBox="1"/>
          <p:nvPr/>
        </p:nvSpPr>
        <p:spPr>
          <a:xfrm>
            <a:off x="1195140" y="1528297"/>
            <a:ext cx="10630008" cy="3994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7775" rIns="0" bIns="0" anchor="t" anchorCtr="0">
            <a:spAutoFit/>
          </a:bodyPr>
          <a:lstStyle/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East Palo Alto (EPA Academy &amp; KIPP Valiant Middle School)</a:t>
            </a:r>
            <a:endParaRPr sz="2800" dirty="0">
              <a:solidFill>
                <a:schemeClr val="dk1"/>
              </a:solidFill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Redwood High School</a:t>
            </a:r>
            <a:endParaRPr sz="2800" dirty="0">
              <a:solidFill>
                <a:schemeClr val="dk1"/>
              </a:solidFill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dirty="0" err="1">
                <a:solidFill>
                  <a:schemeClr val="dk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Undocu</a:t>
            </a:r>
            <a:r>
              <a:rPr lang="en-US" sz="2800" dirty="0">
                <a:solidFill>
                  <a:schemeClr val="dk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-Community (Half Moon Bay - ALAS)</a:t>
            </a:r>
            <a:endParaRPr sz="2800" dirty="0">
              <a:solidFill>
                <a:schemeClr val="dk1"/>
              </a:solidFill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Dual Enrollment</a:t>
            </a:r>
            <a:endParaRPr sz="2800" dirty="0">
              <a:solidFill>
                <a:schemeClr val="dk1"/>
              </a:solidFill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Promise Scholars Program</a:t>
            </a:r>
            <a:endParaRPr sz="2800" dirty="0">
              <a:solidFill>
                <a:schemeClr val="dk1"/>
              </a:solidFill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Cañada presence in downtown Menlo Park &amp; Redwood City</a:t>
            </a:r>
            <a:endParaRPr sz="2800" dirty="0">
              <a:solidFill>
                <a:schemeClr val="dk1"/>
              </a:solidFill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STEM Center</a:t>
            </a:r>
            <a:endParaRPr sz="2800" dirty="0">
              <a:solidFill>
                <a:schemeClr val="dk1"/>
              </a:solidFill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  <a:p>
            <a:pPr marL="241300" marR="0" lvl="0" indent="-228600" algn="l" rtl="0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Franklin Gothic Book" panose="020B0503020102020204" pitchFamily="34" charset="0"/>
                <a:ea typeface="Calibri"/>
                <a:cs typeface="Calibri"/>
                <a:sym typeface="Calibri"/>
              </a:rPr>
              <a:t>Athletics</a:t>
            </a:r>
            <a:endParaRPr sz="2800" dirty="0">
              <a:solidFill>
                <a:schemeClr val="dk1"/>
              </a:solidFill>
              <a:latin typeface="Franklin Gothic Book" panose="020B05030201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86614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251;ga59f6521d6_0_0">
            <a:extLst>
              <a:ext uri="{FF2B5EF4-FFF2-40B4-BE49-F238E27FC236}">
                <a16:creationId xmlns:a16="http://schemas.microsoft.com/office/drawing/2014/main" id="{A38CBEB7-E9E6-4D9C-8918-EE8FEE000BE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21" y="1404340"/>
            <a:ext cx="5643236" cy="485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53;ga59f6521d6_0_0">
            <a:extLst>
              <a:ext uri="{FF2B5EF4-FFF2-40B4-BE49-F238E27FC236}">
                <a16:creationId xmlns:a16="http://schemas.microsoft.com/office/drawing/2014/main" id="{CFDAD04F-AC7B-497B-95F1-EE16E55FD99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4280" y="3841896"/>
            <a:ext cx="5010077" cy="2961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54;ga59f6521d6_0_0">
            <a:extLst>
              <a:ext uri="{FF2B5EF4-FFF2-40B4-BE49-F238E27FC236}">
                <a16:creationId xmlns:a16="http://schemas.microsoft.com/office/drawing/2014/main" id="{75B57DAD-5D4B-4C86-B8CC-B75C96FC3BF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3779" y="1013867"/>
            <a:ext cx="4839838" cy="27171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83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Promise Scholars Program Metrics</a:t>
            </a:r>
          </a:p>
        </p:txBody>
      </p:sp>
    </p:spTree>
    <p:extLst>
      <p:ext uri="{BB962C8B-B14F-4D97-AF65-F5344CB8AC3E}">
        <p14:creationId xmlns:p14="http://schemas.microsoft.com/office/powerpoint/2010/main" val="24061234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83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Dual Enrollment- Prioritizing Equity</a:t>
            </a:r>
          </a:p>
        </p:txBody>
      </p:sp>
      <p:sp>
        <p:nvSpPr>
          <p:cNvPr id="12" name="Google Shape;261;ga59f6521d6_0_13">
            <a:extLst>
              <a:ext uri="{FF2B5EF4-FFF2-40B4-BE49-F238E27FC236}">
                <a16:creationId xmlns:a16="http://schemas.microsoft.com/office/drawing/2014/main" id="{A0C7ACB7-82BF-4F32-BAF5-A980D05476E9}"/>
              </a:ext>
            </a:extLst>
          </p:cNvPr>
          <p:cNvSpPr txBox="1">
            <a:spLocks/>
          </p:cNvSpPr>
          <p:nvPr/>
        </p:nvSpPr>
        <p:spPr>
          <a:xfrm>
            <a:off x="363900" y="1131539"/>
            <a:ext cx="5303400" cy="33387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900" b="1" dirty="0">
                <a:latin typeface="Garamond"/>
                <a:ea typeface="Garamond"/>
                <a:cs typeface="Garamond"/>
                <a:sym typeface="Garamond"/>
              </a:rPr>
              <a:t>Access to Early College Access is NOT EQUITABLE​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indent="-355600">
              <a:spcBef>
                <a:spcPts val="0"/>
              </a:spcBef>
              <a:buSzPts val="2000"/>
              <a:buFont typeface="Garamond"/>
              <a:buChar char="●"/>
            </a:pPr>
            <a:r>
              <a:rPr lang="en-US" sz="2400" dirty="0">
                <a:latin typeface="Franklin Gothic Book" panose="020B0503020102020204" pitchFamily="34" charset="0"/>
                <a:ea typeface="Garamond"/>
                <a:cs typeface="Garamond"/>
                <a:sym typeface="Garamond"/>
              </a:rPr>
              <a:t>Disparities in student access- Black and Latinx student​</a:t>
            </a:r>
          </a:p>
          <a:p>
            <a:pPr marL="457200" indent="-355600">
              <a:spcBef>
                <a:spcPts val="0"/>
              </a:spcBef>
              <a:buSzPts val="2000"/>
              <a:buFont typeface="Garamond"/>
              <a:buChar char="●"/>
            </a:pPr>
            <a:r>
              <a:rPr lang="en-US" sz="2400" dirty="0">
                <a:latin typeface="Franklin Gothic Book" panose="020B0503020102020204" pitchFamily="34" charset="0"/>
                <a:ea typeface="Garamond"/>
                <a:cs typeface="Garamond"/>
                <a:sym typeface="Garamond"/>
              </a:rPr>
              <a:t>Students coming from a home with college-educated parents are overrepresented</a:t>
            </a:r>
          </a:p>
        </p:txBody>
      </p:sp>
      <p:sp>
        <p:nvSpPr>
          <p:cNvPr id="13" name="Google Shape;262;ga59f6521d6_0_13">
            <a:extLst>
              <a:ext uri="{FF2B5EF4-FFF2-40B4-BE49-F238E27FC236}">
                <a16:creationId xmlns:a16="http://schemas.microsoft.com/office/drawing/2014/main" id="{F79ADB9D-1A58-49E2-95DA-FFCAE8CF3DF9}"/>
              </a:ext>
            </a:extLst>
          </p:cNvPr>
          <p:cNvSpPr txBox="1">
            <a:spLocks/>
          </p:cNvSpPr>
          <p:nvPr/>
        </p:nvSpPr>
        <p:spPr>
          <a:xfrm>
            <a:off x="6426350" y="1165801"/>
            <a:ext cx="5303400" cy="3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900" b="1" dirty="0">
                <a:latin typeface="Garamond"/>
                <a:ea typeface="Garamond"/>
                <a:cs typeface="Garamond"/>
                <a:sym typeface="Garamond"/>
              </a:rPr>
              <a:t>Shifting the Narrative: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900" b="1" dirty="0">
              <a:latin typeface="Garamond"/>
              <a:ea typeface="Garamond"/>
              <a:cs typeface="Garamond"/>
              <a:sym typeface="Garamond"/>
            </a:endParaRPr>
          </a:p>
          <a:p>
            <a:pPr marL="457200" indent="-381000">
              <a:lnSpc>
                <a:spcPct val="115000"/>
              </a:lnSpc>
              <a:spcBef>
                <a:spcPts val="0"/>
              </a:spcBef>
              <a:buClr>
                <a:srgbClr val="202124"/>
              </a:buClr>
              <a:buSzPts val="2400"/>
              <a:buFont typeface="Garamond"/>
              <a:buChar char="●"/>
            </a:pPr>
            <a:r>
              <a:rPr lang="en-US" sz="2400" dirty="0">
                <a:solidFill>
                  <a:srgbClr val="202124"/>
                </a:solidFill>
                <a:highlight>
                  <a:srgbClr val="FFFFFF"/>
                </a:highlight>
                <a:latin typeface="Franklin Gothic Book" panose="020B0503020102020204" pitchFamily="34" charset="0"/>
                <a:ea typeface="Garamond"/>
                <a:cs typeface="Garamond"/>
                <a:sym typeface="Garamond"/>
              </a:rPr>
              <a:t>Create a College Going Culture</a:t>
            </a:r>
          </a:p>
          <a:p>
            <a:pPr marL="457200" indent="-381000">
              <a:lnSpc>
                <a:spcPct val="115000"/>
              </a:lnSpc>
              <a:spcBef>
                <a:spcPts val="0"/>
              </a:spcBef>
              <a:buClr>
                <a:srgbClr val="202124"/>
              </a:buClr>
              <a:buSzPts val="2400"/>
              <a:buFont typeface="Garamond"/>
              <a:buChar char="●"/>
            </a:pPr>
            <a:r>
              <a:rPr lang="en-US" sz="2400" dirty="0">
                <a:solidFill>
                  <a:srgbClr val="202124"/>
                </a:solidFill>
                <a:highlight>
                  <a:srgbClr val="FFFFFF"/>
                </a:highlight>
                <a:latin typeface="Franklin Gothic Book" panose="020B0503020102020204" pitchFamily="34" charset="0"/>
                <a:ea typeface="Garamond"/>
                <a:cs typeface="Garamond"/>
                <a:sym typeface="Garamond"/>
              </a:rPr>
              <a:t>Less time to a college degree. ...</a:t>
            </a:r>
          </a:p>
          <a:p>
            <a:pPr marL="457200" indent="-381000">
              <a:lnSpc>
                <a:spcPct val="115000"/>
              </a:lnSpc>
              <a:spcBef>
                <a:spcPts val="0"/>
              </a:spcBef>
              <a:buClr>
                <a:srgbClr val="202124"/>
              </a:buClr>
              <a:buSzPts val="2400"/>
              <a:buFont typeface="Garamond"/>
              <a:buChar char="●"/>
            </a:pPr>
            <a:r>
              <a:rPr lang="en-US" sz="2400" dirty="0">
                <a:solidFill>
                  <a:srgbClr val="202124"/>
                </a:solidFill>
                <a:highlight>
                  <a:srgbClr val="FFFFFF"/>
                </a:highlight>
                <a:latin typeface="Franklin Gothic Book" panose="020B0503020102020204" pitchFamily="34" charset="0"/>
                <a:ea typeface="Garamond"/>
                <a:cs typeface="Garamond"/>
                <a:sym typeface="Garamond"/>
              </a:rPr>
              <a:t>Be college-ready. ...</a:t>
            </a:r>
          </a:p>
          <a:p>
            <a:pPr marL="457200" indent="-381000">
              <a:lnSpc>
                <a:spcPct val="115000"/>
              </a:lnSpc>
              <a:spcBef>
                <a:spcPts val="0"/>
              </a:spcBef>
              <a:buClr>
                <a:srgbClr val="202124"/>
              </a:buClr>
              <a:buSzPts val="2400"/>
              <a:buFont typeface="Garamond"/>
              <a:buChar char="●"/>
            </a:pPr>
            <a:r>
              <a:rPr lang="en-US" sz="2400" dirty="0">
                <a:solidFill>
                  <a:srgbClr val="202124"/>
                </a:solidFill>
                <a:highlight>
                  <a:srgbClr val="FFFFFF"/>
                </a:highlight>
                <a:latin typeface="Franklin Gothic Book" panose="020B0503020102020204" pitchFamily="34" charset="0"/>
                <a:ea typeface="Garamond"/>
                <a:cs typeface="Garamond"/>
                <a:sym typeface="Garamond"/>
              </a:rPr>
              <a:t>Finish requirements first. ...</a:t>
            </a:r>
          </a:p>
          <a:p>
            <a:pPr marL="457200" indent="-381000">
              <a:lnSpc>
                <a:spcPct val="115000"/>
              </a:lnSpc>
              <a:spcBef>
                <a:spcPts val="0"/>
              </a:spcBef>
              <a:buClr>
                <a:srgbClr val="202124"/>
              </a:buClr>
              <a:buSzPts val="2400"/>
              <a:buFont typeface="Garamond"/>
              <a:buChar char="●"/>
            </a:pPr>
            <a:r>
              <a:rPr lang="en-US" sz="2400" dirty="0">
                <a:solidFill>
                  <a:srgbClr val="202124"/>
                </a:solidFill>
                <a:highlight>
                  <a:srgbClr val="FFFFFF"/>
                </a:highlight>
                <a:latin typeface="Franklin Gothic Book" panose="020B0503020102020204" pitchFamily="34" charset="0"/>
                <a:ea typeface="Garamond"/>
                <a:cs typeface="Garamond"/>
                <a:sym typeface="Garamond"/>
              </a:rPr>
              <a:t>Figure out your future. ...</a:t>
            </a:r>
          </a:p>
          <a:p>
            <a:pPr marL="457200" indent="0">
              <a:lnSpc>
                <a:spcPct val="115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US" sz="2200" dirty="0">
              <a:solidFill>
                <a:srgbClr val="202124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marL="457200" indent="0" algn="ctr">
              <a:spcBef>
                <a:spcPts val="300"/>
              </a:spcBef>
              <a:buFont typeface="Arial" panose="020B0604020202020204" pitchFamily="34" charset="0"/>
              <a:buNone/>
            </a:pPr>
            <a:endParaRPr lang="en-US" sz="2500" b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5" name="Google Shape;264;ga59f6521d6_0_13">
            <a:extLst>
              <a:ext uri="{FF2B5EF4-FFF2-40B4-BE49-F238E27FC236}">
                <a16:creationId xmlns:a16="http://schemas.microsoft.com/office/drawing/2014/main" id="{55C461C2-8BC2-48EB-AB7D-FF3C91D5499A}"/>
              </a:ext>
            </a:extLst>
          </p:cNvPr>
          <p:cNvSpPr txBox="1"/>
          <p:nvPr/>
        </p:nvSpPr>
        <p:spPr>
          <a:xfrm>
            <a:off x="462250" y="4265619"/>
            <a:ext cx="11267500" cy="23352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latin typeface="Garamond"/>
                <a:ea typeface="Garamond"/>
                <a:cs typeface="Garamond"/>
                <a:sym typeface="Garamond"/>
              </a:rPr>
              <a:t>Current Initiatives: </a:t>
            </a:r>
            <a:endParaRPr sz="2900" b="1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Garamond"/>
              <a:buAutoNum type="arabicParenR"/>
            </a:pPr>
            <a:r>
              <a:rPr lang="en-US" sz="2900" dirty="0">
                <a:latin typeface="Garamond"/>
                <a:ea typeface="Garamond"/>
                <a:cs typeface="Garamond"/>
                <a:sym typeface="Garamond"/>
              </a:rPr>
              <a:t>Engineering Pathway 				4) Enrollment Process</a:t>
            </a:r>
            <a:endParaRPr sz="29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Garamond"/>
              <a:buAutoNum type="arabicParenR"/>
            </a:pPr>
            <a:r>
              <a:rPr lang="en-US" sz="2900" dirty="0">
                <a:latin typeface="Garamond"/>
                <a:ea typeface="Garamond"/>
                <a:cs typeface="Garamond"/>
                <a:sym typeface="Garamond"/>
              </a:rPr>
              <a:t>College Career Classes 			5) Student Support Programs</a:t>
            </a:r>
            <a:endParaRPr sz="2900" dirty="0"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Font typeface="Garamond"/>
              <a:buAutoNum type="arabicParenR"/>
            </a:pPr>
            <a:r>
              <a:rPr lang="en-US" sz="2900" dirty="0">
                <a:latin typeface="Garamond"/>
                <a:ea typeface="Garamond"/>
                <a:cs typeface="Garamond"/>
                <a:sym typeface="Garamond"/>
              </a:rPr>
              <a:t>Adult School Programming			6) Outreach/Marketing</a:t>
            </a:r>
            <a:endParaRPr sz="2900" dirty="0"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7530475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72;p14">
            <a:extLst>
              <a:ext uri="{FF2B5EF4-FFF2-40B4-BE49-F238E27FC236}">
                <a16:creationId xmlns:a16="http://schemas.microsoft.com/office/drawing/2014/main" id="{DE311EC9-E95A-4FBA-9643-FE9B6A8459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817" r="13872"/>
          <a:stretch/>
        </p:blipFill>
        <p:spPr>
          <a:xfrm>
            <a:off x="4662373" y="853398"/>
            <a:ext cx="6466367" cy="58941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83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Demonstrating Student Success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08091E-876A-4CD0-9AD3-69C91D063BAB}"/>
              </a:ext>
            </a:extLst>
          </p:cNvPr>
          <p:cNvSpPr/>
          <p:nvPr/>
        </p:nvSpPr>
        <p:spPr>
          <a:xfrm>
            <a:off x="1037622" y="2032220"/>
            <a:ext cx="28727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latin typeface="Franklin Gothic Demi" panose="020B0703020102020204" pitchFamily="34" charset="0"/>
                <a:ea typeface="Calibri"/>
                <a:cs typeface="Calibri"/>
                <a:sym typeface="Calibri"/>
              </a:rPr>
              <a:t>Prospective students seeing themselves in our students</a:t>
            </a:r>
            <a:endParaRPr lang="en-US" sz="3200" dirty="0">
              <a:latin typeface="Franklin Gothic Demi" panose="020B07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E4B96-5DF5-44A7-9AA1-1DB22B2949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87" y="4721495"/>
            <a:ext cx="2168373" cy="181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7275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83" y="323024"/>
            <a:ext cx="10515600" cy="528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Marketing</a:t>
            </a:r>
          </a:p>
        </p:txBody>
      </p:sp>
      <p:pic>
        <p:nvPicPr>
          <p:cNvPr id="11" name="Google Shape;279;p15">
            <a:extLst>
              <a:ext uri="{FF2B5EF4-FFF2-40B4-BE49-F238E27FC236}">
                <a16:creationId xmlns:a16="http://schemas.microsoft.com/office/drawing/2014/main" id="{01C92FA5-0FD5-448F-83F4-01554838AD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852" y="1532861"/>
            <a:ext cx="5498367" cy="4165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80;p15">
            <a:extLst>
              <a:ext uri="{FF2B5EF4-FFF2-40B4-BE49-F238E27FC236}">
                <a16:creationId xmlns:a16="http://schemas.microsoft.com/office/drawing/2014/main" id="{B1E959C6-04D3-4E7B-8D7D-9A473DAE90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0018" y="1468788"/>
            <a:ext cx="5668229" cy="42941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8B5D6AE-0511-4E84-9D72-65429AC641B3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3D4724-6061-4CDE-BAD5-23E364F989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FDF3256-AB79-4DF7-98A1-9115E8EFAA0F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8255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551A415522C74CB2195B1A777E9A7C" ma:contentTypeVersion="13" ma:contentTypeDescription="Create a new document." ma:contentTypeScope="" ma:versionID="618bc19bae1ae606cfd6804c8e2176d6">
  <xsd:schema xmlns:xsd="http://www.w3.org/2001/XMLSchema" xmlns:xs="http://www.w3.org/2001/XMLSchema" xmlns:p="http://schemas.microsoft.com/office/2006/metadata/properties" xmlns:ns3="2bc55ecc-363e-43e9-bfac-4ba2e86f45ee" xmlns:ns4="bb5bbb0b-6c89-44d7-be61-0adfe653f983" targetNamespace="http://schemas.microsoft.com/office/2006/metadata/properties" ma:root="true" ma:fieldsID="e0599e1f8396ab867dd6a01ab5d3ef8a" ns3:_="" ns4:_="">
    <xsd:import namespace="2bc55ecc-363e-43e9-bfac-4ba2e86f45ee"/>
    <xsd:import namespace="bb5bbb0b-6c89-44d7-be61-0adfe653f9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55ecc-363e-43e9-bfac-4ba2e86f45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bbb0b-6c89-44d7-be61-0adfe653f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A71188-6B1F-425A-908B-1323CB375A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c55ecc-363e-43e9-bfac-4ba2e86f45ee"/>
    <ds:schemaRef ds:uri="bb5bbb0b-6c89-44d7-be61-0adfe653f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3FCC73-B947-4F76-B0C0-AE05E36B2C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33D7F2-F556-4680-B55C-18033B41C3AD}">
  <ds:schemaRefs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bb5bbb0b-6c89-44d7-be61-0adfe653f983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2bc55ecc-363e-43e9-bfac-4ba2e86f45e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4966</TotalTime>
  <Words>833</Words>
  <Application>Microsoft Office PowerPoint</Application>
  <PresentationFormat>Widescreen</PresentationFormat>
  <Paragraphs>110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Garamond Pro Bold</vt:lpstr>
      <vt:lpstr>Arial</vt:lpstr>
      <vt:lpstr>Calibri</vt:lpstr>
      <vt:lpstr>Calibri Light</vt:lpstr>
      <vt:lpstr>Franklin Gothic Book</vt:lpstr>
      <vt:lpstr>Franklin Gothic Demi</vt:lpstr>
      <vt:lpstr>Garamond</vt:lpstr>
      <vt:lpstr>Office Theme</vt:lpstr>
      <vt:lpstr>PowerPoint Presentation</vt:lpstr>
      <vt:lpstr>Marketing &amp; Outreach Collaboration </vt:lpstr>
      <vt:lpstr>SEM Priority Plan &amp; Progress</vt:lpstr>
      <vt:lpstr>SEM Priority Plan &amp; Progress</vt:lpstr>
      <vt:lpstr>Areas Of Current Focus To Reach Underserved Communities</vt:lpstr>
      <vt:lpstr>Promise Scholars Program Metrics</vt:lpstr>
      <vt:lpstr>Dual Enrollment- Prioritizing Equity</vt:lpstr>
      <vt:lpstr>Demonstrating Student Success</vt:lpstr>
      <vt:lpstr>Marketing</vt:lpstr>
      <vt:lpstr>Marketing</vt:lpstr>
      <vt:lpstr>Marketing</vt:lpstr>
      <vt:lpstr>Service Area By Race/Ethnicity Majority</vt:lpstr>
      <vt:lpstr>Our Communities</vt:lpstr>
      <vt:lpstr>Cañada College Demographics Fall 2019</vt:lpstr>
      <vt:lpstr>College Employees By Major Race/Ethnicity (#)</vt:lpstr>
      <vt:lpstr>Cañada College Students Fall 2019</vt:lpstr>
      <vt:lpstr>Support for an Umoja Program at Cañada</vt:lpstr>
      <vt:lpstr>PowerPoint Presentation</vt:lpstr>
    </vt:vector>
  </TitlesOfParts>
  <Company>SMCCD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Rodriguez Antone, Megan</cp:lastModifiedBy>
  <cp:revision>174</cp:revision>
  <cp:lastPrinted>2016-06-13T15:20:29Z</cp:lastPrinted>
  <dcterms:created xsi:type="dcterms:W3CDTF">2015-08-26T22:52:00Z</dcterms:created>
  <dcterms:modified xsi:type="dcterms:W3CDTF">2020-12-09T23:07:49Z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0x01010029551A415522C74CB2195B1A777E9A7C</vt:lpwstr>
  </property>
</Properties>
</file>