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77" r:id="rId10"/>
    <p:sldId id="265" r:id="rId11"/>
    <p:sldId id="278" r:id="rId12"/>
    <p:sldId id="266" r:id="rId13"/>
    <p:sldId id="267" r:id="rId14"/>
    <p:sldId id="268" r:id="rId15"/>
    <p:sldId id="269" r:id="rId16"/>
    <p:sldId id="270" r:id="rId17"/>
    <p:sldId id="271" r:id="rId18"/>
    <p:sldId id="272" r:id="rId19"/>
    <p:sldId id="273" r:id="rId20"/>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3" d="100"/>
          <a:sy n="93" d="100"/>
        </p:scale>
        <p:origin x="186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11620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27C51-2BFE-B16B-E4CE-A468AD5A87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022F85-EA5E-7120-7AD1-E79BD37433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54FDEA-1FAB-075C-2295-69E65D6AFC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1333EB-A928-E332-0E95-977D19C85BB9}"/>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2303666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F900D-3B94-5CEC-1DD9-4E9968FEA9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24022F-583B-F6F5-0A82-4F93E2B9DD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9A2DC8-63AB-10BD-7BCC-957E47AAB9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F377D0-F55B-089D-F5E0-5DD425CF7529}"/>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2529496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2.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20.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3D5C"/>
        </a:solidFill>
        <a:effectLst/>
      </p:bgPr>
    </p:bg>
    <p:spTree>
      <p:nvGrpSpPr>
        <p:cNvPr id="1" name=""/>
        <p:cNvGrpSpPr/>
        <p:nvPr/>
      </p:nvGrpSpPr>
      <p:grpSpPr>
        <a:xfrm>
          <a:off x="0" y="0"/>
          <a:ext cx="0" cy="0"/>
          <a:chOff x="0" y="0"/>
          <a:chExt cx="0" cy="0"/>
        </a:xfrm>
      </p:grpSpPr>
      <p:sp>
        <p:nvSpPr>
          <p:cNvPr id="2" name="Shape 0"/>
          <p:cNvSpPr/>
          <p:nvPr/>
        </p:nvSpPr>
        <p:spPr>
          <a:xfrm>
            <a:off x="8991295" y="3657600"/>
            <a:ext cx="5486400" cy="5486400"/>
          </a:xfrm>
          <a:prstGeom prst="ellipse">
            <a:avLst/>
          </a:prstGeom>
          <a:solidFill>
            <a:srgbClr val="3A8891">
              <a:alpha val="25000"/>
            </a:srgbClr>
          </a:solidFill>
          <a:ln w="12700">
            <a:solidFill>
              <a:srgbClr val="3A8891">
                <a:alpha val="25000"/>
              </a:srgbClr>
            </a:solidFill>
            <a:prstDash val="solid"/>
          </a:ln>
        </p:spPr>
        <p:txBody>
          <a:bodyPr/>
          <a:lstStyle/>
          <a:p>
            <a:endParaRPr lang="en-US"/>
          </a:p>
        </p:txBody>
      </p:sp>
      <p:sp>
        <p:nvSpPr>
          <p:cNvPr id="3" name="Shape 1"/>
          <p:cNvSpPr/>
          <p:nvPr/>
        </p:nvSpPr>
        <p:spPr>
          <a:xfrm>
            <a:off x="-1828800" y="-1828800"/>
            <a:ext cx="3657600" cy="3657600"/>
          </a:xfrm>
          <a:prstGeom prst="ellipse">
            <a:avLst/>
          </a:prstGeom>
          <a:solidFill>
            <a:srgbClr val="D97757">
              <a:alpha val="20000"/>
            </a:srgbClr>
          </a:solidFill>
          <a:ln w="12700">
            <a:solidFill>
              <a:srgbClr val="D97757">
                <a:alpha val="20000"/>
              </a:srgbClr>
            </a:solidFill>
            <a:prstDash val="solid"/>
          </a:ln>
        </p:spPr>
        <p:txBody>
          <a:bodyPr/>
          <a:lstStyle/>
          <a:p>
            <a:endParaRPr lang="en-US"/>
          </a:p>
        </p:txBody>
      </p:sp>
      <p:sp>
        <p:nvSpPr>
          <p:cNvPr id="4" name="Text 2"/>
          <p:cNvSpPr/>
          <p:nvPr/>
        </p:nvSpPr>
        <p:spPr>
          <a:xfrm>
            <a:off x="731520" y="2011680"/>
            <a:ext cx="9144000" cy="320040"/>
          </a:xfrm>
          <a:prstGeom prst="rect">
            <a:avLst/>
          </a:prstGeom>
          <a:noFill/>
          <a:ln/>
        </p:spPr>
        <p:txBody>
          <a:bodyPr wrap="square" lIns="0" tIns="0" rIns="0" bIns="0" rtlCol="0" anchor="ctr"/>
          <a:lstStyle/>
          <a:p>
            <a:pPr marL="0" indent="0">
              <a:buNone/>
            </a:pPr>
            <a:r>
              <a:rPr lang="en-US" sz="1300" b="1" kern="0" spc="400" dirty="0">
                <a:solidFill>
                  <a:srgbClr val="E8A838"/>
                </a:solidFill>
                <a:latin typeface="Calibri" pitchFamily="34" charset="0"/>
                <a:ea typeface="Calibri" pitchFamily="34" charset="-122"/>
                <a:cs typeface="Calibri" pitchFamily="34" charset="-120"/>
              </a:rPr>
              <a:t>A GUIDE FOR CALIFORNIA COMMUNITY COLLEGES</a:t>
            </a:r>
            <a:endParaRPr lang="en-US" sz="1300" dirty="0"/>
          </a:p>
        </p:txBody>
      </p:sp>
      <p:sp>
        <p:nvSpPr>
          <p:cNvPr id="5" name="Text 3"/>
          <p:cNvSpPr/>
          <p:nvPr/>
        </p:nvSpPr>
        <p:spPr>
          <a:xfrm>
            <a:off x="731520" y="2468880"/>
            <a:ext cx="10058400" cy="2103120"/>
          </a:xfrm>
          <a:prstGeom prst="rect">
            <a:avLst/>
          </a:prstGeom>
          <a:noFill/>
          <a:ln/>
        </p:spPr>
        <p:txBody>
          <a:bodyPr wrap="square" lIns="0" tIns="0" rIns="0" bIns="0" rtlCol="0" anchor="ctr"/>
          <a:lstStyle/>
          <a:p>
            <a:pPr marL="0" indent="0">
              <a:buNone/>
            </a:pPr>
            <a:r>
              <a:rPr lang="en-US" sz="5400" b="1" dirty="0">
                <a:solidFill>
                  <a:srgbClr val="FFFFFF"/>
                </a:solidFill>
                <a:latin typeface="Georgia" pitchFamily="34" charset="0"/>
                <a:ea typeface="Georgia" pitchFamily="34" charset="-122"/>
                <a:cs typeface="Georgia" pitchFamily="34" charset="-120"/>
              </a:rPr>
              <a:t>Building a Bachelor's</a:t>
            </a:r>
            <a:endParaRPr lang="en-US" sz="5400" dirty="0"/>
          </a:p>
          <a:p>
            <a:pPr marL="0" indent="0">
              <a:buNone/>
            </a:pPr>
            <a:r>
              <a:rPr lang="en-US" sz="5400" b="1" dirty="0">
                <a:solidFill>
                  <a:srgbClr val="FFFFFF"/>
                </a:solidFill>
                <a:latin typeface="Georgia" pitchFamily="34" charset="0"/>
                <a:ea typeface="Georgia" pitchFamily="34" charset="-122"/>
                <a:cs typeface="Georgia" pitchFamily="34" charset="-120"/>
              </a:rPr>
              <a:t>Degree Program</a:t>
            </a:r>
            <a:endParaRPr lang="en-US" sz="5400" dirty="0"/>
          </a:p>
        </p:txBody>
      </p:sp>
      <p:sp>
        <p:nvSpPr>
          <p:cNvPr id="6" name="Text 4"/>
          <p:cNvSpPr/>
          <p:nvPr/>
        </p:nvSpPr>
        <p:spPr>
          <a:xfrm>
            <a:off x="731520" y="4526280"/>
            <a:ext cx="10058400" cy="457200"/>
          </a:xfrm>
          <a:prstGeom prst="rect">
            <a:avLst/>
          </a:prstGeom>
          <a:noFill/>
          <a:ln/>
        </p:spPr>
        <p:txBody>
          <a:bodyPr wrap="square" lIns="0" tIns="0" rIns="0" bIns="0" rtlCol="0" anchor="ctr"/>
          <a:lstStyle/>
          <a:p>
            <a:pPr marL="0" indent="0">
              <a:buNone/>
            </a:pPr>
            <a:r>
              <a:rPr lang="en-US" sz="1800" i="1" dirty="0">
                <a:solidFill>
                  <a:srgbClr val="F8F4ED"/>
                </a:solidFill>
                <a:latin typeface="Calibri" pitchFamily="34" charset="0"/>
                <a:ea typeface="Calibri" pitchFamily="34" charset="-122"/>
                <a:cs typeface="Calibri" pitchFamily="34" charset="-120"/>
              </a:rPr>
              <a:t>Regulations, Curriculum Design, Non-Duplication &amp; Accreditation</a:t>
            </a:r>
            <a:endParaRPr lang="en-US" sz="1800" dirty="0"/>
          </a:p>
        </p:txBody>
      </p:sp>
      <p:sp>
        <p:nvSpPr>
          <p:cNvPr id="7" name="Shape 5"/>
          <p:cNvSpPr/>
          <p:nvPr/>
        </p:nvSpPr>
        <p:spPr>
          <a:xfrm>
            <a:off x="731520" y="5120640"/>
            <a:ext cx="914400" cy="64008"/>
          </a:xfrm>
          <a:prstGeom prst="rect">
            <a:avLst/>
          </a:prstGeom>
          <a:solidFill>
            <a:srgbClr val="D97757"/>
          </a:solidFill>
          <a:ln w="12700">
            <a:solidFill>
              <a:srgbClr val="D97757"/>
            </a:solidFill>
            <a:prstDash val="solid"/>
          </a:ln>
        </p:spPr>
        <p:txBody>
          <a:bodyPr/>
          <a:lstStyle/>
          <a:p>
            <a:endParaRPr lang="en-US"/>
          </a:p>
        </p:txBody>
      </p:sp>
      <p:sp>
        <p:nvSpPr>
          <p:cNvPr id="8" name="Text 6"/>
          <p:cNvSpPr/>
          <p:nvPr/>
        </p:nvSpPr>
        <p:spPr>
          <a:xfrm>
            <a:off x="731520" y="6126480"/>
            <a:ext cx="10058400" cy="320040"/>
          </a:xfrm>
          <a:prstGeom prst="rect">
            <a:avLst/>
          </a:prstGeom>
          <a:noFill/>
          <a:ln/>
        </p:spPr>
        <p:txBody>
          <a:bodyPr wrap="square" lIns="0" tIns="0" rIns="0" bIns="0" rtlCol="0" anchor="ctr"/>
          <a:lstStyle/>
          <a:p>
            <a:pPr marL="0" indent="0">
              <a:buNone/>
            </a:pPr>
            <a:r>
              <a:rPr lang="en-US" sz="1100" dirty="0">
                <a:solidFill>
                  <a:srgbClr val="8FB8A8"/>
                </a:solidFill>
                <a:latin typeface="Calibri" pitchFamily="34" charset="0"/>
                <a:ea typeface="Calibri" pitchFamily="34" charset="-122"/>
                <a:cs typeface="Calibri" pitchFamily="34" charset="-120"/>
              </a:rPr>
              <a:t>Synthesized from the Baccalaureate Degree Program Community of Practice · Dec 2025 – Mar 2026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STANDARD OCCUPATIONAL CLASSIFICATION</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SOC codes link programs to jobs</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Text 3"/>
          <p:cNvSpPr/>
          <p:nvPr/>
        </p:nvSpPr>
        <p:spPr>
          <a:xfrm>
            <a:off x="548640" y="2011680"/>
            <a:ext cx="5486400" cy="274320"/>
          </a:xfrm>
          <a:prstGeom prst="rect">
            <a:avLst/>
          </a:prstGeom>
          <a:noFill/>
          <a:ln/>
        </p:spPr>
        <p:txBody>
          <a:bodyPr wrap="square" lIns="0" tIns="0" rIns="0" bIns="0" rtlCol="0" anchor="ctr"/>
          <a:lstStyle/>
          <a:p>
            <a:pPr marL="0" indent="0">
              <a:buNone/>
            </a:pPr>
            <a:r>
              <a:rPr lang="en-US" sz="1100" b="1" kern="0" spc="200" dirty="0">
                <a:solidFill>
                  <a:srgbClr val="D97757"/>
                </a:solidFill>
                <a:latin typeface="Calibri" pitchFamily="34" charset="0"/>
                <a:ea typeface="Calibri" pitchFamily="34" charset="-122"/>
                <a:cs typeface="Calibri" pitchFamily="34" charset="-120"/>
              </a:rPr>
              <a:t>WHAT THE SOC IS</a:t>
            </a:r>
            <a:endParaRPr lang="en-US" sz="1100" dirty="0"/>
          </a:p>
        </p:txBody>
      </p:sp>
      <p:sp>
        <p:nvSpPr>
          <p:cNvPr id="6" name="Text 4"/>
          <p:cNvSpPr/>
          <p:nvPr/>
        </p:nvSpPr>
        <p:spPr>
          <a:xfrm>
            <a:off x="548640" y="2331720"/>
            <a:ext cx="5486400" cy="91440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The 2018 SOC system is the federal standard used by agencies to classify workers into occupational categories for data collection and reporting.</a:t>
            </a:r>
            <a:endParaRPr lang="en-US" sz="1300" dirty="0"/>
          </a:p>
        </p:txBody>
      </p:sp>
      <p:sp>
        <p:nvSpPr>
          <p:cNvPr id="7" name="Shape 5"/>
          <p:cNvSpPr/>
          <p:nvPr/>
        </p:nvSpPr>
        <p:spPr>
          <a:xfrm>
            <a:off x="548640" y="3383280"/>
            <a:ext cx="1280160" cy="1188720"/>
          </a:xfrm>
          <a:prstGeom prst="rect">
            <a:avLst/>
          </a:prstGeom>
          <a:solidFill>
            <a:srgbClr val="3A8891"/>
          </a:solidFill>
          <a:ln w="12700">
            <a:solidFill>
              <a:srgbClr val="3A8891"/>
            </a:solidFill>
            <a:prstDash val="solid"/>
          </a:ln>
        </p:spPr>
        <p:txBody>
          <a:bodyPr/>
          <a:lstStyle/>
          <a:p>
            <a:endParaRPr lang="en-US"/>
          </a:p>
        </p:txBody>
      </p:sp>
      <p:sp>
        <p:nvSpPr>
          <p:cNvPr id="8" name="Text 6"/>
          <p:cNvSpPr/>
          <p:nvPr/>
        </p:nvSpPr>
        <p:spPr>
          <a:xfrm>
            <a:off x="548640" y="3520440"/>
            <a:ext cx="1280160" cy="64008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867</a:t>
            </a:r>
            <a:endParaRPr lang="en-US" sz="2600" dirty="0"/>
          </a:p>
        </p:txBody>
      </p:sp>
      <p:sp>
        <p:nvSpPr>
          <p:cNvPr id="9" name="Text 7"/>
          <p:cNvSpPr/>
          <p:nvPr/>
        </p:nvSpPr>
        <p:spPr>
          <a:xfrm>
            <a:off x="548640" y="4160520"/>
            <a:ext cx="1280160" cy="365760"/>
          </a:xfrm>
          <a:prstGeom prst="rect">
            <a:avLst/>
          </a:prstGeom>
          <a:noFill/>
          <a:ln/>
        </p:spPr>
        <p:txBody>
          <a:bodyPr wrap="square" lIns="0" tIns="0" rIns="0" bIns="0" rtlCol="0" anchor="ctr"/>
          <a:lstStyle/>
          <a:p>
            <a:pPr marL="0" indent="0" algn="ctr">
              <a:buNone/>
            </a:pPr>
            <a:r>
              <a:rPr lang="en-US" sz="900" dirty="0">
                <a:solidFill>
                  <a:srgbClr val="F8F4ED"/>
                </a:solidFill>
                <a:latin typeface="Calibri" pitchFamily="34" charset="0"/>
                <a:ea typeface="Calibri" pitchFamily="34" charset="-122"/>
                <a:cs typeface="Calibri" pitchFamily="34" charset="-120"/>
              </a:rPr>
              <a:t>detailed occupations</a:t>
            </a:r>
            <a:endParaRPr lang="en-US" sz="900" dirty="0"/>
          </a:p>
        </p:txBody>
      </p:sp>
      <p:sp>
        <p:nvSpPr>
          <p:cNvPr id="10" name="Shape 8"/>
          <p:cNvSpPr/>
          <p:nvPr/>
        </p:nvSpPr>
        <p:spPr>
          <a:xfrm>
            <a:off x="1920240" y="3383280"/>
            <a:ext cx="1280160" cy="1188720"/>
          </a:xfrm>
          <a:prstGeom prst="rect">
            <a:avLst/>
          </a:prstGeom>
          <a:solidFill>
            <a:srgbClr val="3A8891"/>
          </a:solidFill>
          <a:ln w="12700">
            <a:solidFill>
              <a:srgbClr val="3A8891"/>
            </a:solidFill>
            <a:prstDash val="solid"/>
          </a:ln>
        </p:spPr>
        <p:txBody>
          <a:bodyPr/>
          <a:lstStyle/>
          <a:p>
            <a:endParaRPr lang="en-US"/>
          </a:p>
        </p:txBody>
      </p:sp>
      <p:sp>
        <p:nvSpPr>
          <p:cNvPr id="11" name="Text 9"/>
          <p:cNvSpPr/>
          <p:nvPr/>
        </p:nvSpPr>
        <p:spPr>
          <a:xfrm>
            <a:off x="1920240" y="3520440"/>
            <a:ext cx="1280160" cy="64008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459</a:t>
            </a:r>
            <a:endParaRPr lang="en-US" sz="2600" dirty="0"/>
          </a:p>
        </p:txBody>
      </p:sp>
      <p:sp>
        <p:nvSpPr>
          <p:cNvPr id="12" name="Text 10"/>
          <p:cNvSpPr/>
          <p:nvPr/>
        </p:nvSpPr>
        <p:spPr>
          <a:xfrm>
            <a:off x="1920240" y="4160520"/>
            <a:ext cx="1280160" cy="365760"/>
          </a:xfrm>
          <a:prstGeom prst="rect">
            <a:avLst/>
          </a:prstGeom>
          <a:noFill/>
          <a:ln/>
        </p:spPr>
        <p:txBody>
          <a:bodyPr wrap="square" lIns="0" tIns="0" rIns="0" bIns="0" rtlCol="0" anchor="ctr"/>
          <a:lstStyle/>
          <a:p>
            <a:pPr marL="0" indent="0" algn="ctr">
              <a:buNone/>
            </a:pPr>
            <a:r>
              <a:rPr lang="en-US" sz="900" dirty="0">
                <a:solidFill>
                  <a:srgbClr val="F8F4ED"/>
                </a:solidFill>
                <a:latin typeface="Calibri" pitchFamily="34" charset="0"/>
                <a:ea typeface="Calibri" pitchFamily="34" charset="-122"/>
                <a:cs typeface="Calibri" pitchFamily="34" charset="-120"/>
              </a:rPr>
              <a:t>broad occupations</a:t>
            </a:r>
            <a:endParaRPr lang="en-US" sz="900" dirty="0"/>
          </a:p>
        </p:txBody>
      </p:sp>
      <p:sp>
        <p:nvSpPr>
          <p:cNvPr id="13" name="Shape 11"/>
          <p:cNvSpPr/>
          <p:nvPr/>
        </p:nvSpPr>
        <p:spPr>
          <a:xfrm>
            <a:off x="3291840" y="3383280"/>
            <a:ext cx="1280160" cy="1188720"/>
          </a:xfrm>
          <a:prstGeom prst="rect">
            <a:avLst/>
          </a:prstGeom>
          <a:solidFill>
            <a:srgbClr val="3A8891"/>
          </a:solidFill>
          <a:ln w="12700">
            <a:solidFill>
              <a:srgbClr val="3A8891"/>
            </a:solidFill>
            <a:prstDash val="solid"/>
          </a:ln>
        </p:spPr>
        <p:txBody>
          <a:bodyPr/>
          <a:lstStyle/>
          <a:p>
            <a:endParaRPr lang="en-US"/>
          </a:p>
        </p:txBody>
      </p:sp>
      <p:sp>
        <p:nvSpPr>
          <p:cNvPr id="14" name="Text 12"/>
          <p:cNvSpPr/>
          <p:nvPr/>
        </p:nvSpPr>
        <p:spPr>
          <a:xfrm>
            <a:off x="3291840" y="3520440"/>
            <a:ext cx="1280160" cy="64008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98</a:t>
            </a:r>
            <a:endParaRPr lang="en-US" sz="2600" dirty="0"/>
          </a:p>
        </p:txBody>
      </p:sp>
      <p:sp>
        <p:nvSpPr>
          <p:cNvPr id="15" name="Text 13"/>
          <p:cNvSpPr/>
          <p:nvPr/>
        </p:nvSpPr>
        <p:spPr>
          <a:xfrm>
            <a:off x="3291840" y="4160520"/>
            <a:ext cx="1280160" cy="365760"/>
          </a:xfrm>
          <a:prstGeom prst="rect">
            <a:avLst/>
          </a:prstGeom>
          <a:noFill/>
          <a:ln/>
        </p:spPr>
        <p:txBody>
          <a:bodyPr wrap="square" lIns="0" tIns="0" rIns="0" bIns="0" rtlCol="0" anchor="ctr"/>
          <a:lstStyle/>
          <a:p>
            <a:pPr marL="0" indent="0" algn="ctr">
              <a:buNone/>
            </a:pPr>
            <a:r>
              <a:rPr lang="en-US" sz="900" dirty="0">
                <a:solidFill>
                  <a:srgbClr val="F8F4ED"/>
                </a:solidFill>
                <a:latin typeface="Calibri" pitchFamily="34" charset="0"/>
                <a:ea typeface="Calibri" pitchFamily="34" charset="-122"/>
                <a:cs typeface="Calibri" pitchFamily="34" charset="-120"/>
              </a:rPr>
              <a:t>minor groups</a:t>
            </a:r>
            <a:endParaRPr lang="en-US" sz="900" dirty="0"/>
          </a:p>
        </p:txBody>
      </p:sp>
      <p:sp>
        <p:nvSpPr>
          <p:cNvPr id="16" name="Shape 14"/>
          <p:cNvSpPr/>
          <p:nvPr/>
        </p:nvSpPr>
        <p:spPr>
          <a:xfrm>
            <a:off x="4663440" y="3383280"/>
            <a:ext cx="1280160" cy="1188720"/>
          </a:xfrm>
          <a:prstGeom prst="rect">
            <a:avLst/>
          </a:prstGeom>
          <a:solidFill>
            <a:srgbClr val="3A8891"/>
          </a:solidFill>
          <a:ln w="12700">
            <a:solidFill>
              <a:srgbClr val="3A8891"/>
            </a:solidFill>
            <a:prstDash val="solid"/>
          </a:ln>
        </p:spPr>
        <p:txBody>
          <a:bodyPr/>
          <a:lstStyle/>
          <a:p>
            <a:endParaRPr lang="en-US"/>
          </a:p>
        </p:txBody>
      </p:sp>
      <p:sp>
        <p:nvSpPr>
          <p:cNvPr id="17" name="Text 15"/>
          <p:cNvSpPr/>
          <p:nvPr/>
        </p:nvSpPr>
        <p:spPr>
          <a:xfrm>
            <a:off x="4663440" y="3520440"/>
            <a:ext cx="1280160" cy="64008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23</a:t>
            </a:r>
            <a:endParaRPr lang="en-US" sz="2600" dirty="0"/>
          </a:p>
        </p:txBody>
      </p:sp>
      <p:sp>
        <p:nvSpPr>
          <p:cNvPr id="18" name="Text 16"/>
          <p:cNvSpPr/>
          <p:nvPr/>
        </p:nvSpPr>
        <p:spPr>
          <a:xfrm>
            <a:off x="4663440" y="4160520"/>
            <a:ext cx="1280160" cy="365760"/>
          </a:xfrm>
          <a:prstGeom prst="rect">
            <a:avLst/>
          </a:prstGeom>
          <a:noFill/>
          <a:ln/>
        </p:spPr>
        <p:txBody>
          <a:bodyPr wrap="square" lIns="0" tIns="0" rIns="0" bIns="0" rtlCol="0" anchor="ctr"/>
          <a:lstStyle/>
          <a:p>
            <a:pPr marL="0" indent="0" algn="ctr">
              <a:buNone/>
            </a:pPr>
            <a:r>
              <a:rPr lang="en-US" sz="900" dirty="0">
                <a:solidFill>
                  <a:srgbClr val="F8F4ED"/>
                </a:solidFill>
                <a:latin typeface="Calibri" pitchFamily="34" charset="0"/>
                <a:ea typeface="Calibri" pitchFamily="34" charset="-122"/>
                <a:cs typeface="Calibri" pitchFamily="34" charset="-120"/>
              </a:rPr>
              <a:t>major groups</a:t>
            </a:r>
            <a:endParaRPr lang="en-US" sz="900" dirty="0"/>
          </a:p>
        </p:txBody>
      </p:sp>
      <p:sp>
        <p:nvSpPr>
          <p:cNvPr id="19" name="Shape 17"/>
          <p:cNvSpPr/>
          <p:nvPr/>
        </p:nvSpPr>
        <p:spPr>
          <a:xfrm>
            <a:off x="6309360" y="2011680"/>
            <a:ext cx="5303520" cy="4206240"/>
          </a:xfrm>
          <a:prstGeom prst="rect">
            <a:avLst/>
          </a:prstGeom>
          <a:solidFill>
            <a:srgbClr val="0B3D5C"/>
          </a:solidFill>
          <a:ln w="12700">
            <a:solidFill>
              <a:srgbClr val="0B3D5C"/>
            </a:solidFill>
            <a:prstDash val="solid"/>
          </a:ln>
        </p:spPr>
        <p:txBody>
          <a:bodyPr/>
          <a:lstStyle/>
          <a:p>
            <a:endParaRPr lang="en-US"/>
          </a:p>
        </p:txBody>
      </p:sp>
      <p:sp>
        <p:nvSpPr>
          <p:cNvPr id="20" name="Text 18"/>
          <p:cNvSpPr/>
          <p:nvPr/>
        </p:nvSpPr>
        <p:spPr>
          <a:xfrm>
            <a:off x="6492240" y="2194560"/>
            <a:ext cx="4937760" cy="274320"/>
          </a:xfrm>
          <a:prstGeom prst="rect">
            <a:avLst/>
          </a:prstGeom>
          <a:noFill/>
          <a:ln/>
        </p:spPr>
        <p:txBody>
          <a:bodyPr wrap="square" lIns="0" tIns="0" rIns="0" bIns="0" rtlCol="0" anchor="ctr"/>
          <a:lstStyle/>
          <a:p>
            <a:pPr marL="0" indent="0">
              <a:buNone/>
            </a:pPr>
            <a:r>
              <a:rPr lang="en-US" sz="1100" b="1" kern="0" spc="200" dirty="0">
                <a:solidFill>
                  <a:srgbClr val="E8A838"/>
                </a:solidFill>
                <a:latin typeface="Calibri" pitchFamily="34" charset="0"/>
                <a:ea typeface="Calibri" pitchFamily="34" charset="-122"/>
                <a:cs typeface="Calibri" pitchFamily="34" charset="-120"/>
              </a:rPr>
              <a:t>THE CIP ↔ SOC CROSSWALK</a:t>
            </a:r>
            <a:endParaRPr lang="en-US" sz="1100" dirty="0"/>
          </a:p>
        </p:txBody>
      </p:sp>
      <p:sp>
        <p:nvSpPr>
          <p:cNvPr id="21" name="Text 19"/>
          <p:cNvSpPr/>
          <p:nvPr/>
        </p:nvSpPr>
        <p:spPr>
          <a:xfrm>
            <a:off x="6492240" y="2514600"/>
            <a:ext cx="4937760" cy="457200"/>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Why it matters for your BDP</a:t>
            </a:r>
            <a:endParaRPr lang="en-US" sz="1800" dirty="0"/>
          </a:p>
        </p:txBody>
      </p:sp>
      <p:sp>
        <p:nvSpPr>
          <p:cNvPr id="22" name="Shape 20"/>
          <p:cNvSpPr/>
          <p:nvPr/>
        </p:nvSpPr>
        <p:spPr>
          <a:xfrm>
            <a:off x="6492240" y="3291840"/>
            <a:ext cx="2103120" cy="685800"/>
          </a:xfrm>
          <a:prstGeom prst="rect">
            <a:avLst/>
          </a:prstGeom>
          <a:solidFill>
            <a:srgbClr val="D97757"/>
          </a:solidFill>
          <a:ln w="12700">
            <a:solidFill>
              <a:srgbClr val="D97757"/>
            </a:solidFill>
            <a:prstDash val="solid"/>
          </a:ln>
        </p:spPr>
        <p:txBody>
          <a:bodyPr/>
          <a:lstStyle/>
          <a:p>
            <a:endParaRPr lang="en-US"/>
          </a:p>
        </p:txBody>
      </p:sp>
      <p:sp>
        <p:nvSpPr>
          <p:cNvPr id="23" name="Text 21"/>
          <p:cNvSpPr/>
          <p:nvPr/>
        </p:nvSpPr>
        <p:spPr>
          <a:xfrm>
            <a:off x="6492240" y="3291840"/>
            <a:ext cx="2103120" cy="68580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Workforce /</a:t>
            </a:r>
            <a:endParaRPr lang="en-US" sz="1100" dirty="0"/>
          </a:p>
          <a:p>
            <a:pPr marL="0" indent="0" algn="ctr">
              <a:buNone/>
            </a:pPr>
            <a:r>
              <a:rPr lang="en-US" sz="1100" b="1" dirty="0">
                <a:solidFill>
                  <a:srgbClr val="FFFFFF"/>
                </a:solidFill>
                <a:latin typeface="Calibri" pitchFamily="34" charset="0"/>
                <a:ea typeface="Calibri" pitchFamily="34" charset="-122"/>
                <a:cs typeface="Calibri" pitchFamily="34" charset="-120"/>
              </a:rPr>
              <a:t>SOC occupation</a:t>
            </a:r>
            <a:endParaRPr lang="en-US" sz="1100" dirty="0"/>
          </a:p>
        </p:txBody>
      </p:sp>
      <p:sp>
        <p:nvSpPr>
          <p:cNvPr id="24" name="Text 22"/>
          <p:cNvSpPr/>
          <p:nvPr/>
        </p:nvSpPr>
        <p:spPr>
          <a:xfrm>
            <a:off x="8595360" y="3383280"/>
            <a:ext cx="548640" cy="548640"/>
          </a:xfrm>
          <a:prstGeom prst="rect">
            <a:avLst/>
          </a:prstGeom>
          <a:noFill/>
          <a:ln/>
        </p:spPr>
        <p:txBody>
          <a:bodyPr wrap="square" lIns="0" tIns="0" rIns="0" bIns="0" rtlCol="0" anchor="ctr"/>
          <a:lstStyle/>
          <a:p>
            <a:pPr marL="0" indent="0" algn="ctr">
              <a:buNone/>
            </a:pPr>
            <a:r>
              <a:rPr lang="en-US" sz="2800" b="1" dirty="0">
                <a:solidFill>
                  <a:srgbClr val="E8A838"/>
                </a:solidFill>
                <a:latin typeface="Arial" pitchFamily="34" charset="0"/>
                <a:ea typeface="Arial" pitchFamily="34" charset="-122"/>
                <a:cs typeface="Arial" pitchFamily="34" charset="-120"/>
              </a:rPr>
              <a:t>↔</a:t>
            </a:r>
            <a:endParaRPr lang="en-US" sz="2800" dirty="0"/>
          </a:p>
        </p:txBody>
      </p:sp>
      <p:sp>
        <p:nvSpPr>
          <p:cNvPr id="25" name="Shape 23"/>
          <p:cNvSpPr/>
          <p:nvPr/>
        </p:nvSpPr>
        <p:spPr>
          <a:xfrm>
            <a:off x="9144000" y="3291840"/>
            <a:ext cx="2286000" cy="685800"/>
          </a:xfrm>
          <a:prstGeom prst="rect">
            <a:avLst/>
          </a:prstGeom>
          <a:solidFill>
            <a:srgbClr val="3A8891"/>
          </a:solidFill>
          <a:ln w="12700">
            <a:solidFill>
              <a:srgbClr val="3A8891"/>
            </a:solidFill>
            <a:prstDash val="solid"/>
          </a:ln>
        </p:spPr>
        <p:txBody>
          <a:bodyPr/>
          <a:lstStyle/>
          <a:p>
            <a:endParaRPr lang="en-US"/>
          </a:p>
        </p:txBody>
      </p:sp>
      <p:sp>
        <p:nvSpPr>
          <p:cNvPr id="26" name="Text 24"/>
          <p:cNvSpPr/>
          <p:nvPr/>
        </p:nvSpPr>
        <p:spPr>
          <a:xfrm>
            <a:off x="9144000" y="3291840"/>
            <a:ext cx="2286000" cy="68580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CIP code /</a:t>
            </a:r>
            <a:endParaRPr lang="en-US" sz="1100" dirty="0"/>
          </a:p>
          <a:p>
            <a:pPr marL="0" indent="0" algn="ctr">
              <a:buNone/>
            </a:pPr>
            <a:r>
              <a:rPr lang="en-US" sz="1100" b="1" dirty="0">
                <a:solidFill>
                  <a:srgbClr val="FFFFFF"/>
                </a:solidFill>
                <a:latin typeface="Calibri" pitchFamily="34" charset="0"/>
                <a:ea typeface="Calibri" pitchFamily="34" charset="-122"/>
                <a:cs typeface="Calibri" pitchFamily="34" charset="-120"/>
              </a:rPr>
              <a:t>program of study</a:t>
            </a:r>
            <a:endParaRPr lang="en-US" sz="1100" dirty="0"/>
          </a:p>
        </p:txBody>
      </p:sp>
      <p:sp>
        <p:nvSpPr>
          <p:cNvPr id="27" name="Text 25"/>
          <p:cNvSpPr/>
          <p:nvPr/>
        </p:nvSpPr>
        <p:spPr>
          <a:xfrm>
            <a:off x="6492240" y="4251960"/>
            <a:ext cx="4937760" cy="274320"/>
          </a:xfrm>
          <a:prstGeom prst="rect">
            <a:avLst/>
          </a:prstGeom>
          <a:noFill/>
          <a:ln/>
        </p:spPr>
        <p:txBody>
          <a:bodyPr wrap="square" lIns="0" tIns="0" rIns="0" bIns="0" rtlCol="0" anchor="ctr"/>
          <a:lstStyle/>
          <a:p>
            <a:pPr marL="0" indent="0">
              <a:buNone/>
            </a:pPr>
            <a:r>
              <a:rPr lang="en-US" sz="1100" b="1" dirty="0">
                <a:solidFill>
                  <a:srgbClr val="8FB8A8"/>
                </a:solidFill>
                <a:latin typeface="Calibri" pitchFamily="34" charset="0"/>
                <a:ea typeface="Calibri" pitchFamily="34" charset="-122"/>
                <a:cs typeface="Calibri" pitchFamily="34" charset="-120"/>
              </a:rPr>
              <a:t>Example chain:</a:t>
            </a:r>
            <a:endParaRPr lang="en-US" sz="1100" dirty="0"/>
          </a:p>
        </p:txBody>
      </p:sp>
      <p:sp>
        <p:nvSpPr>
          <p:cNvPr id="28" name="Text 26"/>
          <p:cNvSpPr/>
          <p:nvPr/>
        </p:nvSpPr>
        <p:spPr>
          <a:xfrm>
            <a:off x="6492240" y="4526280"/>
            <a:ext cx="4937760" cy="548640"/>
          </a:xfrm>
          <a:prstGeom prst="rect">
            <a:avLst/>
          </a:prstGeom>
          <a:noFill/>
          <a:ln/>
        </p:spPr>
        <p:txBody>
          <a:bodyPr wrap="square" lIns="0" tIns="0" rIns="0" bIns="0" rtlCol="0" anchor="ctr"/>
          <a:lstStyle/>
          <a:p>
            <a:pPr marL="0" indent="0">
              <a:buNone/>
            </a:pPr>
            <a:r>
              <a:rPr lang="en-US" sz="1100" i="1" dirty="0">
                <a:solidFill>
                  <a:srgbClr val="F8F4ED"/>
                </a:solidFill>
                <a:latin typeface="Calibri" pitchFamily="34" charset="0"/>
                <a:ea typeface="Calibri" pitchFamily="34" charset="-122"/>
                <a:cs typeface="Calibri" pitchFamily="34" charset="-120"/>
              </a:rPr>
              <a:t>SOC 27-4014 · Sound Engineering Technicians  →  CIP 15.0307 · Audio Engineering Tech</a:t>
            </a:r>
            <a:endParaRPr lang="en-US" sz="1100" dirty="0"/>
          </a:p>
        </p:txBody>
      </p:sp>
      <p:sp>
        <p:nvSpPr>
          <p:cNvPr id="29" name="Text 27"/>
          <p:cNvSpPr/>
          <p:nvPr/>
        </p:nvSpPr>
        <p:spPr>
          <a:xfrm>
            <a:off x="6492240" y="5166360"/>
            <a:ext cx="4937760" cy="91440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Use occupation data to justify workforce need AND to select the right CIP code. The SOC→CIP crosswalk works both directions.</a:t>
            </a:r>
            <a:endParaRPr lang="en-US" sz="1100" dirty="0"/>
          </a:p>
        </p:txBody>
      </p:sp>
      <p:sp>
        <p:nvSpPr>
          <p:cNvPr id="30" name="Text 28"/>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Workforce Alignment</a:t>
            </a:r>
            <a:endParaRPr lang="en-US" sz="900" dirty="0"/>
          </a:p>
        </p:txBody>
      </p:sp>
      <p:sp>
        <p:nvSpPr>
          <p:cNvPr id="31" name="Text 29"/>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10 / 19</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AFAFA"/>
        </a:solidFill>
        <a:effectLst/>
      </p:bgPr>
    </p:bg>
    <p:spTree>
      <p:nvGrpSpPr>
        <p:cNvPr id="1" name="">
          <a:extLst>
            <a:ext uri="{FF2B5EF4-FFF2-40B4-BE49-F238E27FC236}">
              <a16:creationId xmlns:a16="http://schemas.microsoft.com/office/drawing/2014/main" id="{4DE2502C-2DB2-B6A8-C601-70A0B797F475}"/>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AA2C797A-31B2-FA0B-8F98-6CD8D5520CEC}"/>
              </a:ext>
            </a:extLst>
          </p:cNvPr>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STANDARD OCCUPATIONAL CLASSIFICATION</a:t>
            </a:r>
            <a:endParaRPr lang="en-US" sz="1100" dirty="0"/>
          </a:p>
        </p:txBody>
      </p:sp>
      <p:sp>
        <p:nvSpPr>
          <p:cNvPr id="3" name="Text 1">
            <a:extLst>
              <a:ext uri="{FF2B5EF4-FFF2-40B4-BE49-F238E27FC236}">
                <a16:creationId xmlns:a16="http://schemas.microsoft.com/office/drawing/2014/main" id="{A91E034B-0AB8-EEB9-9CE2-570A313F07C8}"/>
              </a:ext>
            </a:extLst>
          </p:cNvPr>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LMI Labor Market Information Report SP 2026</a:t>
            </a:r>
            <a:endParaRPr lang="en-US" sz="3200" dirty="0"/>
          </a:p>
        </p:txBody>
      </p:sp>
      <p:sp>
        <p:nvSpPr>
          <p:cNvPr id="4" name="Shape 2">
            <a:extLst>
              <a:ext uri="{FF2B5EF4-FFF2-40B4-BE49-F238E27FC236}">
                <a16:creationId xmlns:a16="http://schemas.microsoft.com/office/drawing/2014/main" id="{DCC69D5B-6102-EE73-090F-B7BA4A604FB6}"/>
              </a:ext>
            </a:extLst>
          </p:cNvPr>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Text 3">
            <a:extLst>
              <a:ext uri="{FF2B5EF4-FFF2-40B4-BE49-F238E27FC236}">
                <a16:creationId xmlns:a16="http://schemas.microsoft.com/office/drawing/2014/main" id="{F925AFF4-2CFF-7E7E-C25F-0F7FEBC8425C}"/>
              </a:ext>
            </a:extLst>
          </p:cNvPr>
          <p:cNvSpPr/>
          <p:nvPr/>
        </p:nvSpPr>
        <p:spPr>
          <a:xfrm>
            <a:off x="548640" y="2011680"/>
            <a:ext cx="5486400" cy="457200"/>
          </a:xfrm>
          <a:prstGeom prst="rect">
            <a:avLst/>
          </a:prstGeom>
          <a:noFill/>
          <a:ln/>
        </p:spPr>
        <p:txBody>
          <a:bodyPr wrap="square" lIns="0" tIns="0" rIns="0" bIns="0" rtlCol="0" anchor="ctr"/>
          <a:lstStyle/>
          <a:p>
            <a:pPr marL="0" indent="0">
              <a:buNone/>
            </a:pPr>
            <a:r>
              <a:rPr lang="en-US" sz="1100" b="1" kern="0" spc="200" dirty="0">
                <a:solidFill>
                  <a:srgbClr val="D97757"/>
                </a:solidFill>
                <a:latin typeface="Calibri" pitchFamily="34" charset="0"/>
                <a:ea typeface="Calibri" pitchFamily="34" charset="-122"/>
                <a:cs typeface="Calibri" pitchFamily="34" charset="-120"/>
              </a:rPr>
              <a:t>SOC 15-1255Web and Digital Interface Designers</a:t>
            </a:r>
          </a:p>
          <a:p>
            <a:pPr marL="0" indent="0">
              <a:buNone/>
            </a:pPr>
            <a:r>
              <a:rPr lang="en-US" sz="1100" b="1" kern="0" spc="200" dirty="0">
                <a:solidFill>
                  <a:srgbClr val="D97757"/>
                </a:solidFill>
                <a:latin typeface="Calibri" pitchFamily="34" charset="0"/>
                <a:cs typeface="Calibri" pitchFamily="34" charset="-120"/>
              </a:rPr>
              <a:t>SOC 2701014 Special Effects Artists and Animators</a:t>
            </a:r>
            <a:endParaRPr lang="en-US" sz="1100" dirty="0"/>
          </a:p>
        </p:txBody>
      </p:sp>
      <p:sp>
        <p:nvSpPr>
          <p:cNvPr id="6" name="Text 4">
            <a:extLst>
              <a:ext uri="{FF2B5EF4-FFF2-40B4-BE49-F238E27FC236}">
                <a16:creationId xmlns:a16="http://schemas.microsoft.com/office/drawing/2014/main" id="{6D67CF26-FD36-A46C-9C64-3688EDF04CDB}"/>
              </a:ext>
            </a:extLst>
          </p:cNvPr>
          <p:cNvSpPr/>
          <p:nvPr/>
        </p:nvSpPr>
        <p:spPr>
          <a:xfrm>
            <a:off x="548640" y="2331720"/>
            <a:ext cx="5486400" cy="91440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The 2018 SOC system is the federal standard used by agencies to classify workers into occupational categories for data collection and reporting.</a:t>
            </a:r>
            <a:endParaRPr lang="en-US" sz="1300" dirty="0"/>
          </a:p>
        </p:txBody>
      </p:sp>
      <p:sp>
        <p:nvSpPr>
          <p:cNvPr id="7" name="Shape 5">
            <a:extLst>
              <a:ext uri="{FF2B5EF4-FFF2-40B4-BE49-F238E27FC236}">
                <a16:creationId xmlns:a16="http://schemas.microsoft.com/office/drawing/2014/main" id="{2DB39A9D-1BCE-7841-12FD-AACF0DD451B5}"/>
              </a:ext>
            </a:extLst>
          </p:cNvPr>
          <p:cNvSpPr/>
          <p:nvPr/>
        </p:nvSpPr>
        <p:spPr>
          <a:xfrm>
            <a:off x="548640" y="3383280"/>
            <a:ext cx="1280160" cy="1188720"/>
          </a:xfrm>
          <a:prstGeom prst="rect">
            <a:avLst/>
          </a:prstGeom>
          <a:solidFill>
            <a:srgbClr val="3A8891"/>
          </a:solidFill>
          <a:ln w="12700">
            <a:solidFill>
              <a:srgbClr val="3A8891"/>
            </a:solidFill>
            <a:prstDash val="solid"/>
          </a:ln>
        </p:spPr>
        <p:txBody>
          <a:bodyPr/>
          <a:lstStyle/>
          <a:p>
            <a:endParaRPr lang="en-US"/>
          </a:p>
        </p:txBody>
      </p:sp>
      <p:sp>
        <p:nvSpPr>
          <p:cNvPr id="8" name="Text 6">
            <a:extLst>
              <a:ext uri="{FF2B5EF4-FFF2-40B4-BE49-F238E27FC236}">
                <a16:creationId xmlns:a16="http://schemas.microsoft.com/office/drawing/2014/main" id="{C443F0A3-4BE3-4333-87A4-38DE67AE5D8D}"/>
              </a:ext>
            </a:extLst>
          </p:cNvPr>
          <p:cNvSpPr/>
          <p:nvPr/>
        </p:nvSpPr>
        <p:spPr>
          <a:xfrm>
            <a:off x="548640" y="3520440"/>
            <a:ext cx="1280160" cy="64008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1,052</a:t>
            </a:r>
            <a:endParaRPr lang="en-US" sz="2600" dirty="0"/>
          </a:p>
        </p:txBody>
      </p:sp>
      <p:sp>
        <p:nvSpPr>
          <p:cNvPr id="9" name="Text 7">
            <a:extLst>
              <a:ext uri="{FF2B5EF4-FFF2-40B4-BE49-F238E27FC236}">
                <a16:creationId xmlns:a16="http://schemas.microsoft.com/office/drawing/2014/main" id="{1963FB61-8D66-3276-17CB-9DB8FBC61F54}"/>
              </a:ext>
            </a:extLst>
          </p:cNvPr>
          <p:cNvSpPr/>
          <p:nvPr/>
        </p:nvSpPr>
        <p:spPr>
          <a:xfrm>
            <a:off x="548640" y="4160520"/>
            <a:ext cx="1280160" cy="365760"/>
          </a:xfrm>
          <a:prstGeom prst="rect">
            <a:avLst/>
          </a:prstGeom>
          <a:noFill/>
          <a:ln/>
        </p:spPr>
        <p:txBody>
          <a:bodyPr wrap="square" lIns="0" tIns="0" rIns="0" bIns="0" rtlCol="0" anchor="ctr"/>
          <a:lstStyle/>
          <a:p>
            <a:pPr marL="0" indent="0" algn="ctr">
              <a:buNone/>
            </a:pPr>
            <a:r>
              <a:rPr lang="en-US" sz="900" dirty="0">
                <a:solidFill>
                  <a:srgbClr val="F8F4ED"/>
                </a:solidFill>
                <a:latin typeface="Calibri" pitchFamily="34" charset="0"/>
                <a:ea typeface="Calibri" pitchFamily="34" charset="-122"/>
                <a:cs typeface="Calibri" pitchFamily="34" charset="-120"/>
              </a:rPr>
              <a:t>Annual Job Openings </a:t>
            </a:r>
          </a:p>
          <a:p>
            <a:pPr marL="0" indent="0" algn="ctr">
              <a:buNone/>
            </a:pPr>
            <a:r>
              <a:rPr lang="en-US" sz="900" dirty="0">
                <a:solidFill>
                  <a:srgbClr val="F8F4ED"/>
                </a:solidFill>
                <a:latin typeface="Calibri" pitchFamily="34" charset="0"/>
                <a:ea typeface="Calibri" pitchFamily="34" charset="-122"/>
                <a:cs typeface="Calibri" pitchFamily="34" charset="-120"/>
              </a:rPr>
              <a:t>Bay Area</a:t>
            </a:r>
            <a:endParaRPr lang="en-US" sz="900" dirty="0"/>
          </a:p>
        </p:txBody>
      </p:sp>
      <p:sp>
        <p:nvSpPr>
          <p:cNvPr id="10" name="Shape 8">
            <a:extLst>
              <a:ext uri="{FF2B5EF4-FFF2-40B4-BE49-F238E27FC236}">
                <a16:creationId xmlns:a16="http://schemas.microsoft.com/office/drawing/2014/main" id="{25636E28-D644-DFCC-926E-988A11E63FB8}"/>
              </a:ext>
            </a:extLst>
          </p:cNvPr>
          <p:cNvSpPr/>
          <p:nvPr/>
        </p:nvSpPr>
        <p:spPr>
          <a:xfrm>
            <a:off x="1920240" y="3383280"/>
            <a:ext cx="1280160" cy="1188720"/>
          </a:xfrm>
          <a:prstGeom prst="rect">
            <a:avLst/>
          </a:prstGeom>
          <a:solidFill>
            <a:srgbClr val="3A8891"/>
          </a:solidFill>
          <a:ln w="12700">
            <a:solidFill>
              <a:srgbClr val="3A8891"/>
            </a:solidFill>
            <a:prstDash val="solid"/>
          </a:ln>
        </p:spPr>
        <p:txBody>
          <a:bodyPr/>
          <a:lstStyle/>
          <a:p>
            <a:endParaRPr lang="en-US"/>
          </a:p>
        </p:txBody>
      </p:sp>
      <p:sp>
        <p:nvSpPr>
          <p:cNvPr id="11" name="Text 9">
            <a:extLst>
              <a:ext uri="{FF2B5EF4-FFF2-40B4-BE49-F238E27FC236}">
                <a16:creationId xmlns:a16="http://schemas.microsoft.com/office/drawing/2014/main" id="{83F2B7D9-C03E-56F0-8CD9-F5F409FDA5AB}"/>
              </a:ext>
            </a:extLst>
          </p:cNvPr>
          <p:cNvSpPr/>
          <p:nvPr/>
        </p:nvSpPr>
        <p:spPr>
          <a:xfrm>
            <a:off x="1920240" y="3520440"/>
            <a:ext cx="1280160" cy="64008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608</a:t>
            </a:r>
            <a:endParaRPr lang="en-US" sz="2600" dirty="0"/>
          </a:p>
        </p:txBody>
      </p:sp>
      <p:sp>
        <p:nvSpPr>
          <p:cNvPr id="12" name="Text 10">
            <a:extLst>
              <a:ext uri="{FF2B5EF4-FFF2-40B4-BE49-F238E27FC236}">
                <a16:creationId xmlns:a16="http://schemas.microsoft.com/office/drawing/2014/main" id="{3ECA3E05-0ED1-0DC7-3440-A1CF3178967A}"/>
              </a:ext>
            </a:extLst>
          </p:cNvPr>
          <p:cNvSpPr/>
          <p:nvPr/>
        </p:nvSpPr>
        <p:spPr>
          <a:xfrm>
            <a:off x="1920240" y="4160520"/>
            <a:ext cx="1280160" cy="365760"/>
          </a:xfrm>
          <a:prstGeom prst="rect">
            <a:avLst/>
          </a:prstGeom>
          <a:noFill/>
          <a:ln/>
        </p:spPr>
        <p:txBody>
          <a:bodyPr wrap="square" lIns="0" tIns="0" rIns="0" bIns="0" rtlCol="0" anchor="ctr"/>
          <a:lstStyle/>
          <a:p>
            <a:pPr marL="0" indent="0" algn="ctr">
              <a:buNone/>
            </a:pPr>
            <a:r>
              <a:rPr lang="en-US" sz="900" dirty="0">
                <a:solidFill>
                  <a:srgbClr val="F8F4ED"/>
                </a:solidFill>
                <a:latin typeface="Calibri" pitchFamily="34" charset="0"/>
                <a:cs typeface="Calibri" pitchFamily="34" charset="-120"/>
              </a:rPr>
              <a:t>Undersupply of trained workers</a:t>
            </a:r>
            <a:endParaRPr lang="en-US" sz="900" dirty="0"/>
          </a:p>
        </p:txBody>
      </p:sp>
      <p:sp>
        <p:nvSpPr>
          <p:cNvPr id="13" name="Shape 11">
            <a:extLst>
              <a:ext uri="{FF2B5EF4-FFF2-40B4-BE49-F238E27FC236}">
                <a16:creationId xmlns:a16="http://schemas.microsoft.com/office/drawing/2014/main" id="{2B331322-5662-6364-145B-9867A9A9D1DD}"/>
              </a:ext>
            </a:extLst>
          </p:cNvPr>
          <p:cNvSpPr/>
          <p:nvPr/>
        </p:nvSpPr>
        <p:spPr>
          <a:xfrm>
            <a:off x="3291840" y="3383280"/>
            <a:ext cx="1280160" cy="1188720"/>
          </a:xfrm>
          <a:prstGeom prst="rect">
            <a:avLst/>
          </a:prstGeom>
          <a:solidFill>
            <a:srgbClr val="3A8891"/>
          </a:solidFill>
          <a:ln w="12700">
            <a:solidFill>
              <a:srgbClr val="3A8891"/>
            </a:solidFill>
            <a:prstDash val="solid"/>
          </a:ln>
        </p:spPr>
        <p:txBody>
          <a:bodyPr/>
          <a:lstStyle/>
          <a:p>
            <a:endParaRPr lang="en-US"/>
          </a:p>
        </p:txBody>
      </p:sp>
      <p:sp>
        <p:nvSpPr>
          <p:cNvPr id="14" name="Text 12">
            <a:extLst>
              <a:ext uri="{FF2B5EF4-FFF2-40B4-BE49-F238E27FC236}">
                <a16:creationId xmlns:a16="http://schemas.microsoft.com/office/drawing/2014/main" id="{2F569C72-18FD-4DD1-74AE-87B4C81914D0}"/>
              </a:ext>
            </a:extLst>
          </p:cNvPr>
          <p:cNvSpPr/>
          <p:nvPr/>
        </p:nvSpPr>
        <p:spPr>
          <a:xfrm>
            <a:off x="3291840" y="3520440"/>
            <a:ext cx="1280160" cy="64008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$47/</a:t>
            </a:r>
            <a:r>
              <a:rPr lang="en-US" sz="2600" b="1" dirty="0" err="1">
                <a:solidFill>
                  <a:srgbClr val="FFFFFF"/>
                </a:solidFill>
                <a:latin typeface="Georgia" pitchFamily="34" charset="0"/>
                <a:ea typeface="Georgia" pitchFamily="34" charset="-122"/>
                <a:cs typeface="Georgia" pitchFamily="34" charset="-120"/>
              </a:rPr>
              <a:t>hr</a:t>
            </a:r>
            <a:endParaRPr lang="en-US" sz="2600" dirty="0"/>
          </a:p>
        </p:txBody>
      </p:sp>
      <p:sp>
        <p:nvSpPr>
          <p:cNvPr id="15" name="Text 13">
            <a:extLst>
              <a:ext uri="{FF2B5EF4-FFF2-40B4-BE49-F238E27FC236}">
                <a16:creationId xmlns:a16="http://schemas.microsoft.com/office/drawing/2014/main" id="{BF2F1A43-D86C-5710-197A-4BFB00CD5CFC}"/>
              </a:ext>
            </a:extLst>
          </p:cNvPr>
          <p:cNvSpPr/>
          <p:nvPr/>
        </p:nvSpPr>
        <p:spPr>
          <a:xfrm>
            <a:off x="3291840" y="4160520"/>
            <a:ext cx="1280160" cy="365760"/>
          </a:xfrm>
          <a:prstGeom prst="rect">
            <a:avLst/>
          </a:prstGeom>
          <a:noFill/>
          <a:ln/>
        </p:spPr>
        <p:txBody>
          <a:bodyPr wrap="square" lIns="0" tIns="0" rIns="0" bIns="0" rtlCol="0" anchor="ctr"/>
          <a:lstStyle/>
          <a:p>
            <a:pPr marL="0" indent="0" algn="ctr">
              <a:buNone/>
            </a:pPr>
            <a:r>
              <a:rPr lang="en-US" sz="900" dirty="0">
                <a:solidFill>
                  <a:srgbClr val="F8F4ED"/>
                </a:solidFill>
                <a:latin typeface="Calibri" pitchFamily="34" charset="0"/>
                <a:ea typeface="Calibri" pitchFamily="34" charset="-122"/>
                <a:cs typeface="Calibri" pitchFamily="34" charset="-120"/>
              </a:rPr>
              <a:t>Entry level</a:t>
            </a:r>
            <a:endParaRPr lang="en-US" sz="900" dirty="0"/>
          </a:p>
        </p:txBody>
      </p:sp>
      <p:sp>
        <p:nvSpPr>
          <p:cNvPr id="16" name="Shape 14">
            <a:extLst>
              <a:ext uri="{FF2B5EF4-FFF2-40B4-BE49-F238E27FC236}">
                <a16:creationId xmlns:a16="http://schemas.microsoft.com/office/drawing/2014/main" id="{6532ACBA-3A08-C3E2-6EA5-0B3AB93EC8B8}"/>
              </a:ext>
            </a:extLst>
          </p:cNvPr>
          <p:cNvSpPr/>
          <p:nvPr/>
        </p:nvSpPr>
        <p:spPr>
          <a:xfrm>
            <a:off x="4663440" y="3383280"/>
            <a:ext cx="1280160" cy="1188720"/>
          </a:xfrm>
          <a:prstGeom prst="rect">
            <a:avLst/>
          </a:prstGeom>
          <a:solidFill>
            <a:srgbClr val="3A8891"/>
          </a:solidFill>
          <a:ln w="12700">
            <a:solidFill>
              <a:srgbClr val="3A8891"/>
            </a:solidFill>
            <a:prstDash val="solid"/>
          </a:ln>
        </p:spPr>
        <p:txBody>
          <a:bodyPr/>
          <a:lstStyle/>
          <a:p>
            <a:endParaRPr lang="en-US"/>
          </a:p>
        </p:txBody>
      </p:sp>
      <p:sp>
        <p:nvSpPr>
          <p:cNvPr id="17" name="Text 15">
            <a:extLst>
              <a:ext uri="{FF2B5EF4-FFF2-40B4-BE49-F238E27FC236}">
                <a16:creationId xmlns:a16="http://schemas.microsoft.com/office/drawing/2014/main" id="{A9E6A234-7B1A-1F61-715C-34464D5AD7E8}"/>
              </a:ext>
            </a:extLst>
          </p:cNvPr>
          <p:cNvSpPr/>
          <p:nvPr/>
        </p:nvSpPr>
        <p:spPr>
          <a:xfrm>
            <a:off x="4663440" y="3520440"/>
            <a:ext cx="1280160" cy="64008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$73/</a:t>
            </a:r>
            <a:r>
              <a:rPr lang="en-US" sz="2600" b="1" dirty="0" err="1">
                <a:solidFill>
                  <a:srgbClr val="FFFFFF"/>
                </a:solidFill>
                <a:latin typeface="Georgia" pitchFamily="34" charset="0"/>
                <a:ea typeface="Georgia" pitchFamily="34" charset="-122"/>
                <a:cs typeface="Georgia" pitchFamily="34" charset="-120"/>
              </a:rPr>
              <a:t>hr</a:t>
            </a:r>
            <a:endParaRPr lang="en-US" sz="2600" dirty="0"/>
          </a:p>
        </p:txBody>
      </p:sp>
      <p:sp>
        <p:nvSpPr>
          <p:cNvPr id="18" name="Text 16">
            <a:extLst>
              <a:ext uri="{FF2B5EF4-FFF2-40B4-BE49-F238E27FC236}">
                <a16:creationId xmlns:a16="http://schemas.microsoft.com/office/drawing/2014/main" id="{CD790671-8CFD-8C03-2D9F-3F8F90C55EC7}"/>
              </a:ext>
            </a:extLst>
          </p:cNvPr>
          <p:cNvSpPr/>
          <p:nvPr/>
        </p:nvSpPr>
        <p:spPr>
          <a:xfrm>
            <a:off x="4663440" y="4160520"/>
            <a:ext cx="1280160" cy="365760"/>
          </a:xfrm>
          <a:prstGeom prst="rect">
            <a:avLst/>
          </a:prstGeom>
          <a:noFill/>
          <a:ln/>
        </p:spPr>
        <p:txBody>
          <a:bodyPr wrap="square" lIns="0" tIns="0" rIns="0" bIns="0" rtlCol="0" anchor="ctr"/>
          <a:lstStyle/>
          <a:p>
            <a:pPr marL="0" indent="0" algn="ctr">
              <a:buNone/>
            </a:pPr>
            <a:r>
              <a:rPr lang="en-US" sz="900" dirty="0">
                <a:solidFill>
                  <a:srgbClr val="F8F4ED"/>
                </a:solidFill>
                <a:latin typeface="Calibri" pitchFamily="34" charset="0"/>
                <a:ea typeface="Calibri" pitchFamily="34" charset="-122"/>
                <a:cs typeface="Calibri" pitchFamily="34" charset="-120"/>
              </a:rPr>
              <a:t>median</a:t>
            </a:r>
            <a:endParaRPr lang="en-US" sz="900" dirty="0"/>
          </a:p>
        </p:txBody>
      </p:sp>
      <p:sp>
        <p:nvSpPr>
          <p:cNvPr id="19" name="Shape 17">
            <a:extLst>
              <a:ext uri="{FF2B5EF4-FFF2-40B4-BE49-F238E27FC236}">
                <a16:creationId xmlns:a16="http://schemas.microsoft.com/office/drawing/2014/main" id="{8DDDA3D8-0DB2-5273-E47E-E6778C0700C8}"/>
              </a:ext>
            </a:extLst>
          </p:cNvPr>
          <p:cNvSpPr/>
          <p:nvPr/>
        </p:nvSpPr>
        <p:spPr>
          <a:xfrm>
            <a:off x="6309360" y="2011680"/>
            <a:ext cx="5303520" cy="4206240"/>
          </a:xfrm>
          <a:prstGeom prst="rect">
            <a:avLst/>
          </a:prstGeom>
          <a:solidFill>
            <a:srgbClr val="0B3D5C"/>
          </a:solidFill>
          <a:ln w="12700">
            <a:solidFill>
              <a:srgbClr val="0B3D5C"/>
            </a:solidFill>
            <a:prstDash val="solid"/>
          </a:ln>
        </p:spPr>
        <p:txBody>
          <a:bodyPr/>
          <a:lstStyle/>
          <a:p>
            <a:endParaRPr lang="en-US" dirty="0"/>
          </a:p>
        </p:txBody>
      </p:sp>
      <p:sp>
        <p:nvSpPr>
          <p:cNvPr id="20" name="Text 18">
            <a:extLst>
              <a:ext uri="{FF2B5EF4-FFF2-40B4-BE49-F238E27FC236}">
                <a16:creationId xmlns:a16="http://schemas.microsoft.com/office/drawing/2014/main" id="{879ECA83-5A89-2278-8E3E-7EB5D894E29A}"/>
              </a:ext>
            </a:extLst>
          </p:cNvPr>
          <p:cNvSpPr/>
          <p:nvPr/>
        </p:nvSpPr>
        <p:spPr>
          <a:xfrm>
            <a:off x="6492240" y="2194560"/>
            <a:ext cx="4937760" cy="274320"/>
          </a:xfrm>
          <a:prstGeom prst="rect">
            <a:avLst/>
          </a:prstGeom>
          <a:noFill/>
          <a:ln/>
        </p:spPr>
        <p:txBody>
          <a:bodyPr wrap="square" lIns="0" tIns="0" rIns="0" bIns="0" rtlCol="0" anchor="ctr"/>
          <a:lstStyle/>
          <a:p>
            <a:pPr marL="0" indent="0">
              <a:buNone/>
            </a:pPr>
            <a:r>
              <a:rPr lang="en-US" sz="1100" b="1" kern="0" spc="200" dirty="0">
                <a:solidFill>
                  <a:srgbClr val="E8A838"/>
                </a:solidFill>
                <a:latin typeface="Calibri" pitchFamily="34" charset="0"/>
                <a:ea typeface="Calibri" pitchFamily="34" charset="-122"/>
                <a:cs typeface="Calibri" pitchFamily="34" charset="-120"/>
              </a:rPr>
              <a:t>INCREASE WAGES FOR BACCALAUREATE HOLDERS</a:t>
            </a:r>
            <a:endParaRPr lang="en-US" sz="1100" dirty="0"/>
          </a:p>
        </p:txBody>
      </p:sp>
      <p:sp>
        <p:nvSpPr>
          <p:cNvPr id="21" name="Text 19">
            <a:extLst>
              <a:ext uri="{FF2B5EF4-FFF2-40B4-BE49-F238E27FC236}">
                <a16:creationId xmlns:a16="http://schemas.microsoft.com/office/drawing/2014/main" id="{4D816E62-6885-379B-2BCF-48326749C935}"/>
              </a:ext>
            </a:extLst>
          </p:cNvPr>
          <p:cNvSpPr/>
          <p:nvPr/>
        </p:nvSpPr>
        <p:spPr>
          <a:xfrm>
            <a:off x="6492240" y="2514600"/>
            <a:ext cx="4937760" cy="457200"/>
          </a:xfrm>
          <a:prstGeom prst="rect">
            <a:avLst/>
          </a:prstGeom>
          <a:noFill/>
          <a:ln/>
        </p:spPr>
        <p:txBody>
          <a:bodyPr wrap="square" lIns="0" tIns="0" rIns="0" bIns="0" rtlCol="0" anchor="ctr"/>
          <a:lstStyle/>
          <a:p>
            <a:r>
              <a:rPr lang="en-US" sz="1800" b="1" dirty="0">
                <a:solidFill>
                  <a:srgbClr val="FFFFFF"/>
                </a:solidFill>
                <a:latin typeface="Georgia" pitchFamily="34" charset="0"/>
                <a:ea typeface="Georgia" pitchFamily="34" charset="-122"/>
                <a:cs typeface="Georgia" pitchFamily="34" charset="-120"/>
              </a:rPr>
              <a:t>Higher level of education = higher wages</a:t>
            </a:r>
            <a:endParaRPr lang="en-US" sz="1800" dirty="0"/>
          </a:p>
        </p:txBody>
      </p:sp>
      <p:sp>
        <p:nvSpPr>
          <p:cNvPr id="22" name="Shape 20">
            <a:extLst>
              <a:ext uri="{FF2B5EF4-FFF2-40B4-BE49-F238E27FC236}">
                <a16:creationId xmlns:a16="http://schemas.microsoft.com/office/drawing/2014/main" id="{2DE2ACB9-2760-E534-28E0-F585C65EB6B1}"/>
              </a:ext>
            </a:extLst>
          </p:cNvPr>
          <p:cNvSpPr/>
          <p:nvPr/>
        </p:nvSpPr>
        <p:spPr>
          <a:xfrm>
            <a:off x="6492240" y="3291840"/>
            <a:ext cx="2103120" cy="685800"/>
          </a:xfrm>
          <a:prstGeom prst="rect">
            <a:avLst/>
          </a:prstGeom>
          <a:solidFill>
            <a:srgbClr val="D97757"/>
          </a:solidFill>
          <a:ln w="12700">
            <a:solidFill>
              <a:srgbClr val="D97757"/>
            </a:solidFill>
            <a:prstDash val="solid"/>
          </a:ln>
        </p:spPr>
        <p:txBody>
          <a:bodyPr/>
          <a:lstStyle/>
          <a:p>
            <a:endParaRPr lang="en-US"/>
          </a:p>
        </p:txBody>
      </p:sp>
      <p:sp>
        <p:nvSpPr>
          <p:cNvPr id="23" name="Text 21">
            <a:extLst>
              <a:ext uri="{FF2B5EF4-FFF2-40B4-BE49-F238E27FC236}">
                <a16:creationId xmlns:a16="http://schemas.microsoft.com/office/drawing/2014/main" id="{28F7DF01-F99C-5C6B-FE35-3687F91731C4}"/>
              </a:ext>
            </a:extLst>
          </p:cNvPr>
          <p:cNvSpPr/>
          <p:nvPr/>
        </p:nvSpPr>
        <p:spPr>
          <a:xfrm>
            <a:off x="6492240" y="3291840"/>
            <a:ext cx="2103120" cy="685800"/>
          </a:xfrm>
          <a:prstGeom prst="rect">
            <a:avLst/>
          </a:prstGeom>
          <a:noFill/>
          <a:ln/>
        </p:spPr>
        <p:txBody>
          <a:bodyPr wrap="square" lIns="0" tIns="0" rIns="0" bIns="0" rtlCol="0" anchor="ctr"/>
          <a:lstStyle/>
          <a:p>
            <a:pPr algn="ctr"/>
            <a:r>
              <a:rPr lang="en-US" sz="2400" b="1" dirty="0">
                <a:solidFill>
                  <a:srgbClr val="FFFFFF"/>
                </a:solidFill>
                <a:latin typeface="Georgia" pitchFamily="34" charset="0"/>
                <a:ea typeface="Georgia" pitchFamily="34" charset="-122"/>
                <a:cs typeface="Georgia" pitchFamily="34" charset="-120"/>
              </a:rPr>
              <a:t>$36/</a:t>
            </a:r>
            <a:r>
              <a:rPr lang="en-US" sz="2400" b="1" dirty="0" err="1">
                <a:solidFill>
                  <a:srgbClr val="FFFFFF"/>
                </a:solidFill>
                <a:latin typeface="Georgia" pitchFamily="34" charset="0"/>
                <a:ea typeface="Georgia" pitchFamily="34" charset="-122"/>
                <a:cs typeface="Georgia" pitchFamily="34" charset="-120"/>
              </a:rPr>
              <a:t>hr</a:t>
            </a:r>
            <a:endParaRPr lang="en-US" sz="2400" b="1" dirty="0">
              <a:solidFill>
                <a:srgbClr val="FFFFFF"/>
              </a:solidFill>
              <a:latin typeface="Calibri" pitchFamily="34" charset="0"/>
              <a:cs typeface="Calibri" pitchFamily="34" charset="-120"/>
            </a:endParaRPr>
          </a:p>
          <a:p>
            <a:pPr marL="0" indent="0" algn="ctr">
              <a:buNone/>
            </a:pPr>
            <a:r>
              <a:rPr lang="en-US" sz="1100" b="1" dirty="0">
                <a:solidFill>
                  <a:srgbClr val="FFFFFF"/>
                </a:solidFill>
                <a:latin typeface="Calibri" pitchFamily="34" charset="0"/>
                <a:cs typeface="Calibri" pitchFamily="34" charset="-120"/>
              </a:rPr>
              <a:t>Associates Only Entry Level</a:t>
            </a:r>
            <a:endParaRPr lang="en-US" sz="1100" dirty="0"/>
          </a:p>
        </p:txBody>
      </p:sp>
      <p:sp>
        <p:nvSpPr>
          <p:cNvPr id="24" name="Text 22">
            <a:extLst>
              <a:ext uri="{FF2B5EF4-FFF2-40B4-BE49-F238E27FC236}">
                <a16:creationId xmlns:a16="http://schemas.microsoft.com/office/drawing/2014/main" id="{BD71F7E7-B658-EDEF-698F-466DBE6B8F6B}"/>
              </a:ext>
            </a:extLst>
          </p:cNvPr>
          <p:cNvSpPr/>
          <p:nvPr/>
        </p:nvSpPr>
        <p:spPr>
          <a:xfrm>
            <a:off x="8595360" y="3383280"/>
            <a:ext cx="548640" cy="548640"/>
          </a:xfrm>
          <a:prstGeom prst="rect">
            <a:avLst/>
          </a:prstGeom>
          <a:noFill/>
          <a:ln/>
        </p:spPr>
        <p:txBody>
          <a:bodyPr wrap="square" lIns="0" tIns="0" rIns="0" bIns="0" rtlCol="0" anchor="ctr"/>
          <a:lstStyle/>
          <a:p>
            <a:pPr marL="0" indent="0" algn="ctr">
              <a:buNone/>
            </a:pPr>
            <a:r>
              <a:rPr lang="en-US" sz="2800" b="1" dirty="0">
                <a:solidFill>
                  <a:srgbClr val="E8A838"/>
                </a:solidFill>
                <a:latin typeface="Arial" pitchFamily="34" charset="0"/>
                <a:ea typeface="Arial" pitchFamily="34" charset="-122"/>
                <a:cs typeface="Arial" pitchFamily="34" charset="-120"/>
              </a:rPr>
              <a:t>↔</a:t>
            </a:r>
            <a:endParaRPr lang="en-US" sz="2800" dirty="0"/>
          </a:p>
        </p:txBody>
      </p:sp>
      <p:sp>
        <p:nvSpPr>
          <p:cNvPr id="25" name="Shape 23">
            <a:extLst>
              <a:ext uri="{FF2B5EF4-FFF2-40B4-BE49-F238E27FC236}">
                <a16:creationId xmlns:a16="http://schemas.microsoft.com/office/drawing/2014/main" id="{C10775F4-D800-8A1B-C18B-FFC8632E0E84}"/>
              </a:ext>
            </a:extLst>
          </p:cNvPr>
          <p:cNvSpPr/>
          <p:nvPr/>
        </p:nvSpPr>
        <p:spPr>
          <a:xfrm>
            <a:off x="9144000" y="3291840"/>
            <a:ext cx="2286000" cy="685800"/>
          </a:xfrm>
          <a:prstGeom prst="rect">
            <a:avLst/>
          </a:prstGeom>
          <a:solidFill>
            <a:srgbClr val="3A8891"/>
          </a:solidFill>
          <a:ln w="12700">
            <a:solidFill>
              <a:srgbClr val="3A8891"/>
            </a:solidFill>
            <a:prstDash val="solid"/>
          </a:ln>
        </p:spPr>
        <p:txBody>
          <a:bodyPr/>
          <a:lstStyle/>
          <a:p>
            <a:endParaRPr lang="en-US"/>
          </a:p>
        </p:txBody>
      </p:sp>
      <p:sp>
        <p:nvSpPr>
          <p:cNvPr id="26" name="Text 24">
            <a:extLst>
              <a:ext uri="{FF2B5EF4-FFF2-40B4-BE49-F238E27FC236}">
                <a16:creationId xmlns:a16="http://schemas.microsoft.com/office/drawing/2014/main" id="{00BB1DBE-00DE-EF29-02C2-98CF5664D44F}"/>
              </a:ext>
            </a:extLst>
          </p:cNvPr>
          <p:cNvSpPr/>
          <p:nvPr/>
        </p:nvSpPr>
        <p:spPr>
          <a:xfrm>
            <a:off x="9144000" y="3291840"/>
            <a:ext cx="2286000" cy="685800"/>
          </a:xfrm>
          <a:prstGeom prst="rect">
            <a:avLst/>
          </a:prstGeom>
          <a:noFill/>
          <a:ln/>
        </p:spPr>
        <p:txBody>
          <a:bodyPr wrap="square" lIns="0" tIns="0" rIns="0" bIns="0" rtlCol="0" anchor="ctr"/>
          <a:lstStyle/>
          <a:p>
            <a:pPr algn="ctr"/>
            <a:r>
              <a:rPr lang="en-US" sz="2400" b="1" dirty="0">
                <a:solidFill>
                  <a:srgbClr val="FFFFFF"/>
                </a:solidFill>
                <a:latin typeface="Georgia" pitchFamily="34" charset="0"/>
                <a:ea typeface="Georgia" pitchFamily="34" charset="-122"/>
                <a:cs typeface="Georgia" pitchFamily="34" charset="-120"/>
              </a:rPr>
              <a:t>$64/</a:t>
            </a:r>
            <a:r>
              <a:rPr lang="en-US" sz="2400" b="1" dirty="0" err="1">
                <a:solidFill>
                  <a:srgbClr val="FFFFFF"/>
                </a:solidFill>
                <a:latin typeface="Georgia" pitchFamily="34" charset="0"/>
                <a:ea typeface="Georgia" pitchFamily="34" charset="-122"/>
                <a:cs typeface="Georgia" pitchFamily="34" charset="-120"/>
              </a:rPr>
              <a:t>hr</a:t>
            </a:r>
            <a:endParaRPr lang="en-US" sz="2400" b="1" dirty="0">
              <a:solidFill>
                <a:srgbClr val="FFFFFF"/>
              </a:solidFill>
              <a:latin typeface="Calibri" pitchFamily="34" charset="0"/>
              <a:cs typeface="Calibri" pitchFamily="34" charset="-120"/>
            </a:endParaRPr>
          </a:p>
          <a:p>
            <a:pPr algn="ctr"/>
            <a:r>
              <a:rPr lang="en-US" sz="1100" b="1" dirty="0">
                <a:solidFill>
                  <a:srgbClr val="FFFFFF"/>
                </a:solidFill>
                <a:latin typeface="Calibri" pitchFamily="34" charset="0"/>
                <a:cs typeface="Calibri" pitchFamily="34" charset="-120"/>
              </a:rPr>
              <a:t>Bachelor’s Entry Level</a:t>
            </a:r>
          </a:p>
        </p:txBody>
      </p:sp>
      <p:sp>
        <p:nvSpPr>
          <p:cNvPr id="27" name="Text 25">
            <a:extLst>
              <a:ext uri="{FF2B5EF4-FFF2-40B4-BE49-F238E27FC236}">
                <a16:creationId xmlns:a16="http://schemas.microsoft.com/office/drawing/2014/main" id="{FD16A3A8-215F-6D93-B17F-3C83DBC0A823}"/>
              </a:ext>
            </a:extLst>
          </p:cNvPr>
          <p:cNvSpPr/>
          <p:nvPr/>
        </p:nvSpPr>
        <p:spPr>
          <a:xfrm>
            <a:off x="6492240" y="4251960"/>
            <a:ext cx="4937760" cy="274320"/>
          </a:xfrm>
          <a:prstGeom prst="rect">
            <a:avLst/>
          </a:prstGeom>
          <a:noFill/>
          <a:ln/>
        </p:spPr>
        <p:txBody>
          <a:bodyPr wrap="square" lIns="0" tIns="0" rIns="0" bIns="0" rtlCol="0" anchor="ctr"/>
          <a:lstStyle/>
          <a:p>
            <a:pPr marL="0" indent="0">
              <a:buNone/>
            </a:pPr>
            <a:endParaRPr lang="en-US" sz="1100" dirty="0"/>
          </a:p>
        </p:txBody>
      </p:sp>
      <p:sp>
        <p:nvSpPr>
          <p:cNvPr id="28" name="Text 26">
            <a:extLst>
              <a:ext uri="{FF2B5EF4-FFF2-40B4-BE49-F238E27FC236}">
                <a16:creationId xmlns:a16="http://schemas.microsoft.com/office/drawing/2014/main" id="{801A50CA-E46A-413E-08BB-9506AE16469D}"/>
              </a:ext>
            </a:extLst>
          </p:cNvPr>
          <p:cNvSpPr/>
          <p:nvPr/>
        </p:nvSpPr>
        <p:spPr>
          <a:xfrm>
            <a:off x="6492240" y="4526280"/>
            <a:ext cx="4937760" cy="548640"/>
          </a:xfrm>
          <a:prstGeom prst="rect">
            <a:avLst/>
          </a:prstGeom>
          <a:noFill/>
          <a:ln/>
        </p:spPr>
        <p:txBody>
          <a:bodyPr wrap="square" lIns="0" tIns="0" rIns="0" bIns="0" rtlCol="0" anchor="ctr"/>
          <a:lstStyle/>
          <a:p>
            <a:pPr marL="0" indent="0">
              <a:buNone/>
            </a:pPr>
            <a:endParaRPr lang="en-US" sz="1100" dirty="0"/>
          </a:p>
        </p:txBody>
      </p:sp>
      <p:sp>
        <p:nvSpPr>
          <p:cNvPr id="29" name="Text 27">
            <a:extLst>
              <a:ext uri="{FF2B5EF4-FFF2-40B4-BE49-F238E27FC236}">
                <a16:creationId xmlns:a16="http://schemas.microsoft.com/office/drawing/2014/main" id="{44C60605-83B7-526C-FC3B-5AA64CAC2792}"/>
              </a:ext>
            </a:extLst>
          </p:cNvPr>
          <p:cNvSpPr/>
          <p:nvPr/>
        </p:nvSpPr>
        <p:spPr>
          <a:xfrm>
            <a:off x="6492240" y="5166360"/>
            <a:ext cx="4937760" cy="914400"/>
          </a:xfrm>
          <a:prstGeom prst="rect">
            <a:avLst/>
          </a:prstGeom>
          <a:noFill/>
          <a:ln/>
        </p:spPr>
        <p:txBody>
          <a:bodyPr wrap="square" lIns="0" tIns="0" rIns="0" bIns="0" rtlCol="0" anchor="ctr"/>
          <a:lstStyle/>
          <a:p>
            <a:pPr marL="0" indent="0">
              <a:buNone/>
            </a:pPr>
            <a:endParaRPr lang="en-US" sz="1100" dirty="0"/>
          </a:p>
        </p:txBody>
      </p:sp>
      <p:sp>
        <p:nvSpPr>
          <p:cNvPr id="30" name="Text 28">
            <a:extLst>
              <a:ext uri="{FF2B5EF4-FFF2-40B4-BE49-F238E27FC236}">
                <a16:creationId xmlns:a16="http://schemas.microsoft.com/office/drawing/2014/main" id="{DFB3B0A7-7EC5-F263-55B5-A7097AFBD64F}"/>
              </a:ext>
            </a:extLst>
          </p:cNvPr>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Workforce Alignment</a:t>
            </a:r>
            <a:endParaRPr lang="en-US" sz="900" dirty="0"/>
          </a:p>
        </p:txBody>
      </p:sp>
      <p:sp>
        <p:nvSpPr>
          <p:cNvPr id="31" name="Text 29">
            <a:extLst>
              <a:ext uri="{FF2B5EF4-FFF2-40B4-BE49-F238E27FC236}">
                <a16:creationId xmlns:a16="http://schemas.microsoft.com/office/drawing/2014/main" id="{D8ED4CB4-9871-2A4B-B01F-231A14CC6BEC}"/>
              </a:ext>
            </a:extLst>
          </p:cNvPr>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10 / 19</a:t>
            </a:r>
            <a:endParaRPr lang="en-US" sz="900" dirty="0"/>
          </a:p>
        </p:txBody>
      </p:sp>
      <p:sp>
        <p:nvSpPr>
          <p:cNvPr id="35" name="Shape 20">
            <a:extLst>
              <a:ext uri="{FF2B5EF4-FFF2-40B4-BE49-F238E27FC236}">
                <a16:creationId xmlns:a16="http://schemas.microsoft.com/office/drawing/2014/main" id="{FBAA2AE7-7E40-C17E-074B-DDFD006B09C3}"/>
              </a:ext>
            </a:extLst>
          </p:cNvPr>
          <p:cNvSpPr/>
          <p:nvPr/>
        </p:nvSpPr>
        <p:spPr>
          <a:xfrm>
            <a:off x="6492240" y="4663440"/>
            <a:ext cx="2103120" cy="685800"/>
          </a:xfrm>
          <a:prstGeom prst="rect">
            <a:avLst/>
          </a:prstGeom>
          <a:solidFill>
            <a:srgbClr val="D97757"/>
          </a:solidFill>
          <a:ln w="12700">
            <a:solidFill>
              <a:srgbClr val="D97757"/>
            </a:solidFill>
            <a:prstDash val="solid"/>
          </a:ln>
        </p:spPr>
        <p:txBody>
          <a:bodyPr/>
          <a:lstStyle/>
          <a:p>
            <a:endParaRPr lang="en-US"/>
          </a:p>
        </p:txBody>
      </p:sp>
      <p:sp>
        <p:nvSpPr>
          <p:cNvPr id="36" name="Text 21">
            <a:extLst>
              <a:ext uri="{FF2B5EF4-FFF2-40B4-BE49-F238E27FC236}">
                <a16:creationId xmlns:a16="http://schemas.microsoft.com/office/drawing/2014/main" id="{8E574C3D-3204-4357-1E66-D28936C9ECFB}"/>
              </a:ext>
            </a:extLst>
          </p:cNvPr>
          <p:cNvSpPr/>
          <p:nvPr/>
        </p:nvSpPr>
        <p:spPr>
          <a:xfrm>
            <a:off x="6492240" y="4663440"/>
            <a:ext cx="2103120" cy="685800"/>
          </a:xfrm>
          <a:prstGeom prst="rect">
            <a:avLst/>
          </a:prstGeom>
          <a:noFill/>
          <a:ln/>
        </p:spPr>
        <p:txBody>
          <a:bodyPr wrap="square" lIns="0" tIns="0" rIns="0" bIns="0" rtlCol="0" anchor="ctr"/>
          <a:lstStyle/>
          <a:p>
            <a:pPr algn="ctr"/>
            <a:r>
              <a:rPr lang="en-US" sz="2400" b="1" dirty="0">
                <a:solidFill>
                  <a:srgbClr val="FFFFFF"/>
                </a:solidFill>
                <a:latin typeface="Georgia" pitchFamily="34" charset="0"/>
                <a:ea typeface="Georgia" pitchFamily="34" charset="-122"/>
                <a:cs typeface="Georgia" pitchFamily="34" charset="-120"/>
              </a:rPr>
              <a:t>$30/</a:t>
            </a:r>
            <a:r>
              <a:rPr lang="en-US" sz="2400" b="1" dirty="0" err="1">
                <a:solidFill>
                  <a:srgbClr val="FFFFFF"/>
                </a:solidFill>
                <a:latin typeface="Georgia" pitchFamily="34" charset="0"/>
                <a:ea typeface="Georgia" pitchFamily="34" charset="-122"/>
                <a:cs typeface="Georgia" pitchFamily="34" charset="-120"/>
              </a:rPr>
              <a:t>hr</a:t>
            </a:r>
            <a:endParaRPr lang="en-US" sz="2400" b="1" dirty="0">
              <a:solidFill>
                <a:srgbClr val="FFFFFF"/>
              </a:solidFill>
              <a:latin typeface="Georgia" pitchFamily="34" charset="0"/>
              <a:ea typeface="Georgia" pitchFamily="34" charset="-122"/>
              <a:cs typeface="Georgia" pitchFamily="34" charset="-120"/>
            </a:endParaRPr>
          </a:p>
          <a:p>
            <a:pPr algn="ctr"/>
            <a:r>
              <a:rPr lang="en-US" sz="1100" b="1" dirty="0">
                <a:solidFill>
                  <a:srgbClr val="FFFFFF"/>
                </a:solidFill>
                <a:latin typeface="Calibri" pitchFamily="34" charset="0"/>
                <a:ea typeface="Georgia" pitchFamily="34" charset="-122"/>
                <a:cs typeface="Calibri" pitchFamily="34" charset="-120"/>
              </a:rPr>
              <a:t>HS only Entry Level</a:t>
            </a:r>
            <a:endParaRPr lang="en-US" sz="1100" b="1" dirty="0">
              <a:solidFill>
                <a:srgbClr val="FFFFFF"/>
              </a:solidFill>
              <a:latin typeface="Georgia" pitchFamily="34" charset="0"/>
              <a:ea typeface="Georgia" pitchFamily="34" charset="-122"/>
              <a:cs typeface="Georgia" pitchFamily="34" charset="-120"/>
            </a:endParaRPr>
          </a:p>
        </p:txBody>
      </p:sp>
      <p:sp>
        <p:nvSpPr>
          <p:cNvPr id="37" name="Text 22">
            <a:extLst>
              <a:ext uri="{FF2B5EF4-FFF2-40B4-BE49-F238E27FC236}">
                <a16:creationId xmlns:a16="http://schemas.microsoft.com/office/drawing/2014/main" id="{B7AE746D-575B-B0CA-C34A-C52EBE13DDE3}"/>
              </a:ext>
            </a:extLst>
          </p:cNvPr>
          <p:cNvSpPr/>
          <p:nvPr/>
        </p:nvSpPr>
        <p:spPr>
          <a:xfrm>
            <a:off x="8595360" y="4754880"/>
            <a:ext cx="548640" cy="548640"/>
          </a:xfrm>
          <a:prstGeom prst="rect">
            <a:avLst/>
          </a:prstGeom>
          <a:noFill/>
          <a:ln/>
        </p:spPr>
        <p:txBody>
          <a:bodyPr wrap="square" lIns="0" tIns="0" rIns="0" bIns="0" rtlCol="0" anchor="ctr"/>
          <a:lstStyle/>
          <a:p>
            <a:pPr marL="0" indent="0" algn="ctr">
              <a:buNone/>
            </a:pPr>
            <a:r>
              <a:rPr lang="en-US" sz="2800" b="1" dirty="0">
                <a:solidFill>
                  <a:srgbClr val="E8A838"/>
                </a:solidFill>
                <a:latin typeface="Arial" pitchFamily="34" charset="0"/>
                <a:ea typeface="Arial" pitchFamily="34" charset="-122"/>
                <a:cs typeface="Arial" pitchFamily="34" charset="-120"/>
              </a:rPr>
              <a:t>↔</a:t>
            </a:r>
            <a:endParaRPr lang="en-US" sz="2800" dirty="0"/>
          </a:p>
        </p:txBody>
      </p:sp>
      <p:sp>
        <p:nvSpPr>
          <p:cNvPr id="38" name="Shape 23">
            <a:extLst>
              <a:ext uri="{FF2B5EF4-FFF2-40B4-BE49-F238E27FC236}">
                <a16:creationId xmlns:a16="http://schemas.microsoft.com/office/drawing/2014/main" id="{301D6139-690A-D54D-2453-7603310A7854}"/>
              </a:ext>
            </a:extLst>
          </p:cNvPr>
          <p:cNvSpPr/>
          <p:nvPr/>
        </p:nvSpPr>
        <p:spPr>
          <a:xfrm>
            <a:off x="9144000" y="4663440"/>
            <a:ext cx="2286000" cy="685800"/>
          </a:xfrm>
          <a:prstGeom prst="rect">
            <a:avLst/>
          </a:prstGeom>
          <a:solidFill>
            <a:srgbClr val="3A8891"/>
          </a:solidFill>
          <a:ln w="12700">
            <a:solidFill>
              <a:srgbClr val="3A8891"/>
            </a:solidFill>
            <a:prstDash val="solid"/>
          </a:ln>
        </p:spPr>
        <p:txBody>
          <a:bodyPr/>
          <a:lstStyle/>
          <a:p>
            <a:endParaRPr lang="en-US"/>
          </a:p>
        </p:txBody>
      </p:sp>
      <p:sp>
        <p:nvSpPr>
          <p:cNvPr id="39" name="Text 24">
            <a:extLst>
              <a:ext uri="{FF2B5EF4-FFF2-40B4-BE49-F238E27FC236}">
                <a16:creationId xmlns:a16="http://schemas.microsoft.com/office/drawing/2014/main" id="{1C0DD1B8-3E27-E9B6-CCA9-613E05F01D32}"/>
              </a:ext>
            </a:extLst>
          </p:cNvPr>
          <p:cNvSpPr/>
          <p:nvPr/>
        </p:nvSpPr>
        <p:spPr>
          <a:xfrm>
            <a:off x="9144000" y="4663440"/>
            <a:ext cx="2286000" cy="685800"/>
          </a:xfrm>
          <a:prstGeom prst="rect">
            <a:avLst/>
          </a:prstGeom>
          <a:noFill/>
          <a:ln/>
        </p:spPr>
        <p:txBody>
          <a:bodyPr wrap="square" lIns="0" tIns="0" rIns="0" bIns="0" rtlCol="0" anchor="ctr"/>
          <a:lstStyle/>
          <a:p>
            <a:pPr algn="ctr"/>
            <a:r>
              <a:rPr lang="en-US" sz="2400" b="1" dirty="0">
                <a:solidFill>
                  <a:srgbClr val="FFFFFF"/>
                </a:solidFill>
                <a:latin typeface="Georgia" pitchFamily="34" charset="0"/>
                <a:ea typeface="Georgia" pitchFamily="34" charset="-122"/>
                <a:cs typeface="Georgia" pitchFamily="34" charset="-120"/>
              </a:rPr>
              <a:t>$39/</a:t>
            </a:r>
            <a:r>
              <a:rPr lang="en-US" sz="2400" b="1" dirty="0" err="1">
                <a:solidFill>
                  <a:srgbClr val="FFFFFF"/>
                </a:solidFill>
                <a:latin typeface="Georgia" pitchFamily="34" charset="0"/>
                <a:ea typeface="Georgia" pitchFamily="34" charset="-122"/>
                <a:cs typeface="Georgia" pitchFamily="34" charset="-120"/>
              </a:rPr>
              <a:t>hr</a:t>
            </a:r>
            <a:endParaRPr lang="en-US" sz="2400" b="1" dirty="0">
              <a:solidFill>
                <a:srgbClr val="FFFFFF"/>
              </a:solidFill>
              <a:latin typeface="Georgia" pitchFamily="34" charset="0"/>
              <a:ea typeface="Georgia" pitchFamily="34" charset="-122"/>
              <a:cs typeface="Georgia" pitchFamily="34" charset="-120"/>
            </a:endParaRPr>
          </a:p>
          <a:p>
            <a:pPr marL="0" indent="0" algn="ctr">
              <a:buNone/>
            </a:pPr>
            <a:r>
              <a:rPr lang="en-US" sz="1100" b="1" dirty="0">
                <a:solidFill>
                  <a:srgbClr val="FFFFFF"/>
                </a:solidFill>
                <a:latin typeface="Calibri" pitchFamily="34" charset="0"/>
                <a:ea typeface="Calibri" pitchFamily="34" charset="-122"/>
                <a:cs typeface="Calibri" pitchFamily="34" charset="-120"/>
              </a:rPr>
              <a:t>Bachelor’s Entry Level</a:t>
            </a:r>
            <a:endParaRPr lang="en-US" sz="1100" dirty="0"/>
          </a:p>
        </p:txBody>
      </p:sp>
      <p:sp>
        <p:nvSpPr>
          <p:cNvPr id="40" name="TextBox 39">
            <a:extLst>
              <a:ext uri="{FF2B5EF4-FFF2-40B4-BE49-F238E27FC236}">
                <a16:creationId xmlns:a16="http://schemas.microsoft.com/office/drawing/2014/main" id="{4D65A4B9-20D3-AA0C-C612-B292B93A659B}"/>
              </a:ext>
            </a:extLst>
          </p:cNvPr>
          <p:cNvSpPr txBox="1"/>
          <p:nvPr/>
        </p:nvSpPr>
        <p:spPr>
          <a:xfrm>
            <a:off x="6492240" y="4092714"/>
            <a:ext cx="4937760" cy="538609"/>
          </a:xfrm>
          <a:prstGeom prst="rect">
            <a:avLst/>
          </a:prstGeom>
          <a:noFill/>
        </p:spPr>
        <p:txBody>
          <a:bodyPr wrap="square" rtlCol="0">
            <a:spAutoFit/>
          </a:bodyPr>
          <a:lstStyle/>
          <a:p>
            <a:pPr algn="ctr"/>
            <a:r>
              <a:rPr lang="en-US" sz="1100" b="1" dirty="0">
                <a:solidFill>
                  <a:srgbClr val="FFFFFF"/>
                </a:solidFill>
                <a:latin typeface="Calibri" pitchFamily="34" charset="0"/>
                <a:ea typeface="Calibri" pitchFamily="34" charset="-122"/>
                <a:cs typeface="Calibri" pitchFamily="34" charset="-120"/>
              </a:rPr>
              <a:t>15-1255 Web and Digital Interface Designers</a:t>
            </a:r>
          </a:p>
          <a:p>
            <a:endParaRPr lang="en-US" dirty="0"/>
          </a:p>
        </p:txBody>
      </p:sp>
      <p:sp>
        <p:nvSpPr>
          <p:cNvPr id="41" name="TextBox 40">
            <a:extLst>
              <a:ext uri="{FF2B5EF4-FFF2-40B4-BE49-F238E27FC236}">
                <a16:creationId xmlns:a16="http://schemas.microsoft.com/office/drawing/2014/main" id="{C0D3B90D-52D4-E205-FCED-C38FC18D50F3}"/>
              </a:ext>
            </a:extLst>
          </p:cNvPr>
          <p:cNvSpPr txBox="1"/>
          <p:nvPr/>
        </p:nvSpPr>
        <p:spPr>
          <a:xfrm>
            <a:off x="6492240" y="5515615"/>
            <a:ext cx="4937760" cy="538609"/>
          </a:xfrm>
          <a:prstGeom prst="rect">
            <a:avLst/>
          </a:prstGeom>
          <a:noFill/>
        </p:spPr>
        <p:txBody>
          <a:bodyPr wrap="square" rtlCol="0">
            <a:spAutoFit/>
          </a:bodyPr>
          <a:lstStyle/>
          <a:p>
            <a:pPr algn="ctr"/>
            <a:r>
              <a:rPr lang="en-US" sz="1100" b="1" dirty="0">
                <a:solidFill>
                  <a:srgbClr val="FFFFFF"/>
                </a:solidFill>
                <a:latin typeface="Calibri" pitchFamily="34" charset="0"/>
                <a:ea typeface="Calibri" pitchFamily="34" charset="-122"/>
                <a:cs typeface="Calibri" pitchFamily="34" charset="-120"/>
              </a:rPr>
              <a:t>27-1014 Special Effects Artists and Animators</a:t>
            </a:r>
          </a:p>
          <a:p>
            <a:endParaRPr lang="en-US" dirty="0"/>
          </a:p>
        </p:txBody>
      </p:sp>
    </p:spTree>
    <p:extLst>
      <p:ext uri="{BB962C8B-B14F-4D97-AF65-F5344CB8AC3E}">
        <p14:creationId xmlns:p14="http://schemas.microsoft.com/office/powerpoint/2010/main" val="3539447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THE PROCESS</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Non-duplication review in 4 steps</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Shape 3"/>
          <p:cNvSpPr/>
          <p:nvPr/>
        </p:nvSpPr>
        <p:spPr>
          <a:xfrm>
            <a:off x="548640" y="2103120"/>
            <a:ext cx="2743200" cy="39319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6" name="Shape 4"/>
          <p:cNvSpPr/>
          <p:nvPr/>
        </p:nvSpPr>
        <p:spPr>
          <a:xfrm>
            <a:off x="548640" y="2103120"/>
            <a:ext cx="2743200" cy="640080"/>
          </a:xfrm>
          <a:prstGeom prst="rect">
            <a:avLst/>
          </a:prstGeom>
          <a:solidFill>
            <a:srgbClr val="0B3D5C"/>
          </a:solidFill>
          <a:ln w="12700">
            <a:solidFill>
              <a:srgbClr val="0B3D5C"/>
            </a:solidFill>
            <a:prstDash val="solid"/>
          </a:ln>
        </p:spPr>
        <p:txBody>
          <a:bodyPr/>
          <a:lstStyle/>
          <a:p>
            <a:endParaRPr lang="en-US"/>
          </a:p>
        </p:txBody>
      </p:sp>
      <p:sp>
        <p:nvSpPr>
          <p:cNvPr id="7" name="Text 5"/>
          <p:cNvSpPr/>
          <p:nvPr/>
        </p:nvSpPr>
        <p:spPr>
          <a:xfrm>
            <a:off x="548640" y="2194560"/>
            <a:ext cx="2743200" cy="50292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01</a:t>
            </a:r>
            <a:endParaRPr lang="en-US" sz="2600" dirty="0"/>
          </a:p>
        </p:txBody>
      </p:sp>
      <p:sp>
        <p:nvSpPr>
          <p:cNvPr id="8" name="Text 6"/>
          <p:cNvSpPr/>
          <p:nvPr/>
        </p:nvSpPr>
        <p:spPr>
          <a:xfrm>
            <a:off x="777240" y="2926080"/>
            <a:ext cx="2286000" cy="731520"/>
          </a:xfrm>
          <a:prstGeom prst="rect">
            <a:avLst/>
          </a:prstGeom>
          <a:noFill/>
          <a:ln/>
        </p:spPr>
        <p:txBody>
          <a:bodyPr wrap="square" lIns="0" tIns="0" rIns="0" bIns="0" rtlCol="0" anchor="ctr"/>
          <a:lstStyle/>
          <a:p>
            <a:pPr marL="0" indent="0">
              <a:buNone/>
            </a:pPr>
            <a:r>
              <a:rPr lang="en-US" sz="1400" b="1" dirty="0">
                <a:solidFill>
                  <a:srgbClr val="0B3D5C"/>
                </a:solidFill>
                <a:latin typeface="Georgia" pitchFamily="34" charset="0"/>
                <a:ea typeface="Georgia" pitchFamily="34" charset="-122"/>
                <a:cs typeface="Georgia" pitchFamily="34" charset="-120"/>
              </a:rPr>
              <a:t>Check CSU/UC inventory by CIP</a:t>
            </a:r>
            <a:endParaRPr lang="en-US" sz="1400" dirty="0"/>
          </a:p>
        </p:txBody>
      </p:sp>
      <p:sp>
        <p:nvSpPr>
          <p:cNvPr id="9" name="Shape 7"/>
          <p:cNvSpPr/>
          <p:nvPr/>
        </p:nvSpPr>
        <p:spPr>
          <a:xfrm>
            <a:off x="777240" y="3703320"/>
            <a:ext cx="365760" cy="36576"/>
          </a:xfrm>
          <a:prstGeom prst="rect">
            <a:avLst/>
          </a:prstGeom>
          <a:solidFill>
            <a:srgbClr val="D97757"/>
          </a:solidFill>
          <a:ln w="12700">
            <a:solidFill>
              <a:srgbClr val="D97757"/>
            </a:solidFill>
            <a:prstDash val="solid"/>
          </a:ln>
        </p:spPr>
        <p:txBody>
          <a:bodyPr/>
          <a:lstStyle/>
          <a:p>
            <a:endParaRPr lang="en-US"/>
          </a:p>
        </p:txBody>
      </p:sp>
      <p:sp>
        <p:nvSpPr>
          <p:cNvPr id="10" name="Text 8"/>
          <p:cNvSpPr/>
          <p:nvPr/>
        </p:nvSpPr>
        <p:spPr>
          <a:xfrm>
            <a:off x="777240" y="3840480"/>
            <a:ext cx="2286000" cy="21031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Search every available resource — UC Majors, CSU Academic Master Plan, WASC Programs Directory, COE Program Finder, CIP-SOC Crosswalk — for any program sharing your CIP code.</a:t>
            </a:r>
            <a:endParaRPr lang="en-US" sz="1100" dirty="0"/>
          </a:p>
        </p:txBody>
      </p:sp>
      <p:sp>
        <p:nvSpPr>
          <p:cNvPr id="11" name="Shape 9"/>
          <p:cNvSpPr/>
          <p:nvPr/>
        </p:nvSpPr>
        <p:spPr>
          <a:xfrm>
            <a:off x="3246120" y="2423160"/>
            <a:ext cx="274320" cy="0"/>
          </a:xfrm>
          <a:prstGeom prst="line">
            <a:avLst/>
          </a:prstGeom>
          <a:noFill/>
          <a:ln w="25400">
            <a:solidFill>
              <a:srgbClr val="D97757"/>
            </a:solidFill>
            <a:prstDash val="solid"/>
            <a:tailEnd type="triangle"/>
          </a:ln>
        </p:spPr>
        <p:txBody>
          <a:bodyPr/>
          <a:lstStyle/>
          <a:p>
            <a:endParaRPr lang="en-US"/>
          </a:p>
        </p:txBody>
      </p:sp>
      <p:sp>
        <p:nvSpPr>
          <p:cNvPr id="12" name="Shape 10"/>
          <p:cNvSpPr/>
          <p:nvPr/>
        </p:nvSpPr>
        <p:spPr>
          <a:xfrm>
            <a:off x="3474720" y="2103120"/>
            <a:ext cx="2743200" cy="39319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3" name="Shape 11"/>
          <p:cNvSpPr/>
          <p:nvPr/>
        </p:nvSpPr>
        <p:spPr>
          <a:xfrm>
            <a:off x="3474720" y="2103120"/>
            <a:ext cx="2743200" cy="640080"/>
          </a:xfrm>
          <a:prstGeom prst="rect">
            <a:avLst/>
          </a:prstGeom>
          <a:solidFill>
            <a:srgbClr val="0B3D5C"/>
          </a:solidFill>
          <a:ln w="12700">
            <a:solidFill>
              <a:srgbClr val="0B3D5C"/>
            </a:solidFill>
            <a:prstDash val="solid"/>
          </a:ln>
        </p:spPr>
        <p:txBody>
          <a:bodyPr/>
          <a:lstStyle/>
          <a:p>
            <a:endParaRPr lang="en-US"/>
          </a:p>
        </p:txBody>
      </p:sp>
      <p:sp>
        <p:nvSpPr>
          <p:cNvPr id="14" name="Text 12"/>
          <p:cNvSpPr/>
          <p:nvPr/>
        </p:nvSpPr>
        <p:spPr>
          <a:xfrm>
            <a:off x="3474720" y="2194560"/>
            <a:ext cx="2743200" cy="50292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02</a:t>
            </a:r>
            <a:endParaRPr lang="en-US" sz="2600" dirty="0"/>
          </a:p>
        </p:txBody>
      </p:sp>
      <p:sp>
        <p:nvSpPr>
          <p:cNvPr id="15" name="Text 13"/>
          <p:cNvSpPr/>
          <p:nvPr/>
        </p:nvSpPr>
        <p:spPr>
          <a:xfrm>
            <a:off x="3703320" y="2926080"/>
            <a:ext cx="2286000" cy="731520"/>
          </a:xfrm>
          <a:prstGeom prst="rect">
            <a:avLst/>
          </a:prstGeom>
          <a:noFill/>
          <a:ln/>
        </p:spPr>
        <p:txBody>
          <a:bodyPr wrap="square" lIns="0" tIns="0" rIns="0" bIns="0" rtlCol="0" anchor="ctr"/>
          <a:lstStyle/>
          <a:p>
            <a:pPr marL="0" indent="0">
              <a:buNone/>
            </a:pPr>
            <a:r>
              <a:rPr lang="en-US" sz="1400" b="1" dirty="0">
                <a:solidFill>
                  <a:srgbClr val="0B3D5C"/>
                </a:solidFill>
                <a:latin typeface="Georgia" pitchFamily="34" charset="0"/>
                <a:ea typeface="Georgia" pitchFamily="34" charset="-122"/>
                <a:cs typeface="Georgia" pitchFamily="34" charset="-120"/>
              </a:rPr>
              <a:t>Review &amp; compare content</a:t>
            </a:r>
            <a:endParaRPr lang="en-US" sz="1400" dirty="0"/>
          </a:p>
        </p:txBody>
      </p:sp>
      <p:sp>
        <p:nvSpPr>
          <p:cNvPr id="16" name="Shape 14"/>
          <p:cNvSpPr/>
          <p:nvPr/>
        </p:nvSpPr>
        <p:spPr>
          <a:xfrm>
            <a:off x="3703320" y="3703320"/>
            <a:ext cx="365760" cy="36576"/>
          </a:xfrm>
          <a:prstGeom prst="rect">
            <a:avLst/>
          </a:prstGeom>
          <a:solidFill>
            <a:srgbClr val="D97757"/>
          </a:solidFill>
          <a:ln w="12700">
            <a:solidFill>
              <a:srgbClr val="D97757"/>
            </a:solidFill>
            <a:prstDash val="solid"/>
          </a:ln>
        </p:spPr>
        <p:txBody>
          <a:bodyPr/>
          <a:lstStyle/>
          <a:p>
            <a:endParaRPr lang="en-US"/>
          </a:p>
        </p:txBody>
      </p:sp>
      <p:sp>
        <p:nvSpPr>
          <p:cNvPr id="17" name="Text 15"/>
          <p:cNvSpPr/>
          <p:nvPr/>
        </p:nvSpPr>
        <p:spPr>
          <a:xfrm>
            <a:off x="3703320" y="3840480"/>
            <a:ext cx="2286000" cy="21031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Put the flagged programs side by side: program names, descriptions, learning outcomes, certification/licensing, upper-division major courses, accreditation.</a:t>
            </a:r>
            <a:endParaRPr lang="en-US" sz="1100" dirty="0"/>
          </a:p>
        </p:txBody>
      </p:sp>
      <p:sp>
        <p:nvSpPr>
          <p:cNvPr id="18" name="Shape 16"/>
          <p:cNvSpPr/>
          <p:nvPr/>
        </p:nvSpPr>
        <p:spPr>
          <a:xfrm>
            <a:off x="6172200" y="2423160"/>
            <a:ext cx="274320" cy="0"/>
          </a:xfrm>
          <a:prstGeom prst="line">
            <a:avLst/>
          </a:prstGeom>
          <a:noFill/>
          <a:ln w="25400">
            <a:solidFill>
              <a:srgbClr val="D97757"/>
            </a:solidFill>
            <a:prstDash val="solid"/>
            <a:tailEnd type="triangle"/>
          </a:ln>
        </p:spPr>
        <p:txBody>
          <a:bodyPr/>
          <a:lstStyle/>
          <a:p>
            <a:endParaRPr lang="en-US"/>
          </a:p>
        </p:txBody>
      </p:sp>
      <p:sp>
        <p:nvSpPr>
          <p:cNvPr id="19" name="Shape 17"/>
          <p:cNvSpPr/>
          <p:nvPr/>
        </p:nvSpPr>
        <p:spPr>
          <a:xfrm>
            <a:off x="6400800" y="2103120"/>
            <a:ext cx="2743200" cy="39319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0" name="Shape 18"/>
          <p:cNvSpPr/>
          <p:nvPr/>
        </p:nvSpPr>
        <p:spPr>
          <a:xfrm>
            <a:off x="6400800" y="2103120"/>
            <a:ext cx="2743200" cy="640080"/>
          </a:xfrm>
          <a:prstGeom prst="rect">
            <a:avLst/>
          </a:prstGeom>
          <a:solidFill>
            <a:srgbClr val="0B3D5C"/>
          </a:solidFill>
          <a:ln w="12700">
            <a:solidFill>
              <a:srgbClr val="0B3D5C"/>
            </a:solidFill>
            <a:prstDash val="solid"/>
          </a:ln>
        </p:spPr>
        <p:txBody>
          <a:bodyPr/>
          <a:lstStyle/>
          <a:p>
            <a:endParaRPr lang="en-US"/>
          </a:p>
        </p:txBody>
      </p:sp>
      <p:sp>
        <p:nvSpPr>
          <p:cNvPr id="21" name="Text 19"/>
          <p:cNvSpPr/>
          <p:nvPr/>
        </p:nvSpPr>
        <p:spPr>
          <a:xfrm>
            <a:off x="6400800" y="2194560"/>
            <a:ext cx="2743200" cy="50292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03</a:t>
            </a:r>
            <a:endParaRPr lang="en-US" sz="2600" dirty="0"/>
          </a:p>
        </p:txBody>
      </p:sp>
      <p:sp>
        <p:nvSpPr>
          <p:cNvPr id="22" name="Text 20"/>
          <p:cNvSpPr/>
          <p:nvPr/>
        </p:nvSpPr>
        <p:spPr>
          <a:xfrm>
            <a:off x="6629400" y="2926080"/>
            <a:ext cx="2286000" cy="731520"/>
          </a:xfrm>
          <a:prstGeom prst="rect">
            <a:avLst/>
          </a:prstGeom>
          <a:noFill/>
          <a:ln/>
        </p:spPr>
        <p:txBody>
          <a:bodyPr wrap="square" lIns="0" tIns="0" rIns="0" bIns="0" rtlCol="0" anchor="ctr"/>
          <a:lstStyle/>
          <a:p>
            <a:pPr marL="0" indent="0">
              <a:buNone/>
            </a:pPr>
            <a:r>
              <a:rPr lang="en-US" sz="1400" b="1" dirty="0">
                <a:solidFill>
                  <a:srgbClr val="0B3D5C"/>
                </a:solidFill>
                <a:latin typeface="Georgia" pitchFamily="34" charset="0"/>
                <a:ea typeface="Georgia" pitchFamily="34" charset="-122"/>
                <a:cs typeface="Georgia" pitchFamily="34" charset="-120"/>
              </a:rPr>
              <a:t>Document curricular &amp; industry distinctions</a:t>
            </a:r>
            <a:endParaRPr lang="en-US" sz="1400" dirty="0"/>
          </a:p>
        </p:txBody>
      </p:sp>
      <p:sp>
        <p:nvSpPr>
          <p:cNvPr id="23" name="Shape 21"/>
          <p:cNvSpPr/>
          <p:nvPr/>
        </p:nvSpPr>
        <p:spPr>
          <a:xfrm>
            <a:off x="6629400" y="3703320"/>
            <a:ext cx="365760" cy="36576"/>
          </a:xfrm>
          <a:prstGeom prst="rect">
            <a:avLst/>
          </a:prstGeom>
          <a:solidFill>
            <a:srgbClr val="D97757"/>
          </a:solidFill>
          <a:ln w="12700">
            <a:solidFill>
              <a:srgbClr val="D97757"/>
            </a:solidFill>
            <a:prstDash val="solid"/>
          </a:ln>
        </p:spPr>
        <p:txBody>
          <a:bodyPr/>
          <a:lstStyle/>
          <a:p>
            <a:endParaRPr lang="en-US"/>
          </a:p>
        </p:txBody>
      </p:sp>
      <p:sp>
        <p:nvSpPr>
          <p:cNvPr id="24" name="Text 22"/>
          <p:cNvSpPr/>
          <p:nvPr/>
        </p:nvSpPr>
        <p:spPr>
          <a:xfrm>
            <a:off x="6629400" y="3840480"/>
            <a:ext cx="2286000" cy="21031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Make the differences explicit — accrediting agency, certification/licensure preparation, workforce alignment, curricular emphasis. Don't hide overlaps; explain them.</a:t>
            </a:r>
            <a:endParaRPr lang="en-US" sz="1100" dirty="0"/>
          </a:p>
        </p:txBody>
      </p:sp>
      <p:sp>
        <p:nvSpPr>
          <p:cNvPr id="25" name="Shape 23"/>
          <p:cNvSpPr/>
          <p:nvPr/>
        </p:nvSpPr>
        <p:spPr>
          <a:xfrm>
            <a:off x="9098280" y="2423160"/>
            <a:ext cx="274320" cy="0"/>
          </a:xfrm>
          <a:prstGeom prst="line">
            <a:avLst/>
          </a:prstGeom>
          <a:noFill/>
          <a:ln w="25400">
            <a:solidFill>
              <a:srgbClr val="D97757"/>
            </a:solidFill>
            <a:prstDash val="solid"/>
            <a:tailEnd type="triangle"/>
          </a:ln>
        </p:spPr>
        <p:txBody>
          <a:bodyPr/>
          <a:lstStyle/>
          <a:p>
            <a:endParaRPr lang="en-US"/>
          </a:p>
        </p:txBody>
      </p:sp>
      <p:sp>
        <p:nvSpPr>
          <p:cNvPr id="26" name="Shape 24"/>
          <p:cNvSpPr/>
          <p:nvPr/>
        </p:nvSpPr>
        <p:spPr>
          <a:xfrm>
            <a:off x="9326880" y="2103120"/>
            <a:ext cx="2743200" cy="39319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7" name="Shape 25"/>
          <p:cNvSpPr/>
          <p:nvPr/>
        </p:nvSpPr>
        <p:spPr>
          <a:xfrm>
            <a:off x="9326880" y="2103120"/>
            <a:ext cx="2743200" cy="640080"/>
          </a:xfrm>
          <a:prstGeom prst="rect">
            <a:avLst/>
          </a:prstGeom>
          <a:solidFill>
            <a:srgbClr val="E8A838"/>
          </a:solidFill>
          <a:ln w="12700">
            <a:solidFill>
              <a:srgbClr val="E8A838"/>
            </a:solidFill>
            <a:prstDash val="solid"/>
          </a:ln>
        </p:spPr>
        <p:txBody>
          <a:bodyPr/>
          <a:lstStyle/>
          <a:p>
            <a:endParaRPr lang="en-US"/>
          </a:p>
        </p:txBody>
      </p:sp>
      <p:sp>
        <p:nvSpPr>
          <p:cNvPr id="28" name="Text 26"/>
          <p:cNvSpPr/>
          <p:nvPr/>
        </p:nvSpPr>
        <p:spPr>
          <a:xfrm>
            <a:off x="9326880" y="2194560"/>
            <a:ext cx="2743200" cy="50292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04</a:t>
            </a:r>
            <a:endParaRPr lang="en-US" sz="2600" dirty="0"/>
          </a:p>
        </p:txBody>
      </p:sp>
      <p:sp>
        <p:nvSpPr>
          <p:cNvPr id="29" name="Text 27"/>
          <p:cNvSpPr/>
          <p:nvPr/>
        </p:nvSpPr>
        <p:spPr>
          <a:xfrm>
            <a:off x="9555480" y="2926080"/>
            <a:ext cx="2286000" cy="731520"/>
          </a:xfrm>
          <a:prstGeom prst="rect">
            <a:avLst/>
          </a:prstGeom>
          <a:noFill/>
          <a:ln/>
        </p:spPr>
        <p:txBody>
          <a:bodyPr wrap="square" lIns="0" tIns="0" rIns="0" bIns="0" rtlCol="0" anchor="ctr"/>
          <a:lstStyle/>
          <a:p>
            <a:pPr marL="0" indent="0">
              <a:buNone/>
            </a:pPr>
            <a:r>
              <a:rPr lang="en-US" sz="1400" b="1" dirty="0">
                <a:solidFill>
                  <a:srgbClr val="0B3D5C"/>
                </a:solidFill>
                <a:latin typeface="Georgia" pitchFamily="34" charset="0"/>
                <a:ea typeface="Georgia" pitchFamily="34" charset="-122"/>
                <a:cs typeface="Georgia" pitchFamily="34" charset="-120"/>
              </a:rPr>
              <a:t>Secure letters of support (optional)</a:t>
            </a:r>
            <a:endParaRPr lang="en-US" sz="1400" dirty="0"/>
          </a:p>
        </p:txBody>
      </p:sp>
      <p:sp>
        <p:nvSpPr>
          <p:cNvPr id="30" name="Shape 28"/>
          <p:cNvSpPr/>
          <p:nvPr/>
        </p:nvSpPr>
        <p:spPr>
          <a:xfrm>
            <a:off x="9555480" y="3703320"/>
            <a:ext cx="365760" cy="36576"/>
          </a:xfrm>
          <a:prstGeom prst="rect">
            <a:avLst/>
          </a:prstGeom>
          <a:solidFill>
            <a:srgbClr val="D97757"/>
          </a:solidFill>
          <a:ln w="12700">
            <a:solidFill>
              <a:srgbClr val="D97757"/>
            </a:solidFill>
            <a:prstDash val="solid"/>
          </a:ln>
        </p:spPr>
        <p:txBody>
          <a:bodyPr/>
          <a:lstStyle/>
          <a:p>
            <a:endParaRPr lang="en-US"/>
          </a:p>
        </p:txBody>
      </p:sp>
      <p:sp>
        <p:nvSpPr>
          <p:cNvPr id="31" name="Text 29"/>
          <p:cNvSpPr/>
          <p:nvPr/>
        </p:nvSpPr>
        <p:spPr>
          <a:xfrm>
            <a:off x="9555480" y="3840480"/>
            <a:ext cx="2286000" cy="21031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Letters from local employers, workforce development boards, and CSU/UC faculty strengthen the case and show regional coordination.</a:t>
            </a:r>
            <a:endParaRPr lang="en-US" sz="1100" dirty="0"/>
          </a:p>
        </p:txBody>
      </p:sp>
      <p:sp>
        <p:nvSpPr>
          <p:cNvPr id="32" name="Text 30"/>
          <p:cNvSpPr/>
          <p:nvPr/>
        </p:nvSpPr>
        <p:spPr>
          <a:xfrm>
            <a:off x="548640" y="6217920"/>
            <a:ext cx="10972800" cy="274320"/>
          </a:xfrm>
          <a:prstGeom prst="rect">
            <a:avLst/>
          </a:prstGeom>
          <a:noFill/>
          <a:ln/>
        </p:spPr>
        <p:txBody>
          <a:bodyPr wrap="square" lIns="0" tIns="0" rIns="0" bIns="0" rtlCol="0" anchor="ctr"/>
          <a:lstStyle/>
          <a:p>
            <a:pPr marL="0" indent="0">
              <a:buNone/>
            </a:pPr>
            <a:r>
              <a:rPr lang="en-US" sz="1000" i="1" dirty="0">
                <a:solidFill>
                  <a:srgbClr val="475569"/>
                </a:solidFill>
                <a:latin typeface="Calibri" pitchFamily="34" charset="0"/>
                <a:ea typeface="Calibri" pitchFamily="34" charset="-122"/>
                <a:cs typeface="Calibri" pitchFamily="34" charset="-120"/>
              </a:rPr>
              <a:t>* Step 4 is optional but highly recommended</a:t>
            </a:r>
            <a:endParaRPr lang="en-US" sz="1000" dirty="0"/>
          </a:p>
        </p:txBody>
      </p:sp>
      <p:sp>
        <p:nvSpPr>
          <p:cNvPr id="33" name="Text 31"/>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Non-Duplication Review</a:t>
            </a:r>
            <a:endParaRPr lang="en-US" sz="900" dirty="0"/>
          </a:p>
        </p:txBody>
      </p:sp>
      <p:sp>
        <p:nvSpPr>
          <p:cNvPr id="34" name="Text 32"/>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11 / 19</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TOOLS</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Where to check for similar programs</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Text 3"/>
          <p:cNvSpPr/>
          <p:nvPr/>
        </p:nvSpPr>
        <p:spPr>
          <a:xfrm>
            <a:off x="548640" y="2011680"/>
            <a:ext cx="11064240" cy="594360"/>
          </a:xfrm>
          <a:prstGeom prst="rect">
            <a:avLst/>
          </a:prstGeom>
          <a:noFill/>
          <a:ln/>
        </p:spPr>
        <p:txBody>
          <a:bodyPr wrap="square" lIns="0" tIns="0" rIns="0" bIns="0" rtlCol="0" anchor="ctr"/>
          <a:lstStyle/>
          <a:p>
            <a:pPr marL="0" indent="0">
              <a:buNone/>
            </a:pPr>
            <a:r>
              <a:rPr lang="en-US" sz="1250" dirty="0">
                <a:solidFill>
                  <a:srgbClr val="1E293B"/>
                </a:solidFill>
                <a:latin typeface="Calibri" pitchFamily="34" charset="0"/>
                <a:ea typeface="Calibri" pitchFamily="34" charset="-122"/>
                <a:cs typeface="Calibri" pitchFamily="34" charset="-120"/>
              </a:rPr>
              <a:t>Your duplication analysis must show evidence of a thorough search. Use multiple resources — reviewers specifically look for a listed inventory of what you consulted.</a:t>
            </a:r>
            <a:endParaRPr lang="en-US" sz="1250" dirty="0"/>
          </a:p>
        </p:txBody>
      </p:sp>
      <p:sp>
        <p:nvSpPr>
          <p:cNvPr id="6" name="Shape 4"/>
          <p:cNvSpPr/>
          <p:nvPr/>
        </p:nvSpPr>
        <p:spPr>
          <a:xfrm>
            <a:off x="548640" y="2788920"/>
            <a:ext cx="5532120" cy="777240"/>
          </a:xfrm>
          <a:prstGeom prst="rect">
            <a:avLst/>
          </a:prstGeom>
          <a:solidFill>
            <a:srgbClr val="FFFFFF"/>
          </a:solidFill>
          <a:ln w="9525">
            <a:solidFill>
              <a:srgbClr val="E2E8F0"/>
            </a:solidFill>
            <a:prstDash val="solid"/>
          </a:ln>
        </p:spPr>
        <p:txBody>
          <a:bodyPr/>
          <a:lstStyle/>
          <a:p>
            <a:endParaRPr lang="en-US"/>
          </a:p>
        </p:txBody>
      </p:sp>
      <p:sp>
        <p:nvSpPr>
          <p:cNvPr id="7" name="Shape 5"/>
          <p:cNvSpPr/>
          <p:nvPr/>
        </p:nvSpPr>
        <p:spPr>
          <a:xfrm>
            <a:off x="548640" y="2788920"/>
            <a:ext cx="73152" cy="777240"/>
          </a:xfrm>
          <a:prstGeom prst="rect">
            <a:avLst/>
          </a:prstGeom>
          <a:solidFill>
            <a:srgbClr val="3A8891"/>
          </a:solidFill>
          <a:ln w="12700">
            <a:solidFill>
              <a:srgbClr val="3A8891"/>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777240" y="3017520"/>
            <a:ext cx="320040" cy="320040"/>
          </a:xfrm>
          <a:prstGeom prst="rect">
            <a:avLst/>
          </a:prstGeom>
        </p:spPr>
      </p:pic>
      <p:sp>
        <p:nvSpPr>
          <p:cNvPr id="9" name="Text 6"/>
          <p:cNvSpPr/>
          <p:nvPr/>
        </p:nvSpPr>
        <p:spPr>
          <a:xfrm>
            <a:off x="1234440" y="2898648"/>
            <a:ext cx="470916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UC Majors</a:t>
            </a:r>
            <a:endParaRPr lang="en-US" sz="1300" dirty="0"/>
          </a:p>
        </p:txBody>
      </p:sp>
      <p:sp>
        <p:nvSpPr>
          <p:cNvPr id="10" name="Text 7"/>
          <p:cNvSpPr/>
          <p:nvPr/>
        </p:nvSpPr>
        <p:spPr>
          <a:xfrm>
            <a:off x="1234440" y="3209544"/>
            <a:ext cx="4709160" cy="320040"/>
          </a:xfrm>
          <a:prstGeom prst="rect">
            <a:avLst/>
          </a:prstGeom>
          <a:noFill/>
          <a:ln/>
        </p:spPr>
        <p:txBody>
          <a:bodyPr wrap="square" lIns="0" tIns="0" rIns="0" bIns="0" rtlCol="0" anchor="ctr"/>
          <a:lstStyle/>
          <a:p>
            <a:pPr marL="0" indent="0">
              <a:buNone/>
            </a:pPr>
            <a:r>
              <a:rPr lang="en-US" sz="1050" i="1" dirty="0">
                <a:solidFill>
                  <a:srgbClr val="475569"/>
                </a:solidFill>
                <a:latin typeface="Calibri" pitchFamily="34" charset="0"/>
                <a:ea typeface="Calibri" pitchFamily="34" charset="-122"/>
                <a:cs typeface="Calibri" pitchFamily="34" charset="-120"/>
              </a:rPr>
              <a:t>Official UC inventory of undergraduate majors</a:t>
            </a:r>
            <a:endParaRPr lang="en-US" sz="1050" dirty="0"/>
          </a:p>
        </p:txBody>
      </p:sp>
      <p:sp>
        <p:nvSpPr>
          <p:cNvPr id="11" name="Shape 8"/>
          <p:cNvSpPr/>
          <p:nvPr/>
        </p:nvSpPr>
        <p:spPr>
          <a:xfrm>
            <a:off x="6190488" y="2788920"/>
            <a:ext cx="5532120" cy="777240"/>
          </a:xfrm>
          <a:prstGeom prst="rect">
            <a:avLst/>
          </a:prstGeom>
          <a:solidFill>
            <a:srgbClr val="FFFFFF"/>
          </a:solidFill>
          <a:ln w="9525">
            <a:solidFill>
              <a:srgbClr val="E2E8F0"/>
            </a:solidFill>
            <a:prstDash val="solid"/>
          </a:ln>
        </p:spPr>
        <p:txBody>
          <a:bodyPr/>
          <a:lstStyle/>
          <a:p>
            <a:endParaRPr lang="en-US"/>
          </a:p>
        </p:txBody>
      </p:sp>
      <p:sp>
        <p:nvSpPr>
          <p:cNvPr id="12" name="Shape 9"/>
          <p:cNvSpPr/>
          <p:nvPr/>
        </p:nvSpPr>
        <p:spPr>
          <a:xfrm>
            <a:off x="6190488" y="2788920"/>
            <a:ext cx="73152" cy="777240"/>
          </a:xfrm>
          <a:prstGeom prst="rect">
            <a:avLst/>
          </a:prstGeom>
          <a:solidFill>
            <a:srgbClr val="3A8891"/>
          </a:solidFill>
          <a:ln w="12700">
            <a:solidFill>
              <a:srgbClr val="3A8891"/>
            </a:solidFill>
            <a:prstDash val="solid"/>
          </a:ln>
        </p:spPr>
        <p:txBody>
          <a:bodyPr/>
          <a:lstStyle/>
          <a:p>
            <a:endParaRPr lang="en-US"/>
          </a:p>
        </p:txBody>
      </p:sp>
      <p:pic>
        <p:nvPicPr>
          <p:cNvPr id="13" name="Image 1" descr="preencoded.png"/>
          <p:cNvPicPr>
            <a:picLocks noChangeAspect="1"/>
          </p:cNvPicPr>
          <p:nvPr/>
        </p:nvPicPr>
        <p:blipFill>
          <a:blip r:embed="rId3"/>
          <a:stretch>
            <a:fillRect/>
          </a:stretch>
        </p:blipFill>
        <p:spPr>
          <a:xfrm>
            <a:off x="6419088" y="3017520"/>
            <a:ext cx="320040" cy="320040"/>
          </a:xfrm>
          <a:prstGeom prst="rect">
            <a:avLst/>
          </a:prstGeom>
        </p:spPr>
      </p:pic>
      <p:sp>
        <p:nvSpPr>
          <p:cNvPr id="14" name="Text 10"/>
          <p:cNvSpPr/>
          <p:nvPr/>
        </p:nvSpPr>
        <p:spPr>
          <a:xfrm>
            <a:off x="6876288" y="2898648"/>
            <a:ext cx="470916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CSU Academic Master Plan</a:t>
            </a:r>
            <a:endParaRPr lang="en-US" sz="1300" dirty="0"/>
          </a:p>
        </p:txBody>
      </p:sp>
      <p:sp>
        <p:nvSpPr>
          <p:cNvPr id="15" name="Text 11"/>
          <p:cNvSpPr/>
          <p:nvPr/>
        </p:nvSpPr>
        <p:spPr>
          <a:xfrm>
            <a:off x="6876288" y="3209544"/>
            <a:ext cx="4709160" cy="320040"/>
          </a:xfrm>
          <a:prstGeom prst="rect">
            <a:avLst/>
          </a:prstGeom>
          <a:noFill/>
          <a:ln/>
        </p:spPr>
        <p:txBody>
          <a:bodyPr wrap="square" lIns="0" tIns="0" rIns="0" bIns="0" rtlCol="0" anchor="ctr"/>
          <a:lstStyle/>
          <a:p>
            <a:pPr marL="0" indent="0">
              <a:buNone/>
            </a:pPr>
            <a:r>
              <a:rPr lang="en-US" sz="1050" i="1" dirty="0">
                <a:solidFill>
                  <a:srgbClr val="475569"/>
                </a:solidFill>
                <a:latin typeface="Calibri" pitchFamily="34" charset="0"/>
                <a:ea typeface="Calibri" pitchFamily="34" charset="-122"/>
                <a:cs typeface="Calibri" pitchFamily="34" charset="-120"/>
              </a:rPr>
              <a:t>Approved and proposed CSU degree programs</a:t>
            </a:r>
            <a:endParaRPr lang="en-US" sz="1050" dirty="0"/>
          </a:p>
        </p:txBody>
      </p:sp>
      <p:sp>
        <p:nvSpPr>
          <p:cNvPr id="16" name="Shape 12"/>
          <p:cNvSpPr/>
          <p:nvPr/>
        </p:nvSpPr>
        <p:spPr>
          <a:xfrm>
            <a:off x="548640" y="3675888"/>
            <a:ext cx="5532120" cy="777240"/>
          </a:xfrm>
          <a:prstGeom prst="rect">
            <a:avLst/>
          </a:prstGeom>
          <a:solidFill>
            <a:srgbClr val="FFFFFF"/>
          </a:solidFill>
          <a:ln w="9525">
            <a:solidFill>
              <a:srgbClr val="E2E8F0"/>
            </a:solidFill>
            <a:prstDash val="solid"/>
          </a:ln>
        </p:spPr>
        <p:txBody>
          <a:bodyPr/>
          <a:lstStyle/>
          <a:p>
            <a:endParaRPr lang="en-US"/>
          </a:p>
        </p:txBody>
      </p:sp>
      <p:sp>
        <p:nvSpPr>
          <p:cNvPr id="17" name="Shape 13"/>
          <p:cNvSpPr/>
          <p:nvPr/>
        </p:nvSpPr>
        <p:spPr>
          <a:xfrm>
            <a:off x="548640" y="3675888"/>
            <a:ext cx="73152" cy="777240"/>
          </a:xfrm>
          <a:prstGeom prst="rect">
            <a:avLst/>
          </a:prstGeom>
          <a:solidFill>
            <a:srgbClr val="3A8891"/>
          </a:solidFill>
          <a:ln w="12700">
            <a:solidFill>
              <a:srgbClr val="3A8891"/>
            </a:solidFill>
            <a:prstDash val="solid"/>
          </a:ln>
        </p:spPr>
        <p:txBody>
          <a:bodyPr/>
          <a:lstStyle/>
          <a:p>
            <a:endParaRPr lang="en-US"/>
          </a:p>
        </p:txBody>
      </p:sp>
      <p:pic>
        <p:nvPicPr>
          <p:cNvPr id="18" name="Image 2" descr="preencoded.png"/>
          <p:cNvPicPr>
            <a:picLocks noChangeAspect="1"/>
          </p:cNvPicPr>
          <p:nvPr/>
        </p:nvPicPr>
        <p:blipFill>
          <a:blip r:embed="rId3"/>
          <a:stretch>
            <a:fillRect/>
          </a:stretch>
        </p:blipFill>
        <p:spPr>
          <a:xfrm>
            <a:off x="777240" y="3904488"/>
            <a:ext cx="320040" cy="320040"/>
          </a:xfrm>
          <a:prstGeom prst="rect">
            <a:avLst/>
          </a:prstGeom>
        </p:spPr>
      </p:pic>
      <p:sp>
        <p:nvSpPr>
          <p:cNvPr id="19" name="Text 14"/>
          <p:cNvSpPr/>
          <p:nvPr/>
        </p:nvSpPr>
        <p:spPr>
          <a:xfrm>
            <a:off x="1234440" y="3785616"/>
            <a:ext cx="470916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WASC Programs Directory</a:t>
            </a:r>
            <a:endParaRPr lang="en-US" sz="1300" dirty="0"/>
          </a:p>
        </p:txBody>
      </p:sp>
      <p:sp>
        <p:nvSpPr>
          <p:cNvPr id="20" name="Text 15"/>
          <p:cNvSpPr/>
          <p:nvPr/>
        </p:nvSpPr>
        <p:spPr>
          <a:xfrm>
            <a:off x="1234440" y="4096512"/>
            <a:ext cx="4709160" cy="320040"/>
          </a:xfrm>
          <a:prstGeom prst="rect">
            <a:avLst/>
          </a:prstGeom>
          <a:noFill/>
          <a:ln/>
        </p:spPr>
        <p:txBody>
          <a:bodyPr wrap="square" lIns="0" tIns="0" rIns="0" bIns="0" rtlCol="0" anchor="ctr"/>
          <a:lstStyle/>
          <a:p>
            <a:pPr marL="0" indent="0">
              <a:buNone/>
            </a:pPr>
            <a:r>
              <a:rPr lang="en-US" sz="1050" i="1" dirty="0">
                <a:solidFill>
                  <a:srgbClr val="475569"/>
                </a:solidFill>
                <a:latin typeface="Calibri" pitchFamily="34" charset="0"/>
                <a:ea typeface="Calibri" pitchFamily="34" charset="-122"/>
                <a:cs typeface="Calibri" pitchFamily="34" charset="-120"/>
              </a:rPr>
              <a:t>Independent California institutions (via AICCU)</a:t>
            </a:r>
            <a:endParaRPr lang="en-US" sz="1050" dirty="0"/>
          </a:p>
        </p:txBody>
      </p:sp>
      <p:sp>
        <p:nvSpPr>
          <p:cNvPr id="21" name="Shape 16"/>
          <p:cNvSpPr/>
          <p:nvPr/>
        </p:nvSpPr>
        <p:spPr>
          <a:xfrm>
            <a:off x="6190488" y="3675888"/>
            <a:ext cx="5532120" cy="777240"/>
          </a:xfrm>
          <a:prstGeom prst="rect">
            <a:avLst/>
          </a:prstGeom>
          <a:solidFill>
            <a:srgbClr val="FFFFFF"/>
          </a:solidFill>
          <a:ln w="9525">
            <a:solidFill>
              <a:srgbClr val="E2E8F0"/>
            </a:solidFill>
            <a:prstDash val="solid"/>
          </a:ln>
        </p:spPr>
        <p:txBody>
          <a:bodyPr/>
          <a:lstStyle/>
          <a:p>
            <a:endParaRPr lang="en-US"/>
          </a:p>
        </p:txBody>
      </p:sp>
      <p:sp>
        <p:nvSpPr>
          <p:cNvPr id="22" name="Shape 17"/>
          <p:cNvSpPr/>
          <p:nvPr/>
        </p:nvSpPr>
        <p:spPr>
          <a:xfrm>
            <a:off x="6190488" y="3675888"/>
            <a:ext cx="73152" cy="777240"/>
          </a:xfrm>
          <a:prstGeom prst="rect">
            <a:avLst/>
          </a:prstGeom>
          <a:solidFill>
            <a:srgbClr val="3A8891"/>
          </a:solidFill>
          <a:ln w="12700">
            <a:solidFill>
              <a:srgbClr val="3A8891"/>
            </a:solidFill>
            <a:prstDash val="solid"/>
          </a:ln>
        </p:spPr>
        <p:txBody>
          <a:bodyPr/>
          <a:lstStyle/>
          <a:p>
            <a:endParaRPr lang="en-US"/>
          </a:p>
        </p:txBody>
      </p:sp>
      <p:pic>
        <p:nvPicPr>
          <p:cNvPr id="23" name="Image 3" descr="preencoded.png"/>
          <p:cNvPicPr>
            <a:picLocks noChangeAspect="1"/>
          </p:cNvPicPr>
          <p:nvPr/>
        </p:nvPicPr>
        <p:blipFill>
          <a:blip r:embed="rId3"/>
          <a:stretch>
            <a:fillRect/>
          </a:stretch>
        </p:blipFill>
        <p:spPr>
          <a:xfrm>
            <a:off x="6419088" y="3904488"/>
            <a:ext cx="320040" cy="320040"/>
          </a:xfrm>
          <a:prstGeom prst="rect">
            <a:avLst/>
          </a:prstGeom>
        </p:spPr>
      </p:pic>
      <p:sp>
        <p:nvSpPr>
          <p:cNvPr id="24" name="Text 18"/>
          <p:cNvSpPr/>
          <p:nvPr/>
        </p:nvSpPr>
        <p:spPr>
          <a:xfrm>
            <a:off x="6876288" y="3785616"/>
            <a:ext cx="470916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COE CSU/UC Program Finder</a:t>
            </a:r>
            <a:endParaRPr lang="en-US" sz="1300" dirty="0"/>
          </a:p>
        </p:txBody>
      </p:sp>
      <p:sp>
        <p:nvSpPr>
          <p:cNvPr id="25" name="Text 19"/>
          <p:cNvSpPr/>
          <p:nvPr/>
        </p:nvSpPr>
        <p:spPr>
          <a:xfrm>
            <a:off x="6876288" y="4096512"/>
            <a:ext cx="4709160" cy="320040"/>
          </a:xfrm>
          <a:prstGeom prst="rect">
            <a:avLst/>
          </a:prstGeom>
          <a:noFill/>
          <a:ln/>
        </p:spPr>
        <p:txBody>
          <a:bodyPr wrap="square" lIns="0" tIns="0" rIns="0" bIns="0" rtlCol="0" anchor="ctr"/>
          <a:lstStyle/>
          <a:p>
            <a:pPr marL="0" indent="0">
              <a:buNone/>
            </a:pPr>
            <a:r>
              <a:rPr lang="en-US" sz="1050" i="1" dirty="0">
                <a:solidFill>
                  <a:srgbClr val="475569"/>
                </a:solidFill>
                <a:latin typeface="Calibri" pitchFamily="34" charset="0"/>
                <a:ea typeface="Calibri" pitchFamily="34" charset="-122"/>
                <a:cs typeface="Calibri" pitchFamily="34" charset="-120"/>
              </a:rPr>
              <a:t>Aggregated search tool from Centers of Excellence</a:t>
            </a:r>
            <a:endParaRPr lang="en-US" sz="1050" dirty="0"/>
          </a:p>
        </p:txBody>
      </p:sp>
      <p:sp>
        <p:nvSpPr>
          <p:cNvPr id="26" name="Shape 20"/>
          <p:cNvSpPr/>
          <p:nvPr/>
        </p:nvSpPr>
        <p:spPr>
          <a:xfrm>
            <a:off x="548640" y="4562856"/>
            <a:ext cx="5532120" cy="777240"/>
          </a:xfrm>
          <a:prstGeom prst="rect">
            <a:avLst/>
          </a:prstGeom>
          <a:solidFill>
            <a:srgbClr val="FFFFFF"/>
          </a:solidFill>
          <a:ln w="9525">
            <a:solidFill>
              <a:srgbClr val="E2E8F0"/>
            </a:solidFill>
            <a:prstDash val="solid"/>
          </a:ln>
        </p:spPr>
        <p:txBody>
          <a:bodyPr/>
          <a:lstStyle/>
          <a:p>
            <a:endParaRPr lang="en-US"/>
          </a:p>
        </p:txBody>
      </p:sp>
      <p:sp>
        <p:nvSpPr>
          <p:cNvPr id="27" name="Shape 21"/>
          <p:cNvSpPr/>
          <p:nvPr/>
        </p:nvSpPr>
        <p:spPr>
          <a:xfrm>
            <a:off x="548640" y="4562856"/>
            <a:ext cx="73152" cy="777240"/>
          </a:xfrm>
          <a:prstGeom prst="rect">
            <a:avLst/>
          </a:prstGeom>
          <a:solidFill>
            <a:srgbClr val="3A8891"/>
          </a:solidFill>
          <a:ln w="12700">
            <a:solidFill>
              <a:srgbClr val="3A8891"/>
            </a:solidFill>
            <a:prstDash val="solid"/>
          </a:ln>
        </p:spPr>
        <p:txBody>
          <a:bodyPr/>
          <a:lstStyle/>
          <a:p>
            <a:endParaRPr lang="en-US"/>
          </a:p>
        </p:txBody>
      </p:sp>
      <p:pic>
        <p:nvPicPr>
          <p:cNvPr id="28" name="Image 4" descr="preencoded.png"/>
          <p:cNvPicPr>
            <a:picLocks noChangeAspect="1"/>
          </p:cNvPicPr>
          <p:nvPr/>
        </p:nvPicPr>
        <p:blipFill>
          <a:blip r:embed="rId3"/>
          <a:stretch>
            <a:fillRect/>
          </a:stretch>
        </p:blipFill>
        <p:spPr>
          <a:xfrm>
            <a:off x="777240" y="4791456"/>
            <a:ext cx="320040" cy="320040"/>
          </a:xfrm>
          <a:prstGeom prst="rect">
            <a:avLst/>
          </a:prstGeom>
        </p:spPr>
      </p:pic>
      <p:sp>
        <p:nvSpPr>
          <p:cNvPr id="29" name="Text 22"/>
          <p:cNvSpPr/>
          <p:nvPr/>
        </p:nvSpPr>
        <p:spPr>
          <a:xfrm>
            <a:off x="1234440" y="4672584"/>
            <a:ext cx="470916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Search Degrees at the CSU</a:t>
            </a:r>
            <a:endParaRPr lang="en-US" sz="1300" dirty="0"/>
          </a:p>
        </p:txBody>
      </p:sp>
      <p:sp>
        <p:nvSpPr>
          <p:cNvPr id="30" name="Text 23"/>
          <p:cNvSpPr/>
          <p:nvPr/>
        </p:nvSpPr>
        <p:spPr>
          <a:xfrm>
            <a:off x="1234440" y="4983480"/>
            <a:ext cx="4709160" cy="320040"/>
          </a:xfrm>
          <a:prstGeom prst="rect">
            <a:avLst/>
          </a:prstGeom>
          <a:noFill/>
          <a:ln/>
        </p:spPr>
        <p:txBody>
          <a:bodyPr wrap="square" lIns="0" tIns="0" rIns="0" bIns="0" rtlCol="0" anchor="ctr"/>
          <a:lstStyle/>
          <a:p>
            <a:pPr marL="0" indent="0">
              <a:buNone/>
            </a:pPr>
            <a:r>
              <a:rPr lang="en-US" sz="1050" i="1" dirty="0">
                <a:solidFill>
                  <a:srgbClr val="475569"/>
                </a:solidFill>
                <a:latin typeface="Calibri" pitchFamily="34" charset="0"/>
                <a:ea typeface="Calibri" pitchFamily="34" charset="-122"/>
                <a:cs typeface="Calibri" pitchFamily="34" charset="-120"/>
              </a:rPr>
              <a:t>Student-facing CSU degree search</a:t>
            </a:r>
            <a:endParaRPr lang="en-US" sz="1050" dirty="0"/>
          </a:p>
        </p:txBody>
      </p:sp>
      <p:sp>
        <p:nvSpPr>
          <p:cNvPr id="31" name="Shape 24"/>
          <p:cNvSpPr/>
          <p:nvPr/>
        </p:nvSpPr>
        <p:spPr>
          <a:xfrm>
            <a:off x="6190488" y="4562856"/>
            <a:ext cx="5532120" cy="777240"/>
          </a:xfrm>
          <a:prstGeom prst="rect">
            <a:avLst/>
          </a:prstGeom>
          <a:solidFill>
            <a:srgbClr val="FFFFFF"/>
          </a:solidFill>
          <a:ln w="9525">
            <a:solidFill>
              <a:srgbClr val="E2E8F0"/>
            </a:solidFill>
            <a:prstDash val="solid"/>
          </a:ln>
        </p:spPr>
        <p:txBody>
          <a:bodyPr/>
          <a:lstStyle/>
          <a:p>
            <a:endParaRPr lang="en-US"/>
          </a:p>
        </p:txBody>
      </p:sp>
      <p:sp>
        <p:nvSpPr>
          <p:cNvPr id="32" name="Shape 25"/>
          <p:cNvSpPr/>
          <p:nvPr/>
        </p:nvSpPr>
        <p:spPr>
          <a:xfrm>
            <a:off x="6190488" y="4562856"/>
            <a:ext cx="73152" cy="777240"/>
          </a:xfrm>
          <a:prstGeom prst="rect">
            <a:avLst/>
          </a:prstGeom>
          <a:solidFill>
            <a:srgbClr val="3A8891"/>
          </a:solidFill>
          <a:ln w="12700">
            <a:solidFill>
              <a:srgbClr val="3A8891"/>
            </a:solidFill>
            <a:prstDash val="solid"/>
          </a:ln>
        </p:spPr>
        <p:txBody>
          <a:bodyPr/>
          <a:lstStyle/>
          <a:p>
            <a:endParaRPr lang="en-US"/>
          </a:p>
        </p:txBody>
      </p:sp>
      <p:pic>
        <p:nvPicPr>
          <p:cNvPr id="33" name="Image 5" descr="preencoded.png"/>
          <p:cNvPicPr>
            <a:picLocks noChangeAspect="1"/>
          </p:cNvPicPr>
          <p:nvPr/>
        </p:nvPicPr>
        <p:blipFill>
          <a:blip r:embed="rId3"/>
          <a:stretch>
            <a:fillRect/>
          </a:stretch>
        </p:blipFill>
        <p:spPr>
          <a:xfrm>
            <a:off x="6419088" y="4791456"/>
            <a:ext cx="320040" cy="320040"/>
          </a:xfrm>
          <a:prstGeom prst="rect">
            <a:avLst/>
          </a:prstGeom>
        </p:spPr>
      </p:pic>
      <p:sp>
        <p:nvSpPr>
          <p:cNvPr id="34" name="Text 26"/>
          <p:cNvSpPr/>
          <p:nvPr/>
        </p:nvSpPr>
        <p:spPr>
          <a:xfrm>
            <a:off x="6876288" y="4672584"/>
            <a:ext cx="470916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CSU Majors by CIP Code</a:t>
            </a:r>
            <a:endParaRPr lang="en-US" sz="1300" dirty="0"/>
          </a:p>
        </p:txBody>
      </p:sp>
      <p:sp>
        <p:nvSpPr>
          <p:cNvPr id="35" name="Text 27"/>
          <p:cNvSpPr/>
          <p:nvPr/>
        </p:nvSpPr>
        <p:spPr>
          <a:xfrm>
            <a:off x="6876288" y="4983480"/>
            <a:ext cx="4709160" cy="320040"/>
          </a:xfrm>
          <a:prstGeom prst="rect">
            <a:avLst/>
          </a:prstGeom>
          <a:noFill/>
          <a:ln/>
        </p:spPr>
        <p:txBody>
          <a:bodyPr wrap="square" lIns="0" tIns="0" rIns="0" bIns="0" rtlCol="0" anchor="ctr"/>
          <a:lstStyle/>
          <a:p>
            <a:pPr marL="0" indent="0">
              <a:buNone/>
            </a:pPr>
            <a:r>
              <a:rPr lang="en-US" sz="1050" i="1" dirty="0">
                <a:solidFill>
                  <a:srgbClr val="475569"/>
                </a:solidFill>
                <a:latin typeface="Calibri" pitchFamily="34" charset="0"/>
                <a:ea typeface="Calibri" pitchFamily="34" charset="-122"/>
                <a:cs typeface="Calibri" pitchFamily="34" charset="-120"/>
              </a:rPr>
              <a:t>Filter CSU programs by your proposed CIP</a:t>
            </a:r>
            <a:endParaRPr lang="en-US" sz="1050" dirty="0"/>
          </a:p>
        </p:txBody>
      </p:sp>
      <p:sp>
        <p:nvSpPr>
          <p:cNvPr id="36" name="Shape 28"/>
          <p:cNvSpPr/>
          <p:nvPr/>
        </p:nvSpPr>
        <p:spPr>
          <a:xfrm>
            <a:off x="548640" y="5449824"/>
            <a:ext cx="5532120" cy="777240"/>
          </a:xfrm>
          <a:prstGeom prst="rect">
            <a:avLst/>
          </a:prstGeom>
          <a:solidFill>
            <a:srgbClr val="FFFFFF"/>
          </a:solidFill>
          <a:ln w="9525">
            <a:solidFill>
              <a:srgbClr val="E2E8F0"/>
            </a:solidFill>
            <a:prstDash val="solid"/>
          </a:ln>
        </p:spPr>
        <p:txBody>
          <a:bodyPr/>
          <a:lstStyle/>
          <a:p>
            <a:endParaRPr lang="en-US"/>
          </a:p>
        </p:txBody>
      </p:sp>
      <p:sp>
        <p:nvSpPr>
          <p:cNvPr id="37" name="Shape 29"/>
          <p:cNvSpPr/>
          <p:nvPr/>
        </p:nvSpPr>
        <p:spPr>
          <a:xfrm>
            <a:off x="548640" y="5449824"/>
            <a:ext cx="73152" cy="777240"/>
          </a:xfrm>
          <a:prstGeom prst="rect">
            <a:avLst/>
          </a:prstGeom>
          <a:solidFill>
            <a:srgbClr val="3A8891"/>
          </a:solidFill>
          <a:ln w="12700">
            <a:solidFill>
              <a:srgbClr val="3A8891"/>
            </a:solidFill>
            <a:prstDash val="solid"/>
          </a:ln>
        </p:spPr>
        <p:txBody>
          <a:bodyPr/>
          <a:lstStyle/>
          <a:p>
            <a:endParaRPr lang="en-US"/>
          </a:p>
        </p:txBody>
      </p:sp>
      <p:pic>
        <p:nvPicPr>
          <p:cNvPr id="38" name="Image 6" descr="preencoded.png"/>
          <p:cNvPicPr>
            <a:picLocks noChangeAspect="1"/>
          </p:cNvPicPr>
          <p:nvPr/>
        </p:nvPicPr>
        <p:blipFill>
          <a:blip r:embed="rId3"/>
          <a:stretch>
            <a:fillRect/>
          </a:stretch>
        </p:blipFill>
        <p:spPr>
          <a:xfrm>
            <a:off x="777240" y="5678424"/>
            <a:ext cx="320040" cy="320040"/>
          </a:xfrm>
          <a:prstGeom prst="rect">
            <a:avLst/>
          </a:prstGeom>
        </p:spPr>
      </p:pic>
      <p:sp>
        <p:nvSpPr>
          <p:cNvPr id="39" name="Text 30"/>
          <p:cNvSpPr/>
          <p:nvPr/>
        </p:nvSpPr>
        <p:spPr>
          <a:xfrm>
            <a:off x="1234440" y="5559552"/>
            <a:ext cx="470916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CSU Degrees &amp; CIP Codes Report</a:t>
            </a:r>
            <a:endParaRPr lang="en-US" sz="1300" dirty="0"/>
          </a:p>
        </p:txBody>
      </p:sp>
      <p:sp>
        <p:nvSpPr>
          <p:cNvPr id="40" name="Text 31"/>
          <p:cNvSpPr/>
          <p:nvPr/>
        </p:nvSpPr>
        <p:spPr>
          <a:xfrm>
            <a:off x="1234440" y="5870448"/>
            <a:ext cx="4709160" cy="320040"/>
          </a:xfrm>
          <a:prstGeom prst="rect">
            <a:avLst/>
          </a:prstGeom>
          <a:noFill/>
          <a:ln/>
        </p:spPr>
        <p:txBody>
          <a:bodyPr wrap="square" lIns="0" tIns="0" rIns="0" bIns="0" rtlCol="0" anchor="ctr"/>
          <a:lstStyle/>
          <a:p>
            <a:pPr marL="0" indent="0">
              <a:buNone/>
            </a:pPr>
            <a:r>
              <a:rPr lang="en-US" sz="1050" i="1" dirty="0">
                <a:solidFill>
                  <a:srgbClr val="475569"/>
                </a:solidFill>
                <a:latin typeface="Calibri" pitchFamily="34" charset="0"/>
                <a:ea typeface="Calibri" pitchFamily="34" charset="-122"/>
                <a:cs typeface="Calibri" pitchFamily="34" charset="-120"/>
              </a:rPr>
              <a:t>System-wide degree-to-CIP mapping</a:t>
            </a:r>
            <a:endParaRPr lang="en-US" sz="1050" dirty="0"/>
          </a:p>
        </p:txBody>
      </p:sp>
      <p:sp>
        <p:nvSpPr>
          <p:cNvPr id="41" name="Shape 32"/>
          <p:cNvSpPr/>
          <p:nvPr/>
        </p:nvSpPr>
        <p:spPr>
          <a:xfrm>
            <a:off x="6190488" y="5449824"/>
            <a:ext cx="5532120" cy="777240"/>
          </a:xfrm>
          <a:prstGeom prst="rect">
            <a:avLst/>
          </a:prstGeom>
          <a:solidFill>
            <a:srgbClr val="FFFFFF"/>
          </a:solidFill>
          <a:ln w="9525">
            <a:solidFill>
              <a:srgbClr val="E2E8F0"/>
            </a:solidFill>
            <a:prstDash val="solid"/>
          </a:ln>
        </p:spPr>
        <p:txBody>
          <a:bodyPr/>
          <a:lstStyle/>
          <a:p>
            <a:endParaRPr lang="en-US"/>
          </a:p>
        </p:txBody>
      </p:sp>
      <p:sp>
        <p:nvSpPr>
          <p:cNvPr id="42" name="Shape 33"/>
          <p:cNvSpPr/>
          <p:nvPr/>
        </p:nvSpPr>
        <p:spPr>
          <a:xfrm>
            <a:off x="6190488" y="5449824"/>
            <a:ext cx="73152" cy="777240"/>
          </a:xfrm>
          <a:prstGeom prst="rect">
            <a:avLst/>
          </a:prstGeom>
          <a:solidFill>
            <a:srgbClr val="3A8891"/>
          </a:solidFill>
          <a:ln w="12700">
            <a:solidFill>
              <a:srgbClr val="3A8891"/>
            </a:solidFill>
            <a:prstDash val="solid"/>
          </a:ln>
        </p:spPr>
        <p:txBody>
          <a:bodyPr/>
          <a:lstStyle/>
          <a:p>
            <a:endParaRPr lang="en-US"/>
          </a:p>
        </p:txBody>
      </p:sp>
      <p:pic>
        <p:nvPicPr>
          <p:cNvPr id="43" name="Image 7" descr="preencoded.png"/>
          <p:cNvPicPr>
            <a:picLocks noChangeAspect="1"/>
          </p:cNvPicPr>
          <p:nvPr/>
        </p:nvPicPr>
        <p:blipFill>
          <a:blip r:embed="rId3"/>
          <a:stretch>
            <a:fillRect/>
          </a:stretch>
        </p:blipFill>
        <p:spPr>
          <a:xfrm>
            <a:off x="6419088" y="5678424"/>
            <a:ext cx="320040" cy="320040"/>
          </a:xfrm>
          <a:prstGeom prst="rect">
            <a:avLst/>
          </a:prstGeom>
        </p:spPr>
      </p:pic>
      <p:sp>
        <p:nvSpPr>
          <p:cNvPr id="44" name="Text 34"/>
          <p:cNvSpPr/>
          <p:nvPr/>
        </p:nvSpPr>
        <p:spPr>
          <a:xfrm>
            <a:off x="6876288" y="5559552"/>
            <a:ext cx="470916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CIP ↔ SOC Crosswalk</a:t>
            </a:r>
            <a:endParaRPr lang="en-US" sz="1300" dirty="0"/>
          </a:p>
        </p:txBody>
      </p:sp>
      <p:sp>
        <p:nvSpPr>
          <p:cNvPr id="45" name="Text 35"/>
          <p:cNvSpPr/>
          <p:nvPr/>
        </p:nvSpPr>
        <p:spPr>
          <a:xfrm>
            <a:off x="6876288" y="5870448"/>
            <a:ext cx="4709160" cy="320040"/>
          </a:xfrm>
          <a:prstGeom prst="rect">
            <a:avLst/>
          </a:prstGeom>
          <a:noFill/>
          <a:ln/>
        </p:spPr>
        <p:txBody>
          <a:bodyPr wrap="square" lIns="0" tIns="0" rIns="0" bIns="0" rtlCol="0" anchor="ctr"/>
          <a:lstStyle/>
          <a:p>
            <a:pPr marL="0" indent="0">
              <a:buNone/>
            </a:pPr>
            <a:r>
              <a:rPr lang="en-US" sz="1050" i="1" dirty="0">
                <a:solidFill>
                  <a:srgbClr val="475569"/>
                </a:solidFill>
                <a:latin typeface="Calibri" pitchFamily="34" charset="0"/>
                <a:ea typeface="Calibri" pitchFamily="34" charset="-122"/>
                <a:cs typeface="Calibri" pitchFamily="34" charset="-120"/>
              </a:rPr>
              <a:t>Cross-reference occupations to CIP codes</a:t>
            </a:r>
            <a:endParaRPr lang="en-US" sz="1050" dirty="0"/>
          </a:p>
        </p:txBody>
      </p:sp>
      <p:sp>
        <p:nvSpPr>
          <p:cNvPr id="46" name="Text 36"/>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Non-Duplication Resources</a:t>
            </a:r>
            <a:endParaRPr lang="en-US" sz="900" dirty="0"/>
          </a:p>
        </p:txBody>
      </p:sp>
      <p:sp>
        <p:nvSpPr>
          <p:cNvPr id="47" name="Text 37"/>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12 / 19</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BDP APPLICATION · Q13 (20 PTS)</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Program quality &amp; curriculum design</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Shape 3"/>
          <p:cNvSpPr/>
          <p:nvPr/>
        </p:nvSpPr>
        <p:spPr>
          <a:xfrm>
            <a:off x="548640" y="2011680"/>
            <a:ext cx="3657600" cy="4206240"/>
          </a:xfrm>
          <a:prstGeom prst="rect">
            <a:avLst/>
          </a:prstGeom>
          <a:solidFill>
            <a:srgbClr val="0B3D5C"/>
          </a:solidFill>
          <a:ln w="12700">
            <a:solidFill>
              <a:srgbClr val="0B3D5C"/>
            </a:solidFill>
            <a:prstDash val="solid"/>
          </a:ln>
        </p:spPr>
        <p:txBody>
          <a:bodyPr/>
          <a:lstStyle/>
          <a:p>
            <a:endParaRPr lang="en-US"/>
          </a:p>
        </p:txBody>
      </p:sp>
      <p:pic>
        <p:nvPicPr>
          <p:cNvPr id="6" name="Image 0" descr="preencoded.png"/>
          <p:cNvPicPr>
            <a:picLocks noChangeAspect="1"/>
          </p:cNvPicPr>
          <p:nvPr/>
        </p:nvPicPr>
        <p:blipFill>
          <a:blip r:embed="rId3"/>
          <a:stretch>
            <a:fillRect/>
          </a:stretch>
        </p:blipFill>
        <p:spPr>
          <a:xfrm>
            <a:off x="777240" y="2240280"/>
            <a:ext cx="502920" cy="502920"/>
          </a:xfrm>
          <a:prstGeom prst="rect">
            <a:avLst/>
          </a:prstGeom>
        </p:spPr>
      </p:pic>
      <p:sp>
        <p:nvSpPr>
          <p:cNvPr id="7" name="Text 4"/>
          <p:cNvSpPr/>
          <p:nvPr/>
        </p:nvSpPr>
        <p:spPr>
          <a:xfrm>
            <a:off x="777240" y="2834640"/>
            <a:ext cx="3200400" cy="274320"/>
          </a:xfrm>
          <a:prstGeom prst="rect">
            <a:avLst/>
          </a:prstGeom>
          <a:noFill/>
          <a:ln/>
        </p:spPr>
        <p:txBody>
          <a:bodyPr wrap="square" lIns="0" tIns="0" rIns="0" bIns="0" rtlCol="0" anchor="ctr"/>
          <a:lstStyle/>
          <a:p>
            <a:pPr marL="0" indent="0">
              <a:buNone/>
            </a:pPr>
            <a:r>
              <a:rPr lang="en-US" sz="1100" b="1" kern="0" spc="200" dirty="0">
                <a:solidFill>
                  <a:srgbClr val="E8A838"/>
                </a:solidFill>
                <a:latin typeface="Calibri" pitchFamily="34" charset="0"/>
                <a:ea typeface="Calibri" pitchFamily="34" charset="-122"/>
                <a:cs typeface="Calibri" pitchFamily="34" charset="-120"/>
              </a:rPr>
              <a:t>PURPOSE</a:t>
            </a:r>
            <a:endParaRPr lang="en-US" sz="1100" dirty="0"/>
          </a:p>
        </p:txBody>
      </p:sp>
      <p:sp>
        <p:nvSpPr>
          <p:cNvPr id="8" name="Text 5"/>
          <p:cNvSpPr/>
          <p:nvPr/>
        </p:nvSpPr>
        <p:spPr>
          <a:xfrm>
            <a:off x="777240" y="3154680"/>
            <a:ext cx="3200400" cy="1188720"/>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Demonstrate a high-quality, rigorous, coherent curriculum</a:t>
            </a:r>
            <a:endParaRPr lang="en-US" sz="1800" dirty="0"/>
          </a:p>
        </p:txBody>
      </p:sp>
      <p:sp>
        <p:nvSpPr>
          <p:cNvPr id="9" name="Shape 6"/>
          <p:cNvSpPr/>
          <p:nvPr/>
        </p:nvSpPr>
        <p:spPr>
          <a:xfrm>
            <a:off x="777240" y="4434840"/>
            <a:ext cx="457200" cy="45720"/>
          </a:xfrm>
          <a:prstGeom prst="rect">
            <a:avLst/>
          </a:prstGeom>
          <a:solidFill>
            <a:srgbClr val="D97757"/>
          </a:solidFill>
          <a:ln w="12700">
            <a:solidFill>
              <a:srgbClr val="D97757"/>
            </a:solidFill>
            <a:prstDash val="solid"/>
          </a:ln>
        </p:spPr>
        <p:txBody>
          <a:bodyPr/>
          <a:lstStyle/>
          <a:p>
            <a:endParaRPr lang="en-US"/>
          </a:p>
        </p:txBody>
      </p:sp>
      <p:sp>
        <p:nvSpPr>
          <p:cNvPr id="10" name="Text 7"/>
          <p:cNvSpPr/>
          <p:nvPr/>
        </p:nvSpPr>
        <p:spPr>
          <a:xfrm>
            <a:off x="777240" y="4572000"/>
            <a:ext cx="3200400" cy="1554480"/>
          </a:xfrm>
          <a:prstGeom prst="rect">
            <a:avLst/>
          </a:prstGeom>
          <a:noFill/>
          <a:ln/>
        </p:spPr>
        <p:txBody>
          <a:bodyPr wrap="square" lIns="0" tIns="0" rIns="0" bIns="0" rtlCol="0" anchor="ctr"/>
          <a:lstStyle/>
          <a:p>
            <a:pPr marL="0" indent="0">
              <a:buNone/>
            </a:pPr>
            <a:r>
              <a:rPr lang="en-US" sz="1150" dirty="0">
                <a:solidFill>
                  <a:srgbClr val="F8F4ED"/>
                </a:solidFill>
                <a:latin typeface="Calibri" pitchFamily="34" charset="0"/>
                <a:ea typeface="Calibri" pitchFamily="34" charset="-122"/>
                <a:cs typeface="Calibri" pitchFamily="34" charset="-120"/>
              </a:rPr>
              <a:t>Reviewers want to see that your curriculum prepares students for upper-division work and for success in the field — and that the path from lower-division to career is clear.</a:t>
            </a:r>
            <a:endParaRPr lang="en-US" sz="1150" dirty="0"/>
          </a:p>
        </p:txBody>
      </p:sp>
      <p:sp>
        <p:nvSpPr>
          <p:cNvPr id="11" name="Text 8"/>
          <p:cNvSpPr/>
          <p:nvPr/>
        </p:nvSpPr>
        <p:spPr>
          <a:xfrm>
            <a:off x="4434840" y="2011680"/>
            <a:ext cx="7315200" cy="274320"/>
          </a:xfrm>
          <a:prstGeom prst="rect">
            <a:avLst/>
          </a:prstGeom>
          <a:noFill/>
          <a:ln/>
        </p:spPr>
        <p:txBody>
          <a:bodyPr wrap="square" lIns="0" tIns="0" rIns="0" bIns="0" rtlCol="0" anchor="ctr"/>
          <a:lstStyle/>
          <a:p>
            <a:pPr marL="0" indent="0">
              <a:buNone/>
            </a:pPr>
            <a:r>
              <a:rPr lang="en-US" sz="1100" b="1" kern="0" spc="200" dirty="0">
                <a:solidFill>
                  <a:srgbClr val="D97757"/>
                </a:solidFill>
                <a:latin typeface="Calibri" pitchFamily="34" charset="0"/>
                <a:ea typeface="Calibri" pitchFamily="34" charset="-122"/>
                <a:cs typeface="Calibri" pitchFamily="34" charset="-120"/>
              </a:rPr>
              <a:t>WHAT TO INCLUDE</a:t>
            </a:r>
            <a:endParaRPr lang="en-US" sz="1100" dirty="0"/>
          </a:p>
        </p:txBody>
      </p:sp>
      <p:sp>
        <p:nvSpPr>
          <p:cNvPr id="12" name="Shape 9"/>
          <p:cNvSpPr/>
          <p:nvPr/>
        </p:nvSpPr>
        <p:spPr>
          <a:xfrm>
            <a:off x="4434840" y="2331720"/>
            <a:ext cx="7223760" cy="868680"/>
          </a:xfrm>
          <a:prstGeom prst="rect">
            <a:avLst/>
          </a:prstGeom>
          <a:solidFill>
            <a:srgbClr val="FFFFFF"/>
          </a:solidFill>
          <a:ln w="9525">
            <a:solidFill>
              <a:srgbClr val="E2E8F0"/>
            </a:solidFill>
            <a:prstDash val="solid"/>
          </a:ln>
        </p:spPr>
        <p:txBody>
          <a:bodyPr/>
          <a:lstStyle/>
          <a:p>
            <a:endParaRPr lang="en-US"/>
          </a:p>
        </p:txBody>
      </p:sp>
      <p:sp>
        <p:nvSpPr>
          <p:cNvPr id="13" name="Shape 10"/>
          <p:cNvSpPr/>
          <p:nvPr/>
        </p:nvSpPr>
        <p:spPr>
          <a:xfrm>
            <a:off x="4434840" y="2331720"/>
            <a:ext cx="73152" cy="868680"/>
          </a:xfrm>
          <a:prstGeom prst="rect">
            <a:avLst/>
          </a:prstGeom>
          <a:solidFill>
            <a:srgbClr val="D97757"/>
          </a:solidFill>
          <a:ln w="12700">
            <a:solidFill>
              <a:srgbClr val="D97757"/>
            </a:solidFill>
            <a:prstDash val="solid"/>
          </a:ln>
        </p:spPr>
        <p:txBody>
          <a:bodyPr/>
          <a:lstStyle/>
          <a:p>
            <a:endParaRPr lang="en-US"/>
          </a:p>
        </p:txBody>
      </p:sp>
      <p:sp>
        <p:nvSpPr>
          <p:cNvPr id="14" name="Text 11"/>
          <p:cNvSpPr/>
          <p:nvPr/>
        </p:nvSpPr>
        <p:spPr>
          <a:xfrm>
            <a:off x="4617720" y="2441448"/>
            <a:ext cx="694944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Approval process</a:t>
            </a:r>
            <a:endParaRPr lang="en-US" sz="1300" dirty="0"/>
          </a:p>
        </p:txBody>
      </p:sp>
      <p:sp>
        <p:nvSpPr>
          <p:cNvPr id="15" name="Text 12"/>
          <p:cNvSpPr/>
          <p:nvPr/>
        </p:nvSpPr>
        <p:spPr>
          <a:xfrm>
            <a:off x="4617720" y="2770632"/>
            <a:ext cx="6949440" cy="4114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How UD curriculum was developed and internally approved</a:t>
            </a:r>
            <a:endParaRPr lang="en-US" sz="1100" dirty="0"/>
          </a:p>
        </p:txBody>
      </p:sp>
      <p:sp>
        <p:nvSpPr>
          <p:cNvPr id="16" name="Shape 13"/>
          <p:cNvSpPr/>
          <p:nvPr/>
        </p:nvSpPr>
        <p:spPr>
          <a:xfrm>
            <a:off x="4434840" y="3291840"/>
            <a:ext cx="7223760" cy="868680"/>
          </a:xfrm>
          <a:prstGeom prst="rect">
            <a:avLst/>
          </a:prstGeom>
          <a:solidFill>
            <a:srgbClr val="FFFFFF"/>
          </a:solidFill>
          <a:ln w="9525">
            <a:solidFill>
              <a:srgbClr val="E2E8F0"/>
            </a:solidFill>
            <a:prstDash val="solid"/>
          </a:ln>
        </p:spPr>
        <p:txBody>
          <a:bodyPr/>
          <a:lstStyle/>
          <a:p>
            <a:endParaRPr lang="en-US"/>
          </a:p>
        </p:txBody>
      </p:sp>
      <p:sp>
        <p:nvSpPr>
          <p:cNvPr id="17" name="Shape 14"/>
          <p:cNvSpPr/>
          <p:nvPr/>
        </p:nvSpPr>
        <p:spPr>
          <a:xfrm>
            <a:off x="4434840" y="3291840"/>
            <a:ext cx="73152" cy="868680"/>
          </a:xfrm>
          <a:prstGeom prst="rect">
            <a:avLst/>
          </a:prstGeom>
          <a:solidFill>
            <a:srgbClr val="D97757"/>
          </a:solidFill>
          <a:ln w="12700">
            <a:solidFill>
              <a:srgbClr val="D97757"/>
            </a:solidFill>
            <a:prstDash val="solid"/>
          </a:ln>
        </p:spPr>
        <p:txBody>
          <a:bodyPr/>
          <a:lstStyle/>
          <a:p>
            <a:endParaRPr lang="en-US"/>
          </a:p>
        </p:txBody>
      </p:sp>
      <p:sp>
        <p:nvSpPr>
          <p:cNvPr id="18" name="Text 15"/>
          <p:cNvSpPr/>
          <p:nvPr/>
        </p:nvSpPr>
        <p:spPr>
          <a:xfrm>
            <a:off x="4617720" y="3401568"/>
            <a:ext cx="694944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Catalog description</a:t>
            </a:r>
            <a:endParaRPr lang="en-US" sz="1300" dirty="0"/>
          </a:p>
        </p:txBody>
      </p:sp>
      <p:sp>
        <p:nvSpPr>
          <p:cNvPr id="19" name="Text 16"/>
          <p:cNvSpPr/>
          <p:nvPr/>
        </p:nvSpPr>
        <p:spPr>
          <a:xfrm>
            <a:off x="4617720" y="3730752"/>
            <a:ext cx="6949440" cy="4114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Program requirements, prerequisites, admissions, goals, GE pattern, sequencing, total units, fit within existing inventory</a:t>
            </a:r>
            <a:endParaRPr lang="en-US" sz="1100" dirty="0"/>
          </a:p>
        </p:txBody>
      </p:sp>
      <p:sp>
        <p:nvSpPr>
          <p:cNvPr id="20" name="Shape 17"/>
          <p:cNvSpPr/>
          <p:nvPr/>
        </p:nvSpPr>
        <p:spPr>
          <a:xfrm>
            <a:off x="4434840" y="4251960"/>
            <a:ext cx="7223760" cy="868680"/>
          </a:xfrm>
          <a:prstGeom prst="rect">
            <a:avLst/>
          </a:prstGeom>
          <a:solidFill>
            <a:srgbClr val="FFFFFF"/>
          </a:solidFill>
          <a:ln w="9525">
            <a:solidFill>
              <a:srgbClr val="E2E8F0"/>
            </a:solidFill>
            <a:prstDash val="solid"/>
          </a:ln>
        </p:spPr>
        <p:txBody>
          <a:bodyPr/>
          <a:lstStyle/>
          <a:p>
            <a:endParaRPr lang="en-US"/>
          </a:p>
        </p:txBody>
      </p:sp>
      <p:sp>
        <p:nvSpPr>
          <p:cNvPr id="21" name="Shape 18"/>
          <p:cNvSpPr/>
          <p:nvPr/>
        </p:nvSpPr>
        <p:spPr>
          <a:xfrm>
            <a:off x="4434840" y="4251960"/>
            <a:ext cx="73152" cy="868680"/>
          </a:xfrm>
          <a:prstGeom prst="rect">
            <a:avLst/>
          </a:prstGeom>
          <a:solidFill>
            <a:srgbClr val="D97757"/>
          </a:solidFill>
          <a:ln w="12700">
            <a:solidFill>
              <a:srgbClr val="D97757"/>
            </a:solidFill>
            <a:prstDash val="solid"/>
          </a:ln>
        </p:spPr>
        <p:txBody>
          <a:bodyPr/>
          <a:lstStyle/>
          <a:p>
            <a:endParaRPr lang="en-US"/>
          </a:p>
        </p:txBody>
      </p:sp>
      <p:sp>
        <p:nvSpPr>
          <p:cNvPr id="22" name="Text 19"/>
          <p:cNvSpPr/>
          <p:nvPr/>
        </p:nvSpPr>
        <p:spPr>
          <a:xfrm>
            <a:off x="4617720" y="4361688"/>
            <a:ext cx="694944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Articulation to transfer</a:t>
            </a:r>
            <a:endParaRPr lang="en-US" sz="1300" dirty="0"/>
          </a:p>
        </p:txBody>
      </p:sp>
      <p:sp>
        <p:nvSpPr>
          <p:cNvPr id="23" name="Text 20"/>
          <p:cNvSpPr/>
          <p:nvPr/>
        </p:nvSpPr>
        <p:spPr>
          <a:xfrm>
            <a:off x="4617720" y="4690872"/>
            <a:ext cx="6949440" cy="4114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How LD and UD coursework articulate to comparable bachelor's or graduate programs</a:t>
            </a:r>
            <a:endParaRPr lang="en-US" sz="1100" dirty="0"/>
          </a:p>
        </p:txBody>
      </p:sp>
      <p:sp>
        <p:nvSpPr>
          <p:cNvPr id="24" name="Shape 21"/>
          <p:cNvSpPr/>
          <p:nvPr/>
        </p:nvSpPr>
        <p:spPr>
          <a:xfrm>
            <a:off x="4434840" y="5212080"/>
            <a:ext cx="7223760" cy="868680"/>
          </a:xfrm>
          <a:prstGeom prst="rect">
            <a:avLst/>
          </a:prstGeom>
          <a:solidFill>
            <a:srgbClr val="FFFFFF"/>
          </a:solidFill>
          <a:ln w="9525">
            <a:solidFill>
              <a:srgbClr val="E2E8F0"/>
            </a:solidFill>
            <a:prstDash val="solid"/>
          </a:ln>
        </p:spPr>
        <p:txBody>
          <a:bodyPr/>
          <a:lstStyle/>
          <a:p>
            <a:endParaRPr lang="en-US"/>
          </a:p>
        </p:txBody>
      </p:sp>
      <p:sp>
        <p:nvSpPr>
          <p:cNvPr id="25" name="Shape 22"/>
          <p:cNvSpPr/>
          <p:nvPr/>
        </p:nvSpPr>
        <p:spPr>
          <a:xfrm>
            <a:off x="4434840" y="5212080"/>
            <a:ext cx="73152" cy="868680"/>
          </a:xfrm>
          <a:prstGeom prst="rect">
            <a:avLst/>
          </a:prstGeom>
          <a:solidFill>
            <a:srgbClr val="D97757"/>
          </a:solidFill>
          <a:ln w="12700">
            <a:solidFill>
              <a:srgbClr val="D97757"/>
            </a:solidFill>
            <a:prstDash val="solid"/>
          </a:ln>
        </p:spPr>
        <p:txBody>
          <a:bodyPr/>
          <a:lstStyle/>
          <a:p>
            <a:endParaRPr lang="en-US"/>
          </a:p>
        </p:txBody>
      </p:sp>
      <p:sp>
        <p:nvSpPr>
          <p:cNvPr id="26" name="Text 23"/>
          <p:cNvSpPr/>
          <p:nvPr/>
        </p:nvSpPr>
        <p:spPr>
          <a:xfrm>
            <a:off x="4617720" y="5321808"/>
            <a:ext cx="6949440" cy="32004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Alignment with industry standards</a:t>
            </a:r>
            <a:endParaRPr lang="en-US" sz="1300" dirty="0"/>
          </a:p>
        </p:txBody>
      </p:sp>
      <p:sp>
        <p:nvSpPr>
          <p:cNvPr id="27" name="Text 24"/>
          <p:cNvSpPr/>
          <p:nvPr/>
        </p:nvSpPr>
        <p:spPr>
          <a:xfrm>
            <a:off x="4617720" y="5650992"/>
            <a:ext cx="6949440" cy="4114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How the program meets external standards; programmatic accreditation if applicable</a:t>
            </a:r>
            <a:endParaRPr lang="en-US" sz="1100" dirty="0"/>
          </a:p>
        </p:txBody>
      </p:sp>
      <p:sp>
        <p:nvSpPr>
          <p:cNvPr id="28" name="Text 25"/>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Program Quality &amp; Curriculum Design</a:t>
            </a:r>
            <a:endParaRPr lang="en-US" sz="900" dirty="0"/>
          </a:p>
        </p:txBody>
      </p:sp>
      <p:sp>
        <p:nvSpPr>
          <p:cNvPr id="29" name="Text 26"/>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13 / 19</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PRACTICAL ADVICE</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Design choices that hold up to review</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Shape 3"/>
          <p:cNvSpPr/>
          <p:nvPr/>
        </p:nvSpPr>
        <p:spPr>
          <a:xfrm>
            <a:off x="548640" y="2011680"/>
            <a:ext cx="3721608" cy="19659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pic>
        <p:nvPicPr>
          <p:cNvPr id="6" name="Image 0" descr="preencoded.png"/>
          <p:cNvPicPr>
            <a:picLocks noChangeAspect="1"/>
          </p:cNvPicPr>
          <p:nvPr/>
        </p:nvPicPr>
        <p:blipFill>
          <a:blip r:embed="rId3"/>
          <a:stretch>
            <a:fillRect/>
          </a:stretch>
        </p:blipFill>
        <p:spPr>
          <a:xfrm>
            <a:off x="777240" y="2240280"/>
            <a:ext cx="411480" cy="411480"/>
          </a:xfrm>
          <a:prstGeom prst="rect">
            <a:avLst/>
          </a:prstGeom>
        </p:spPr>
      </p:pic>
      <p:sp>
        <p:nvSpPr>
          <p:cNvPr id="7" name="Text 4"/>
          <p:cNvSpPr/>
          <p:nvPr/>
        </p:nvSpPr>
        <p:spPr>
          <a:xfrm>
            <a:off x="1325880" y="2212848"/>
            <a:ext cx="2807208" cy="45720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Anticipate CSU objections</a:t>
            </a:r>
            <a:endParaRPr lang="en-US" sz="1300" dirty="0"/>
          </a:p>
        </p:txBody>
      </p:sp>
      <p:sp>
        <p:nvSpPr>
          <p:cNvPr id="8" name="Text 5"/>
          <p:cNvSpPr/>
          <p:nvPr/>
        </p:nvSpPr>
        <p:spPr>
          <a:xfrm>
            <a:off x="777240" y="2788920"/>
            <a:ext cx="3264408" cy="105156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CSU has been flagging even broad terms like "management" as duplicative. Contextualize aggressively — embed distinction into title, description, outcomes, and CIP code.</a:t>
            </a:r>
            <a:endParaRPr lang="en-US" sz="1100" dirty="0"/>
          </a:p>
        </p:txBody>
      </p:sp>
      <p:sp>
        <p:nvSpPr>
          <p:cNvPr id="9" name="Shape 6"/>
          <p:cNvSpPr/>
          <p:nvPr/>
        </p:nvSpPr>
        <p:spPr>
          <a:xfrm>
            <a:off x="4407408" y="2011680"/>
            <a:ext cx="3721608" cy="19659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pic>
        <p:nvPicPr>
          <p:cNvPr id="10" name="Image 1" descr="preencoded.png"/>
          <p:cNvPicPr>
            <a:picLocks noChangeAspect="1"/>
          </p:cNvPicPr>
          <p:nvPr/>
        </p:nvPicPr>
        <p:blipFill>
          <a:blip r:embed="rId4"/>
          <a:stretch>
            <a:fillRect/>
          </a:stretch>
        </p:blipFill>
        <p:spPr>
          <a:xfrm>
            <a:off x="4636008" y="2240280"/>
            <a:ext cx="411480" cy="411480"/>
          </a:xfrm>
          <a:prstGeom prst="rect">
            <a:avLst/>
          </a:prstGeom>
        </p:spPr>
      </p:pic>
      <p:sp>
        <p:nvSpPr>
          <p:cNvPr id="11" name="Text 7"/>
          <p:cNvSpPr/>
          <p:nvPr/>
        </p:nvSpPr>
        <p:spPr>
          <a:xfrm>
            <a:off x="5184648" y="2212848"/>
            <a:ext cx="2807208" cy="45720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Search statewide, not just regional</a:t>
            </a:r>
            <a:endParaRPr lang="en-US" sz="1300" dirty="0"/>
          </a:p>
        </p:txBody>
      </p:sp>
      <p:sp>
        <p:nvSpPr>
          <p:cNvPr id="12" name="Text 8"/>
          <p:cNvSpPr/>
          <p:nvPr/>
        </p:nvSpPr>
        <p:spPr>
          <a:xfrm>
            <a:off x="4636008" y="2788920"/>
            <a:ext cx="3264408" cy="105156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Duplication analysis must cover the whole state. A similar program three hundred miles away is still relevant to your case.</a:t>
            </a:r>
            <a:endParaRPr lang="en-US" sz="1100" dirty="0"/>
          </a:p>
        </p:txBody>
      </p:sp>
      <p:sp>
        <p:nvSpPr>
          <p:cNvPr id="13" name="Shape 9"/>
          <p:cNvSpPr/>
          <p:nvPr/>
        </p:nvSpPr>
        <p:spPr>
          <a:xfrm>
            <a:off x="8266176" y="2011680"/>
            <a:ext cx="3721608" cy="19659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pic>
        <p:nvPicPr>
          <p:cNvPr id="14" name="Image 2" descr="preencoded.png"/>
          <p:cNvPicPr>
            <a:picLocks noChangeAspect="1"/>
          </p:cNvPicPr>
          <p:nvPr/>
        </p:nvPicPr>
        <p:blipFill>
          <a:blip r:embed="rId5"/>
          <a:stretch>
            <a:fillRect/>
          </a:stretch>
        </p:blipFill>
        <p:spPr>
          <a:xfrm>
            <a:off x="8494776" y="2240280"/>
            <a:ext cx="411480" cy="411480"/>
          </a:xfrm>
          <a:prstGeom prst="rect">
            <a:avLst/>
          </a:prstGeom>
        </p:spPr>
      </p:pic>
      <p:sp>
        <p:nvSpPr>
          <p:cNvPr id="15" name="Text 10"/>
          <p:cNvSpPr/>
          <p:nvPr/>
        </p:nvSpPr>
        <p:spPr>
          <a:xfrm>
            <a:off x="9043416" y="2212848"/>
            <a:ext cx="2807208" cy="45720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Expect lower-division scrutiny</a:t>
            </a:r>
            <a:endParaRPr lang="en-US" sz="1300" dirty="0"/>
          </a:p>
        </p:txBody>
      </p:sp>
      <p:sp>
        <p:nvSpPr>
          <p:cNvPr id="16" name="Text 11"/>
          <p:cNvSpPr/>
          <p:nvPr/>
        </p:nvSpPr>
        <p:spPr>
          <a:xfrm>
            <a:off x="8494776" y="2788920"/>
            <a:ext cx="3264408" cy="105156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Although LD courses aren't technically reviewed, CSU has objected to LD major prep. Design LD breadth that supports multiple majors.</a:t>
            </a:r>
            <a:endParaRPr lang="en-US" sz="1100" dirty="0"/>
          </a:p>
        </p:txBody>
      </p:sp>
      <p:sp>
        <p:nvSpPr>
          <p:cNvPr id="17" name="Shape 12"/>
          <p:cNvSpPr/>
          <p:nvPr/>
        </p:nvSpPr>
        <p:spPr>
          <a:xfrm>
            <a:off x="548640" y="4114800"/>
            <a:ext cx="3721608" cy="19659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pic>
        <p:nvPicPr>
          <p:cNvPr id="18" name="Image 3" descr="preencoded.png"/>
          <p:cNvPicPr>
            <a:picLocks noChangeAspect="1"/>
          </p:cNvPicPr>
          <p:nvPr/>
        </p:nvPicPr>
        <p:blipFill>
          <a:blip r:embed="rId6"/>
          <a:stretch>
            <a:fillRect/>
          </a:stretch>
        </p:blipFill>
        <p:spPr>
          <a:xfrm>
            <a:off x="777240" y="4343400"/>
            <a:ext cx="411480" cy="411480"/>
          </a:xfrm>
          <a:prstGeom prst="rect">
            <a:avLst/>
          </a:prstGeom>
        </p:spPr>
      </p:pic>
      <p:sp>
        <p:nvSpPr>
          <p:cNvPr id="19" name="Text 13"/>
          <p:cNvSpPr/>
          <p:nvPr/>
        </p:nvSpPr>
        <p:spPr>
          <a:xfrm>
            <a:off x="1325880" y="4315968"/>
            <a:ext cx="2807208" cy="45720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Engage curriculum committees early</a:t>
            </a:r>
            <a:endParaRPr lang="en-US" sz="1300" dirty="0"/>
          </a:p>
        </p:txBody>
      </p:sp>
      <p:sp>
        <p:nvSpPr>
          <p:cNvPr id="20" name="Text 14"/>
          <p:cNvSpPr/>
          <p:nvPr/>
        </p:nvSpPr>
        <p:spPr>
          <a:xfrm>
            <a:off x="777240" y="4892040"/>
            <a:ext cx="3264408" cy="105156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Loop in committee chairs, senates, and relevant department reps during planning — not after. Surprised faculty become resistant faculty.</a:t>
            </a:r>
            <a:endParaRPr lang="en-US" sz="1100" dirty="0"/>
          </a:p>
        </p:txBody>
      </p:sp>
      <p:sp>
        <p:nvSpPr>
          <p:cNvPr id="21" name="Shape 15"/>
          <p:cNvSpPr/>
          <p:nvPr/>
        </p:nvSpPr>
        <p:spPr>
          <a:xfrm>
            <a:off x="4407408" y="4114800"/>
            <a:ext cx="3721608" cy="19659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pic>
        <p:nvPicPr>
          <p:cNvPr id="22" name="Image 4" descr="preencoded.png"/>
          <p:cNvPicPr>
            <a:picLocks noChangeAspect="1"/>
          </p:cNvPicPr>
          <p:nvPr/>
        </p:nvPicPr>
        <p:blipFill>
          <a:blip r:embed="rId7"/>
          <a:stretch>
            <a:fillRect/>
          </a:stretch>
        </p:blipFill>
        <p:spPr>
          <a:xfrm>
            <a:off x="4636008" y="4343400"/>
            <a:ext cx="411480" cy="411480"/>
          </a:xfrm>
          <a:prstGeom prst="rect">
            <a:avLst/>
          </a:prstGeom>
        </p:spPr>
      </p:pic>
      <p:sp>
        <p:nvSpPr>
          <p:cNvPr id="23" name="Text 16"/>
          <p:cNvSpPr/>
          <p:nvPr/>
        </p:nvSpPr>
        <p:spPr>
          <a:xfrm>
            <a:off x="5184648" y="4315968"/>
            <a:ext cx="2807208" cy="45720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Bring in campus personnel</a:t>
            </a:r>
            <a:endParaRPr lang="en-US" sz="1300" dirty="0"/>
          </a:p>
        </p:txBody>
      </p:sp>
      <p:sp>
        <p:nvSpPr>
          <p:cNvPr id="24" name="Text 17"/>
          <p:cNvSpPr/>
          <p:nvPr/>
        </p:nvSpPr>
        <p:spPr>
          <a:xfrm>
            <a:off x="4636008" y="4892040"/>
            <a:ext cx="3264408" cy="105156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Include classified staff in instruction, student services, and IT. A BDP expands the college's mission and dedicates resources; everyone needs a seat.</a:t>
            </a:r>
            <a:endParaRPr lang="en-US" sz="1100" dirty="0"/>
          </a:p>
        </p:txBody>
      </p:sp>
      <p:sp>
        <p:nvSpPr>
          <p:cNvPr id="25" name="Shape 18"/>
          <p:cNvSpPr/>
          <p:nvPr/>
        </p:nvSpPr>
        <p:spPr>
          <a:xfrm>
            <a:off x="8266176" y="4114800"/>
            <a:ext cx="3721608" cy="19659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pic>
        <p:nvPicPr>
          <p:cNvPr id="26" name="Image 5" descr="preencoded.png"/>
          <p:cNvPicPr>
            <a:picLocks noChangeAspect="1"/>
          </p:cNvPicPr>
          <p:nvPr/>
        </p:nvPicPr>
        <p:blipFill>
          <a:blip r:embed="rId8"/>
          <a:stretch>
            <a:fillRect/>
          </a:stretch>
        </p:blipFill>
        <p:spPr>
          <a:xfrm>
            <a:off x="8494776" y="4343400"/>
            <a:ext cx="411480" cy="411480"/>
          </a:xfrm>
          <a:prstGeom prst="rect">
            <a:avLst/>
          </a:prstGeom>
        </p:spPr>
      </p:pic>
      <p:sp>
        <p:nvSpPr>
          <p:cNvPr id="27" name="Text 19"/>
          <p:cNvSpPr/>
          <p:nvPr/>
        </p:nvSpPr>
        <p:spPr>
          <a:xfrm>
            <a:off x="9043416" y="4315968"/>
            <a:ext cx="2807208" cy="457200"/>
          </a:xfrm>
          <a:prstGeom prst="rect">
            <a:avLst/>
          </a:prstGeom>
          <a:noFill/>
          <a:ln/>
        </p:spPr>
        <p:txBody>
          <a:bodyPr wrap="square" lIns="0" tIns="0" rIns="0" bIns="0" rtlCol="0" anchor="ctr"/>
          <a:lstStyle/>
          <a:p>
            <a:pPr marL="0" indent="0">
              <a:buNone/>
            </a:pPr>
            <a:r>
              <a:rPr lang="en-US" sz="1300" b="1" dirty="0">
                <a:solidFill>
                  <a:srgbClr val="0B3D5C"/>
                </a:solidFill>
                <a:latin typeface="Calibri" pitchFamily="34" charset="0"/>
                <a:ea typeface="Calibri" pitchFamily="34" charset="-122"/>
                <a:cs typeface="Calibri" pitchFamily="34" charset="-120"/>
              </a:rPr>
              <a:t>Use existing GE where possible</a:t>
            </a:r>
            <a:endParaRPr lang="en-US" sz="1300" dirty="0"/>
          </a:p>
        </p:txBody>
      </p:sp>
      <p:sp>
        <p:nvSpPr>
          <p:cNvPr id="28" name="Text 20"/>
          <p:cNvSpPr/>
          <p:nvPr/>
        </p:nvSpPr>
        <p:spPr>
          <a:xfrm>
            <a:off x="8494776" y="4892040"/>
            <a:ext cx="3264408" cy="105156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UD GE doesn't have to be original. Reusing vetted courses opens BDP course-exchange options and simplifies development.</a:t>
            </a:r>
            <a:endParaRPr lang="en-US" sz="1100" dirty="0"/>
          </a:p>
        </p:txBody>
      </p:sp>
      <p:sp>
        <p:nvSpPr>
          <p:cNvPr id="29" name="Text 21"/>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Curriculum Design Tips</a:t>
            </a:r>
            <a:endParaRPr lang="en-US" sz="900" dirty="0"/>
          </a:p>
        </p:txBody>
      </p:sp>
      <p:sp>
        <p:nvSpPr>
          <p:cNvPr id="30" name="Text 22"/>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15 / 19</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ACCREDITATION</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ACCJC Substantive Change process</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Shape 3"/>
          <p:cNvSpPr/>
          <p:nvPr/>
        </p:nvSpPr>
        <p:spPr>
          <a:xfrm>
            <a:off x="548640" y="1965960"/>
            <a:ext cx="11064240" cy="731520"/>
          </a:xfrm>
          <a:prstGeom prst="rect">
            <a:avLst/>
          </a:prstGeom>
          <a:solidFill>
            <a:srgbClr val="F8F4ED"/>
          </a:solidFill>
          <a:ln w="12700">
            <a:solidFill>
              <a:srgbClr val="F8F4ED"/>
            </a:solidFill>
            <a:prstDash val="solid"/>
          </a:ln>
        </p:spPr>
        <p:txBody>
          <a:bodyPr/>
          <a:lstStyle/>
          <a:p>
            <a:endParaRPr lang="en-US"/>
          </a:p>
        </p:txBody>
      </p:sp>
      <p:sp>
        <p:nvSpPr>
          <p:cNvPr id="6" name="Text 4"/>
          <p:cNvSpPr/>
          <p:nvPr/>
        </p:nvSpPr>
        <p:spPr>
          <a:xfrm>
            <a:off x="777240" y="1965960"/>
            <a:ext cx="10607040" cy="731520"/>
          </a:xfrm>
          <a:prstGeom prst="rect">
            <a:avLst/>
          </a:prstGeom>
          <a:noFill/>
          <a:ln/>
        </p:spPr>
        <p:txBody>
          <a:bodyPr wrap="square" lIns="0" tIns="0" rIns="0" bIns="0" rtlCol="0" anchor="ctr"/>
          <a:lstStyle/>
          <a:p>
            <a:pPr marL="0" indent="0">
              <a:buNone/>
            </a:pPr>
            <a:r>
              <a:rPr lang="en-US" sz="1200" i="1" dirty="0">
                <a:solidFill>
                  <a:srgbClr val="1E293B"/>
                </a:solidFill>
                <a:latin typeface="Calibri" pitchFamily="34" charset="0"/>
                <a:ea typeface="Calibri" pitchFamily="34" charset="-122"/>
                <a:cs typeface="Calibri" pitchFamily="34" charset="-120"/>
              </a:rPr>
              <a:t>Adding a baccalaureate degree is a substantive change under 34 CFR §602.22. ACCJC must approve it before the program is included in your scope of accreditation — and the Chancellor's Office only grants provisional approval until ACCJC approval is received.</a:t>
            </a:r>
            <a:endParaRPr lang="en-US" sz="1200" dirty="0"/>
          </a:p>
        </p:txBody>
      </p:sp>
      <p:sp>
        <p:nvSpPr>
          <p:cNvPr id="7" name="Shape 5"/>
          <p:cNvSpPr/>
          <p:nvPr/>
        </p:nvSpPr>
        <p:spPr>
          <a:xfrm>
            <a:off x="548640" y="2926080"/>
            <a:ext cx="3538728" cy="12801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8" name="Shape 6"/>
          <p:cNvSpPr/>
          <p:nvPr/>
        </p:nvSpPr>
        <p:spPr>
          <a:xfrm>
            <a:off x="731520" y="3108960"/>
            <a:ext cx="502920" cy="502920"/>
          </a:xfrm>
          <a:prstGeom prst="ellipse">
            <a:avLst/>
          </a:prstGeom>
          <a:solidFill>
            <a:srgbClr val="0B3D5C"/>
          </a:solidFill>
          <a:ln w="12700">
            <a:solidFill>
              <a:srgbClr val="0B3D5C"/>
            </a:solidFill>
            <a:prstDash val="solid"/>
          </a:ln>
        </p:spPr>
        <p:txBody>
          <a:bodyPr/>
          <a:lstStyle/>
          <a:p>
            <a:endParaRPr lang="en-US"/>
          </a:p>
        </p:txBody>
      </p:sp>
      <p:sp>
        <p:nvSpPr>
          <p:cNvPr id="9" name="Text 7"/>
          <p:cNvSpPr/>
          <p:nvPr/>
        </p:nvSpPr>
        <p:spPr>
          <a:xfrm>
            <a:off x="731520" y="3108960"/>
            <a:ext cx="502920" cy="502920"/>
          </a:xfrm>
          <a:prstGeom prst="rect">
            <a:avLst/>
          </a:prstGeom>
          <a:noFill/>
          <a:ln/>
        </p:spPr>
        <p:txBody>
          <a:bodyPr wrap="square" lIns="0" tIns="0" rIns="0" bIns="0" rtlCol="0" anchor="ctr"/>
          <a:lstStyle/>
          <a:p>
            <a:pPr marL="0" indent="0" algn="ctr">
              <a:buNone/>
            </a:pPr>
            <a:r>
              <a:rPr lang="en-US" sz="1800" b="1" dirty="0">
                <a:solidFill>
                  <a:srgbClr val="E8A838"/>
                </a:solidFill>
                <a:latin typeface="Georgia" pitchFamily="34" charset="0"/>
                <a:ea typeface="Georgia" pitchFamily="34" charset="-122"/>
                <a:cs typeface="Georgia" pitchFamily="34" charset="-120"/>
              </a:rPr>
              <a:t>1</a:t>
            </a:r>
            <a:endParaRPr lang="en-US" sz="1800" dirty="0"/>
          </a:p>
        </p:txBody>
      </p:sp>
      <p:sp>
        <p:nvSpPr>
          <p:cNvPr id="10" name="Text 8"/>
          <p:cNvSpPr/>
          <p:nvPr/>
        </p:nvSpPr>
        <p:spPr>
          <a:xfrm>
            <a:off x="1371600" y="3063240"/>
            <a:ext cx="2578608" cy="10058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ALO submits Substantive Change Inquiry in ACCJC Institutional Portal</a:t>
            </a:r>
            <a:endParaRPr lang="en-US" sz="1100" dirty="0"/>
          </a:p>
        </p:txBody>
      </p:sp>
      <p:sp>
        <p:nvSpPr>
          <p:cNvPr id="11" name="Shape 9"/>
          <p:cNvSpPr/>
          <p:nvPr/>
        </p:nvSpPr>
        <p:spPr>
          <a:xfrm>
            <a:off x="4270248" y="2926080"/>
            <a:ext cx="3538728" cy="12801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2" name="Shape 10"/>
          <p:cNvSpPr/>
          <p:nvPr/>
        </p:nvSpPr>
        <p:spPr>
          <a:xfrm>
            <a:off x="4453128" y="3108960"/>
            <a:ext cx="502920" cy="502920"/>
          </a:xfrm>
          <a:prstGeom prst="ellipse">
            <a:avLst/>
          </a:prstGeom>
          <a:solidFill>
            <a:srgbClr val="0B3D5C"/>
          </a:solidFill>
          <a:ln w="12700">
            <a:solidFill>
              <a:srgbClr val="0B3D5C"/>
            </a:solidFill>
            <a:prstDash val="solid"/>
          </a:ln>
        </p:spPr>
        <p:txBody>
          <a:bodyPr/>
          <a:lstStyle/>
          <a:p>
            <a:endParaRPr lang="en-US"/>
          </a:p>
        </p:txBody>
      </p:sp>
      <p:sp>
        <p:nvSpPr>
          <p:cNvPr id="13" name="Text 11"/>
          <p:cNvSpPr/>
          <p:nvPr/>
        </p:nvSpPr>
        <p:spPr>
          <a:xfrm>
            <a:off x="4453128" y="3108960"/>
            <a:ext cx="502920" cy="502920"/>
          </a:xfrm>
          <a:prstGeom prst="rect">
            <a:avLst/>
          </a:prstGeom>
          <a:noFill/>
          <a:ln/>
        </p:spPr>
        <p:txBody>
          <a:bodyPr wrap="square" lIns="0" tIns="0" rIns="0" bIns="0" rtlCol="0" anchor="ctr"/>
          <a:lstStyle/>
          <a:p>
            <a:pPr marL="0" indent="0" algn="ctr">
              <a:buNone/>
            </a:pPr>
            <a:r>
              <a:rPr lang="en-US" sz="1800" b="1" dirty="0">
                <a:solidFill>
                  <a:srgbClr val="E8A838"/>
                </a:solidFill>
                <a:latin typeface="Georgia" pitchFamily="34" charset="0"/>
                <a:ea typeface="Georgia" pitchFamily="34" charset="-122"/>
                <a:cs typeface="Georgia" pitchFamily="34" charset="-120"/>
              </a:rPr>
              <a:t>2</a:t>
            </a:r>
            <a:endParaRPr lang="en-US" sz="1800" dirty="0"/>
          </a:p>
        </p:txBody>
      </p:sp>
      <p:sp>
        <p:nvSpPr>
          <p:cNvPr id="14" name="Text 12"/>
          <p:cNvSpPr/>
          <p:nvPr/>
        </p:nvSpPr>
        <p:spPr>
          <a:xfrm>
            <a:off x="5093208" y="3063240"/>
            <a:ext cx="2578608" cy="10058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ACCJC staff reviews: qualifies as substantive? administrative or committee?</a:t>
            </a:r>
            <a:endParaRPr lang="en-US" sz="1100" dirty="0"/>
          </a:p>
        </p:txBody>
      </p:sp>
      <p:sp>
        <p:nvSpPr>
          <p:cNvPr id="15" name="Shape 13"/>
          <p:cNvSpPr/>
          <p:nvPr/>
        </p:nvSpPr>
        <p:spPr>
          <a:xfrm>
            <a:off x="7991856" y="2926080"/>
            <a:ext cx="3538728" cy="12801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6" name="Shape 14"/>
          <p:cNvSpPr/>
          <p:nvPr/>
        </p:nvSpPr>
        <p:spPr>
          <a:xfrm>
            <a:off x="8174736" y="3108960"/>
            <a:ext cx="502920" cy="502920"/>
          </a:xfrm>
          <a:prstGeom prst="ellipse">
            <a:avLst/>
          </a:prstGeom>
          <a:solidFill>
            <a:srgbClr val="0B3D5C"/>
          </a:solidFill>
          <a:ln w="12700">
            <a:solidFill>
              <a:srgbClr val="0B3D5C"/>
            </a:solidFill>
            <a:prstDash val="solid"/>
          </a:ln>
        </p:spPr>
        <p:txBody>
          <a:bodyPr/>
          <a:lstStyle/>
          <a:p>
            <a:endParaRPr lang="en-US"/>
          </a:p>
        </p:txBody>
      </p:sp>
      <p:sp>
        <p:nvSpPr>
          <p:cNvPr id="17" name="Text 15"/>
          <p:cNvSpPr/>
          <p:nvPr/>
        </p:nvSpPr>
        <p:spPr>
          <a:xfrm>
            <a:off x="8174736" y="3108960"/>
            <a:ext cx="502920" cy="502920"/>
          </a:xfrm>
          <a:prstGeom prst="rect">
            <a:avLst/>
          </a:prstGeom>
          <a:noFill/>
          <a:ln/>
        </p:spPr>
        <p:txBody>
          <a:bodyPr wrap="square" lIns="0" tIns="0" rIns="0" bIns="0" rtlCol="0" anchor="ctr"/>
          <a:lstStyle/>
          <a:p>
            <a:pPr marL="0" indent="0" algn="ctr">
              <a:buNone/>
            </a:pPr>
            <a:r>
              <a:rPr lang="en-US" sz="1800" b="1" dirty="0">
                <a:solidFill>
                  <a:srgbClr val="E8A838"/>
                </a:solidFill>
                <a:latin typeface="Georgia" pitchFamily="34" charset="0"/>
                <a:ea typeface="Georgia" pitchFamily="34" charset="-122"/>
                <a:cs typeface="Georgia" pitchFamily="34" charset="-120"/>
              </a:rPr>
              <a:t>3</a:t>
            </a:r>
            <a:endParaRPr lang="en-US" sz="1800" dirty="0"/>
          </a:p>
        </p:txBody>
      </p:sp>
      <p:sp>
        <p:nvSpPr>
          <p:cNvPr id="18" name="Text 16"/>
          <p:cNvSpPr/>
          <p:nvPr/>
        </p:nvSpPr>
        <p:spPr>
          <a:xfrm>
            <a:off x="8814816" y="3063240"/>
            <a:ext cx="2578608" cy="10058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Staff sends the appropriate application template to the ALO</a:t>
            </a:r>
            <a:endParaRPr lang="en-US" sz="1100" dirty="0"/>
          </a:p>
        </p:txBody>
      </p:sp>
      <p:sp>
        <p:nvSpPr>
          <p:cNvPr id="19" name="Shape 17"/>
          <p:cNvSpPr/>
          <p:nvPr/>
        </p:nvSpPr>
        <p:spPr>
          <a:xfrm>
            <a:off x="548640" y="4343400"/>
            <a:ext cx="3538728" cy="12801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0" name="Shape 18"/>
          <p:cNvSpPr/>
          <p:nvPr/>
        </p:nvSpPr>
        <p:spPr>
          <a:xfrm>
            <a:off x="731520" y="4526280"/>
            <a:ext cx="502920" cy="502920"/>
          </a:xfrm>
          <a:prstGeom prst="ellipse">
            <a:avLst/>
          </a:prstGeom>
          <a:solidFill>
            <a:srgbClr val="0B3D5C"/>
          </a:solidFill>
          <a:ln w="12700">
            <a:solidFill>
              <a:srgbClr val="0B3D5C"/>
            </a:solidFill>
            <a:prstDash val="solid"/>
          </a:ln>
        </p:spPr>
        <p:txBody>
          <a:bodyPr/>
          <a:lstStyle/>
          <a:p>
            <a:endParaRPr lang="en-US"/>
          </a:p>
        </p:txBody>
      </p:sp>
      <p:sp>
        <p:nvSpPr>
          <p:cNvPr id="21" name="Text 19"/>
          <p:cNvSpPr/>
          <p:nvPr/>
        </p:nvSpPr>
        <p:spPr>
          <a:xfrm>
            <a:off x="731520" y="4526280"/>
            <a:ext cx="502920" cy="502920"/>
          </a:xfrm>
          <a:prstGeom prst="rect">
            <a:avLst/>
          </a:prstGeom>
          <a:noFill/>
          <a:ln/>
        </p:spPr>
        <p:txBody>
          <a:bodyPr wrap="square" lIns="0" tIns="0" rIns="0" bIns="0" rtlCol="0" anchor="ctr"/>
          <a:lstStyle/>
          <a:p>
            <a:pPr marL="0" indent="0" algn="ctr">
              <a:buNone/>
            </a:pPr>
            <a:r>
              <a:rPr lang="en-US" sz="1800" b="1" dirty="0">
                <a:solidFill>
                  <a:srgbClr val="E8A838"/>
                </a:solidFill>
                <a:latin typeface="Georgia" pitchFamily="34" charset="0"/>
                <a:ea typeface="Georgia" pitchFamily="34" charset="-122"/>
                <a:cs typeface="Georgia" pitchFamily="34" charset="-120"/>
              </a:rPr>
              <a:t>4</a:t>
            </a:r>
            <a:endParaRPr lang="en-US" sz="1800" dirty="0"/>
          </a:p>
        </p:txBody>
      </p:sp>
      <p:sp>
        <p:nvSpPr>
          <p:cNvPr id="22" name="Text 20"/>
          <p:cNvSpPr/>
          <p:nvPr/>
        </p:nvSpPr>
        <p:spPr>
          <a:xfrm>
            <a:off x="1371600" y="4480560"/>
            <a:ext cx="2578608" cy="10058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ACCJC invoices the college per the published fee schedule</a:t>
            </a:r>
            <a:endParaRPr lang="en-US" sz="1100" dirty="0"/>
          </a:p>
        </p:txBody>
      </p:sp>
      <p:sp>
        <p:nvSpPr>
          <p:cNvPr id="23" name="Shape 21"/>
          <p:cNvSpPr/>
          <p:nvPr/>
        </p:nvSpPr>
        <p:spPr>
          <a:xfrm>
            <a:off x="4270248" y="4343400"/>
            <a:ext cx="3538728" cy="12801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4" name="Shape 22"/>
          <p:cNvSpPr/>
          <p:nvPr/>
        </p:nvSpPr>
        <p:spPr>
          <a:xfrm>
            <a:off x="4453128" y="4526280"/>
            <a:ext cx="502920" cy="502920"/>
          </a:xfrm>
          <a:prstGeom prst="ellipse">
            <a:avLst/>
          </a:prstGeom>
          <a:solidFill>
            <a:srgbClr val="0B3D5C"/>
          </a:solidFill>
          <a:ln w="12700">
            <a:solidFill>
              <a:srgbClr val="0B3D5C"/>
            </a:solidFill>
            <a:prstDash val="solid"/>
          </a:ln>
        </p:spPr>
        <p:txBody>
          <a:bodyPr/>
          <a:lstStyle/>
          <a:p>
            <a:endParaRPr lang="en-US"/>
          </a:p>
        </p:txBody>
      </p:sp>
      <p:sp>
        <p:nvSpPr>
          <p:cNvPr id="25" name="Text 23"/>
          <p:cNvSpPr/>
          <p:nvPr/>
        </p:nvSpPr>
        <p:spPr>
          <a:xfrm>
            <a:off x="4453128" y="4526280"/>
            <a:ext cx="502920" cy="502920"/>
          </a:xfrm>
          <a:prstGeom prst="rect">
            <a:avLst/>
          </a:prstGeom>
          <a:noFill/>
          <a:ln/>
        </p:spPr>
        <p:txBody>
          <a:bodyPr wrap="square" lIns="0" tIns="0" rIns="0" bIns="0" rtlCol="0" anchor="ctr"/>
          <a:lstStyle/>
          <a:p>
            <a:pPr marL="0" indent="0" algn="ctr">
              <a:buNone/>
            </a:pPr>
            <a:r>
              <a:rPr lang="en-US" sz="1800" b="1" dirty="0">
                <a:solidFill>
                  <a:srgbClr val="E8A838"/>
                </a:solidFill>
                <a:latin typeface="Georgia" pitchFamily="34" charset="0"/>
                <a:ea typeface="Georgia" pitchFamily="34" charset="-122"/>
                <a:cs typeface="Georgia" pitchFamily="34" charset="-120"/>
              </a:rPr>
              <a:t>5</a:t>
            </a:r>
            <a:endParaRPr lang="en-US" sz="1800" dirty="0"/>
          </a:p>
        </p:txBody>
      </p:sp>
      <p:sp>
        <p:nvSpPr>
          <p:cNvPr id="26" name="Text 24"/>
          <p:cNvSpPr/>
          <p:nvPr/>
        </p:nvSpPr>
        <p:spPr>
          <a:xfrm>
            <a:off x="5093208" y="4480560"/>
            <a:ext cx="2578608" cy="10058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Full application + fee due at least 30 days before committee meeting</a:t>
            </a:r>
            <a:endParaRPr lang="en-US" sz="1100" dirty="0"/>
          </a:p>
        </p:txBody>
      </p:sp>
      <p:sp>
        <p:nvSpPr>
          <p:cNvPr id="27" name="Shape 25"/>
          <p:cNvSpPr/>
          <p:nvPr/>
        </p:nvSpPr>
        <p:spPr>
          <a:xfrm>
            <a:off x="7991856" y="4343400"/>
            <a:ext cx="3538728" cy="128016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8" name="Shape 26"/>
          <p:cNvSpPr/>
          <p:nvPr/>
        </p:nvSpPr>
        <p:spPr>
          <a:xfrm>
            <a:off x="8174736" y="4526280"/>
            <a:ext cx="502920" cy="502920"/>
          </a:xfrm>
          <a:prstGeom prst="ellipse">
            <a:avLst/>
          </a:prstGeom>
          <a:solidFill>
            <a:srgbClr val="0B3D5C"/>
          </a:solidFill>
          <a:ln w="12700">
            <a:solidFill>
              <a:srgbClr val="0B3D5C"/>
            </a:solidFill>
            <a:prstDash val="solid"/>
          </a:ln>
        </p:spPr>
        <p:txBody>
          <a:bodyPr/>
          <a:lstStyle/>
          <a:p>
            <a:endParaRPr lang="en-US"/>
          </a:p>
        </p:txBody>
      </p:sp>
      <p:sp>
        <p:nvSpPr>
          <p:cNvPr id="29" name="Text 27"/>
          <p:cNvSpPr/>
          <p:nvPr/>
        </p:nvSpPr>
        <p:spPr>
          <a:xfrm>
            <a:off x="8174736" y="4526280"/>
            <a:ext cx="502920" cy="502920"/>
          </a:xfrm>
          <a:prstGeom prst="rect">
            <a:avLst/>
          </a:prstGeom>
          <a:noFill/>
          <a:ln/>
        </p:spPr>
        <p:txBody>
          <a:bodyPr wrap="square" lIns="0" tIns="0" rIns="0" bIns="0" rtlCol="0" anchor="ctr"/>
          <a:lstStyle/>
          <a:p>
            <a:pPr marL="0" indent="0" algn="ctr">
              <a:buNone/>
            </a:pPr>
            <a:r>
              <a:rPr lang="en-US" sz="1800" b="1" dirty="0">
                <a:solidFill>
                  <a:srgbClr val="E8A838"/>
                </a:solidFill>
                <a:latin typeface="Georgia" pitchFamily="34" charset="0"/>
                <a:ea typeface="Georgia" pitchFamily="34" charset="-122"/>
                <a:cs typeface="Georgia" pitchFamily="34" charset="-120"/>
              </a:rPr>
              <a:t>6</a:t>
            </a:r>
            <a:endParaRPr lang="en-US" sz="1800" dirty="0"/>
          </a:p>
        </p:txBody>
      </p:sp>
      <p:sp>
        <p:nvSpPr>
          <p:cNvPr id="30" name="Text 28"/>
          <p:cNvSpPr/>
          <p:nvPr/>
        </p:nvSpPr>
        <p:spPr>
          <a:xfrm>
            <a:off x="8814816" y="4480560"/>
            <a:ext cx="2578608" cy="10058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Substantive Change Committee reviews, acts, and notifies the institution</a:t>
            </a:r>
            <a:endParaRPr lang="en-US" sz="1100" dirty="0"/>
          </a:p>
        </p:txBody>
      </p:sp>
      <p:sp>
        <p:nvSpPr>
          <p:cNvPr id="31" name="Text 29"/>
          <p:cNvSpPr/>
          <p:nvPr/>
        </p:nvSpPr>
        <p:spPr>
          <a:xfrm>
            <a:off x="548640" y="5852160"/>
            <a:ext cx="11064240" cy="411480"/>
          </a:xfrm>
          <a:prstGeom prst="rect">
            <a:avLst/>
          </a:prstGeom>
          <a:noFill/>
          <a:ln/>
        </p:spPr>
        <p:txBody>
          <a:bodyPr wrap="square" lIns="0" tIns="0" rIns="0" bIns="0" rtlCol="0" anchor="ctr"/>
          <a:lstStyle/>
          <a:p>
            <a:pPr marL="0" indent="0" algn="ctr">
              <a:buNone/>
            </a:pPr>
            <a:r>
              <a:rPr lang="en-US" sz="1100" i="1" dirty="0">
                <a:solidFill>
                  <a:srgbClr val="475569"/>
                </a:solidFill>
                <a:latin typeface="Calibri" pitchFamily="34" charset="0"/>
                <a:ea typeface="Calibri" pitchFamily="34" charset="-122"/>
                <a:cs typeface="Calibri" pitchFamily="34" charset="-120"/>
              </a:rPr>
              <a:t>After approval: no follow-up site visit required · report on institution-set standards in Annual Report · notify ACCJC of any ≥25% change to units</a:t>
            </a:r>
            <a:endParaRPr lang="en-US" sz="1100" dirty="0"/>
          </a:p>
        </p:txBody>
      </p:sp>
      <p:sp>
        <p:nvSpPr>
          <p:cNvPr id="32" name="Text 30"/>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ACCJC Substantive Change</a:t>
            </a:r>
            <a:endParaRPr lang="en-US" sz="900" dirty="0"/>
          </a:p>
        </p:txBody>
      </p:sp>
      <p:sp>
        <p:nvSpPr>
          <p:cNvPr id="33" name="Text 31"/>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16 / 19</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6">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THE CASE FOR THE PROGRAM</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Demonstrating workforce need</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Text 3"/>
          <p:cNvSpPr/>
          <p:nvPr/>
        </p:nvSpPr>
        <p:spPr>
          <a:xfrm>
            <a:off x="548640" y="2011680"/>
            <a:ext cx="11064240" cy="59436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CCC BDPs exist to fill workforce and regional gaps. The application must show — with evidence — that the region needs this program and that graduates will find demand.</a:t>
            </a:r>
            <a:endParaRPr lang="en-US" sz="1300" dirty="0"/>
          </a:p>
        </p:txBody>
      </p:sp>
      <p:sp>
        <p:nvSpPr>
          <p:cNvPr id="6" name="Shape 4"/>
          <p:cNvSpPr/>
          <p:nvPr/>
        </p:nvSpPr>
        <p:spPr>
          <a:xfrm>
            <a:off x="548640" y="2743200"/>
            <a:ext cx="5440680" cy="155448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7" name="Shape 5"/>
          <p:cNvSpPr/>
          <p:nvPr/>
        </p:nvSpPr>
        <p:spPr>
          <a:xfrm>
            <a:off x="777240" y="3063240"/>
            <a:ext cx="822960" cy="822960"/>
          </a:xfrm>
          <a:prstGeom prst="ellipse">
            <a:avLst/>
          </a:prstGeom>
          <a:solidFill>
            <a:srgbClr val="F8F4ED"/>
          </a:solidFill>
          <a:ln w="12700">
            <a:solidFill>
              <a:srgbClr val="F8F4ED"/>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932688" y="3218688"/>
            <a:ext cx="502920" cy="502920"/>
          </a:xfrm>
          <a:prstGeom prst="rect">
            <a:avLst/>
          </a:prstGeom>
        </p:spPr>
      </p:pic>
      <p:sp>
        <p:nvSpPr>
          <p:cNvPr id="9" name="Text 6"/>
          <p:cNvSpPr/>
          <p:nvPr/>
        </p:nvSpPr>
        <p:spPr>
          <a:xfrm>
            <a:off x="1783080" y="3017520"/>
            <a:ext cx="4023360" cy="365760"/>
          </a:xfrm>
          <a:prstGeom prst="rect">
            <a:avLst/>
          </a:prstGeom>
          <a:noFill/>
          <a:ln/>
        </p:spPr>
        <p:txBody>
          <a:bodyPr wrap="square" lIns="0" tIns="0" rIns="0" bIns="0" rtlCol="0" anchor="ctr"/>
          <a:lstStyle/>
          <a:p>
            <a:pPr marL="0" indent="0">
              <a:buNone/>
            </a:pPr>
            <a:r>
              <a:rPr lang="en-US" sz="1500" b="1" dirty="0">
                <a:solidFill>
                  <a:srgbClr val="0B3D5C"/>
                </a:solidFill>
                <a:latin typeface="Georgia" pitchFamily="34" charset="0"/>
                <a:ea typeface="Georgia" pitchFamily="34" charset="-122"/>
                <a:cs typeface="Georgia" pitchFamily="34" charset="-120"/>
              </a:rPr>
              <a:t>Labor market data</a:t>
            </a:r>
            <a:endParaRPr lang="en-US" sz="1500" dirty="0"/>
          </a:p>
        </p:txBody>
      </p:sp>
      <p:sp>
        <p:nvSpPr>
          <p:cNvPr id="10" name="Text 7"/>
          <p:cNvSpPr/>
          <p:nvPr/>
        </p:nvSpPr>
        <p:spPr>
          <a:xfrm>
            <a:off x="1783080" y="3383280"/>
            <a:ext cx="4023360" cy="86868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EMSI / Burning Glass, Centers of Excellence reports, BLS projections. Show regional demand, wages, and growth.</a:t>
            </a:r>
            <a:endParaRPr lang="en-US" sz="1150" dirty="0"/>
          </a:p>
        </p:txBody>
      </p:sp>
      <p:sp>
        <p:nvSpPr>
          <p:cNvPr id="11" name="Shape 8"/>
          <p:cNvSpPr/>
          <p:nvPr/>
        </p:nvSpPr>
        <p:spPr>
          <a:xfrm>
            <a:off x="6172200" y="2743200"/>
            <a:ext cx="5440680" cy="155448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2" name="Shape 9"/>
          <p:cNvSpPr/>
          <p:nvPr/>
        </p:nvSpPr>
        <p:spPr>
          <a:xfrm>
            <a:off x="6400800" y="3063240"/>
            <a:ext cx="822960" cy="822960"/>
          </a:xfrm>
          <a:prstGeom prst="ellipse">
            <a:avLst/>
          </a:prstGeom>
          <a:solidFill>
            <a:srgbClr val="F8F4ED"/>
          </a:solidFill>
          <a:ln w="12700">
            <a:solidFill>
              <a:srgbClr val="F8F4ED"/>
            </a:solidFill>
            <a:prstDash val="solid"/>
          </a:ln>
        </p:spPr>
        <p:txBody>
          <a:bodyPr/>
          <a:lstStyle/>
          <a:p>
            <a:endParaRPr lang="en-US"/>
          </a:p>
        </p:txBody>
      </p:sp>
      <p:pic>
        <p:nvPicPr>
          <p:cNvPr id="13" name="Image 1" descr="preencoded.png"/>
          <p:cNvPicPr>
            <a:picLocks noChangeAspect="1"/>
          </p:cNvPicPr>
          <p:nvPr/>
        </p:nvPicPr>
        <p:blipFill>
          <a:blip r:embed="rId4"/>
          <a:stretch>
            <a:fillRect/>
          </a:stretch>
        </p:blipFill>
        <p:spPr>
          <a:xfrm>
            <a:off x="6556248" y="3218688"/>
            <a:ext cx="502920" cy="502920"/>
          </a:xfrm>
          <a:prstGeom prst="rect">
            <a:avLst/>
          </a:prstGeom>
        </p:spPr>
      </p:pic>
      <p:sp>
        <p:nvSpPr>
          <p:cNvPr id="14" name="Text 10"/>
          <p:cNvSpPr/>
          <p:nvPr/>
        </p:nvSpPr>
        <p:spPr>
          <a:xfrm>
            <a:off x="7406640" y="3017520"/>
            <a:ext cx="4023360" cy="365760"/>
          </a:xfrm>
          <a:prstGeom prst="rect">
            <a:avLst/>
          </a:prstGeom>
          <a:noFill/>
          <a:ln/>
        </p:spPr>
        <p:txBody>
          <a:bodyPr wrap="square" lIns="0" tIns="0" rIns="0" bIns="0" rtlCol="0" anchor="ctr"/>
          <a:lstStyle/>
          <a:p>
            <a:pPr marL="0" indent="0">
              <a:buNone/>
            </a:pPr>
            <a:r>
              <a:rPr lang="en-US" sz="1500" b="1" dirty="0">
                <a:solidFill>
                  <a:srgbClr val="0B3D5C"/>
                </a:solidFill>
                <a:latin typeface="Georgia" pitchFamily="34" charset="0"/>
                <a:ea typeface="Georgia" pitchFamily="34" charset="-122"/>
                <a:cs typeface="Georgia" pitchFamily="34" charset="-120"/>
              </a:rPr>
              <a:t>Industry input</a:t>
            </a:r>
            <a:endParaRPr lang="en-US" sz="1500" dirty="0"/>
          </a:p>
        </p:txBody>
      </p:sp>
      <p:sp>
        <p:nvSpPr>
          <p:cNvPr id="15" name="Text 11"/>
          <p:cNvSpPr/>
          <p:nvPr/>
        </p:nvSpPr>
        <p:spPr>
          <a:xfrm>
            <a:off x="7406640" y="3383280"/>
            <a:ext cx="4023360" cy="86868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Advisory board minutes, employer surveys, documented needs from workforce development boards.</a:t>
            </a:r>
            <a:endParaRPr lang="en-US" sz="1150" dirty="0"/>
          </a:p>
        </p:txBody>
      </p:sp>
      <p:sp>
        <p:nvSpPr>
          <p:cNvPr id="16" name="Shape 12"/>
          <p:cNvSpPr/>
          <p:nvPr/>
        </p:nvSpPr>
        <p:spPr>
          <a:xfrm>
            <a:off x="548640" y="4434840"/>
            <a:ext cx="5440680" cy="155448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7" name="Shape 13"/>
          <p:cNvSpPr/>
          <p:nvPr/>
        </p:nvSpPr>
        <p:spPr>
          <a:xfrm>
            <a:off x="777240" y="4754880"/>
            <a:ext cx="822960" cy="822960"/>
          </a:xfrm>
          <a:prstGeom prst="ellipse">
            <a:avLst/>
          </a:prstGeom>
          <a:solidFill>
            <a:srgbClr val="F8F4ED"/>
          </a:solidFill>
          <a:ln w="12700">
            <a:solidFill>
              <a:srgbClr val="F8F4ED"/>
            </a:solidFill>
            <a:prstDash val="solid"/>
          </a:ln>
        </p:spPr>
        <p:txBody>
          <a:bodyPr/>
          <a:lstStyle/>
          <a:p>
            <a:endParaRPr lang="en-US"/>
          </a:p>
        </p:txBody>
      </p:sp>
      <p:pic>
        <p:nvPicPr>
          <p:cNvPr id="18" name="Image 2" descr="preencoded.png"/>
          <p:cNvPicPr>
            <a:picLocks noChangeAspect="1"/>
          </p:cNvPicPr>
          <p:nvPr/>
        </p:nvPicPr>
        <p:blipFill>
          <a:blip r:embed="rId5"/>
          <a:stretch>
            <a:fillRect/>
          </a:stretch>
        </p:blipFill>
        <p:spPr>
          <a:xfrm>
            <a:off x="932688" y="4910328"/>
            <a:ext cx="502920" cy="502920"/>
          </a:xfrm>
          <a:prstGeom prst="rect">
            <a:avLst/>
          </a:prstGeom>
        </p:spPr>
      </p:pic>
      <p:sp>
        <p:nvSpPr>
          <p:cNvPr id="19" name="Text 14"/>
          <p:cNvSpPr/>
          <p:nvPr/>
        </p:nvSpPr>
        <p:spPr>
          <a:xfrm>
            <a:off x="1783080" y="4709160"/>
            <a:ext cx="4023360" cy="365760"/>
          </a:xfrm>
          <a:prstGeom prst="rect">
            <a:avLst/>
          </a:prstGeom>
          <a:noFill/>
          <a:ln/>
        </p:spPr>
        <p:txBody>
          <a:bodyPr wrap="square" lIns="0" tIns="0" rIns="0" bIns="0" rtlCol="0" anchor="ctr"/>
          <a:lstStyle/>
          <a:p>
            <a:pPr marL="0" indent="0">
              <a:buNone/>
            </a:pPr>
            <a:r>
              <a:rPr lang="en-US" sz="1500" b="1" dirty="0">
                <a:solidFill>
                  <a:srgbClr val="0B3D5C"/>
                </a:solidFill>
                <a:latin typeface="Georgia" pitchFamily="34" charset="0"/>
                <a:ea typeface="Georgia" pitchFamily="34" charset="-122"/>
                <a:cs typeface="Georgia" pitchFamily="34" charset="-120"/>
              </a:rPr>
              <a:t>SOC-aligned occupations</a:t>
            </a:r>
            <a:endParaRPr lang="en-US" sz="1500" dirty="0"/>
          </a:p>
        </p:txBody>
      </p:sp>
      <p:sp>
        <p:nvSpPr>
          <p:cNvPr id="20" name="Text 15"/>
          <p:cNvSpPr/>
          <p:nvPr/>
        </p:nvSpPr>
        <p:spPr>
          <a:xfrm>
            <a:off x="1783080" y="5074920"/>
            <a:ext cx="4023360" cy="86868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Tie the program to specific SOC codes and use the CIP-SOC crosswalk to document the occupational target.</a:t>
            </a:r>
            <a:endParaRPr lang="en-US" sz="1150" dirty="0"/>
          </a:p>
        </p:txBody>
      </p:sp>
      <p:sp>
        <p:nvSpPr>
          <p:cNvPr id="21" name="Shape 16"/>
          <p:cNvSpPr/>
          <p:nvPr/>
        </p:nvSpPr>
        <p:spPr>
          <a:xfrm>
            <a:off x="6172200" y="4434840"/>
            <a:ext cx="5440680" cy="155448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2" name="Shape 17"/>
          <p:cNvSpPr/>
          <p:nvPr/>
        </p:nvSpPr>
        <p:spPr>
          <a:xfrm>
            <a:off x="6400800" y="4754880"/>
            <a:ext cx="822960" cy="822960"/>
          </a:xfrm>
          <a:prstGeom prst="ellipse">
            <a:avLst/>
          </a:prstGeom>
          <a:solidFill>
            <a:srgbClr val="F8F4ED"/>
          </a:solidFill>
          <a:ln w="12700">
            <a:solidFill>
              <a:srgbClr val="F8F4ED"/>
            </a:solidFill>
            <a:prstDash val="solid"/>
          </a:ln>
        </p:spPr>
        <p:txBody>
          <a:bodyPr/>
          <a:lstStyle/>
          <a:p>
            <a:endParaRPr lang="en-US"/>
          </a:p>
        </p:txBody>
      </p:sp>
      <p:pic>
        <p:nvPicPr>
          <p:cNvPr id="23" name="Image 3" descr="preencoded.png"/>
          <p:cNvPicPr>
            <a:picLocks noChangeAspect="1"/>
          </p:cNvPicPr>
          <p:nvPr/>
        </p:nvPicPr>
        <p:blipFill>
          <a:blip r:embed="rId6"/>
          <a:stretch>
            <a:fillRect/>
          </a:stretch>
        </p:blipFill>
        <p:spPr>
          <a:xfrm>
            <a:off x="6556248" y="4910328"/>
            <a:ext cx="502920" cy="502920"/>
          </a:xfrm>
          <a:prstGeom prst="rect">
            <a:avLst/>
          </a:prstGeom>
        </p:spPr>
      </p:pic>
      <p:sp>
        <p:nvSpPr>
          <p:cNvPr id="24" name="Text 18"/>
          <p:cNvSpPr/>
          <p:nvPr/>
        </p:nvSpPr>
        <p:spPr>
          <a:xfrm>
            <a:off x="7406640" y="4709160"/>
            <a:ext cx="4023360" cy="365760"/>
          </a:xfrm>
          <a:prstGeom prst="rect">
            <a:avLst/>
          </a:prstGeom>
          <a:noFill/>
          <a:ln/>
        </p:spPr>
        <p:txBody>
          <a:bodyPr wrap="square" lIns="0" tIns="0" rIns="0" bIns="0" rtlCol="0" anchor="ctr"/>
          <a:lstStyle/>
          <a:p>
            <a:pPr marL="0" indent="0">
              <a:buNone/>
            </a:pPr>
            <a:r>
              <a:rPr lang="en-US" sz="1500" b="1" dirty="0">
                <a:solidFill>
                  <a:srgbClr val="0B3D5C"/>
                </a:solidFill>
                <a:latin typeface="Georgia" pitchFamily="34" charset="0"/>
                <a:ea typeface="Georgia" pitchFamily="34" charset="-122"/>
                <a:cs typeface="Georgia" pitchFamily="34" charset="-120"/>
              </a:rPr>
              <a:t>Letters of support</a:t>
            </a:r>
            <a:endParaRPr lang="en-US" sz="1500" dirty="0"/>
          </a:p>
        </p:txBody>
      </p:sp>
      <p:sp>
        <p:nvSpPr>
          <p:cNvPr id="25" name="Text 19"/>
          <p:cNvSpPr/>
          <p:nvPr/>
        </p:nvSpPr>
        <p:spPr>
          <a:xfrm>
            <a:off x="7406640" y="5074920"/>
            <a:ext cx="4023360" cy="86868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From local employers, workforce development boards, and — where possible — CSU / UC partners.</a:t>
            </a:r>
            <a:endParaRPr lang="en-US" sz="1150" dirty="0"/>
          </a:p>
        </p:txBody>
      </p:sp>
      <p:sp>
        <p:nvSpPr>
          <p:cNvPr id="26" name="Text 20"/>
          <p:cNvSpPr/>
          <p:nvPr/>
        </p:nvSpPr>
        <p:spPr>
          <a:xfrm>
            <a:off x="548640" y="6217920"/>
            <a:ext cx="11064240" cy="365760"/>
          </a:xfrm>
          <a:prstGeom prst="rect">
            <a:avLst/>
          </a:prstGeom>
          <a:noFill/>
          <a:ln/>
        </p:spPr>
        <p:txBody>
          <a:bodyPr wrap="square" lIns="0" tIns="0" rIns="0" bIns="0" rtlCol="0" anchor="ctr"/>
          <a:lstStyle/>
          <a:p>
            <a:pPr marL="0" indent="0" algn="ctr">
              <a:buNone/>
            </a:pPr>
            <a:r>
              <a:rPr lang="en-US" sz="1200" b="1" i="1" dirty="0">
                <a:solidFill>
                  <a:srgbClr val="D97757"/>
                </a:solidFill>
                <a:latin typeface="Georgia" pitchFamily="34" charset="0"/>
                <a:ea typeface="Georgia" pitchFamily="34" charset="-122"/>
                <a:cs typeface="Georgia" pitchFamily="34" charset="-120"/>
              </a:rPr>
              <a:t>If 20+ colleges can cite the same regional gap, you have a movement. If only one college can, you have a program.</a:t>
            </a:r>
            <a:endParaRPr lang="en-US" sz="1200" dirty="0"/>
          </a:p>
        </p:txBody>
      </p:sp>
      <p:sp>
        <p:nvSpPr>
          <p:cNvPr id="27" name="Text 21"/>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Workforce Need</a:t>
            </a:r>
            <a:endParaRPr lang="en-US" sz="900" dirty="0"/>
          </a:p>
        </p:txBody>
      </p:sp>
      <p:sp>
        <p:nvSpPr>
          <p:cNvPr id="28" name="Text 22"/>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17 / 19</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7">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THE FULL PATHWAY</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From idea to enrolling students</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Shape 3"/>
          <p:cNvSpPr/>
          <p:nvPr/>
        </p:nvSpPr>
        <p:spPr>
          <a:xfrm>
            <a:off x="1234440" y="3657600"/>
            <a:ext cx="9692640" cy="0"/>
          </a:xfrm>
          <a:prstGeom prst="line">
            <a:avLst/>
          </a:prstGeom>
          <a:noFill/>
          <a:ln w="38100">
            <a:solidFill>
              <a:srgbClr val="E2E8F0"/>
            </a:solidFill>
            <a:prstDash val="solid"/>
          </a:ln>
        </p:spPr>
        <p:txBody>
          <a:bodyPr/>
          <a:lstStyle/>
          <a:p>
            <a:endParaRPr lang="en-US"/>
          </a:p>
        </p:txBody>
      </p:sp>
      <p:sp>
        <p:nvSpPr>
          <p:cNvPr id="6" name="Shape 4"/>
          <p:cNvSpPr/>
          <p:nvPr/>
        </p:nvSpPr>
        <p:spPr>
          <a:xfrm>
            <a:off x="1051560" y="3474720"/>
            <a:ext cx="365760" cy="365760"/>
          </a:xfrm>
          <a:prstGeom prst="ellipse">
            <a:avLst/>
          </a:prstGeom>
          <a:solidFill>
            <a:srgbClr val="D97757"/>
          </a:solidFill>
          <a:ln w="12700">
            <a:solidFill>
              <a:srgbClr val="D97757"/>
            </a:solidFill>
            <a:prstDash val="solid"/>
          </a:ln>
        </p:spPr>
        <p:txBody>
          <a:bodyPr/>
          <a:lstStyle/>
          <a:p>
            <a:endParaRPr lang="en-US"/>
          </a:p>
        </p:txBody>
      </p:sp>
      <p:sp>
        <p:nvSpPr>
          <p:cNvPr id="7" name="Text 5"/>
          <p:cNvSpPr/>
          <p:nvPr/>
        </p:nvSpPr>
        <p:spPr>
          <a:xfrm>
            <a:off x="105156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1</a:t>
            </a:r>
            <a:endParaRPr lang="en-US" sz="1300" dirty="0"/>
          </a:p>
        </p:txBody>
      </p:sp>
      <p:sp>
        <p:nvSpPr>
          <p:cNvPr id="8" name="Shape 6"/>
          <p:cNvSpPr/>
          <p:nvPr/>
        </p:nvSpPr>
        <p:spPr>
          <a:xfrm>
            <a:off x="205740" y="2148840"/>
            <a:ext cx="2057400" cy="132588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9" name="Text 7"/>
          <p:cNvSpPr/>
          <p:nvPr/>
        </p:nvSpPr>
        <p:spPr>
          <a:xfrm>
            <a:off x="297180" y="2240280"/>
            <a:ext cx="1874520" cy="274320"/>
          </a:xfrm>
          <a:prstGeom prst="rect">
            <a:avLst/>
          </a:prstGeom>
          <a:noFill/>
          <a:ln/>
        </p:spPr>
        <p:txBody>
          <a:bodyPr wrap="square" lIns="0" tIns="0" rIns="0" bIns="0" rtlCol="0" anchor="ctr"/>
          <a:lstStyle/>
          <a:p>
            <a:pPr marL="0" indent="0" algn="ctr">
              <a:buNone/>
            </a:pPr>
            <a:r>
              <a:rPr lang="en-US" sz="1100" b="1" kern="0" spc="200" dirty="0">
                <a:solidFill>
                  <a:srgbClr val="D97757"/>
                </a:solidFill>
                <a:latin typeface="Calibri" pitchFamily="34" charset="0"/>
                <a:ea typeface="Calibri" pitchFamily="34" charset="-122"/>
                <a:cs typeface="Calibri" pitchFamily="34" charset="-120"/>
              </a:rPr>
              <a:t>INTERNAL</a:t>
            </a:r>
            <a:endParaRPr lang="en-US" sz="1100" dirty="0"/>
          </a:p>
        </p:txBody>
      </p:sp>
      <p:sp>
        <p:nvSpPr>
          <p:cNvPr id="10" name="Text 8"/>
          <p:cNvSpPr/>
          <p:nvPr/>
        </p:nvSpPr>
        <p:spPr>
          <a:xfrm>
            <a:off x="297180" y="2532888"/>
            <a:ext cx="1874520" cy="868680"/>
          </a:xfrm>
          <a:prstGeom prst="rect">
            <a:avLst/>
          </a:prstGeom>
          <a:noFill/>
          <a:ln/>
        </p:spPr>
        <p:txBody>
          <a:bodyPr wrap="square" lIns="0" tIns="0" rIns="0" bIns="0" rtlCol="0" anchor="ctr"/>
          <a:lstStyle/>
          <a:p>
            <a:pPr marL="0" indent="0" algn="ctr">
              <a:buNone/>
            </a:pPr>
            <a:r>
              <a:rPr lang="en-US" sz="950" dirty="0">
                <a:solidFill>
                  <a:srgbClr val="1E293B"/>
                </a:solidFill>
                <a:latin typeface="Calibri" pitchFamily="34" charset="0"/>
                <a:ea typeface="Calibri" pitchFamily="34" charset="-122"/>
                <a:cs typeface="Calibri" pitchFamily="34" charset="-120"/>
              </a:rPr>
              <a:t>Workforce research · curriculum committee · academic senate · department &amp; division · board of trustees</a:t>
            </a:r>
            <a:endParaRPr lang="en-US" sz="950" dirty="0"/>
          </a:p>
        </p:txBody>
      </p:sp>
      <p:sp>
        <p:nvSpPr>
          <p:cNvPr id="11" name="Shape 9"/>
          <p:cNvSpPr/>
          <p:nvPr/>
        </p:nvSpPr>
        <p:spPr>
          <a:xfrm>
            <a:off x="3474720" y="3474720"/>
            <a:ext cx="365760" cy="365760"/>
          </a:xfrm>
          <a:prstGeom prst="ellipse">
            <a:avLst/>
          </a:prstGeom>
          <a:solidFill>
            <a:srgbClr val="D97757"/>
          </a:solidFill>
          <a:ln w="12700">
            <a:solidFill>
              <a:srgbClr val="D97757"/>
            </a:solidFill>
            <a:prstDash val="solid"/>
          </a:ln>
        </p:spPr>
        <p:txBody>
          <a:bodyPr/>
          <a:lstStyle/>
          <a:p>
            <a:endParaRPr lang="en-US"/>
          </a:p>
        </p:txBody>
      </p:sp>
      <p:sp>
        <p:nvSpPr>
          <p:cNvPr id="12" name="Text 10"/>
          <p:cNvSpPr/>
          <p:nvPr/>
        </p:nvSpPr>
        <p:spPr>
          <a:xfrm>
            <a:off x="347472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2</a:t>
            </a:r>
            <a:endParaRPr lang="en-US" sz="1300" dirty="0"/>
          </a:p>
        </p:txBody>
      </p:sp>
      <p:sp>
        <p:nvSpPr>
          <p:cNvPr id="13" name="Shape 11"/>
          <p:cNvSpPr/>
          <p:nvPr/>
        </p:nvSpPr>
        <p:spPr>
          <a:xfrm>
            <a:off x="2628900" y="4023360"/>
            <a:ext cx="2057400" cy="132588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4" name="Text 12"/>
          <p:cNvSpPr/>
          <p:nvPr/>
        </p:nvSpPr>
        <p:spPr>
          <a:xfrm>
            <a:off x="2720340" y="4114800"/>
            <a:ext cx="1874520" cy="274320"/>
          </a:xfrm>
          <a:prstGeom prst="rect">
            <a:avLst/>
          </a:prstGeom>
          <a:noFill/>
          <a:ln/>
        </p:spPr>
        <p:txBody>
          <a:bodyPr wrap="square" lIns="0" tIns="0" rIns="0" bIns="0" rtlCol="0" anchor="ctr"/>
          <a:lstStyle/>
          <a:p>
            <a:pPr marL="0" indent="0" algn="ctr">
              <a:buNone/>
            </a:pPr>
            <a:r>
              <a:rPr lang="en-US" sz="1100" b="1" kern="0" spc="200" dirty="0">
                <a:solidFill>
                  <a:srgbClr val="D97757"/>
                </a:solidFill>
                <a:latin typeface="Calibri" pitchFamily="34" charset="0"/>
                <a:ea typeface="Calibri" pitchFamily="34" charset="-122"/>
                <a:cs typeface="Calibri" pitchFamily="34" charset="-120"/>
              </a:rPr>
              <a:t>APPLICATION</a:t>
            </a:r>
            <a:endParaRPr lang="en-US" sz="1100" dirty="0"/>
          </a:p>
        </p:txBody>
      </p:sp>
      <p:sp>
        <p:nvSpPr>
          <p:cNvPr id="15" name="Text 13"/>
          <p:cNvSpPr/>
          <p:nvPr/>
        </p:nvSpPr>
        <p:spPr>
          <a:xfrm>
            <a:off x="2720340" y="4407408"/>
            <a:ext cx="1874520" cy="868680"/>
          </a:xfrm>
          <a:prstGeom prst="rect">
            <a:avLst/>
          </a:prstGeom>
          <a:noFill/>
          <a:ln/>
        </p:spPr>
        <p:txBody>
          <a:bodyPr wrap="square" lIns="0" tIns="0" rIns="0" bIns="0" rtlCol="0" anchor="ctr"/>
          <a:lstStyle/>
          <a:p>
            <a:pPr marL="0" indent="0" algn="ctr">
              <a:buNone/>
            </a:pPr>
            <a:r>
              <a:rPr lang="en-US" sz="950" dirty="0">
                <a:solidFill>
                  <a:srgbClr val="1E293B"/>
                </a:solidFill>
                <a:latin typeface="Calibri" pitchFamily="34" charset="0"/>
                <a:ea typeface="Calibri" pitchFamily="34" charset="-122"/>
                <a:cs typeface="Calibri" pitchFamily="34" charset="-120"/>
              </a:rPr>
              <a:t>Submit BDP application to the CCCCO: workforce need, non-duplication analysis, program quality &amp; curriculum design, program description form</a:t>
            </a:r>
            <a:endParaRPr lang="en-US" sz="950" dirty="0"/>
          </a:p>
        </p:txBody>
      </p:sp>
      <p:sp>
        <p:nvSpPr>
          <p:cNvPr id="16" name="Shape 14"/>
          <p:cNvSpPr/>
          <p:nvPr/>
        </p:nvSpPr>
        <p:spPr>
          <a:xfrm>
            <a:off x="5897880" y="3474720"/>
            <a:ext cx="365760" cy="365760"/>
          </a:xfrm>
          <a:prstGeom prst="ellipse">
            <a:avLst/>
          </a:prstGeom>
          <a:solidFill>
            <a:srgbClr val="D97757"/>
          </a:solidFill>
          <a:ln w="12700">
            <a:solidFill>
              <a:srgbClr val="D97757"/>
            </a:solidFill>
            <a:prstDash val="solid"/>
          </a:ln>
        </p:spPr>
        <p:txBody>
          <a:bodyPr/>
          <a:lstStyle/>
          <a:p>
            <a:endParaRPr lang="en-US"/>
          </a:p>
        </p:txBody>
      </p:sp>
      <p:sp>
        <p:nvSpPr>
          <p:cNvPr id="17" name="Text 15"/>
          <p:cNvSpPr/>
          <p:nvPr/>
        </p:nvSpPr>
        <p:spPr>
          <a:xfrm>
            <a:off x="589788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3</a:t>
            </a:r>
            <a:endParaRPr lang="en-US" sz="1300" dirty="0"/>
          </a:p>
        </p:txBody>
      </p:sp>
      <p:sp>
        <p:nvSpPr>
          <p:cNvPr id="18" name="Shape 16"/>
          <p:cNvSpPr/>
          <p:nvPr/>
        </p:nvSpPr>
        <p:spPr>
          <a:xfrm>
            <a:off x="5052060" y="2148840"/>
            <a:ext cx="2057400" cy="132588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9" name="Text 17"/>
          <p:cNvSpPr/>
          <p:nvPr/>
        </p:nvSpPr>
        <p:spPr>
          <a:xfrm>
            <a:off x="5143500" y="2240280"/>
            <a:ext cx="1874520" cy="274320"/>
          </a:xfrm>
          <a:prstGeom prst="rect">
            <a:avLst/>
          </a:prstGeom>
          <a:noFill/>
          <a:ln/>
        </p:spPr>
        <p:txBody>
          <a:bodyPr wrap="square" lIns="0" tIns="0" rIns="0" bIns="0" rtlCol="0" anchor="ctr"/>
          <a:lstStyle/>
          <a:p>
            <a:pPr marL="0" indent="0" algn="ctr">
              <a:buNone/>
            </a:pPr>
            <a:r>
              <a:rPr lang="en-US" sz="1100" b="1" kern="0" spc="200" dirty="0">
                <a:solidFill>
                  <a:srgbClr val="D97757"/>
                </a:solidFill>
                <a:latin typeface="Calibri" pitchFamily="34" charset="0"/>
                <a:ea typeface="Calibri" pitchFamily="34" charset="-122"/>
                <a:cs typeface="Calibri" pitchFamily="34" charset="-120"/>
              </a:rPr>
              <a:t>REVIEW</a:t>
            </a:r>
            <a:endParaRPr lang="en-US" sz="1100" dirty="0"/>
          </a:p>
        </p:txBody>
      </p:sp>
      <p:sp>
        <p:nvSpPr>
          <p:cNvPr id="20" name="Text 18"/>
          <p:cNvSpPr/>
          <p:nvPr/>
        </p:nvSpPr>
        <p:spPr>
          <a:xfrm>
            <a:off x="5143500" y="2532888"/>
            <a:ext cx="1874520" cy="868680"/>
          </a:xfrm>
          <a:prstGeom prst="rect">
            <a:avLst/>
          </a:prstGeom>
          <a:noFill/>
          <a:ln/>
        </p:spPr>
        <p:txBody>
          <a:bodyPr wrap="square" lIns="0" tIns="0" rIns="0" bIns="0" rtlCol="0" anchor="ctr"/>
          <a:lstStyle/>
          <a:p>
            <a:pPr marL="0" indent="0" algn="ctr">
              <a:buNone/>
            </a:pPr>
            <a:r>
              <a:rPr lang="en-US" sz="950" dirty="0">
                <a:solidFill>
                  <a:srgbClr val="1E293B"/>
                </a:solidFill>
                <a:latin typeface="Calibri" pitchFamily="34" charset="0"/>
                <a:ea typeface="Calibri" pitchFamily="34" charset="-122"/>
                <a:cs typeface="Calibri" pitchFamily="34" charset="-120"/>
              </a:rPr>
              <a:t>Non-duplication review by CSU, UC, AICCU · Chancellor's Office rubric scoring · campus-to-campus dialogue if objections surface</a:t>
            </a:r>
            <a:endParaRPr lang="en-US" sz="950" dirty="0"/>
          </a:p>
        </p:txBody>
      </p:sp>
      <p:sp>
        <p:nvSpPr>
          <p:cNvPr id="21" name="Shape 19"/>
          <p:cNvSpPr/>
          <p:nvPr/>
        </p:nvSpPr>
        <p:spPr>
          <a:xfrm>
            <a:off x="8321040" y="3474720"/>
            <a:ext cx="365760" cy="365760"/>
          </a:xfrm>
          <a:prstGeom prst="ellipse">
            <a:avLst/>
          </a:prstGeom>
          <a:solidFill>
            <a:srgbClr val="D97757"/>
          </a:solidFill>
          <a:ln w="12700">
            <a:solidFill>
              <a:srgbClr val="D97757"/>
            </a:solidFill>
            <a:prstDash val="solid"/>
          </a:ln>
        </p:spPr>
        <p:txBody>
          <a:bodyPr/>
          <a:lstStyle/>
          <a:p>
            <a:endParaRPr lang="en-US"/>
          </a:p>
        </p:txBody>
      </p:sp>
      <p:sp>
        <p:nvSpPr>
          <p:cNvPr id="22" name="Text 20"/>
          <p:cNvSpPr/>
          <p:nvPr/>
        </p:nvSpPr>
        <p:spPr>
          <a:xfrm>
            <a:off x="832104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4</a:t>
            </a:r>
            <a:endParaRPr lang="en-US" sz="1300" dirty="0"/>
          </a:p>
        </p:txBody>
      </p:sp>
      <p:sp>
        <p:nvSpPr>
          <p:cNvPr id="23" name="Shape 21"/>
          <p:cNvSpPr/>
          <p:nvPr/>
        </p:nvSpPr>
        <p:spPr>
          <a:xfrm>
            <a:off x="7475220" y="4023360"/>
            <a:ext cx="2057400" cy="132588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4" name="Text 22"/>
          <p:cNvSpPr/>
          <p:nvPr/>
        </p:nvSpPr>
        <p:spPr>
          <a:xfrm>
            <a:off x="7566660" y="4114800"/>
            <a:ext cx="1874520" cy="274320"/>
          </a:xfrm>
          <a:prstGeom prst="rect">
            <a:avLst/>
          </a:prstGeom>
          <a:noFill/>
          <a:ln/>
        </p:spPr>
        <p:txBody>
          <a:bodyPr wrap="square" lIns="0" tIns="0" rIns="0" bIns="0" rtlCol="0" anchor="ctr"/>
          <a:lstStyle/>
          <a:p>
            <a:pPr marL="0" indent="0" algn="ctr">
              <a:buNone/>
            </a:pPr>
            <a:r>
              <a:rPr lang="en-US" sz="1100" b="1" kern="0" spc="200" dirty="0">
                <a:solidFill>
                  <a:srgbClr val="D97757"/>
                </a:solidFill>
                <a:latin typeface="Calibri" pitchFamily="34" charset="0"/>
                <a:ea typeface="Calibri" pitchFamily="34" charset="-122"/>
                <a:cs typeface="Calibri" pitchFamily="34" charset="-120"/>
              </a:rPr>
              <a:t>ACCJC</a:t>
            </a:r>
            <a:endParaRPr lang="en-US" sz="1100" dirty="0"/>
          </a:p>
        </p:txBody>
      </p:sp>
      <p:sp>
        <p:nvSpPr>
          <p:cNvPr id="25" name="Text 23"/>
          <p:cNvSpPr/>
          <p:nvPr/>
        </p:nvSpPr>
        <p:spPr>
          <a:xfrm>
            <a:off x="7566660" y="4407408"/>
            <a:ext cx="1874520" cy="868680"/>
          </a:xfrm>
          <a:prstGeom prst="rect">
            <a:avLst/>
          </a:prstGeom>
          <a:noFill/>
          <a:ln/>
        </p:spPr>
        <p:txBody>
          <a:bodyPr wrap="square" lIns="0" tIns="0" rIns="0" bIns="0" rtlCol="0" anchor="ctr"/>
          <a:lstStyle/>
          <a:p>
            <a:pPr marL="0" indent="0" algn="ctr">
              <a:buNone/>
            </a:pPr>
            <a:r>
              <a:rPr lang="en-US" sz="950" dirty="0">
                <a:solidFill>
                  <a:srgbClr val="1E293B"/>
                </a:solidFill>
                <a:latin typeface="Calibri" pitchFamily="34" charset="0"/>
                <a:ea typeface="Calibri" pitchFamily="34" charset="-122"/>
                <a:cs typeface="Calibri" pitchFamily="34" charset="-120"/>
              </a:rPr>
              <a:t>Substantive Change Inquiry → application → review by committee → approval letter before enrollment can begin</a:t>
            </a:r>
            <a:endParaRPr lang="en-US" sz="950" dirty="0"/>
          </a:p>
        </p:txBody>
      </p:sp>
      <p:sp>
        <p:nvSpPr>
          <p:cNvPr id="26" name="Shape 24"/>
          <p:cNvSpPr/>
          <p:nvPr/>
        </p:nvSpPr>
        <p:spPr>
          <a:xfrm>
            <a:off x="10744200" y="3474720"/>
            <a:ext cx="365760" cy="365760"/>
          </a:xfrm>
          <a:prstGeom prst="ellipse">
            <a:avLst/>
          </a:prstGeom>
          <a:solidFill>
            <a:srgbClr val="E8A838"/>
          </a:solidFill>
          <a:ln w="12700">
            <a:solidFill>
              <a:srgbClr val="E8A838"/>
            </a:solidFill>
            <a:prstDash val="solid"/>
          </a:ln>
        </p:spPr>
        <p:txBody>
          <a:bodyPr/>
          <a:lstStyle/>
          <a:p>
            <a:endParaRPr lang="en-US"/>
          </a:p>
        </p:txBody>
      </p:sp>
      <p:sp>
        <p:nvSpPr>
          <p:cNvPr id="27" name="Text 25"/>
          <p:cNvSpPr/>
          <p:nvPr/>
        </p:nvSpPr>
        <p:spPr>
          <a:xfrm>
            <a:off x="10744200" y="3474720"/>
            <a:ext cx="36576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5</a:t>
            </a:r>
            <a:endParaRPr lang="en-US" sz="1300" dirty="0"/>
          </a:p>
        </p:txBody>
      </p:sp>
      <p:sp>
        <p:nvSpPr>
          <p:cNvPr id="28" name="Shape 26"/>
          <p:cNvSpPr/>
          <p:nvPr/>
        </p:nvSpPr>
        <p:spPr>
          <a:xfrm>
            <a:off x="9898380" y="2148840"/>
            <a:ext cx="2057400" cy="132588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9" name="Text 27"/>
          <p:cNvSpPr/>
          <p:nvPr/>
        </p:nvSpPr>
        <p:spPr>
          <a:xfrm>
            <a:off x="9989820" y="2240280"/>
            <a:ext cx="1874520" cy="274320"/>
          </a:xfrm>
          <a:prstGeom prst="rect">
            <a:avLst/>
          </a:prstGeom>
          <a:noFill/>
          <a:ln/>
        </p:spPr>
        <p:txBody>
          <a:bodyPr wrap="square" lIns="0" tIns="0" rIns="0" bIns="0" rtlCol="0" anchor="ctr"/>
          <a:lstStyle/>
          <a:p>
            <a:pPr marL="0" indent="0" algn="ctr">
              <a:buNone/>
            </a:pPr>
            <a:r>
              <a:rPr lang="en-US" sz="1100" b="1" kern="0" spc="200" dirty="0">
                <a:solidFill>
                  <a:srgbClr val="D97757"/>
                </a:solidFill>
                <a:latin typeface="Calibri" pitchFamily="34" charset="0"/>
                <a:ea typeface="Calibri" pitchFamily="34" charset="-122"/>
                <a:cs typeface="Calibri" pitchFamily="34" charset="-120"/>
              </a:rPr>
              <a:t>FINAL</a:t>
            </a:r>
            <a:endParaRPr lang="en-US" sz="1100" dirty="0"/>
          </a:p>
        </p:txBody>
      </p:sp>
      <p:sp>
        <p:nvSpPr>
          <p:cNvPr id="30" name="Text 28"/>
          <p:cNvSpPr/>
          <p:nvPr/>
        </p:nvSpPr>
        <p:spPr>
          <a:xfrm>
            <a:off x="9989820" y="2532888"/>
            <a:ext cx="1874520" cy="868680"/>
          </a:xfrm>
          <a:prstGeom prst="rect">
            <a:avLst/>
          </a:prstGeom>
          <a:noFill/>
          <a:ln/>
        </p:spPr>
        <p:txBody>
          <a:bodyPr wrap="square" lIns="0" tIns="0" rIns="0" bIns="0" rtlCol="0" anchor="ctr"/>
          <a:lstStyle/>
          <a:p>
            <a:pPr marL="0" indent="0" algn="ctr">
              <a:buNone/>
            </a:pPr>
            <a:r>
              <a:rPr lang="en-US" sz="950" dirty="0">
                <a:solidFill>
                  <a:srgbClr val="1E293B"/>
                </a:solidFill>
                <a:latin typeface="Calibri" pitchFamily="34" charset="0"/>
                <a:ea typeface="Calibri" pitchFamily="34" charset="-122"/>
                <a:cs typeface="Calibri" pitchFamily="34" charset="-120"/>
              </a:rPr>
              <a:t>Chancellor's Office final approval · Board of Governors notification · COCI process · first cohort enrolls</a:t>
            </a:r>
            <a:endParaRPr lang="en-US" sz="950" dirty="0"/>
          </a:p>
        </p:txBody>
      </p:sp>
      <p:sp>
        <p:nvSpPr>
          <p:cNvPr id="31" name="Text 29"/>
          <p:cNvSpPr/>
          <p:nvPr/>
        </p:nvSpPr>
        <p:spPr>
          <a:xfrm>
            <a:off x="548640" y="6263640"/>
            <a:ext cx="11064240" cy="320040"/>
          </a:xfrm>
          <a:prstGeom prst="rect">
            <a:avLst/>
          </a:prstGeom>
          <a:noFill/>
          <a:ln/>
        </p:spPr>
        <p:txBody>
          <a:bodyPr wrap="square" lIns="0" tIns="0" rIns="0" bIns="0" rtlCol="0" anchor="ctr"/>
          <a:lstStyle/>
          <a:p>
            <a:pPr marL="0" indent="0" algn="ctr">
              <a:buNone/>
            </a:pPr>
            <a:r>
              <a:rPr lang="en-US" sz="1100" i="1" dirty="0">
                <a:solidFill>
                  <a:srgbClr val="475569"/>
                </a:solidFill>
                <a:latin typeface="Calibri" pitchFamily="34" charset="0"/>
                <a:ea typeface="Calibri" pitchFamily="34" charset="-122"/>
                <a:cs typeface="Calibri" pitchFamily="34" charset="-120"/>
              </a:rPr>
              <a:t>Provisional CCCCO approval is possible before ACCJC approval — but final approval and student enrollment depend on ACCJC.</a:t>
            </a:r>
            <a:endParaRPr lang="en-US" sz="1100" dirty="0"/>
          </a:p>
        </p:txBody>
      </p:sp>
      <p:sp>
        <p:nvSpPr>
          <p:cNvPr id="32" name="Text 30"/>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Approval Pathway</a:t>
            </a:r>
            <a:endParaRPr lang="en-US" sz="900" dirty="0"/>
          </a:p>
        </p:txBody>
      </p:sp>
      <p:sp>
        <p:nvSpPr>
          <p:cNvPr id="33" name="Text 31"/>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18 / 19</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8">
    <p:bg>
      <p:bgPr>
        <a:solidFill>
          <a:srgbClr val="0B3D5C"/>
        </a:solidFill>
        <a:effectLst/>
      </p:bgPr>
    </p:bg>
    <p:spTree>
      <p:nvGrpSpPr>
        <p:cNvPr id="1" name=""/>
        <p:cNvGrpSpPr/>
        <p:nvPr/>
      </p:nvGrpSpPr>
      <p:grpSpPr>
        <a:xfrm>
          <a:off x="0" y="0"/>
          <a:ext cx="0" cy="0"/>
          <a:chOff x="0" y="0"/>
          <a:chExt cx="0" cy="0"/>
        </a:xfrm>
      </p:grpSpPr>
      <p:sp>
        <p:nvSpPr>
          <p:cNvPr id="2" name="Shape 0"/>
          <p:cNvSpPr/>
          <p:nvPr/>
        </p:nvSpPr>
        <p:spPr>
          <a:xfrm>
            <a:off x="-1828800" y="4114800"/>
            <a:ext cx="4572000" cy="4572000"/>
          </a:xfrm>
          <a:prstGeom prst="ellipse">
            <a:avLst/>
          </a:prstGeom>
          <a:solidFill>
            <a:srgbClr val="3A8891">
              <a:alpha val="20000"/>
            </a:srgbClr>
          </a:solidFill>
          <a:ln w="12700">
            <a:solidFill>
              <a:srgbClr val="3A8891">
                <a:alpha val="20000"/>
              </a:srgbClr>
            </a:solidFill>
            <a:prstDash val="solid"/>
          </a:ln>
        </p:spPr>
        <p:txBody>
          <a:bodyPr/>
          <a:lstStyle/>
          <a:p>
            <a:endParaRPr lang="en-US"/>
          </a:p>
        </p:txBody>
      </p:sp>
      <p:sp>
        <p:nvSpPr>
          <p:cNvPr id="3" name="Shape 1"/>
          <p:cNvSpPr/>
          <p:nvPr/>
        </p:nvSpPr>
        <p:spPr>
          <a:xfrm>
            <a:off x="9448495" y="-1828800"/>
            <a:ext cx="4572000" cy="4572000"/>
          </a:xfrm>
          <a:prstGeom prst="ellipse">
            <a:avLst/>
          </a:prstGeom>
          <a:solidFill>
            <a:srgbClr val="D97757">
              <a:alpha val="18000"/>
            </a:srgbClr>
          </a:solidFill>
          <a:ln w="12700">
            <a:solidFill>
              <a:srgbClr val="D97757">
                <a:alpha val="18000"/>
              </a:srgbClr>
            </a:solidFill>
            <a:prstDash val="solid"/>
          </a:ln>
        </p:spPr>
        <p:txBody>
          <a:bodyPr/>
          <a:lstStyle/>
          <a:p>
            <a:endParaRPr lang="en-US"/>
          </a:p>
        </p:txBody>
      </p:sp>
      <p:sp>
        <p:nvSpPr>
          <p:cNvPr id="4" name="Text 2"/>
          <p:cNvSpPr/>
          <p:nvPr/>
        </p:nvSpPr>
        <p:spPr>
          <a:xfrm>
            <a:off x="548640" y="548640"/>
            <a:ext cx="10972800" cy="320040"/>
          </a:xfrm>
          <a:prstGeom prst="rect">
            <a:avLst/>
          </a:prstGeom>
          <a:noFill/>
          <a:ln/>
        </p:spPr>
        <p:txBody>
          <a:bodyPr wrap="square" lIns="0" tIns="0" rIns="0" bIns="0" rtlCol="0" anchor="ctr"/>
          <a:lstStyle/>
          <a:p>
            <a:pPr marL="0" indent="0">
              <a:buNone/>
            </a:pPr>
            <a:r>
              <a:rPr lang="en-US" sz="1200" b="1" kern="0" spc="400" dirty="0">
                <a:solidFill>
                  <a:srgbClr val="E8A838"/>
                </a:solidFill>
                <a:latin typeface="Calibri" pitchFamily="34" charset="0"/>
                <a:ea typeface="Calibri" pitchFamily="34" charset="-122"/>
                <a:cs typeface="Calibri" pitchFamily="34" charset="-120"/>
              </a:rPr>
              <a:t>KEY TAKEAWAYS</a:t>
            </a:r>
            <a:endParaRPr lang="en-US" sz="1200" dirty="0"/>
          </a:p>
        </p:txBody>
      </p:sp>
      <p:sp>
        <p:nvSpPr>
          <p:cNvPr id="5" name="Text 3"/>
          <p:cNvSpPr/>
          <p:nvPr/>
        </p:nvSpPr>
        <p:spPr>
          <a:xfrm>
            <a:off x="548640" y="914400"/>
            <a:ext cx="10972800" cy="640080"/>
          </a:xfrm>
          <a:prstGeom prst="rect">
            <a:avLst/>
          </a:prstGeom>
          <a:noFill/>
          <a:ln/>
        </p:spPr>
        <p:txBody>
          <a:bodyPr wrap="square" lIns="0" tIns="0" rIns="0" bIns="0"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Five things worth holding onto</a:t>
            </a:r>
            <a:endParaRPr lang="en-US" sz="2800" dirty="0"/>
          </a:p>
        </p:txBody>
      </p:sp>
      <p:sp>
        <p:nvSpPr>
          <p:cNvPr id="6" name="Shape 4"/>
          <p:cNvSpPr/>
          <p:nvPr/>
        </p:nvSpPr>
        <p:spPr>
          <a:xfrm>
            <a:off x="548640" y="1920240"/>
            <a:ext cx="5394960" cy="1280160"/>
          </a:xfrm>
          <a:prstGeom prst="rect">
            <a:avLst/>
          </a:prstGeom>
          <a:solidFill>
            <a:srgbClr val="FFFFFF"/>
          </a:solidFill>
          <a:ln w="12700">
            <a:solidFill>
              <a:srgbClr val="FFFFFF"/>
            </a:solidFill>
            <a:prstDash val="solid"/>
          </a:ln>
          <a:effectLst>
            <a:outerShdw blurRad="101600" dist="25400" dir="5400000" algn="bl" rotWithShape="0">
              <a:srgbClr val="000000">
                <a:alpha val="12000"/>
              </a:srgbClr>
            </a:outerShdw>
          </a:effectLst>
        </p:spPr>
        <p:txBody>
          <a:bodyPr/>
          <a:lstStyle/>
          <a:p>
            <a:endParaRPr lang="en-US"/>
          </a:p>
        </p:txBody>
      </p:sp>
      <p:sp>
        <p:nvSpPr>
          <p:cNvPr id="7" name="Text 5"/>
          <p:cNvSpPr/>
          <p:nvPr/>
        </p:nvSpPr>
        <p:spPr>
          <a:xfrm>
            <a:off x="731520" y="2057400"/>
            <a:ext cx="822960" cy="411480"/>
          </a:xfrm>
          <a:prstGeom prst="rect">
            <a:avLst/>
          </a:prstGeom>
          <a:noFill/>
          <a:ln/>
        </p:spPr>
        <p:txBody>
          <a:bodyPr wrap="square" lIns="0" tIns="0" rIns="0" bIns="0" rtlCol="0" anchor="ctr"/>
          <a:lstStyle/>
          <a:p>
            <a:pPr marL="0" indent="0">
              <a:buNone/>
            </a:pPr>
            <a:r>
              <a:rPr lang="en-US" sz="2000" b="1" dirty="0">
                <a:solidFill>
                  <a:srgbClr val="D97757"/>
                </a:solidFill>
                <a:latin typeface="Georgia" pitchFamily="34" charset="0"/>
                <a:ea typeface="Georgia" pitchFamily="34" charset="-122"/>
                <a:cs typeface="Georgia" pitchFamily="34" charset="-120"/>
              </a:rPr>
              <a:t>01</a:t>
            </a:r>
            <a:endParaRPr lang="en-US" sz="2000" dirty="0"/>
          </a:p>
        </p:txBody>
      </p:sp>
      <p:sp>
        <p:nvSpPr>
          <p:cNvPr id="8" name="Text 6"/>
          <p:cNvSpPr/>
          <p:nvPr/>
        </p:nvSpPr>
        <p:spPr>
          <a:xfrm>
            <a:off x="1554480" y="2057400"/>
            <a:ext cx="4206240" cy="411480"/>
          </a:xfrm>
          <a:prstGeom prst="rect">
            <a:avLst/>
          </a:prstGeom>
          <a:noFill/>
          <a:ln/>
        </p:spPr>
        <p:txBody>
          <a:bodyPr wrap="square" lIns="0" tIns="0" rIns="0" bIns="0" rtlCol="0" anchor="ctr"/>
          <a:lstStyle/>
          <a:p>
            <a:pPr marL="0" indent="0">
              <a:buNone/>
            </a:pPr>
            <a:r>
              <a:rPr lang="en-US" sz="1500" b="1" dirty="0">
                <a:solidFill>
                  <a:srgbClr val="0B3D5C"/>
                </a:solidFill>
                <a:latin typeface="Georgia" pitchFamily="34" charset="0"/>
                <a:ea typeface="Georgia" pitchFamily="34" charset="-122"/>
                <a:cs typeface="Georgia" pitchFamily="34" charset="-120"/>
              </a:rPr>
              <a:t>120 / 40 / 9</a:t>
            </a:r>
            <a:endParaRPr lang="en-US" sz="1500" dirty="0"/>
          </a:p>
        </p:txBody>
      </p:sp>
      <p:sp>
        <p:nvSpPr>
          <p:cNvPr id="9" name="Text 7"/>
          <p:cNvSpPr/>
          <p:nvPr/>
        </p:nvSpPr>
        <p:spPr>
          <a:xfrm>
            <a:off x="731520" y="2468880"/>
            <a:ext cx="5029200" cy="6400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120 units total · 40 upper-division · 9 of UD GE from two disciplines outside the major. These aren't guidelines — they're §55091/§55092.</a:t>
            </a:r>
            <a:endParaRPr lang="en-US" sz="1100" dirty="0"/>
          </a:p>
        </p:txBody>
      </p:sp>
      <p:sp>
        <p:nvSpPr>
          <p:cNvPr id="10" name="Shape 8"/>
          <p:cNvSpPr/>
          <p:nvPr/>
        </p:nvSpPr>
        <p:spPr>
          <a:xfrm>
            <a:off x="548640" y="3337560"/>
            <a:ext cx="5394960" cy="1280160"/>
          </a:xfrm>
          <a:prstGeom prst="rect">
            <a:avLst/>
          </a:prstGeom>
          <a:solidFill>
            <a:srgbClr val="FFFFFF"/>
          </a:solidFill>
          <a:ln w="12700">
            <a:solidFill>
              <a:srgbClr val="FFFFFF"/>
            </a:solidFill>
            <a:prstDash val="solid"/>
          </a:ln>
          <a:effectLst>
            <a:outerShdw blurRad="101600" dist="25400" dir="5400000" algn="bl" rotWithShape="0">
              <a:srgbClr val="000000">
                <a:alpha val="12000"/>
              </a:srgbClr>
            </a:outerShdw>
          </a:effectLst>
        </p:spPr>
        <p:txBody>
          <a:bodyPr/>
          <a:lstStyle/>
          <a:p>
            <a:endParaRPr lang="en-US"/>
          </a:p>
        </p:txBody>
      </p:sp>
      <p:sp>
        <p:nvSpPr>
          <p:cNvPr id="11" name="Text 9"/>
          <p:cNvSpPr/>
          <p:nvPr/>
        </p:nvSpPr>
        <p:spPr>
          <a:xfrm>
            <a:off x="731520" y="3474720"/>
            <a:ext cx="822960" cy="411480"/>
          </a:xfrm>
          <a:prstGeom prst="rect">
            <a:avLst/>
          </a:prstGeom>
          <a:noFill/>
          <a:ln/>
        </p:spPr>
        <p:txBody>
          <a:bodyPr wrap="square" lIns="0" tIns="0" rIns="0" bIns="0" rtlCol="0" anchor="ctr"/>
          <a:lstStyle/>
          <a:p>
            <a:pPr marL="0" indent="0">
              <a:buNone/>
            </a:pPr>
            <a:r>
              <a:rPr lang="en-US" sz="2000" b="1" dirty="0">
                <a:solidFill>
                  <a:srgbClr val="D97757"/>
                </a:solidFill>
                <a:latin typeface="Georgia" pitchFamily="34" charset="0"/>
                <a:ea typeface="Georgia" pitchFamily="34" charset="-122"/>
                <a:cs typeface="Georgia" pitchFamily="34" charset="-120"/>
              </a:rPr>
              <a:t>02</a:t>
            </a:r>
            <a:endParaRPr lang="en-US" sz="2000" dirty="0"/>
          </a:p>
        </p:txBody>
      </p:sp>
      <p:sp>
        <p:nvSpPr>
          <p:cNvPr id="12" name="Text 10"/>
          <p:cNvSpPr/>
          <p:nvPr/>
        </p:nvSpPr>
        <p:spPr>
          <a:xfrm>
            <a:off x="1554480" y="3474720"/>
            <a:ext cx="4206240" cy="411480"/>
          </a:xfrm>
          <a:prstGeom prst="rect">
            <a:avLst/>
          </a:prstGeom>
          <a:noFill/>
          <a:ln/>
        </p:spPr>
        <p:txBody>
          <a:bodyPr wrap="square" lIns="0" tIns="0" rIns="0" bIns="0" rtlCol="0" anchor="ctr"/>
          <a:lstStyle/>
          <a:p>
            <a:pPr marL="0" indent="0">
              <a:buNone/>
            </a:pPr>
            <a:r>
              <a:rPr lang="en-US" sz="1500" b="1" dirty="0">
                <a:solidFill>
                  <a:srgbClr val="0B3D5C"/>
                </a:solidFill>
                <a:latin typeface="Georgia" pitchFamily="34" charset="0"/>
                <a:ea typeface="Georgia" pitchFamily="34" charset="-122"/>
                <a:cs typeface="Georgia" pitchFamily="34" charset="-120"/>
              </a:rPr>
              <a:t>Non-duplication is statutory</a:t>
            </a:r>
            <a:endParaRPr lang="en-US" sz="1500" dirty="0"/>
          </a:p>
        </p:txBody>
      </p:sp>
      <p:sp>
        <p:nvSpPr>
          <p:cNvPr id="13" name="Text 11"/>
          <p:cNvSpPr/>
          <p:nvPr/>
        </p:nvSpPr>
        <p:spPr>
          <a:xfrm>
            <a:off x="731520" y="3886200"/>
            <a:ext cx="5029200" cy="6400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Ed Code §78042(d) is not a formality. Evidence, side-by-side analysis, and a deliberate CIP choice are required.</a:t>
            </a:r>
            <a:endParaRPr lang="en-US" sz="1100" dirty="0"/>
          </a:p>
        </p:txBody>
      </p:sp>
      <p:sp>
        <p:nvSpPr>
          <p:cNvPr id="14" name="Shape 12"/>
          <p:cNvSpPr/>
          <p:nvPr/>
        </p:nvSpPr>
        <p:spPr>
          <a:xfrm>
            <a:off x="548640" y="4754880"/>
            <a:ext cx="5394960" cy="1280160"/>
          </a:xfrm>
          <a:prstGeom prst="rect">
            <a:avLst/>
          </a:prstGeom>
          <a:solidFill>
            <a:srgbClr val="FFFFFF"/>
          </a:solidFill>
          <a:ln w="12700">
            <a:solidFill>
              <a:srgbClr val="FFFFFF"/>
            </a:solidFill>
            <a:prstDash val="solid"/>
          </a:ln>
          <a:effectLst>
            <a:outerShdw blurRad="101600" dist="25400" dir="5400000" algn="bl" rotWithShape="0">
              <a:srgbClr val="000000">
                <a:alpha val="12000"/>
              </a:srgbClr>
            </a:outerShdw>
          </a:effectLst>
        </p:spPr>
        <p:txBody>
          <a:bodyPr/>
          <a:lstStyle/>
          <a:p>
            <a:endParaRPr lang="en-US"/>
          </a:p>
        </p:txBody>
      </p:sp>
      <p:sp>
        <p:nvSpPr>
          <p:cNvPr id="15" name="Text 13"/>
          <p:cNvSpPr/>
          <p:nvPr/>
        </p:nvSpPr>
        <p:spPr>
          <a:xfrm>
            <a:off x="731520" y="4892040"/>
            <a:ext cx="822960" cy="411480"/>
          </a:xfrm>
          <a:prstGeom prst="rect">
            <a:avLst/>
          </a:prstGeom>
          <a:noFill/>
          <a:ln/>
        </p:spPr>
        <p:txBody>
          <a:bodyPr wrap="square" lIns="0" tIns="0" rIns="0" bIns="0" rtlCol="0" anchor="ctr"/>
          <a:lstStyle/>
          <a:p>
            <a:pPr marL="0" indent="0">
              <a:buNone/>
            </a:pPr>
            <a:r>
              <a:rPr lang="en-US" sz="2000" b="1" dirty="0">
                <a:solidFill>
                  <a:srgbClr val="D97757"/>
                </a:solidFill>
                <a:latin typeface="Georgia" pitchFamily="34" charset="0"/>
                <a:ea typeface="Georgia" pitchFamily="34" charset="-122"/>
                <a:cs typeface="Georgia" pitchFamily="34" charset="-120"/>
              </a:rPr>
              <a:t>03</a:t>
            </a:r>
            <a:endParaRPr lang="en-US" sz="2000" dirty="0"/>
          </a:p>
        </p:txBody>
      </p:sp>
      <p:sp>
        <p:nvSpPr>
          <p:cNvPr id="16" name="Text 14"/>
          <p:cNvSpPr/>
          <p:nvPr/>
        </p:nvSpPr>
        <p:spPr>
          <a:xfrm>
            <a:off x="1554480" y="4892040"/>
            <a:ext cx="4206240" cy="411480"/>
          </a:xfrm>
          <a:prstGeom prst="rect">
            <a:avLst/>
          </a:prstGeom>
          <a:noFill/>
          <a:ln/>
        </p:spPr>
        <p:txBody>
          <a:bodyPr wrap="square" lIns="0" tIns="0" rIns="0" bIns="0" rtlCol="0" anchor="ctr"/>
          <a:lstStyle/>
          <a:p>
            <a:pPr marL="0" indent="0">
              <a:buNone/>
            </a:pPr>
            <a:r>
              <a:rPr lang="en-US" sz="1500" b="1" dirty="0">
                <a:solidFill>
                  <a:srgbClr val="0B3D5C"/>
                </a:solidFill>
                <a:latin typeface="Georgia" pitchFamily="34" charset="0"/>
                <a:ea typeface="Georgia" pitchFamily="34" charset="-122"/>
                <a:cs typeface="Georgia" pitchFamily="34" charset="-120"/>
              </a:rPr>
              <a:t>The CIP code is the first filter</a:t>
            </a:r>
            <a:endParaRPr lang="en-US" sz="1500" dirty="0"/>
          </a:p>
        </p:txBody>
      </p:sp>
      <p:sp>
        <p:nvSpPr>
          <p:cNvPr id="17" name="Text 15"/>
          <p:cNvSpPr/>
          <p:nvPr/>
        </p:nvSpPr>
        <p:spPr>
          <a:xfrm>
            <a:off x="731520" y="5303520"/>
            <a:ext cx="5029200" cy="6400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Reviewers start by matching CIP codes. Choose deliberately — and use the SOC-CIP crosswalk to tie the program to real occupations.</a:t>
            </a:r>
            <a:endParaRPr lang="en-US" sz="1100" dirty="0"/>
          </a:p>
        </p:txBody>
      </p:sp>
      <p:sp>
        <p:nvSpPr>
          <p:cNvPr id="18" name="Shape 16"/>
          <p:cNvSpPr/>
          <p:nvPr/>
        </p:nvSpPr>
        <p:spPr>
          <a:xfrm>
            <a:off x="6309360" y="1920240"/>
            <a:ext cx="5394960" cy="1280160"/>
          </a:xfrm>
          <a:prstGeom prst="rect">
            <a:avLst/>
          </a:prstGeom>
          <a:solidFill>
            <a:srgbClr val="FFFFFF"/>
          </a:solidFill>
          <a:ln w="12700">
            <a:solidFill>
              <a:srgbClr val="FFFFFF"/>
            </a:solidFill>
            <a:prstDash val="solid"/>
          </a:ln>
          <a:effectLst>
            <a:outerShdw blurRad="101600" dist="25400" dir="5400000" algn="bl" rotWithShape="0">
              <a:srgbClr val="000000">
                <a:alpha val="12000"/>
              </a:srgbClr>
            </a:outerShdw>
          </a:effectLst>
        </p:spPr>
        <p:txBody>
          <a:bodyPr/>
          <a:lstStyle/>
          <a:p>
            <a:endParaRPr lang="en-US"/>
          </a:p>
        </p:txBody>
      </p:sp>
      <p:sp>
        <p:nvSpPr>
          <p:cNvPr id="19" name="Text 17"/>
          <p:cNvSpPr/>
          <p:nvPr/>
        </p:nvSpPr>
        <p:spPr>
          <a:xfrm>
            <a:off x="6492240" y="2057400"/>
            <a:ext cx="822960" cy="411480"/>
          </a:xfrm>
          <a:prstGeom prst="rect">
            <a:avLst/>
          </a:prstGeom>
          <a:noFill/>
          <a:ln/>
        </p:spPr>
        <p:txBody>
          <a:bodyPr wrap="square" lIns="0" tIns="0" rIns="0" bIns="0" rtlCol="0" anchor="ctr"/>
          <a:lstStyle/>
          <a:p>
            <a:pPr marL="0" indent="0">
              <a:buNone/>
            </a:pPr>
            <a:r>
              <a:rPr lang="en-US" sz="2000" b="1" dirty="0">
                <a:solidFill>
                  <a:srgbClr val="D97757"/>
                </a:solidFill>
                <a:latin typeface="Georgia" pitchFamily="34" charset="0"/>
                <a:ea typeface="Georgia" pitchFamily="34" charset="-122"/>
                <a:cs typeface="Georgia" pitchFamily="34" charset="-120"/>
              </a:rPr>
              <a:t>04</a:t>
            </a:r>
            <a:endParaRPr lang="en-US" sz="2000" dirty="0"/>
          </a:p>
        </p:txBody>
      </p:sp>
      <p:sp>
        <p:nvSpPr>
          <p:cNvPr id="20" name="Text 18"/>
          <p:cNvSpPr/>
          <p:nvPr/>
        </p:nvSpPr>
        <p:spPr>
          <a:xfrm>
            <a:off x="7315200" y="2057400"/>
            <a:ext cx="4206240" cy="411480"/>
          </a:xfrm>
          <a:prstGeom prst="rect">
            <a:avLst/>
          </a:prstGeom>
          <a:noFill/>
          <a:ln/>
        </p:spPr>
        <p:txBody>
          <a:bodyPr wrap="square" lIns="0" tIns="0" rIns="0" bIns="0" rtlCol="0" anchor="ctr"/>
          <a:lstStyle/>
          <a:p>
            <a:pPr marL="0" indent="0">
              <a:buNone/>
            </a:pPr>
            <a:r>
              <a:rPr lang="en-US" sz="1500" b="1" dirty="0">
                <a:solidFill>
                  <a:srgbClr val="0B3D5C"/>
                </a:solidFill>
                <a:latin typeface="Georgia" pitchFamily="34" charset="0"/>
                <a:ea typeface="Georgia" pitchFamily="34" charset="-122"/>
                <a:cs typeface="Georgia" pitchFamily="34" charset="-120"/>
              </a:rPr>
              <a:t>Faculty MQs are non-negotiable</a:t>
            </a:r>
            <a:endParaRPr lang="en-US" sz="1500" dirty="0"/>
          </a:p>
        </p:txBody>
      </p:sp>
      <p:sp>
        <p:nvSpPr>
          <p:cNvPr id="21" name="Text 19"/>
          <p:cNvSpPr/>
          <p:nvPr/>
        </p:nvSpPr>
        <p:spPr>
          <a:xfrm>
            <a:off x="6492240" y="2468880"/>
            <a:ext cx="5029200" cy="6400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UD teaching requires a bachelor's in the discipline; equivalency is not allowed for the bachelor's requirement (§53430(d)).</a:t>
            </a:r>
            <a:endParaRPr lang="en-US" sz="1100" dirty="0"/>
          </a:p>
        </p:txBody>
      </p:sp>
      <p:sp>
        <p:nvSpPr>
          <p:cNvPr id="22" name="Shape 20"/>
          <p:cNvSpPr/>
          <p:nvPr/>
        </p:nvSpPr>
        <p:spPr>
          <a:xfrm>
            <a:off x="6309360" y="3337560"/>
            <a:ext cx="5394960" cy="1280160"/>
          </a:xfrm>
          <a:prstGeom prst="rect">
            <a:avLst/>
          </a:prstGeom>
          <a:solidFill>
            <a:srgbClr val="FFFFFF"/>
          </a:solidFill>
          <a:ln w="12700">
            <a:solidFill>
              <a:srgbClr val="FFFFFF"/>
            </a:solidFill>
            <a:prstDash val="solid"/>
          </a:ln>
          <a:effectLst>
            <a:outerShdw blurRad="101600" dist="25400" dir="5400000" algn="bl" rotWithShape="0">
              <a:srgbClr val="000000">
                <a:alpha val="12000"/>
              </a:srgbClr>
            </a:outerShdw>
          </a:effectLst>
        </p:spPr>
        <p:txBody>
          <a:bodyPr/>
          <a:lstStyle/>
          <a:p>
            <a:endParaRPr lang="en-US"/>
          </a:p>
        </p:txBody>
      </p:sp>
      <p:sp>
        <p:nvSpPr>
          <p:cNvPr id="23" name="Text 21"/>
          <p:cNvSpPr/>
          <p:nvPr/>
        </p:nvSpPr>
        <p:spPr>
          <a:xfrm>
            <a:off x="6492240" y="3474720"/>
            <a:ext cx="822960" cy="411480"/>
          </a:xfrm>
          <a:prstGeom prst="rect">
            <a:avLst/>
          </a:prstGeom>
          <a:noFill/>
          <a:ln/>
        </p:spPr>
        <p:txBody>
          <a:bodyPr wrap="square" lIns="0" tIns="0" rIns="0" bIns="0" rtlCol="0" anchor="ctr"/>
          <a:lstStyle/>
          <a:p>
            <a:pPr marL="0" indent="0">
              <a:buNone/>
            </a:pPr>
            <a:r>
              <a:rPr lang="en-US" sz="2000" b="1" dirty="0">
                <a:solidFill>
                  <a:srgbClr val="D97757"/>
                </a:solidFill>
                <a:latin typeface="Georgia" pitchFamily="34" charset="0"/>
                <a:ea typeface="Georgia" pitchFamily="34" charset="-122"/>
                <a:cs typeface="Georgia" pitchFamily="34" charset="-120"/>
              </a:rPr>
              <a:t>05</a:t>
            </a:r>
            <a:endParaRPr lang="en-US" sz="2000" dirty="0"/>
          </a:p>
        </p:txBody>
      </p:sp>
      <p:sp>
        <p:nvSpPr>
          <p:cNvPr id="24" name="Text 22"/>
          <p:cNvSpPr/>
          <p:nvPr/>
        </p:nvSpPr>
        <p:spPr>
          <a:xfrm>
            <a:off x="7315200" y="3474720"/>
            <a:ext cx="4206240" cy="411480"/>
          </a:xfrm>
          <a:prstGeom prst="rect">
            <a:avLst/>
          </a:prstGeom>
          <a:noFill/>
          <a:ln/>
        </p:spPr>
        <p:txBody>
          <a:bodyPr wrap="square" lIns="0" tIns="0" rIns="0" bIns="0" rtlCol="0" anchor="ctr"/>
          <a:lstStyle/>
          <a:p>
            <a:pPr marL="0" indent="0">
              <a:buNone/>
            </a:pPr>
            <a:r>
              <a:rPr lang="en-US" sz="1500" b="1" dirty="0">
                <a:solidFill>
                  <a:srgbClr val="0B3D5C"/>
                </a:solidFill>
                <a:latin typeface="Georgia" pitchFamily="34" charset="0"/>
                <a:ea typeface="Georgia" pitchFamily="34" charset="-122"/>
                <a:cs typeface="Georgia" pitchFamily="34" charset="-120"/>
              </a:rPr>
              <a:t>Two approvals, one roadmap</a:t>
            </a:r>
            <a:endParaRPr lang="en-US" sz="1500" dirty="0"/>
          </a:p>
        </p:txBody>
      </p:sp>
      <p:sp>
        <p:nvSpPr>
          <p:cNvPr id="25" name="Text 23"/>
          <p:cNvSpPr/>
          <p:nvPr/>
        </p:nvSpPr>
        <p:spPr>
          <a:xfrm>
            <a:off x="6492240" y="3886200"/>
            <a:ext cx="5029200" cy="6400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CCCCO and ACCJC both have to say yes. Plan for them in parallel and build the committee, senate, and staff engagement before you submit.</a:t>
            </a:r>
            <a:endParaRPr lang="en-US" sz="1100" dirty="0"/>
          </a:p>
        </p:txBody>
      </p:sp>
      <p:sp>
        <p:nvSpPr>
          <p:cNvPr id="26" name="Shape 24"/>
          <p:cNvSpPr/>
          <p:nvPr/>
        </p:nvSpPr>
        <p:spPr>
          <a:xfrm>
            <a:off x="548640" y="6400800"/>
            <a:ext cx="914400" cy="54864"/>
          </a:xfrm>
          <a:prstGeom prst="rect">
            <a:avLst/>
          </a:prstGeom>
          <a:solidFill>
            <a:srgbClr val="D97757"/>
          </a:solidFill>
          <a:ln w="12700">
            <a:solidFill>
              <a:srgbClr val="D97757"/>
            </a:solidFill>
            <a:prstDash val="solid"/>
          </a:ln>
        </p:spPr>
        <p:txBody>
          <a:bodyPr/>
          <a:lstStyle/>
          <a:p>
            <a:endParaRPr lang="en-US"/>
          </a:p>
        </p:txBody>
      </p:sp>
      <p:sp>
        <p:nvSpPr>
          <p:cNvPr id="27" name="Text 25"/>
          <p:cNvSpPr/>
          <p:nvPr/>
        </p:nvSpPr>
        <p:spPr>
          <a:xfrm>
            <a:off x="548640" y="6492240"/>
            <a:ext cx="10972800" cy="274320"/>
          </a:xfrm>
          <a:prstGeom prst="rect">
            <a:avLst/>
          </a:prstGeom>
          <a:noFill/>
          <a:ln/>
        </p:spPr>
        <p:txBody>
          <a:bodyPr wrap="square" lIns="0" tIns="0" rIns="0" bIns="0" rtlCol="0" anchor="ctr"/>
          <a:lstStyle/>
          <a:p>
            <a:pPr marL="0" indent="0">
              <a:buNone/>
            </a:pPr>
            <a:r>
              <a:rPr lang="en-US" sz="1000" i="1" dirty="0">
                <a:solidFill>
                  <a:srgbClr val="8FB8A8"/>
                </a:solidFill>
                <a:latin typeface="Calibri" pitchFamily="34" charset="0"/>
                <a:ea typeface="Calibri" pitchFamily="34" charset="-122"/>
                <a:cs typeface="Calibri" pitchFamily="34" charset="-120"/>
              </a:rPr>
              <a:t>Mary Clarke-Miller · Berkeley City College · Multimedia Arts Department</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OVERVIEW</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What this deck covers</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Shape 3"/>
          <p:cNvSpPr/>
          <p:nvPr/>
        </p:nvSpPr>
        <p:spPr>
          <a:xfrm>
            <a:off x="548640" y="2011680"/>
            <a:ext cx="3657600" cy="2103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6" name="Shape 4"/>
          <p:cNvSpPr/>
          <p:nvPr/>
        </p:nvSpPr>
        <p:spPr>
          <a:xfrm>
            <a:off x="548640" y="2011680"/>
            <a:ext cx="73152" cy="2103120"/>
          </a:xfrm>
          <a:prstGeom prst="rect">
            <a:avLst/>
          </a:prstGeom>
          <a:solidFill>
            <a:srgbClr val="D97757"/>
          </a:solidFill>
          <a:ln w="12700">
            <a:solidFill>
              <a:srgbClr val="D97757"/>
            </a:solidFill>
            <a:prstDash val="solid"/>
          </a:ln>
        </p:spPr>
        <p:txBody>
          <a:bodyPr/>
          <a:lstStyle/>
          <a:p>
            <a:endParaRPr lang="en-US"/>
          </a:p>
        </p:txBody>
      </p:sp>
      <p:pic>
        <p:nvPicPr>
          <p:cNvPr id="7" name="Image 0" descr="preencoded.png"/>
          <p:cNvPicPr>
            <a:picLocks noChangeAspect="1"/>
          </p:cNvPicPr>
          <p:nvPr/>
        </p:nvPicPr>
        <p:blipFill>
          <a:blip r:embed="rId3"/>
          <a:stretch>
            <a:fillRect/>
          </a:stretch>
        </p:blipFill>
        <p:spPr>
          <a:xfrm>
            <a:off x="822960" y="2286000"/>
            <a:ext cx="457200" cy="457200"/>
          </a:xfrm>
          <a:prstGeom prst="rect">
            <a:avLst/>
          </a:prstGeom>
        </p:spPr>
      </p:pic>
      <p:sp>
        <p:nvSpPr>
          <p:cNvPr id="8" name="Text 5"/>
          <p:cNvSpPr/>
          <p:nvPr/>
        </p:nvSpPr>
        <p:spPr>
          <a:xfrm>
            <a:off x="1417320" y="2267712"/>
            <a:ext cx="2651760" cy="457200"/>
          </a:xfrm>
          <a:prstGeom prst="rect">
            <a:avLst/>
          </a:prstGeom>
          <a:noFill/>
          <a:ln/>
        </p:spPr>
        <p:txBody>
          <a:bodyPr wrap="square" lIns="0" tIns="0" rIns="0" bIns="0" rtlCol="0" anchor="ctr"/>
          <a:lstStyle/>
          <a:p>
            <a:pPr marL="0" indent="0">
              <a:buNone/>
            </a:pPr>
            <a:r>
              <a:rPr lang="en-US" sz="1600" b="1" dirty="0">
                <a:solidFill>
                  <a:srgbClr val="0B3D5C"/>
                </a:solidFill>
                <a:latin typeface="Georgia" pitchFamily="34" charset="0"/>
                <a:ea typeface="Georgia" pitchFamily="34" charset="-122"/>
                <a:cs typeface="Georgia" pitchFamily="34" charset="-120"/>
              </a:rPr>
              <a:t>Legal foundation</a:t>
            </a:r>
            <a:endParaRPr lang="en-US" sz="1600" dirty="0"/>
          </a:p>
        </p:txBody>
      </p:sp>
      <p:sp>
        <p:nvSpPr>
          <p:cNvPr id="9" name="Text 6"/>
          <p:cNvSpPr/>
          <p:nvPr/>
        </p:nvSpPr>
        <p:spPr>
          <a:xfrm>
            <a:off x="822960" y="2880360"/>
            <a:ext cx="3200400" cy="109728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Ed Code §78042 and the statutory framework that sets the rules for every CCC baccalaureate.</a:t>
            </a:r>
            <a:endParaRPr lang="en-US" sz="1200" dirty="0"/>
          </a:p>
        </p:txBody>
      </p:sp>
      <p:sp>
        <p:nvSpPr>
          <p:cNvPr id="10" name="Shape 7"/>
          <p:cNvSpPr/>
          <p:nvPr/>
        </p:nvSpPr>
        <p:spPr>
          <a:xfrm>
            <a:off x="4343400" y="2011680"/>
            <a:ext cx="3657600" cy="2103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1" name="Shape 8"/>
          <p:cNvSpPr/>
          <p:nvPr/>
        </p:nvSpPr>
        <p:spPr>
          <a:xfrm>
            <a:off x="4343400" y="2011680"/>
            <a:ext cx="73152" cy="2103120"/>
          </a:xfrm>
          <a:prstGeom prst="rect">
            <a:avLst/>
          </a:prstGeom>
          <a:solidFill>
            <a:srgbClr val="D97757"/>
          </a:solidFill>
          <a:ln w="12700">
            <a:solidFill>
              <a:srgbClr val="D97757"/>
            </a:solidFill>
            <a:prstDash val="solid"/>
          </a:ln>
        </p:spPr>
        <p:txBody>
          <a:bodyPr/>
          <a:lstStyle/>
          <a:p>
            <a:endParaRPr lang="en-US"/>
          </a:p>
        </p:txBody>
      </p:sp>
      <p:pic>
        <p:nvPicPr>
          <p:cNvPr id="12" name="Image 1" descr="preencoded.png"/>
          <p:cNvPicPr>
            <a:picLocks noChangeAspect="1"/>
          </p:cNvPicPr>
          <p:nvPr/>
        </p:nvPicPr>
        <p:blipFill>
          <a:blip r:embed="rId4"/>
          <a:stretch>
            <a:fillRect/>
          </a:stretch>
        </p:blipFill>
        <p:spPr>
          <a:xfrm>
            <a:off x="4617720" y="2286000"/>
            <a:ext cx="457200" cy="457200"/>
          </a:xfrm>
          <a:prstGeom prst="rect">
            <a:avLst/>
          </a:prstGeom>
        </p:spPr>
      </p:pic>
      <p:sp>
        <p:nvSpPr>
          <p:cNvPr id="13" name="Text 9"/>
          <p:cNvSpPr/>
          <p:nvPr/>
        </p:nvSpPr>
        <p:spPr>
          <a:xfrm>
            <a:off x="5212080" y="2267712"/>
            <a:ext cx="2651760" cy="457200"/>
          </a:xfrm>
          <a:prstGeom prst="rect">
            <a:avLst/>
          </a:prstGeom>
          <a:noFill/>
          <a:ln/>
        </p:spPr>
        <p:txBody>
          <a:bodyPr wrap="square" lIns="0" tIns="0" rIns="0" bIns="0" rtlCol="0" anchor="ctr"/>
          <a:lstStyle/>
          <a:p>
            <a:pPr marL="0" indent="0">
              <a:buNone/>
            </a:pPr>
            <a:r>
              <a:rPr lang="en-US" sz="1600" b="1" dirty="0">
                <a:solidFill>
                  <a:srgbClr val="0B3D5C"/>
                </a:solidFill>
                <a:latin typeface="Georgia" pitchFamily="34" charset="0"/>
                <a:ea typeface="Georgia" pitchFamily="34" charset="-122"/>
                <a:cs typeface="Georgia" pitchFamily="34" charset="-120"/>
              </a:rPr>
              <a:t>Degree structure</a:t>
            </a:r>
            <a:endParaRPr lang="en-US" sz="1600" dirty="0"/>
          </a:p>
        </p:txBody>
      </p:sp>
      <p:sp>
        <p:nvSpPr>
          <p:cNvPr id="14" name="Text 10"/>
          <p:cNvSpPr/>
          <p:nvPr/>
        </p:nvSpPr>
        <p:spPr>
          <a:xfrm>
            <a:off x="4617720" y="2880360"/>
            <a:ext cx="3200400" cy="109728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120 units total, with 40 upper-division and a specific GE pattern that includes 9 UD units.</a:t>
            </a:r>
            <a:endParaRPr lang="en-US" sz="1200" dirty="0"/>
          </a:p>
        </p:txBody>
      </p:sp>
      <p:sp>
        <p:nvSpPr>
          <p:cNvPr id="15" name="Shape 11"/>
          <p:cNvSpPr/>
          <p:nvPr/>
        </p:nvSpPr>
        <p:spPr>
          <a:xfrm>
            <a:off x="8138160" y="2011680"/>
            <a:ext cx="3657600" cy="2103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6" name="Shape 12"/>
          <p:cNvSpPr/>
          <p:nvPr/>
        </p:nvSpPr>
        <p:spPr>
          <a:xfrm>
            <a:off x="8138160" y="2011680"/>
            <a:ext cx="73152" cy="2103120"/>
          </a:xfrm>
          <a:prstGeom prst="rect">
            <a:avLst/>
          </a:prstGeom>
          <a:solidFill>
            <a:srgbClr val="D97757"/>
          </a:solidFill>
          <a:ln w="12700">
            <a:solidFill>
              <a:srgbClr val="D97757"/>
            </a:solidFill>
            <a:prstDash val="solid"/>
          </a:ln>
        </p:spPr>
        <p:txBody>
          <a:bodyPr/>
          <a:lstStyle/>
          <a:p>
            <a:endParaRPr lang="en-US"/>
          </a:p>
        </p:txBody>
      </p:sp>
      <p:pic>
        <p:nvPicPr>
          <p:cNvPr id="17" name="Image 2" descr="preencoded.png"/>
          <p:cNvPicPr>
            <a:picLocks noChangeAspect="1"/>
          </p:cNvPicPr>
          <p:nvPr/>
        </p:nvPicPr>
        <p:blipFill>
          <a:blip r:embed="rId5"/>
          <a:stretch>
            <a:fillRect/>
          </a:stretch>
        </p:blipFill>
        <p:spPr>
          <a:xfrm>
            <a:off x="8412480" y="2286000"/>
            <a:ext cx="457200" cy="457200"/>
          </a:xfrm>
          <a:prstGeom prst="rect">
            <a:avLst/>
          </a:prstGeom>
        </p:spPr>
      </p:pic>
      <p:sp>
        <p:nvSpPr>
          <p:cNvPr id="18" name="Text 13"/>
          <p:cNvSpPr/>
          <p:nvPr/>
        </p:nvSpPr>
        <p:spPr>
          <a:xfrm>
            <a:off x="9006840" y="2267712"/>
            <a:ext cx="2651760" cy="457200"/>
          </a:xfrm>
          <a:prstGeom prst="rect">
            <a:avLst/>
          </a:prstGeom>
          <a:noFill/>
          <a:ln/>
        </p:spPr>
        <p:txBody>
          <a:bodyPr wrap="square" lIns="0" tIns="0" rIns="0" bIns="0" rtlCol="0" anchor="ctr"/>
          <a:lstStyle/>
          <a:p>
            <a:pPr marL="0" indent="0">
              <a:buNone/>
            </a:pPr>
            <a:r>
              <a:rPr lang="en-US" sz="1600" b="1" dirty="0">
                <a:solidFill>
                  <a:srgbClr val="0B3D5C"/>
                </a:solidFill>
                <a:latin typeface="Georgia" pitchFamily="34" charset="0"/>
                <a:ea typeface="Georgia" pitchFamily="34" charset="-122"/>
                <a:cs typeface="Georgia" pitchFamily="34" charset="-120"/>
              </a:rPr>
              <a:t>Faculty qualifications</a:t>
            </a:r>
            <a:endParaRPr lang="en-US" sz="1600" dirty="0"/>
          </a:p>
        </p:txBody>
      </p:sp>
      <p:sp>
        <p:nvSpPr>
          <p:cNvPr id="19" name="Text 14"/>
          <p:cNvSpPr/>
          <p:nvPr/>
        </p:nvSpPr>
        <p:spPr>
          <a:xfrm>
            <a:off x="8412480" y="2880360"/>
            <a:ext cx="3200400" cy="109728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Title 5 §53410(b) — who can teach upper-division courses, and where equivalence does and doesn't apply.</a:t>
            </a:r>
            <a:endParaRPr lang="en-US" sz="1200" dirty="0"/>
          </a:p>
        </p:txBody>
      </p:sp>
      <p:sp>
        <p:nvSpPr>
          <p:cNvPr id="20" name="Shape 15"/>
          <p:cNvSpPr/>
          <p:nvPr/>
        </p:nvSpPr>
        <p:spPr>
          <a:xfrm>
            <a:off x="548640" y="4297680"/>
            <a:ext cx="3657600" cy="2103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1" name="Shape 16"/>
          <p:cNvSpPr/>
          <p:nvPr/>
        </p:nvSpPr>
        <p:spPr>
          <a:xfrm>
            <a:off x="548640" y="4297680"/>
            <a:ext cx="73152" cy="2103120"/>
          </a:xfrm>
          <a:prstGeom prst="rect">
            <a:avLst/>
          </a:prstGeom>
          <a:solidFill>
            <a:srgbClr val="D97757"/>
          </a:solidFill>
          <a:ln w="12700">
            <a:solidFill>
              <a:srgbClr val="D97757"/>
            </a:solidFill>
            <a:prstDash val="solid"/>
          </a:ln>
        </p:spPr>
        <p:txBody>
          <a:bodyPr/>
          <a:lstStyle/>
          <a:p>
            <a:endParaRPr lang="en-US"/>
          </a:p>
        </p:txBody>
      </p:sp>
      <p:pic>
        <p:nvPicPr>
          <p:cNvPr id="22" name="Image 3" descr="preencoded.png"/>
          <p:cNvPicPr>
            <a:picLocks noChangeAspect="1"/>
          </p:cNvPicPr>
          <p:nvPr/>
        </p:nvPicPr>
        <p:blipFill>
          <a:blip r:embed="rId6"/>
          <a:stretch>
            <a:fillRect/>
          </a:stretch>
        </p:blipFill>
        <p:spPr>
          <a:xfrm>
            <a:off x="822960" y="4572000"/>
            <a:ext cx="457200" cy="457200"/>
          </a:xfrm>
          <a:prstGeom prst="rect">
            <a:avLst/>
          </a:prstGeom>
        </p:spPr>
      </p:pic>
      <p:sp>
        <p:nvSpPr>
          <p:cNvPr id="23" name="Text 17"/>
          <p:cNvSpPr/>
          <p:nvPr/>
        </p:nvSpPr>
        <p:spPr>
          <a:xfrm>
            <a:off x="1417320" y="4553712"/>
            <a:ext cx="2651760" cy="457200"/>
          </a:xfrm>
          <a:prstGeom prst="rect">
            <a:avLst/>
          </a:prstGeom>
          <a:noFill/>
          <a:ln/>
        </p:spPr>
        <p:txBody>
          <a:bodyPr wrap="square" lIns="0" tIns="0" rIns="0" bIns="0" rtlCol="0" anchor="ctr"/>
          <a:lstStyle/>
          <a:p>
            <a:pPr marL="0" indent="0">
              <a:buNone/>
            </a:pPr>
            <a:r>
              <a:rPr lang="en-US" sz="1600" b="1" dirty="0">
                <a:solidFill>
                  <a:srgbClr val="0B3D5C"/>
                </a:solidFill>
                <a:latin typeface="Georgia" pitchFamily="34" charset="0"/>
                <a:ea typeface="Georgia" pitchFamily="34" charset="-122"/>
                <a:cs typeface="Georgia" pitchFamily="34" charset="-120"/>
              </a:rPr>
              <a:t>Non-duplication</a:t>
            </a:r>
            <a:endParaRPr lang="en-US" sz="1600" dirty="0"/>
          </a:p>
        </p:txBody>
      </p:sp>
      <p:sp>
        <p:nvSpPr>
          <p:cNvPr id="24" name="Text 18"/>
          <p:cNvSpPr/>
          <p:nvPr/>
        </p:nvSpPr>
        <p:spPr>
          <a:xfrm>
            <a:off x="822960" y="5166360"/>
            <a:ext cx="3200400" cy="109728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What duplication means, how CIP codes work, and the 4-step review process CSU and UC apply.</a:t>
            </a:r>
            <a:endParaRPr lang="en-US" sz="1200" dirty="0"/>
          </a:p>
        </p:txBody>
      </p:sp>
      <p:sp>
        <p:nvSpPr>
          <p:cNvPr id="25" name="Shape 19"/>
          <p:cNvSpPr/>
          <p:nvPr/>
        </p:nvSpPr>
        <p:spPr>
          <a:xfrm>
            <a:off x="4343400" y="4297680"/>
            <a:ext cx="3657600" cy="2103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6" name="Shape 20"/>
          <p:cNvSpPr/>
          <p:nvPr/>
        </p:nvSpPr>
        <p:spPr>
          <a:xfrm>
            <a:off x="4343400" y="4297680"/>
            <a:ext cx="73152" cy="2103120"/>
          </a:xfrm>
          <a:prstGeom prst="rect">
            <a:avLst/>
          </a:prstGeom>
          <a:solidFill>
            <a:srgbClr val="D97757"/>
          </a:solidFill>
          <a:ln w="12700">
            <a:solidFill>
              <a:srgbClr val="D97757"/>
            </a:solidFill>
            <a:prstDash val="solid"/>
          </a:ln>
        </p:spPr>
        <p:txBody>
          <a:bodyPr/>
          <a:lstStyle/>
          <a:p>
            <a:endParaRPr lang="en-US"/>
          </a:p>
        </p:txBody>
      </p:sp>
      <p:pic>
        <p:nvPicPr>
          <p:cNvPr id="27" name="Image 4" descr="preencoded.png"/>
          <p:cNvPicPr>
            <a:picLocks noChangeAspect="1"/>
          </p:cNvPicPr>
          <p:nvPr/>
        </p:nvPicPr>
        <p:blipFill>
          <a:blip r:embed="rId7"/>
          <a:stretch>
            <a:fillRect/>
          </a:stretch>
        </p:blipFill>
        <p:spPr>
          <a:xfrm>
            <a:off x="4617720" y="4572000"/>
            <a:ext cx="457200" cy="457200"/>
          </a:xfrm>
          <a:prstGeom prst="rect">
            <a:avLst/>
          </a:prstGeom>
        </p:spPr>
      </p:pic>
      <p:sp>
        <p:nvSpPr>
          <p:cNvPr id="28" name="Text 21"/>
          <p:cNvSpPr/>
          <p:nvPr/>
        </p:nvSpPr>
        <p:spPr>
          <a:xfrm>
            <a:off x="5212080" y="4553712"/>
            <a:ext cx="2651760" cy="457200"/>
          </a:xfrm>
          <a:prstGeom prst="rect">
            <a:avLst/>
          </a:prstGeom>
          <a:noFill/>
          <a:ln/>
        </p:spPr>
        <p:txBody>
          <a:bodyPr wrap="square" lIns="0" tIns="0" rIns="0" bIns="0" rtlCol="0" anchor="ctr"/>
          <a:lstStyle/>
          <a:p>
            <a:pPr marL="0" indent="0">
              <a:buNone/>
            </a:pPr>
            <a:r>
              <a:rPr lang="en-US" sz="1600" b="1" dirty="0">
                <a:solidFill>
                  <a:srgbClr val="0B3D5C"/>
                </a:solidFill>
                <a:latin typeface="Georgia" pitchFamily="34" charset="0"/>
                <a:ea typeface="Georgia" pitchFamily="34" charset="-122"/>
                <a:cs typeface="Georgia" pitchFamily="34" charset="-120"/>
              </a:rPr>
              <a:t>Program quality</a:t>
            </a:r>
            <a:endParaRPr lang="en-US" sz="1600" dirty="0"/>
          </a:p>
        </p:txBody>
      </p:sp>
      <p:sp>
        <p:nvSpPr>
          <p:cNvPr id="29" name="Text 22"/>
          <p:cNvSpPr/>
          <p:nvPr/>
        </p:nvSpPr>
        <p:spPr>
          <a:xfrm>
            <a:off x="4617720" y="5166360"/>
            <a:ext cx="3200400" cy="109728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What the application requires: curriculum design, articulation, and alignment with industry standards.</a:t>
            </a:r>
            <a:endParaRPr lang="en-US" sz="1200" dirty="0"/>
          </a:p>
        </p:txBody>
      </p:sp>
      <p:sp>
        <p:nvSpPr>
          <p:cNvPr id="30" name="Shape 23"/>
          <p:cNvSpPr/>
          <p:nvPr/>
        </p:nvSpPr>
        <p:spPr>
          <a:xfrm>
            <a:off x="8138160" y="4297680"/>
            <a:ext cx="3657600" cy="2103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31" name="Shape 24"/>
          <p:cNvSpPr/>
          <p:nvPr/>
        </p:nvSpPr>
        <p:spPr>
          <a:xfrm>
            <a:off x="8138160" y="4297680"/>
            <a:ext cx="73152" cy="2103120"/>
          </a:xfrm>
          <a:prstGeom prst="rect">
            <a:avLst/>
          </a:prstGeom>
          <a:solidFill>
            <a:srgbClr val="D97757"/>
          </a:solidFill>
          <a:ln w="12700">
            <a:solidFill>
              <a:srgbClr val="D97757"/>
            </a:solidFill>
            <a:prstDash val="solid"/>
          </a:ln>
        </p:spPr>
        <p:txBody>
          <a:bodyPr/>
          <a:lstStyle/>
          <a:p>
            <a:endParaRPr lang="en-US"/>
          </a:p>
        </p:txBody>
      </p:sp>
      <p:pic>
        <p:nvPicPr>
          <p:cNvPr id="32" name="Image 5" descr="preencoded.png"/>
          <p:cNvPicPr>
            <a:picLocks noChangeAspect="1"/>
          </p:cNvPicPr>
          <p:nvPr/>
        </p:nvPicPr>
        <p:blipFill>
          <a:blip r:embed="rId8"/>
          <a:stretch>
            <a:fillRect/>
          </a:stretch>
        </p:blipFill>
        <p:spPr>
          <a:xfrm>
            <a:off x="8412480" y="4572000"/>
            <a:ext cx="457200" cy="457200"/>
          </a:xfrm>
          <a:prstGeom prst="rect">
            <a:avLst/>
          </a:prstGeom>
        </p:spPr>
      </p:pic>
      <p:sp>
        <p:nvSpPr>
          <p:cNvPr id="33" name="Text 25"/>
          <p:cNvSpPr/>
          <p:nvPr/>
        </p:nvSpPr>
        <p:spPr>
          <a:xfrm>
            <a:off x="9006840" y="4553712"/>
            <a:ext cx="2651760" cy="457200"/>
          </a:xfrm>
          <a:prstGeom prst="rect">
            <a:avLst/>
          </a:prstGeom>
          <a:noFill/>
          <a:ln/>
        </p:spPr>
        <p:txBody>
          <a:bodyPr wrap="square" lIns="0" tIns="0" rIns="0" bIns="0" rtlCol="0" anchor="ctr"/>
          <a:lstStyle/>
          <a:p>
            <a:pPr marL="0" indent="0">
              <a:buNone/>
            </a:pPr>
            <a:r>
              <a:rPr lang="en-US" sz="1600" b="1" dirty="0">
                <a:solidFill>
                  <a:srgbClr val="0B3D5C"/>
                </a:solidFill>
                <a:latin typeface="Georgia" pitchFamily="34" charset="0"/>
                <a:ea typeface="Georgia" pitchFamily="34" charset="-122"/>
                <a:cs typeface="Georgia" pitchFamily="34" charset="-120"/>
              </a:rPr>
              <a:t>ACCJC &amp; workforce</a:t>
            </a:r>
            <a:endParaRPr lang="en-US" sz="1600" dirty="0"/>
          </a:p>
        </p:txBody>
      </p:sp>
      <p:sp>
        <p:nvSpPr>
          <p:cNvPr id="34" name="Text 26"/>
          <p:cNvSpPr/>
          <p:nvPr/>
        </p:nvSpPr>
        <p:spPr>
          <a:xfrm>
            <a:off x="8412480" y="5166360"/>
            <a:ext cx="3200400" cy="109728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Substantive Change approval pathway and demonstrating regional workforce need.</a:t>
            </a:r>
            <a:endParaRPr lang="en-US" sz="1200" dirty="0"/>
          </a:p>
        </p:txBody>
      </p:sp>
      <p:sp>
        <p:nvSpPr>
          <p:cNvPr id="35" name="Text 27"/>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Building a Bachelor's Degree Program</a:t>
            </a:r>
            <a:endParaRPr lang="en-US" sz="900" dirty="0"/>
          </a:p>
        </p:txBody>
      </p:sp>
      <p:sp>
        <p:nvSpPr>
          <p:cNvPr id="36" name="Text 28"/>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2 / 19</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THE LAW</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Education Code §78042</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Shape 3"/>
          <p:cNvSpPr/>
          <p:nvPr/>
        </p:nvSpPr>
        <p:spPr>
          <a:xfrm>
            <a:off x="548640" y="2011680"/>
            <a:ext cx="5943600" cy="2926080"/>
          </a:xfrm>
          <a:prstGeom prst="rect">
            <a:avLst/>
          </a:prstGeom>
          <a:solidFill>
            <a:srgbClr val="0B3D5C"/>
          </a:solidFill>
          <a:ln w="12700">
            <a:solidFill>
              <a:srgbClr val="0B3D5C"/>
            </a:solidFill>
            <a:prstDash val="solid"/>
          </a:ln>
        </p:spPr>
        <p:txBody>
          <a:bodyPr/>
          <a:lstStyle/>
          <a:p>
            <a:endParaRPr lang="en-US"/>
          </a:p>
        </p:txBody>
      </p:sp>
      <p:sp>
        <p:nvSpPr>
          <p:cNvPr id="6" name="Text 4"/>
          <p:cNvSpPr/>
          <p:nvPr/>
        </p:nvSpPr>
        <p:spPr>
          <a:xfrm>
            <a:off x="822960" y="2148840"/>
            <a:ext cx="5486400" cy="365760"/>
          </a:xfrm>
          <a:prstGeom prst="rect">
            <a:avLst/>
          </a:prstGeom>
          <a:noFill/>
          <a:ln/>
        </p:spPr>
        <p:txBody>
          <a:bodyPr wrap="square" lIns="0" tIns="0" rIns="0" bIns="0" rtlCol="0" anchor="ctr"/>
          <a:lstStyle/>
          <a:p>
            <a:pPr marL="0" indent="0">
              <a:buNone/>
            </a:pPr>
            <a:r>
              <a:rPr lang="en-US" sz="1400" b="1" kern="0" spc="200" dirty="0">
                <a:solidFill>
                  <a:srgbClr val="E8A838"/>
                </a:solidFill>
                <a:latin typeface="Calibri" pitchFamily="34" charset="0"/>
                <a:ea typeface="Calibri" pitchFamily="34" charset="-122"/>
                <a:cs typeface="Calibri" pitchFamily="34" charset="-120"/>
              </a:rPr>
              <a:t>§78042(d)</a:t>
            </a:r>
            <a:endParaRPr lang="en-US" sz="1400" dirty="0"/>
          </a:p>
        </p:txBody>
      </p:sp>
      <p:sp>
        <p:nvSpPr>
          <p:cNvPr id="7" name="Text 5"/>
          <p:cNvSpPr/>
          <p:nvPr/>
        </p:nvSpPr>
        <p:spPr>
          <a:xfrm>
            <a:off x="822960" y="2514600"/>
            <a:ext cx="5486400" cy="2103120"/>
          </a:xfrm>
          <a:prstGeom prst="rect">
            <a:avLst/>
          </a:prstGeom>
          <a:noFill/>
          <a:ln/>
        </p:spPr>
        <p:txBody>
          <a:bodyPr wrap="square" lIns="0" tIns="0" rIns="0" bIns="0" rtlCol="0" anchor="ctr"/>
          <a:lstStyle/>
          <a:p>
            <a:pPr marL="0" indent="0">
              <a:buNone/>
            </a:pPr>
            <a:r>
              <a:rPr lang="en-US" sz="1700" i="1" dirty="0">
                <a:solidFill>
                  <a:srgbClr val="FFFFFF"/>
                </a:solidFill>
                <a:latin typeface="Georgia" pitchFamily="34" charset="0"/>
                <a:ea typeface="Georgia" pitchFamily="34" charset="-122"/>
                <a:cs typeface="Georgia" pitchFamily="34" charset="-120"/>
              </a:rPr>
              <a:t>A district shall not offer a baccalaureate degree program or curricula that is already offered by the California State University or the University of California.</a:t>
            </a:r>
            <a:endParaRPr lang="en-US" sz="1700" dirty="0"/>
          </a:p>
        </p:txBody>
      </p:sp>
      <p:sp>
        <p:nvSpPr>
          <p:cNvPr id="8" name="Text 6"/>
          <p:cNvSpPr/>
          <p:nvPr/>
        </p:nvSpPr>
        <p:spPr>
          <a:xfrm>
            <a:off x="822960" y="4617720"/>
            <a:ext cx="5486400" cy="274320"/>
          </a:xfrm>
          <a:prstGeom prst="rect">
            <a:avLst/>
          </a:prstGeom>
          <a:noFill/>
          <a:ln/>
        </p:spPr>
        <p:txBody>
          <a:bodyPr wrap="square" lIns="0" tIns="0" rIns="0" bIns="0" rtlCol="0" anchor="ctr"/>
          <a:lstStyle/>
          <a:p>
            <a:pPr marL="0" indent="0">
              <a:buNone/>
            </a:pPr>
            <a:r>
              <a:rPr lang="en-US" sz="1100" dirty="0">
                <a:solidFill>
                  <a:srgbClr val="8FB8A8"/>
                </a:solidFill>
                <a:latin typeface="Calibri" pitchFamily="34" charset="0"/>
                <a:ea typeface="Calibri" pitchFamily="34" charset="-122"/>
                <a:cs typeface="Calibri" pitchFamily="34" charset="-120"/>
              </a:rPr>
              <a:t>— California Education Code</a:t>
            </a:r>
            <a:endParaRPr lang="en-US" sz="1100" dirty="0"/>
          </a:p>
        </p:txBody>
      </p:sp>
      <p:sp>
        <p:nvSpPr>
          <p:cNvPr id="9" name="Text 7"/>
          <p:cNvSpPr/>
          <p:nvPr/>
        </p:nvSpPr>
        <p:spPr>
          <a:xfrm>
            <a:off x="6949440" y="2011680"/>
            <a:ext cx="4572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WHY IT MATTERS</a:t>
            </a:r>
            <a:endParaRPr lang="en-US" sz="1100" dirty="0"/>
          </a:p>
        </p:txBody>
      </p:sp>
      <p:pic>
        <p:nvPicPr>
          <p:cNvPr id="10" name="Image 0" descr="preencoded.png"/>
          <p:cNvPicPr>
            <a:picLocks noChangeAspect="1"/>
          </p:cNvPicPr>
          <p:nvPr/>
        </p:nvPicPr>
        <p:blipFill>
          <a:blip r:embed="rId3"/>
          <a:stretch>
            <a:fillRect/>
          </a:stretch>
        </p:blipFill>
        <p:spPr>
          <a:xfrm>
            <a:off x="6949440" y="2423160"/>
            <a:ext cx="384048" cy="384048"/>
          </a:xfrm>
          <a:prstGeom prst="rect">
            <a:avLst/>
          </a:prstGeom>
        </p:spPr>
      </p:pic>
      <p:sp>
        <p:nvSpPr>
          <p:cNvPr id="11" name="Text 8"/>
          <p:cNvSpPr/>
          <p:nvPr/>
        </p:nvSpPr>
        <p:spPr>
          <a:xfrm>
            <a:off x="7498080" y="2377440"/>
            <a:ext cx="4114800" cy="320040"/>
          </a:xfrm>
          <a:prstGeom prst="rect">
            <a:avLst/>
          </a:prstGeom>
          <a:noFill/>
          <a:ln/>
        </p:spPr>
        <p:txBody>
          <a:bodyPr wrap="square" lIns="0" tIns="0" rIns="0" bIns="0" rtlCol="0" anchor="ctr"/>
          <a:lstStyle/>
          <a:p>
            <a:pPr marL="0" indent="0">
              <a:buNone/>
            </a:pPr>
            <a:r>
              <a:rPr lang="en-US" sz="1400" b="1" dirty="0">
                <a:solidFill>
                  <a:srgbClr val="0B3D5C"/>
                </a:solidFill>
                <a:latin typeface="Calibri" pitchFamily="34" charset="0"/>
                <a:ea typeface="Calibri" pitchFamily="34" charset="-122"/>
                <a:cs typeface="Calibri" pitchFamily="34" charset="-120"/>
              </a:rPr>
              <a:t>Fills workforce &amp; regional gaps</a:t>
            </a:r>
            <a:endParaRPr lang="en-US" sz="1400" dirty="0"/>
          </a:p>
        </p:txBody>
      </p:sp>
      <p:sp>
        <p:nvSpPr>
          <p:cNvPr id="12" name="Text 9"/>
          <p:cNvSpPr/>
          <p:nvPr/>
        </p:nvSpPr>
        <p:spPr>
          <a:xfrm>
            <a:off x="7498080" y="2724912"/>
            <a:ext cx="4114800" cy="5029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CCC baccalaureates exist to address needs CSU and UC are not meeting.</a:t>
            </a:r>
            <a:endParaRPr lang="en-US" sz="1100" dirty="0"/>
          </a:p>
        </p:txBody>
      </p:sp>
      <p:pic>
        <p:nvPicPr>
          <p:cNvPr id="13" name="Image 1" descr="preencoded.png"/>
          <p:cNvPicPr>
            <a:picLocks noChangeAspect="1"/>
          </p:cNvPicPr>
          <p:nvPr/>
        </p:nvPicPr>
        <p:blipFill>
          <a:blip r:embed="rId4"/>
          <a:stretch>
            <a:fillRect/>
          </a:stretch>
        </p:blipFill>
        <p:spPr>
          <a:xfrm>
            <a:off x="6949440" y="3337560"/>
            <a:ext cx="384048" cy="384048"/>
          </a:xfrm>
          <a:prstGeom prst="rect">
            <a:avLst/>
          </a:prstGeom>
        </p:spPr>
      </p:pic>
      <p:sp>
        <p:nvSpPr>
          <p:cNvPr id="14" name="Text 10"/>
          <p:cNvSpPr/>
          <p:nvPr/>
        </p:nvSpPr>
        <p:spPr>
          <a:xfrm>
            <a:off x="7498080" y="3291840"/>
            <a:ext cx="4114800" cy="320040"/>
          </a:xfrm>
          <a:prstGeom prst="rect">
            <a:avLst/>
          </a:prstGeom>
          <a:noFill/>
          <a:ln/>
        </p:spPr>
        <p:txBody>
          <a:bodyPr wrap="square" lIns="0" tIns="0" rIns="0" bIns="0" rtlCol="0" anchor="ctr"/>
          <a:lstStyle/>
          <a:p>
            <a:pPr marL="0" indent="0">
              <a:buNone/>
            </a:pPr>
            <a:r>
              <a:rPr lang="en-US" sz="1400" b="1" dirty="0">
                <a:solidFill>
                  <a:srgbClr val="0B3D5C"/>
                </a:solidFill>
                <a:latin typeface="Calibri" pitchFamily="34" charset="0"/>
                <a:ea typeface="Calibri" pitchFamily="34" charset="-122"/>
                <a:cs typeface="Calibri" pitchFamily="34" charset="-120"/>
              </a:rPr>
              <a:t>Avoids duplicating public funds</a:t>
            </a:r>
            <a:endParaRPr lang="en-US" sz="1400" dirty="0"/>
          </a:p>
        </p:txBody>
      </p:sp>
      <p:sp>
        <p:nvSpPr>
          <p:cNvPr id="15" name="Text 11"/>
          <p:cNvSpPr/>
          <p:nvPr/>
        </p:nvSpPr>
        <p:spPr>
          <a:xfrm>
            <a:off x="7498080" y="3639312"/>
            <a:ext cx="4114800" cy="5029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Taxpayer dollars shouldn't build parallel programs in the same region.</a:t>
            </a:r>
            <a:endParaRPr lang="en-US" sz="1100" dirty="0"/>
          </a:p>
        </p:txBody>
      </p:sp>
      <p:pic>
        <p:nvPicPr>
          <p:cNvPr id="16" name="Image 2" descr="preencoded.png"/>
          <p:cNvPicPr>
            <a:picLocks noChangeAspect="1"/>
          </p:cNvPicPr>
          <p:nvPr/>
        </p:nvPicPr>
        <p:blipFill>
          <a:blip r:embed="rId5"/>
          <a:stretch>
            <a:fillRect/>
          </a:stretch>
        </p:blipFill>
        <p:spPr>
          <a:xfrm>
            <a:off x="6949440" y="4251960"/>
            <a:ext cx="384048" cy="384048"/>
          </a:xfrm>
          <a:prstGeom prst="rect">
            <a:avLst/>
          </a:prstGeom>
        </p:spPr>
      </p:pic>
      <p:sp>
        <p:nvSpPr>
          <p:cNvPr id="17" name="Text 12"/>
          <p:cNvSpPr/>
          <p:nvPr/>
        </p:nvSpPr>
        <p:spPr>
          <a:xfrm>
            <a:off x="7498080" y="4206240"/>
            <a:ext cx="4114800" cy="320040"/>
          </a:xfrm>
          <a:prstGeom prst="rect">
            <a:avLst/>
          </a:prstGeom>
          <a:noFill/>
          <a:ln/>
        </p:spPr>
        <p:txBody>
          <a:bodyPr wrap="square" lIns="0" tIns="0" rIns="0" bIns="0" rtlCol="0" anchor="ctr"/>
          <a:lstStyle/>
          <a:p>
            <a:pPr marL="0" indent="0">
              <a:buNone/>
            </a:pPr>
            <a:r>
              <a:rPr lang="en-US" sz="1400" b="1" dirty="0">
                <a:solidFill>
                  <a:srgbClr val="0B3D5C"/>
                </a:solidFill>
                <a:latin typeface="Calibri" pitchFamily="34" charset="0"/>
                <a:ea typeface="Calibri" pitchFamily="34" charset="-122"/>
                <a:cs typeface="Calibri" pitchFamily="34" charset="-120"/>
              </a:rPr>
              <a:t>Promotes collaboration, not competition</a:t>
            </a:r>
            <a:endParaRPr lang="en-US" sz="1400" dirty="0"/>
          </a:p>
        </p:txBody>
      </p:sp>
      <p:sp>
        <p:nvSpPr>
          <p:cNvPr id="18" name="Text 13"/>
          <p:cNvSpPr/>
          <p:nvPr/>
        </p:nvSpPr>
        <p:spPr>
          <a:xfrm>
            <a:off x="7498080" y="4553712"/>
            <a:ext cx="4114800" cy="5029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The intent is a coordinated three-segment system, not rivalry.</a:t>
            </a:r>
            <a:endParaRPr lang="en-US" sz="1100" dirty="0"/>
          </a:p>
        </p:txBody>
      </p:sp>
      <p:sp>
        <p:nvSpPr>
          <p:cNvPr id="19" name="Shape 14"/>
          <p:cNvSpPr/>
          <p:nvPr/>
        </p:nvSpPr>
        <p:spPr>
          <a:xfrm>
            <a:off x="548640" y="5394960"/>
            <a:ext cx="11064240" cy="822960"/>
          </a:xfrm>
          <a:prstGeom prst="rect">
            <a:avLst/>
          </a:prstGeom>
          <a:solidFill>
            <a:srgbClr val="F8F4ED"/>
          </a:solidFill>
          <a:ln w="12700">
            <a:solidFill>
              <a:srgbClr val="D97757"/>
            </a:solidFill>
            <a:prstDash val="solid"/>
          </a:ln>
        </p:spPr>
        <p:txBody>
          <a:bodyPr/>
          <a:lstStyle/>
          <a:p>
            <a:endParaRPr lang="en-US"/>
          </a:p>
        </p:txBody>
      </p:sp>
      <p:pic>
        <p:nvPicPr>
          <p:cNvPr id="20" name="Image 3" descr="preencoded.png"/>
          <p:cNvPicPr>
            <a:picLocks noChangeAspect="1"/>
          </p:cNvPicPr>
          <p:nvPr/>
        </p:nvPicPr>
        <p:blipFill>
          <a:blip r:embed="rId6"/>
          <a:stretch>
            <a:fillRect/>
          </a:stretch>
        </p:blipFill>
        <p:spPr>
          <a:xfrm>
            <a:off x="777240" y="5596128"/>
            <a:ext cx="411480" cy="411480"/>
          </a:xfrm>
          <a:prstGeom prst="rect">
            <a:avLst/>
          </a:prstGeom>
        </p:spPr>
      </p:pic>
      <p:sp>
        <p:nvSpPr>
          <p:cNvPr id="21" name="Text 15"/>
          <p:cNvSpPr/>
          <p:nvPr/>
        </p:nvSpPr>
        <p:spPr>
          <a:xfrm>
            <a:off x="1371600" y="5440680"/>
            <a:ext cx="10149840" cy="731520"/>
          </a:xfrm>
          <a:prstGeom prst="rect">
            <a:avLst/>
          </a:prstGeom>
          <a:noFill/>
          <a:ln/>
        </p:spPr>
        <p:txBody>
          <a:bodyPr wrap="square" lIns="0" tIns="0" rIns="0" bIns="0" rtlCol="0" anchor="ctr"/>
          <a:lstStyle/>
          <a:p>
            <a:pPr marL="0" indent="0">
              <a:buNone/>
            </a:pPr>
            <a:r>
              <a:rPr lang="en-US" sz="1200" i="1" dirty="0">
                <a:solidFill>
                  <a:srgbClr val="1E293B"/>
                </a:solidFill>
                <a:latin typeface="Calibri" pitchFamily="34" charset="0"/>
                <a:ea typeface="Calibri" pitchFamily="34" charset="-122"/>
                <a:cs typeface="Calibri" pitchFamily="34" charset="-120"/>
              </a:rPr>
              <a:t>Non-duplication is statutory. Every applicant must submit evidence showing they conducted a non-duplication analysis addressing both CSU and UC programs and curricula.</a:t>
            </a:r>
            <a:endParaRPr lang="en-US" sz="1200" dirty="0"/>
          </a:p>
        </p:txBody>
      </p:sp>
      <p:sp>
        <p:nvSpPr>
          <p:cNvPr id="22" name="Text 16"/>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Legal Foundation</a:t>
            </a:r>
            <a:endParaRPr lang="en-US" sz="900" dirty="0"/>
          </a:p>
        </p:txBody>
      </p:sp>
      <p:sp>
        <p:nvSpPr>
          <p:cNvPr id="23" name="Text 17"/>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3 / 19</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TITLE 5 §55091 &amp; §55092</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Anatomy of the 120-unit degree</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Text 3"/>
          <p:cNvSpPr/>
          <p:nvPr/>
        </p:nvSpPr>
        <p:spPr>
          <a:xfrm>
            <a:off x="548640" y="2148840"/>
            <a:ext cx="2926080" cy="1371600"/>
          </a:xfrm>
          <a:prstGeom prst="rect">
            <a:avLst/>
          </a:prstGeom>
          <a:noFill/>
          <a:ln/>
        </p:spPr>
        <p:txBody>
          <a:bodyPr wrap="square" lIns="0" tIns="0" rIns="0" bIns="0" rtlCol="0" anchor="t"/>
          <a:lstStyle/>
          <a:p>
            <a:pPr marL="0" indent="0">
              <a:buNone/>
            </a:pPr>
            <a:r>
              <a:rPr lang="en-US" sz="9200" b="1" dirty="0">
                <a:solidFill>
                  <a:srgbClr val="0B3D5C"/>
                </a:solidFill>
                <a:latin typeface="Georgia" pitchFamily="34" charset="0"/>
                <a:ea typeface="Georgia" pitchFamily="34" charset="-122"/>
                <a:cs typeface="Georgia" pitchFamily="34" charset="-120"/>
              </a:rPr>
              <a:t>120</a:t>
            </a:r>
            <a:endParaRPr lang="en-US" sz="9200" dirty="0"/>
          </a:p>
        </p:txBody>
      </p:sp>
      <p:sp>
        <p:nvSpPr>
          <p:cNvPr id="6" name="Text 4"/>
          <p:cNvSpPr/>
          <p:nvPr/>
        </p:nvSpPr>
        <p:spPr>
          <a:xfrm>
            <a:off x="548640" y="3429000"/>
            <a:ext cx="2926080" cy="274320"/>
          </a:xfrm>
          <a:prstGeom prst="rect">
            <a:avLst/>
          </a:prstGeom>
          <a:noFill/>
          <a:ln/>
        </p:spPr>
        <p:txBody>
          <a:bodyPr wrap="square" lIns="0" tIns="0" rIns="0" bIns="0" rtlCol="0" anchor="ctr"/>
          <a:lstStyle/>
          <a:p>
            <a:pPr marL="0" indent="0">
              <a:buNone/>
            </a:pPr>
            <a:r>
              <a:rPr lang="en-US" sz="1200" b="1" kern="0" spc="200" dirty="0">
                <a:solidFill>
                  <a:srgbClr val="D97757"/>
                </a:solidFill>
                <a:latin typeface="Calibri" pitchFamily="34" charset="0"/>
                <a:ea typeface="Calibri" pitchFamily="34" charset="-122"/>
                <a:cs typeface="Calibri" pitchFamily="34" charset="-120"/>
              </a:rPr>
              <a:t>SEMESTER UNITS MIN.</a:t>
            </a:r>
            <a:endParaRPr lang="en-US" sz="1200" dirty="0"/>
          </a:p>
        </p:txBody>
      </p:sp>
      <p:sp>
        <p:nvSpPr>
          <p:cNvPr id="7" name="Text 5"/>
          <p:cNvSpPr/>
          <p:nvPr/>
        </p:nvSpPr>
        <p:spPr>
          <a:xfrm>
            <a:off x="548640" y="3730752"/>
            <a:ext cx="2926080" cy="274320"/>
          </a:xfrm>
          <a:prstGeom prst="rect">
            <a:avLst/>
          </a:prstGeom>
          <a:noFill/>
          <a:ln/>
        </p:spPr>
        <p:txBody>
          <a:bodyPr wrap="square" lIns="0" tIns="0" rIns="0" bIns="0" rtlCol="0" anchor="ctr"/>
          <a:lstStyle/>
          <a:p>
            <a:pPr marL="0" indent="0">
              <a:buNone/>
            </a:pPr>
            <a:r>
              <a:rPr lang="en-US" sz="1100" i="1" dirty="0">
                <a:solidFill>
                  <a:srgbClr val="475569"/>
                </a:solidFill>
                <a:latin typeface="Calibri" pitchFamily="34" charset="0"/>
                <a:ea typeface="Calibri" pitchFamily="34" charset="-122"/>
                <a:cs typeface="Calibri" pitchFamily="34" charset="-120"/>
              </a:rPr>
              <a:t>180 quarter units equivalent</a:t>
            </a:r>
            <a:endParaRPr lang="en-US" sz="1100" dirty="0"/>
          </a:p>
        </p:txBody>
      </p:sp>
      <p:sp>
        <p:nvSpPr>
          <p:cNvPr id="8" name="Shape 6"/>
          <p:cNvSpPr/>
          <p:nvPr/>
        </p:nvSpPr>
        <p:spPr>
          <a:xfrm>
            <a:off x="3657600" y="2103120"/>
            <a:ext cx="2651760" cy="1188720"/>
          </a:xfrm>
          <a:prstGeom prst="rect">
            <a:avLst/>
          </a:prstGeom>
          <a:solidFill>
            <a:srgbClr val="D97757"/>
          </a:solidFill>
          <a:ln w="12700">
            <a:solidFill>
              <a:srgbClr val="D97757"/>
            </a:solidFill>
            <a:prstDash val="solid"/>
          </a:ln>
        </p:spPr>
        <p:txBody>
          <a:bodyPr/>
          <a:lstStyle/>
          <a:p>
            <a:endParaRPr lang="en-US"/>
          </a:p>
        </p:txBody>
      </p:sp>
      <p:sp>
        <p:nvSpPr>
          <p:cNvPr id="9" name="Text 7"/>
          <p:cNvSpPr/>
          <p:nvPr/>
        </p:nvSpPr>
        <p:spPr>
          <a:xfrm>
            <a:off x="3657600" y="2103120"/>
            <a:ext cx="2651760" cy="118872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40+ UD</a:t>
            </a:r>
            <a:endParaRPr lang="en-US" sz="1300" dirty="0"/>
          </a:p>
          <a:p>
            <a:pPr marL="0" indent="0" algn="ctr">
              <a:buNone/>
            </a:pPr>
            <a:r>
              <a:rPr lang="en-US" sz="1300" b="1" dirty="0">
                <a:solidFill>
                  <a:srgbClr val="FFFFFF"/>
                </a:solidFill>
                <a:latin typeface="Calibri" pitchFamily="34" charset="0"/>
                <a:ea typeface="Calibri" pitchFamily="34" charset="-122"/>
                <a:cs typeface="Calibri" pitchFamily="34" charset="-120"/>
              </a:rPr>
              <a:t>major units</a:t>
            </a:r>
            <a:endParaRPr lang="en-US" sz="1300" dirty="0"/>
          </a:p>
        </p:txBody>
      </p:sp>
      <p:sp>
        <p:nvSpPr>
          <p:cNvPr id="10" name="Shape 8"/>
          <p:cNvSpPr/>
          <p:nvPr/>
        </p:nvSpPr>
        <p:spPr>
          <a:xfrm>
            <a:off x="6309360" y="2103120"/>
            <a:ext cx="2386584" cy="1188720"/>
          </a:xfrm>
          <a:prstGeom prst="rect">
            <a:avLst/>
          </a:prstGeom>
          <a:solidFill>
            <a:srgbClr val="3A8891"/>
          </a:solidFill>
          <a:ln w="12700">
            <a:solidFill>
              <a:srgbClr val="3A8891"/>
            </a:solidFill>
            <a:prstDash val="solid"/>
          </a:ln>
        </p:spPr>
        <p:txBody>
          <a:bodyPr/>
          <a:lstStyle/>
          <a:p>
            <a:endParaRPr lang="en-US"/>
          </a:p>
        </p:txBody>
      </p:sp>
      <p:sp>
        <p:nvSpPr>
          <p:cNvPr id="11" name="Text 9"/>
          <p:cNvSpPr/>
          <p:nvPr/>
        </p:nvSpPr>
        <p:spPr>
          <a:xfrm>
            <a:off x="6309360" y="2103120"/>
            <a:ext cx="2386584" cy="118872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36 GE units</a:t>
            </a:r>
            <a:endParaRPr lang="en-US" sz="1300" dirty="0"/>
          </a:p>
        </p:txBody>
      </p:sp>
      <p:sp>
        <p:nvSpPr>
          <p:cNvPr id="12" name="Shape 10"/>
          <p:cNvSpPr/>
          <p:nvPr/>
        </p:nvSpPr>
        <p:spPr>
          <a:xfrm>
            <a:off x="8695944" y="2103120"/>
            <a:ext cx="2916936" cy="1188720"/>
          </a:xfrm>
          <a:prstGeom prst="rect">
            <a:avLst/>
          </a:prstGeom>
          <a:solidFill>
            <a:srgbClr val="0B3D5C"/>
          </a:solidFill>
          <a:ln w="12700">
            <a:solidFill>
              <a:srgbClr val="0B3D5C"/>
            </a:solidFill>
            <a:prstDash val="solid"/>
          </a:ln>
        </p:spPr>
        <p:txBody>
          <a:bodyPr/>
          <a:lstStyle/>
          <a:p>
            <a:endParaRPr lang="en-US"/>
          </a:p>
        </p:txBody>
      </p:sp>
      <p:sp>
        <p:nvSpPr>
          <p:cNvPr id="13" name="Text 11"/>
          <p:cNvSpPr/>
          <p:nvPr/>
        </p:nvSpPr>
        <p:spPr>
          <a:xfrm>
            <a:off x="8695944" y="2103120"/>
            <a:ext cx="2916936" cy="118872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Other / electives</a:t>
            </a:r>
            <a:endParaRPr lang="en-US" sz="1200" dirty="0"/>
          </a:p>
        </p:txBody>
      </p:sp>
      <p:sp>
        <p:nvSpPr>
          <p:cNvPr id="14" name="Shape 12"/>
          <p:cNvSpPr/>
          <p:nvPr/>
        </p:nvSpPr>
        <p:spPr>
          <a:xfrm>
            <a:off x="3657600" y="3657600"/>
            <a:ext cx="3840480" cy="960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5" name="Shape 13"/>
          <p:cNvSpPr/>
          <p:nvPr/>
        </p:nvSpPr>
        <p:spPr>
          <a:xfrm>
            <a:off x="3657600" y="3657600"/>
            <a:ext cx="73152" cy="960120"/>
          </a:xfrm>
          <a:prstGeom prst="rect">
            <a:avLst/>
          </a:prstGeom>
          <a:solidFill>
            <a:srgbClr val="3A8891"/>
          </a:solidFill>
          <a:ln w="12700">
            <a:solidFill>
              <a:srgbClr val="3A8891"/>
            </a:solidFill>
            <a:prstDash val="solid"/>
          </a:ln>
        </p:spPr>
        <p:txBody>
          <a:bodyPr/>
          <a:lstStyle/>
          <a:p>
            <a:endParaRPr lang="en-US"/>
          </a:p>
        </p:txBody>
      </p:sp>
      <p:sp>
        <p:nvSpPr>
          <p:cNvPr id="16" name="Text 14"/>
          <p:cNvSpPr/>
          <p:nvPr/>
        </p:nvSpPr>
        <p:spPr>
          <a:xfrm>
            <a:off x="3886200" y="3767328"/>
            <a:ext cx="3657600" cy="274320"/>
          </a:xfrm>
          <a:prstGeom prst="rect">
            <a:avLst/>
          </a:prstGeom>
          <a:noFill/>
          <a:ln/>
        </p:spPr>
        <p:txBody>
          <a:bodyPr wrap="square" lIns="0" tIns="0" rIns="0" bIns="0" rtlCol="0" anchor="ctr"/>
          <a:lstStyle/>
          <a:p>
            <a:pPr marL="0" indent="0">
              <a:buNone/>
            </a:pPr>
            <a:r>
              <a:rPr lang="en-US" sz="1000" b="1" kern="0" spc="200" dirty="0">
                <a:solidFill>
                  <a:srgbClr val="D97757"/>
                </a:solidFill>
                <a:latin typeface="Calibri" pitchFamily="34" charset="0"/>
                <a:ea typeface="Calibri" pitchFamily="34" charset="-122"/>
                <a:cs typeface="Calibri" pitchFamily="34" charset="-120"/>
              </a:rPr>
              <a:t>UPPER-DIVISION TOTAL</a:t>
            </a:r>
            <a:endParaRPr lang="en-US" sz="1000" dirty="0"/>
          </a:p>
        </p:txBody>
      </p:sp>
      <p:sp>
        <p:nvSpPr>
          <p:cNvPr id="17" name="Text 15"/>
          <p:cNvSpPr/>
          <p:nvPr/>
        </p:nvSpPr>
        <p:spPr>
          <a:xfrm>
            <a:off x="3886200" y="4041648"/>
            <a:ext cx="3657600" cy="50292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40 semester / 60 quarter units minimum</a:t>
            </a:r>
            <a:endParaRPr lang="en-US" sz="1300" dirty="0"/>
          </a:p>
        </p:txBody>
      </p:sp>
      <p:sp>
        <p:nvSpPr>
          <p:cNvPr id="18" name="Shape 16"/>
          <p:cNvSpPr/>
          <p:nvPr/>
        </p:nvSpPr>
        <p:spPr>
          <a:xfrm>
            <a:off x="7680960" y="3657600"/>
            <a:ext cx="3840480" cy="960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9" name="Shape 17"/>
          <p:cNvSpPr/>
          <p:nvPr/>
        </p:nvSpPr>
        <p:spPr>
          <a:xfrm>
            <a:off x="7680960" y="3657600"/>
            <a:ext cx="73152" cy="960120"/>
          </a:xfrm>
          <a:prstGeom prst="rect">
            <a:avLst/>
          </a:prstGeom>
          <a:solidFill>
            <a:srgbClr val="3A8891"/>
          </a:solidFill>
          <a:ln w="12700">
            <a:solidFill>
              <a:srgbClr val="3A8891"/>
            </a:solidFill>
            <a:prstDash val="solid"/>
          </a:ln>
        </p:spPr>
        <p:txBody>
          <a:bodyPr/>
          <a:lstStyle/>
          <a:p>
            <a:endParaRPr lang="en-US"/>
          </a:p>
        </p:txBody>
      </p:sp>
      <p:sp>
        <p:nvSpPr>
          <p:cNvPr id="20" name="Text 18"/>
          <p:cNvSpPr/>
          <p:nvPr/>
        </p:nvSpPr>
        <p:spPr>
          <a:xfrm>
            <a:off x="7909560" y="3767328"/>
            <a:ext cx="3657600" cy="274320"/>
          </a:xfrm>
          <a:prstGeom prst="rect">
            <a:avLst/>
          </a:prstGeom>
          <a:noFill/>
          <a:ln/>
        </p:spPr>
        <p:txBody>
          <a:bodyPr wrap="square" lIns="0" tIns="0" rIns="0" bIns="0" rtlCol="0" anchor="ctr"/>
          <a:lstStyle/>
          <a:p>
            <a:pPr marL="0" indent="0">
              <a:buNone/>
            </a:pPr>
            <a:r>
              <a:rPr lang="en-US" sz="1000" b="1" kern="0" spc="200" dirty="0">
                <a:solidFill>
                  <a:srgbClr val="D97757"/>
                </a:solidFill>
                <a:latin typeface="Calibri" pitchFamily="34" charset="0"/>
                <a:ea typeface="Calibri" pitchFamily="34" charset="-122"/>
                <a:cs typeface="Calibri" pitchFamily="34" charset="-120"/>
              </a:rPr>
              <a:t>UD UNITS WITHIN THE DISTRICT</a:t>
            </a:r>
            <a:endParaRPr lang="en-US" sz="1000" dirty="0"/>
          </a:p>
        </p:txBody>
      </p:sp>
      <p:sp>
        <p:nvSpPr>
          <p:cNvPr id="21" name="Text 19"/>
          <p:cNvSpPr/>
          <p:nvPr/>
        </p:nvSpPr>
        <p:spPr>
          <a:xfrm>
            <a:off x="7909560" y="4041648"/>
            <a:ext cx="3657600" cy="50292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At least 12 semester (18 quarter) units</a:t>
            </a:r>
            <a:endParaRPr lang="en-US" sz="1300" dirty="0"/>
          </a:p>
        </p:txBody>
      </p:sp>
      <p:sp>
        <p:nvSpPr>
          <p:cNvPr id="22" name="Shape 20"/>
          <p:cNvSpPr/>
          <p:nvPr/>
        </p:nvSpPr>
        <p:spPr>
          <a:xfrm>
            <a:off x="3657600" y="4800600"/>
            <a:ext cx="3840480" cy="960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3" name="Shape 21"/>
          <p:cNvSpPr/>
          <p:nvPr/>
        </p:nvSpPr>
        <p:spPr>
          <a:xfrm>
            <a:off x="3657600" y="4800600"/>
            <a:ext cx="73152" cy="960120"/>
          </a:xfrm>
          <a:prstGeom prst="rect">
            <a:avLst/>
          </a:prstGeom>
          <a:solidFill>
            <a:srgbClr val="3A8891"/>
          </a:solidFill>
          <a:ln w="12700">
            <a:solidFill>
              <a:srgbClr val="3A8891"/>
            </a:solidFill>
            <a:prstDash val="solid"/>
          </a:ln>
        </p:spPr>
        <p:txBody>
          <a:bodyPr/>
          <a:lstStyle/>
          <a:p>
            <a:endParaRPr lang="en-US"/>
          </a:p>
        </p:txBody>
      </p:sp>
      <p:sp>
        <p:nvSpPr>
          <p:cNvPr id="24" name="Text 22"/>
          <p:cNvSpPr/>
          <p:nvPr/>
        </p:nvSpPr>
        <p:spPr>
          <a:xfrm>
            <a:off x="3886200" y="4910328"/>
            <a:ext cx="3657600" cy="274320"/>
          </a:xfrm>
          <a:prstGeom prst="rect">
            <a:avLst/>
          </a:prstGeom>
          <a:noFill/>
          <a:ln/>
        </p:spPr>
        <p:txBody>
          <a:bodyPr wrap="square" lIns="0" tIns="0" rIns="0" bIns="0" rtlCol="0" anchor="ctr"/>
          <a:lstStyle/>
          <a:p>
            <a:pPr marL="0" indent="0">
              <a:buNone/>
            </a:pPr>
            <a:r>
              <a:rPr lang="en-US" sz="1000" b="1" kern="0" spc="200" dirty="0">
                <a:solidFill>
                  <a:srgbClr val="D97757"/>
                </a:solidFill>
                <a:latin typeface="Calibri" pitchFamily="34" charset="0"/>
                <a:ea typeface="Calibri" pitchFamily="34" charset="-122"/>
                <a:cs typeface="Calibri" pitchFamily="34" charset="-120"/>
              </a:rPr>
              <a:t>GE BREAKDOWN</a:t>
            </a:r>
            <a:endParaRPr lang="en-US" sz="1000" dirty="0"/>
          </a:p>
        </p:txBody>
      </p:sp>
      <p:sp>
        <p:nvSpPr>
          <p:cNvPr id="25" name="Text 23"/>
          <p:cNvSpPr/>
          <p:nvPr/>
        </p:nvSpPr>
        <p:spPr>
          <a:xfrm>
            <a:off x="3886200" y="5184648"/>
            <a:ext cx="3657600" cy="50292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9 UD + 21 LD + remainder LD or UD</a:t>
            </a:r>
            <a:endParaRPr lang="en-US" sz="1300" dirty="0"/>
          </a:p>
        </p:txBody>
      </p:sp>
      <p:sp>
        <p:nvSpPr>
          <p:cNvPr id="26" name="Shape 24"/>
          <p:cNvSpPr/>
          <p:nvPr/>
        </p:nvSpPr>
        <p:spPr>
          <a:xfrm>
            <a:off x="7680960" y="4800600"/>
            <a:ext cx="3840480" cy="9601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7" name="Shape 25"/>
          <p:cNvSpPr/>
          <p:nvPr/>
        </p:nvSpPr>
        <p:spPr>
          <a:xfrm>
            <a:off x="7680960" y="4800600"/>
            <a:ext cx="73152" cy="960120"/>
          </a:xfrm>
          <a:prstGeom prst="rect">
            <a:avLst/>
          </a:prstGeom>
          <a:solidFill>
            <a:srgbClr val="3A8891"/>
          </a:solidFill>
          <a:ln w="12700">
            <a:solidFill>
              <a:srgbClr val="3A8891"/>
            </a:solidFill>
            <a:prstDash val="solid"/>
          </a:ln>
        </p:spPr>
        <p:txBody>
          <a:bodyPr/>
          <a:lstStyle/>
          <a:p>
            <a:endParaRPr lang="en-US"/>
          </a:p>
        </p:txBody>
      </p:sp>
      <p:sp>
        <p:nvSpPr>
          <p:cNvPr id="28" name="Text 26"/>
          <p:cNvSpPr/>
          <p:nvPr/>
        </p:nvSpPr>
        <p:spPr>
          <a:xfrm>
            <a:off x="7909560" y="4910328"/>
            <a:ext cx="3657600" cy="274320"/>
          </a:xfrm>
          <a:prstGeom prst="rect">
            <a:avLst/>
          </a:prstGeom>
          <a:noFill/>
          <a:ln/>
        </p:spPr>
        <p:txBody>
          <a:bodyPr wrap="square" lIns="0" tIns="0" rIns="0" bIns="0" rtlCol="0" anchor="ctr"/>
          <a:lstStyle/>
          <a:p>
            <a:pPr marL="0" indent="0">
              <a:buNone/>
            </a:pPr>
            <a:r>
              <a:rPr lang="en-US" sz="1000" b="1" kern="0" spc="200" dirty="0">
                <a:solidFill>
                  <a:srgbClr val="D97757"/>
                </a:solidFill>
                <a:latin typeface="Calibri" pitchFamily="34" charset="0"/>
                <a:ea typeface="Calibri" pitchFamily="34" charset="-122"/>
                <a:cs typeface="Calibri" pitchFamily="34" charset="-120"/>
              </a:rPr>
              <a:t>GRADUATION REQUIREMENT</a:t>
            </a:r>
            <a:endParaRPr lang="en-US" sz="1000" dirty="0"/>
          </a:p>
        </p:txBody>
      </p:sp>
      <p:sp>
        <p:nvSpPr>
          <p:cNvPr id="29" name="Text 27"/>
          <p:cNvSpPr/>
          <p:nvPr/>
        </p:nvSpPr>
        <p:spPr>
          <a:xfrm>
            <a:off x="7909560" y="5184648"/>
            <a:ext cx="3657600" cy="50292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2.0 cumulative GPA across all BDP coursework</a:t>
            </a:r>
            <a:endParaRPr lang="en-US" sz="1300" dirty="0"/>
          </a:p>
        </p:txBody>
      </p:sp>
      <p:sp>
        <p:nvSpPr>
          <p:cNvPr id="30" name="Text 28"/>
          <p:cNvSpPr/>
          <p:nvPr/>
        </p:nvSpPr>
        <p:spPr>
          <a:xfrm>
            <a:off x="548640" y="6172200"/>
            <a:ext cx="11064240" cy="365760"/>
          </a:xfrm>
          <a:prstGeom prst="rect">
            <a:avLst/>
          </a:prstGeom>
          <a:noFill/>
          <a:ln/>
        </p:spPr>
        <p:txBody>
          <a:bodyPr wrap="square" lIns="0" tIns="0" rIns="0" bIns="0" rtlCol="0" anchor="ctr"/>
          <a:lstStyle/>
          <a:p>
            <a:pPr marL="0" indent="0" algn="ctr">
              <a:buNone/>
            </a:pPr>
            <a:r>
              <a:rPr lang="en-US" sz="1100" i="1" dirty="0">
                <a:solidFill>
                  <a:srgbClr val="475569"/>
                </a:solidFill>
                <a:latin typeface="Calibri" pitchFamily="34" charset="0"/>
                <a:ea typeface="Calibri" pitchFamily="34" charset="-122"/>
                <a:cs typeface="Calibri" pitchFamily="34" charset="-120"/>
              </a:rPr>
              <a:t>Cal-GETC completion = lower-division GE satisfied. A prior bachelor's = GE deemed fulfilled.</a:t>
            </a:r>
            <a:endParaRPr lang="en-US" sz="1100" dirty="0"/>
          </a:p>
        </p:txBody>
      </p:sp>
      <p:sp>
        <p:nvSpPr>
          <p:cNvPr id="31" name="Text 29"/>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Degree Structure</a:t>
            </a:r>
            <a:endParaRPr lang="en-US" sz="900" dirty="0"/>
          </a:p>
        </p:txBody>
      </p:sp>
      <p:sp>
        <p:nvSpPr>
          <p:cNvPr id="32" name="Text 30"/>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4 / 19</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3D5C"/>
        </a:solidFill>
        <a:effectLst/>
      </p:bgPr>
    </p:bg>
    <p:spTree>
      <p:nvGrpSpPr>
        <p:cNvPr id="1" name=""/>
        <p:cNvGrpSpPr/>
        <p:nvPr/>
      </p:nvGrpSpPr>
      <p:grpSpPr>
        <a:xfrm>
          <a:off x="0" y="0"/>
          <a:ext cx="0" cy="0"/>
          <a:chOff x="0" y="0"/>
          <a:chExt cx="0" cy="0"/>
        </a:xfrm>
      </p:grpSpPr>
      <p:sp>
        <p:nvSpPr>
          <p:cNvPr id="2" name="Text 0"/>
          <p:cNvSpPr/>
          <p:nvPr/>
        </p:nvSpPr>
        <p:spPr>
          <a:xfrm>
            <a:off x="548640" y="548640"/>
            <a:ext cx="10972800" cy="320040"/>
          </a:xfrm>
          <a:prstGeom prst="rect">
            <a:avLst/>
          </a:prstGeom>
          <a:noFill/>
          <a:ln/>
        </p:spPr>
        <p:txBody>
          <a:bodyPr wrap="square" lIns="0" tIns="0" rIns="0" bIns="0" rtlCol="0" anchor="ctr"/>
          <a:lstStyle/>
          <a:p>
            <a:pPr marL="0" indent="0">
              <a:buNone/>
            </a:pPr>
            <a:r>
              <a:rPr lang="en-US" sz="1200" b="1" kern="0" spc="400" dirty="0">
                <a:solidFill>
                  <a:srgbClr val="E8A838"/>
                </a:solidFill>
                <a:latin typeface="Calibri" pitchFamily="34" charset="0"/>
                <a:ea typeface="Calibri" pitchFamily="34" charset="-122"/>
                <a:cs typeface="Calibri" pitchFamily="34" charset="-120"/>
              </a:rPr>
              <a:t>THE TWO NUMBERS TO REMEMBER</a:t>
            </a:r>
            <a:endParaRPr lang="en-US" sz="1200" dirty="0"/>
          </a:p>
        </p:txBody>
      </p:sp>
      <p:sp>
        <p:nvSpPr>
          <p:cNvPr id="3" name="Text 1"/>
          <p:cNvSpPr/>
          <p:nvPr/>
        </p:nvSpPr>
        <p:spPr>
          <a:xfrm>
            <a:off x="548640" y="914400"/>
            <a:ext cx="10972800" cy="640080"/>
          </a:xfrm>
          <a:prstGeom prst="rect">
            <a:avLst/>
          </a:prstGeom>
          <a:noFill/>
          <a:ln/>
        </p:spPr>
        <p:txBody>
          <a:bodyPr wrap="square" lIns="0" tIns="0" rIns="0" bIns="0"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Upper-division units: where the BDP actually lives</a:t>
            </a:r>
            <a:endParaRPr lang="en-US" sz="2800" dirty="0"/>
          </a:p>
        </p:txBody>
      </p:sp>
      <p:sp>
        <p:nvSpPr>
          <p:cNvPr id="4" name="Shape 2"/>
          <p:cNvSpPr/>
          <p:nvPr/>
        </p:nvSpPr>
        <p:spPr>
          <a:xfrm>
            <a:off x="548640" y="2103120"/>
            <a:ext cx="5394960" cy="3200400"/>
          </a:xfrm>
          <a:prstGeom prst="rect">
            <a:avLst/>
          </a:prstGeom>
          <a:solidFill>
            <a:srgbClr val="FFFFFF"/>
          </a:solidFill>
          <a:ln w="12700">
            <a:solidFill>
              <a:srgbClr val="FFFFFF"/>
            </a:solidFill>
            <a:prstDash val="solid"/>
          </a:ln>
        </p:spPr>
        <p:txBody>
          <a:bodyPr/>
          <a:lstStyle/>
          <a:p>
            <a:endParaRPr lang="en-US"/>
          </a:p>
        </p:txBody>
      </p:sp>
      <p:sp>
        <p:nvSpPr>
          <p:cNvPr id="5" name="Shape 3"/>
          <p:cNvSpPr/>
          <p:nvPr/>
        </p:nvSpPr>
        <p:spPr>
          <a:xfrm>
            <a:off x="548640" y="2103120"/>
            <a:ext cx="5394960" cy="228600"/>
          </a:xfrm>
          <a:prstGeom prst="rect">
            <a:avLst/>
          </a:prstGeom>
          <a:solidFill>
            <a:srgbClr val="D97757"/>
          </a:solidFill>
          <a:ln w="12700">
            <a:solidFill>
              <a:srgbClr val="D97757"/>
            </a:solidFill>
            <a:prstDash val="solid"/>
          </a:ln>
        </p:spPr>
        <p:txBody>
          <a:bodyPr/>
          <a:lstStyle/>
          <a:p>
            <a:endParaRPr lang="en-US"/>
          </a:p>
        </p:txBody>
      </p:sp>
      <p:sp>
        <p:nvSpPr>
          <p:cNvPr id="6" name="Text 4"/>
          <p:cNvSpPr/>
          <p:nvPr/>
        </p:nvSpPr>
        <p:spPr>
          <a:xfrm>
            <a:off x="548640" y="2423160"/>
            <a:ext cx="5394960" cy="1417320"/>
          </a:xfrm>
          <a:prstGeom prst="rect">
            <a:avLst/>
          </a:prstGeom>
          <a:noFill/>
          <a:ln/>
        </p:spPr>
        <p:txBody>
          <a:bodyPr wrap="square" lIns="0" tIns="0" rIns="0" bIns="0" rtlCol="0" anchor="ctr"/>
          <a:lstStyle/>
          <a:p>
            <a:pPr marL="0" indent="0" algn="ctr">
              <a:buNone/>
            </a:pPr>
            <a:r>
              <a:rPr lang="en-US" sz="11500" b="1" dirty="0">
                <a:solidFill>
                  <a:srgbClr val="0B3D5C"/>
                </a:solidFill>
                <a:latin typeface="Georgia" pitchFamily="34" charset="0"/>
              </a:rPr>
              <a:t>31</a:t>
            </a:r>
            <a:endParaRPr lang="en-US" sz="11500" dirty="0"/>
          </a:p>
        </p:txBody>
      </p:sp>
      <p:sp>
        <p:nvSpPr>
          <p:cNvPr id="7" name="Text 5"/>
          <p:cNvSpPr/>
          <p:nvPr/>
        </p:nvSpPr>
        <p:spPr>
          <a:xfrm>
            <a:off x="822960" y="3977640"/>
            <a:ext cx="4846320" cy="594360"/>
          </a:xfrm>
          <a:prstGeom prst="rect">
            <a:avLst/>
          </a:prstGeom>
          <a:noFill/>
          <a:ln/>
        </p:spPr>
        <p:txBody>
          <a:bodyPr wrap="square" lIns="0" tIns="0" rIns="0" bIns="0" rtlCol="0" anchor="ctr"/>
          <a:lstStyle/>
          <a:p>
            <a:pPr marL="0" indent="0" algn="ctr">
              <a:buNone/>
            </a:pPr>
            <a:r>
              <a:rPr lang="en-US" sz="1400" b="1" dirty="0">
                <a:solidFill>
                  <a:srgbClr val="1E293B"/>
                </a:solidFill>
                <a:latin typeface="Calibri" pitchFamily="34" charset="0"/>
                <a:ea typeface="Calibri" pitchFamily="34" charset="-122"/>
                <a:cs typeface="Calibri" pitchFamily="34" charset="-120"/>
              </a:rPr>
              <a:t>Semester units of upper-division major coursework</a:t>
            </a:r>
            <a:endParaRPr lang="en-US" sz="1400" dirty="0"/>
          </a:p>
          <a:p>
            <a:pPr marL="0" indent="0" algn="ctr">
              <a:buNone/>
            </a:pPr>
            <a:r>
              <a:rPr lang="en-US" sz="1400" b="1" dirty="0">
                <a:solidFill>
                  <a:srgbClr val="1E293B"/>
                </a:solidFill>
                <a:latin typeface="Calibri" pitchFamily="34" charset="0"/>
                <a:ea typeface="Calibri" pitchFamily="34" charset="-122"/>
                <a:cs typeface="Calibri" pitchFamily="34" charset="-120"/>
              </a:rPr>
              <a:t>(60 quarter units)</a:t>
            </a:r>
            <a:endParaRPr lang="en-US" sz="1400" dirty="0"/>
          </a:p>
        </p:txBody>
      </p:sp>
      <p:sp>
        <p:nvSpPr>
          <p:cNvPr id="8" name="Text 6"/>
          <p:cNvSpPr/>
          <p:nvPr/>
        </p:nvSpPr>
        <p:spPr>
          <a:xfrm>
            <a:off x="822960" y="4663440"/>
            <a:ext cx="4846320" cy="548640"/>
          </a:xfrm>
          <a:prstGeom prst="rect">
            <a:avLst/>
          </a:prstGeom>
          <a:noFill/>
          <a:ln/>
        </p:spPr>
        <p:txBody>
          <a:bodyPr wrap="square" lIns="0" tIns="0" rIns="0" bIns="0" rtlCol="0" anchor="ctr"/>
          <a:lstStyle/>
          <a:p>
            <a:pPr marL="0" indent="0" algn="ctr">
              <a:buNone/>
            </a:pPr>
            <a:r>
              <a:rPr lang="en-US" sz="1100" i="1" dirty="0">
                <a:solidFill>
                  <a:srgbClr val="475569"/>
                </a:solidFill>
                <a:latin typeface="Calibri" pitchFamily="34" charset="0"/>
                <a:ea typeface="Calibri" pitchFamily="34" charset="-122"/>
                <a:cs typeface="Calibri" pitchFamily="34" charset="-120"/>
              </a:rPr>
              <a:t>Builds on lower-division preparation · applies advanced theory · requires critical thinking through writing, oral communication, or computation.</a:t>
            </a:r>
            <a:endParaRPr lang="en-US" sz="1100" dirty="0"/>
          </a:p>
        </p:txBody>
      </p:sp>
      <p:sp>
        <p:nvSpPr>
          <p:cNvPr id="9" name="Shape 7"/>
          <p:cNvSpPr/>
          <p:nvPr/>
        </p:nvSpPr>
        <p:spPr>
          <a:xfrm>
            <a:off x="6263640" y="2103120"/>
            <a:ext cx="5394960" cy="3200400"/>
          </a:xfrm>
          <a:prstGeom prst="rect">
            <a:avLst/>
          </a:prstGeom>
          <a:solidFill>
            <a:srgbClr val="FFFFFF"/>
          </a:solidFill>
          <a:ln w="12700">
            <a:solidFill>
              <a:srgbClr val="FFFFFF"/>
            </a:solidFill>
            <a:prstDash val="solid"/>
          </a:ln>
        </p:spPr>
        <p:txBody>
          <a:bodyPr/>
          <a:lstStyle/>
          <a:p>
            <a:endParaRPr lang="en-US"/>
          </a:p>
        </p:txBody>
      </p:sp>
      <p:sp>
        <p:nvSpPr>
          <p:cNvPr id="10" name="Shape 8"/>
          <p:cNvSpPr/>
          <p:nvPr/>
        </p:nvSpPr>
        <p:spPr>
          <a:xfrm>
            <a:off x="6263640" y="2103120"/>
            <a:ext cx="5394960" cy="228600"/>
          </a:xfrm>
          <a:prstGeom prst="rect">
            <a:avLst/>
          </a:prstGeom>
          <a:solidFill>
            <a:srgbClr val="3A8891"/>
          </a:solidFill>
          <a:ln w="12700">
            <a:solidFill>
              <a:srgbClr val="3A8891"/>
            </a:solidFill>
            <a:prstDash val="solid"/>
          </a:ln>
        </p:spPr>
        <p:txBody>
          <a:bodyPr/>
          <a:lstStyle/>
          <a:p>
            <a:endParaRPr lang="en-US"/>
          </a:p>
        </p:txBody>
      </p:sp>
      <p:sp>
        <p:nvSpPr>
          <p:cNvPr id="11" name="Text 9"/>
          <p:cNvSpPr/>
          <p:nvPr/>
        </p:nvSpPr>
        <p:spPr>
          <a:xfrm>
            <a:off x="6263640" y="2423160"/>
            <a:ext cx="5394960" cy="1417320"/>
          </a:xfrm>
          <a:prstGeom prst="rect">
            <a:avLst/>
          </a:prstGeom>
          <a:noFill/>
          <a:ln/>
        </p:spPr>
        <p:txBody>
          <a:bodyPr wrap="square" lIns="0" tIns="0" rIns="0" bIns="0" rtlCol="0" anchor="ctr"/>
          <a:lstStyle/>
          <a:p>
            <a:pPr marL="0" indent="0" algn="ctr">
              <a:buNone/>
            </a:pPr>
            <a:r>
              <a:rPr lang="en-US" sz="11500" b="1" dirty="0">
                <a:solidFill>
                  <a:srgbClr val="0B3D5C"/>
                </a:solidFill>
                <a:latin typeface="Georgia" pitchFamily="34" charset="0"/>
                <a:ea typeface="Georgia" pitchFamily="34" charset="-122"/>
                <a:cs typeface="Georgia" pitchFamily="34" charset="-120"/>
              </a:rPr>
              <a:t>9</a:t>
            </a:r>
            <a:endParaRPr lang="en-US" sz="11500" dirty="0"/>
          </a:p>
        </p:txBody>
      </p:sp>
      <p:sp>
        <p:nvSpPr>
          <p:cNvPr id="12" name="Text 10"/>
          <p:cNvSpPr/>
          <p:nvPr/>
        </p:nvSpPr>
        <p:spPr>
          <a:xfrm>
            <a:off x="6537960" y="3977640"/>
            <a:ext cx="4846320" cy="594360"/>
          </a:xfrm>
          <a:prstGeom prst="rect">
            <a:avLst/>
          </a:prstGeom>
          <a:noFill/>
          <a:ln/>
        </p:spPr>
        <p:txBody>
          <a:bodyPr wrap="square" lIns="0" tIns="0" rIns="0" bIns="0" rtlCol="0" anchor="ctr"/>
          <a:lstStyle/>
          <a:p>
            <a:pPr marL="0" indent="0" algn="ctr">
              <a:buNone/>
            </a:pPr>
            <a:r>
              <a:rPr lang="en-US" sz="1400" b="1" dirty="0">
                <a:solidFill>
                  <a:srgbClr val="1E293B"/>
                </a:solidFill>
                <a:latin typeface="Calibri" pitchFamily="34" charset="0"/>
                <a:ea typeface="Calibri" pitchFamily="34" charset="-122"/>
                <a:cs typeface="Calibri" pitchFamily="34" charset="-120"/>
              </a:rPr>
              <a:t>Semester units of upper-division general education</a:t>
            </a:r>
            <a:endParaRPr lang="en-US" sz="1400" dirty="0"/>
          </a:p>
          <a:p>
            <a:pPr marL="0" indent="0" algn="ctr">
              <a:buNone/>
            </a:pPr>
            <a:r>
              <a:rPr lang="en-US" sz="1400" b="1" dirty="0">
                <a:solidFill>
                  <a:srgbClr val="1E293B"/>
                </a:solidFill>
                <a:latin typeface="Calibri" pitchFamily="34" charset="0"/>
                <a:ea typeface="Calibri" pitchFamily="34" charset="-122"/>
                <a:cs typeface="Calibri" pitchFamily="34" charset="-120"/>
              </a:rPr>
              <a:t>(from at least two disciplines outside the major)</a:t>
            </a:r>
            <a:endParaRPr lang="en-US" sz="1400" dirty="0"/>
          </a:p>
        </p:txBody>
      </p:sp>
      <p:sp>
        <p:nvSpPr>
          <p:cNvPr id="13" name="Text 11"/>
          <p:cNvSpPr/>
          <p:nvPr/>
        </p:nvSpPr>
        <p:spPr>
          <a:xfrm>
            <a:off x="6537960" y="4663440"/>
            <a:ext cx="4846320" cy="548640"/>
          </a:xfrm>
          <a:prstGeom prst="rect">
            <a:avLst/>
          </a:prstGeom>
          <a:noFill/>
          <a:ln/>
        </p:spPr>
        <p:txBody>
          <a:bodyPr wrap="square" lIns="0" tIns="0" rIns="0" bIns="0" rtlCol="0" anchor="ctr"/>
          <a:lstStyle/>
          <a:p>
            <a:pPr marL="0" indent="0" algn="ctr">
              <a:buNone/>
            </a:pPr>
            <a:r>
              <a:rPr lang="en-US" sz="1100" i="1" dirty="0">
                <a:solidFill>
                  <a:srgbClr val="475569"/>
                </a:solidFill>
                <a:latin typeface="Calibri" pitchFamily="34" charset="0"/>
                <a:ea typeface="Calibri" pitchFamily="34" charset="-122"/>
                <a:cs typeface="Calibri" pitchFamily="34" charset="-120"/>
              </a:rPr>
              <a:t>At least one course must emphasize written communication, oral communication, or computation.</a:t>
            </a:r>
            <a:endParaRPr lang="en-US" sz="1100" dirty="0"/>
          </a:p>
        </p:txBody>
      </p:sp>
      <p:sp>
        <p:nvSpPr>
          <p:cNvPr id="14" name="Text 12"/>
          <p:cNvSpPr/>
          <p:nvPr/>
        </p:nvSpPr>
        <p:spPr>
          <a:xfrm>
            <a:off x="548640" y="5806440"/>
            <a:ext cx="11064240" cy="411480"/>
          </a:xfrm>
          <a:prstGeom prst="rect">
            <a:avLst/>
          </a:prstGeom>
          <a:noFill/>
          <a:ln/>
        </p:spPr>
        <p:txBody>
          <a:bodyPr wrap="square" lIns="0" tIns="0" rIns="0" bIns="0" rtlCol="0" anchor="ctr"/>
          <a:lstStyle/>
          <a:p>
            <a:pPr marL="0" indent="0" algn="ctr">
              <a:buNone/>
            </a:pPr>
            <a:r>
              <a:rPr lang="en-US" sz="1200" i="1" dirty="0">
                <a:solidFill>
                  <a:srgbClr val="F8F4ED"/>
                </a:solidFill>
                <a:latin typeface="Calibri" pitchFamily="34" charset="0"/>
                <a:ea typeface="Calibri" pitchFamily="34" charset="-122"/>
                <a:cs typeface="Calibri" pitchFamily="34" charset="-120"/>
              </a:rPr>
              <a:t>A lower-division course may satisfy an upper-division requirement — but it cannot count toward the 40-unit UD minimum.</a:t>
            </a:r>
            <a:endParaRPr lang="en-US" sz="1200" dirty="0"/>
          </a:p>
        </p:txBody>
      </p:sp>
      <p:sp>
        <p:nvSpPr>
          <p:cNvPr id="15" name="Text 13"/>
          <p:cNvSpPr/>
          <p:nvPr/>
        </p:nvSpPr>
        <p:spPr>
          <a:xfrm>
            <a:off x="548640" y="6309360"/>
            <a:ext cx="11064240" cy="274320"/>
          </a:xfrm>
          <a:prstGeom prst="rect">
            <a:avLst/>
          </a:prstGeom>
          <a:noFill/>
          <a:ln/>
        </p:spPr>
        <p:txBody>
          <a:bodyPr wrap="square" lIns="0" tIns="0" rIns="0" bIns="0" rtlCol="0" anchor="ctr"/>
          <a:lstStyle/>
          <a:p>
            <a:pPr marL="0" indent="0" algn="ctr">
              <a:buNone/>
            </a:pPr>
            <a:r>
              <a:rPr lang="en-US" sz="1000" dirty="0">
                <a:solidFill>
                  <a:srgbClr val="8FB8A8"/>
                </a:solidFill>
                <a:latin typeface="Calibri" pitchFamily="34" charset="0"/>
                <a:ea typeface="Calibri" pitchFamily="34" charset="-122"/>
                <a:cs typeface="Calibri" pitchFamily="34" charset="-120"/>
              </a:rPr>
              <a:t>Source: Title 5 §§ 55091, 55092</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TITLE 5 §55091</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What counts as upper-division coursework</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Text 3"/>
          <p:cNvSpPr/>
          <p:nvPr/>
        </p:nvSpPr>
        <p:spPr>
          <a:xfrm>
            <a:off x="548640" y="2011680"/>
            <a:ext cx="5486400" cy="274320"/>
          </a:xfrm>
          <a:prstGeom prst="rect">
            <a:avLst/>
          </a:prstGeom>
          <a:noFill/>
          <a:ln/>
        </p:spPr>
        <p:txBody>
          <a:bodyPr wrap="square" lIns="0" tIns="0" rIns="0" bIns="0" rtlCol="0" anchor="ctr"/>
          <a:lstStyle/>
          <a:p>
            <a:pPr marL="0" indent="0">
              <a:buNone/>
            </a:pPr>
            <a:r>
              <a:rPr lang="en-US" sz="1100" b="1" kern="0" spc="200" dirty="0">
                <a:solidFill>
                  <a:srgbClr val="D97757"/>
                </a:solidFill>
                <a:latin typeface="Calibri" pitchFamily="34" charset="0"/>
                <a:ea typeface="Calibri" pitchFamily="34" charset="-122"/>
                <a:cs typeface="Calibri" pitchFamily="34" charset="-120"/>
              </a:rPr>
              <a:t>THE REGULATORY DEFINITION</a:t>
            </a:r>
            <a:endParaRPr lang="en-US" sz="1100" dirty="0"/>
          </a:p>
        </p:txBody>
      </p:sp>
      <p:pic>
        <p:nvPicPr>
          <p:cNvPr id="6" name="Image 0" descr="preencoded.png"/>
          <p:cNvPicPr>
            <a:picLocks noChangeAspect="1"/>
          </p:cNvPicPr>
          <p:nvPr/>
        </p:nvPicPr>
        <p:blipFill>
          <a:blip r:embed="rId3"/>
          <a:stretch>
            <a:fillRect/>
          </a:stretch>
        </p:blipFill>
        <p:spPr>
          <a:xfrm>
            <a:off x="548640" y="2423160"/>
            <a:ext cx="228600" cy="228600"/>
          </a:xfrm>
          <a:prstGeom prst="rect">
            <a:avLst/>
          </a:prstGeom>
        </p:spPr>
      </p:pic>
      <p:sp>
        <p:nvSpPr>
          <p:cNvPr id="7" name="Text 4"/>
          <p:cNvSpPr/>
          <p:nvPr/>
        </p:nvSpPr>
        <p:spPr>
          <a:xfrm>
            <a:off x="868680" y="2377440"/>
            <a:ext cx="5120640" cy="502920"/>
          </a:xfrm>
          <a:prstGeom prst="rect">
            <a:avLst/>
          </a:prstGeom>
          <a:noFill/>
          <a:ln/>
        </p:spPr>
        <p:txBody>
          <a:bodyPr wrap="square" lIns="0" tIns="0" rIns="0" bIns="0" rtlCol="0" anchor="t"/>
          <a:lstStyle/>
          <a:p>
            <a:pPr marL="0" indent="0">
              <a:buNone/>
            </a:pPr>
            <a:r>
              <a:rPr lang="en-US" sz="1300" dirty="0">
                <a:solidFill>
                  <a:srgbClr val="1E293B"/>
                </a:solidFill>
                <a:latin typeface="Calibri" pitchFamily="34" charset="0"/>
                <a:ea typeface="Calibri" pitchFamily="34" charset="-122"/>
                <a:cs typeface="Calibri" pitchFamily="34" charset="-120"/>
              </a:rPr>
              <a:t>Requires the application of lower-division knowledge</a:t>
            </a:r>
            <a:endParaRPr lang="en-US" sz="1300" dirty="0"/>
          </a:p>
        </p:txBody>
      </p:sp>
      <p:pic>
        <p:nvPicPr>
          <p:cNvPr id="8" name="Image 1" descr="preencoded.png"/>
          <p:cNvPicPr>
            <a:picLocks noChangeAspect="1"/>
          </p:cNvPicPr>
          <p:nvPr/>
        </p:nvPicPr>
        <p:blipFill>
          <a:blip r:embed="rId3"/>
          <a:stretch>
            <a:fillRect/>
          </a:stretch>
        </p:blipFill>
        <p:spPr>
          <a:xfrm>
            <a:off x="548640" y="2990088"/>
            <a:ext cx="228600" cy="228600"/>
          </a:xfrm>
          <a:prstGeom prst="rect">
            <a:avLst/>
          </a:prstGeom>
        </p:spPr>
      </p:pic>
      <p:sp>
        <p:nvSpPr>
          <p:cNvPr id="9" name="Text 5"/>
          <p:cNvSpPr/>
          <p:nvPr/>
        </p:nvSpPr>
        <p:spPr>
          <a:xfrm>
            <a:off x="868680" y="2944368"/>
            <a:ext cx="5120640" cy="502920"/>
          </a:xfrm>
          <a:prstGeom prst="rect">
            <a:avLst/>
          </a:prstGeom>
          <a:noFill/>
          <a:ln/>
        </p:spPr>
        <p:txBody>
          <a:bodyPr wrap="square" lIns="0" tIns="0" rIns="0" bIns="0" rtlCol="0" anchor="t"/>
          <a:lstStyle/>
          <a:p>
            <a:pPr marL="0" indent="0">
              <a:buNone/>
            </a:pPr>
            <a:r>
              <a:rPr lang="en-US" sz="1300" dirty="0">
                <a:solidFill>
                  <a:srgbClr val="1E293B"/>
                </a:solidFill>
                <a:latin typeface="Calibri" pitchFamily="34" charset="0"/>
                <a:ea typeface="Calibri" pitchFamily="34" charset="-122"/>
                <a:cs typeface="Calibri" pitchFamily="34" charset="-120"/>
              </a:rPr>
              <a:t>Demonstrates critical thinking through writing, oral communication, or computation</a:t>
            </a:r>
            <a:endParaRPr lang="en-US" sz="1300" dirty="0"/>
          </a:p>
        </p:txBody>
      </p:sp>
      <p:pic>
        <p:nvPicPr>
          <p:cNvPr id="10" name="Image 2" descr="preencoded.png"/>
          <p:cNvPicPr>
            <a:picLocks noChangeAspect="1"/>
          </p:cNvPicPr>
          <p:nvPr/>
        </p:nvPicPr>
        <p:blipFill>
          <a:blip r:embed="rId3"/>
          <a:stretch>
            <a:fillRect/>
          </a:stretch>
        </p:blipFill>
        <p:spPr>
          <a:xfrm>
            <a:off x="548640" y="3557016"/>
            <a:ext cx="228600" cy="228600"/>
          </a:xfrm>
          <a:prstGeom prst="rect">
            <a:avLst/>
          </a:prstGeom>
        </p:spPr>
      </p:pic>
      <p:sp>
        <p:nvSpPr>
          <p:cNvPr id="11" name="Text 6"/>
          <p:cNvSpPr/>
          <p:nvPr/>
        </p:nvSpPr>
        <p:spPr>
          <a:xfrm>
            <a:off x="868680" y="3511296"/>
            <a:ext cx="5120640" cy="502920"/>
          </a:xfrm>
          <a:prstGeom prst="rect">
            <a:avLst/>
          </a:prstGeom>
          <a:noFill/>
          <a:ln/>
        </p:spPr>
        <p:txBody>
          <a:bodyPr wrap="square" lIns="0" tIns="0" rIns="0" bIns="0" rtlCol="0" anchor="t"/>
          <a:lstStyle/>
          <a:p>
            <a:pPr marL="0" indent="0">
              <a:buNone/>
            </a:pPr>
            <a:r>
              <a:rPr lang="en-US" sz="1300" dirty="0">
                <a:solidFill>
                  <a:srgbClr val="1E293B"/>
                </a:solidFill>
                <a:latin typeface="Calibri" pitchFamily="34" charset="0"/>
                <a:ea typeface="Calibri" pitchFamily="34" charset="-122"/>
                <a:cs typeface="Calibri" pitchFamily="34" charset="-120"/>
              </a:rPr>
              <a:t>May include research, workforce training, apprenticeships, or internships</a:t>
            </a:r>
            <a:endParaRPr lang="en-US" sz="1300" dirty="0"/>
          </a:p>
        </p:txBody>
      </p:sp>
      <p:pic>
        <p:nvPicPr>
          <p:cNvPr id="12" name="Image 3" descr="preencoded.png"/>
          <p:cNvPicPr>
            <a:picLocks noChangeAspect="1"/>
          </p:cNvPicPr>
          <p:nvPr/>
        </p:nvPicPr>
        <p:blipFill>
          <a:blip r:embed="rId3"/>
          <a:stretch>
            <a:fillRect/>
          </a:stretch>
        </p:blipFill>
        <p:spPr>
          <a:xfrm>
            <a:off x="548640" y="4123944"/>
            <a:ext cx="228600" cy="228600"/>
          </a:xfrm>
          <a:prstGeom prst="rect">
            <a:avLst/>
          </a:prstGeom>
        </p:spPr>
      </p:pic>
      <p:sp>
        <p:nvSpPr>
          <p:cNvPr id="13" name="Text 7"/>
          <p:cNvSpPr/>
          <p:nvPr/>
        </p:nvSpPr>
        <p:spPr>
          <a:xfrm>
            <a:off x="868680" y="4078224"/>
            <a:ext cx="5120640" cy="502920"/>
          </a:xfrm>
          <a:prstGeom prst="rect">
            <a:avLst/>
          </a:prstGeom>
          <a:noFill/>
          <a:ln/>
        </p:spPr>
        <p:txBody>
          <a:bodyPr wrap="square" lIns="0" tIns="0" rIns="0" bIns="0" rtlCol="0" anchor="t"/>
          <a:lstStyle/>
          <a:p>
            <a:pPr marL="0" indent="0">
              <a:buNone/>
            </a:pPr>
            <a:r>
              <a:rPr lang="en-US" sz="1300" dirty="0">
                <a:solidFill>
                  <a:srgbClr val="1E293B"/>
                </a:solidFill>
                <a:latin typeface="Calibri" pitchFamily="34" charset="0"/>
                <a:ea typeface="Calibri" pitchFamily="34" charset="-122"/>
                <a:cs typeface="Calibri" pitchFamily="34" charset="-120"/>
              </a:rPr>
              <a:t>May require practicum or capstone projects</a:t>
            </a:r>
            <a:endParaRPr lang="en-US" sz="1300" dirty="0"/>
          </a:p>
        </p:txBody>
      </p:sp>
      <p:pic>
        <p:nvPicPr>
          <p:cNvPr id="14" name="Image 4" descr="preencoded.png"/>
          <p:cNvPicPr>
            <a:picLocks noChangeAspect="1"/>
          </p:cNvPicPr>
          <p:nvPr/>
        </p:nvPicPr>
        <p:blipFill>
          <a:blip r:embed="rId3"/>
          <a:stretch>
            <a:fillRect/>
          </a:stretch>
        </p:blipFill>
        <p:spPr>
          <a:xfrm>
            <a:off x="548640" y="4690872"/>
            <a:ext cx="228600" cy="228600"/>
          </a:xfrm>
          <a:prstGeom prst="rect">
            <a:avLst/>
          </a:prstGeom>
        </p:spPr>
      </p:pic>
      <p:sp>
        <p:nvSpPr>
          <p:cNvPr id="15" name="Text 8"/>
          <p:cNvSpPr/>
          <p:nvPr/>
        </p:nvSpPr>
        <p:spPr>
          <a:xfrm>
            <a:off x="868680" y="4645152"/>
            <a:ext cx="5120640" cy="502920"/>
          </a:xfrm>
          <a:prstGeom prst="rect">
            <a:avLst/>
          </a:prstGeom>
          <a:noFill/>
          <a:ln/>
        </p:spPr>
        <p:txBody>
          <a:bodyPr wrap="square" lIns="0" tIns="0" rIns="0" bIns="0" rtlCol="0" anchor="t"/>
          <a:lstStyle/>
          <a:p>
            <a:pPr marL="0" indent="0">
              <a:buNone/>
            </a:pPr>
            <a:r>
              <a:rPr lang="en-US" sz="1300" dirty="0">
                <a:solidFill>
                  <a:srgbClr val="1E293B"/>
                </a:solidFill>
                <a:latin typeface="Calibri" pitchFamily="34" charset="0"/>
                <a:ea typeface="Calibri" pitchFamily="34" charset="-122"/>
                <a:cs typeface="Calibri" pitchFamily="34" charset="-120"/>
              </a:rPr>
              <a:t>May have lower- or upper-division prerequisites</a:t>
            </a:r>
            <a:endParaRPr lang="en-US" sz="1300" dirty="0"/>
          </a:p>
        </p:txBody>
      </p:sp>
      <p:sp>
        <p:nvSpPr>
          <p:cNvPr id="16" name="Shape 9"/>
          <p:cNvSpPr/>
          <p:nvPr/>
        </p:nvSpPr>
        <p:spPr>
          <a:xfrm>
            <a:off x="6309360" y="2011680"/>
            <a:ext cx="5394960" cy="4206240"/>
          </a:xfrm>
          <a:prstGeom prst="rect">
            <a:avLst/>
          </a:prstGeom>
          <a:solidFill>
            <a:srgbClr val="F8F4ED"/>
          </a:solidFill>
          <a:ln w="12700">
            <a:solidFill>
              <a:srgbClr val="F8F4ED"/>
            </a:solidFill>
            <a:prstDash val="solid"/>
          </a:ln>
        </p:spPr>
        <p:txBody>
          <a:bodyPr/>
          <a:lstStyle/>
          <a:p>
            <a:endParaRPr lang="en-US"/>
          </a:p>
        </p:txBody>
      </p:sp>
      <p:sp>
        <p:nvSpPr>
          <p:cNvPr id="17" name="Text 10"/>
          <p:cNvSpPr/>
          <p:nvPr/>
        </p:nvSpPr>
        <p:spPr>
          <a:xfrm>
            <a:off x="6537960" y="2194560"/>
            <a:ext cx="5029200" cy="274320"/>
          </a:xfrm>
          <a:prstGeom prst="rect">
            <a:avLst/>
          </a:prstGeom>
          <a:noFill/>
          <a:ln/>
        </p:spPr>
        <p:txBody>
          <a:bodyPr wrap="square" lIns="0" tIns="0" rIns="0" bIns="0" rtlCol="0" anchor="ctr"/>
          <a:lstStyle/>
          <a:p>
            <a:pPr marL="0" indent="0">
              <a:buNone/>
            </a:pPr>
            <a:r>
              <a:rPr lang="en-US" sz="1100" b="1" kern="0" spc="200" dirty="0">
                <a:solidFill>
                  <a:srgbClr val="D97757"/>
                </a:solidFill>
                <a:latin typeface="Calibri" pitchFamily="34" charset="0"/>
                <a:ea typeface="Calibri" pitchFamily="34" charset="-122"/>
                <a:cs typeface="Calibri" pitchFamily="34" charset="-120"/>
              </a:rPr>
              <a:t>IN PRACTICE, GOOD UD CURRICULUM…</a:t>
            </a:r>
            <a:endParaRPr lang="en-US" sz="1100" dirty="0"/>
          </a:p>
        </p:txBody>
      </p:sp>
      <p:sp>
        <p:nvSpPr>
          <p:cNvPr id="18" name="Shape 11"/>
          <p:cNvSpPr/>
          <p:nvPr/>
        </p:nvSpPr>
        <p:spPr>
          <a:xfrm>
            <a:off x="6537960" y="2697480"/>
            <a:ext cx="164592" cy="164592"/>
          </a:xfrm>
          <a:prstGeom prst="ellipse">
            <a:avLst/>
          </a:prstGeom>
          <a:solidFill>
            <a:srgbClr val="D97757"/>
          </a:solidFill>
          <a:ln w="12700">
            <a:solidFill>
              <a:srgbClr val="D97757"/>
            </a:solidFill>
            <a:prstDash val="solid"/>
          </a:ln>
        </p:spPr>
        <p:txBody>
          <a:bodyPr/>
          <a:lstStyle/>
          <a:p>
            <a:endParaRPr lang="en-US"/>
          </a:p>
        </p:txBody>
      </p:sp>
      <p:sp>
        <p:nvSpPr>
          <p:cNvPr id="19" name="Text 12"/>
          <p:cNvSpPr/>
          <p:nvPr/>
        </p:nvSpPr>
        <p:spPr>
          <a:xfrm>
            <a:off x="6812280" y="2606040"/>
            <a:ext cx="4754880" cy="457200"/>
          </a:xfrm>
          <a:prstGeom prst="rect">
            <a:avLst/>
          </a:prstGeom>
          <a:noFill/>
          <a:ln/>
        </p:spPr>
        <p:txBody>
          <a:bodyPr wrap="square" lIns="0" tIns="0" rIns="0" bIns="0" rtlCol="0" anchor="t"/>
          <a:lstStyle/>
          <a:p>
            <a:pPr marL="0" indent="0">
              <a:buNone/>
            </a:pPr>
            <a:r>
              <a:rPr lang="en-US" sz="1200" dirty="0">
                <a:solidFill>
                  <a:srgbClr val="1E293B"/>
                </a:solidFill>
                <a:latin typeface="Calibri" pitchFamily="34" charset="0"/>
                <a:ea typeface="Calibri" pitchFamily="34" charset="-122"/>
                <a:cs typeface="Calibri" pitchFamily="34" charset="-120"/>
              </a:rPr>
              <a:t>Builds on lower-division preparation</a:t>
            </a:r>
            <a:endParaRPr lang="en-US" sz="1200" dirty="0"/>
          </a:p>
        </p:txBody>
      </p:sp>
      <p:sp>
        <p:nvSpPr>
          <p:cNvPr id="20" name="Shape 13"/>
          <p:cNvSpPr/>
          <p:nvPr/>
        </p:nvSpPr>
        <p:spPr>
          <a:xfrm>
            <a:off x="6537960" y="3246120"/>
            <a:ext cx="164592" cy="164592"/>
          </a:xfrm>
          <a:prstGeom prst="ellipse">
            <a:avLst/>
          </a:prstGeom>
          <a:solidFill>
            <a:srgbClr val="D97757"/>
          </a:solidFill>
          <a:ln w="12700">
            <a:solidFill>
              <a:srgbClr val="D97757"/>
            </a:solidFill>
            <a:prstDash val="solid"/>
          </a:ln>
        </p:spPr>
        <p:txBody>
          <a:bodyPr/>
          <a:lstStyle/>
          <a:p>
            <a:endParaRPr lang="en-US"/>
          </a:p>
        </p:txBody>
      </p:sp>
      <p:sp>
        <p:nvSpPr>
          <p:cNvPr id="21" name="Text 14"/>
          <p:cNvSpPr/>
          <p:nvPr/>
        </p:nvSpPr>
        <p:spPr>
          <a:xfrm>
            <a:off x="6812280" y="3154680"/>
            <a:ext cx="4754880" cy="457200"/>
          </a:xfrm>
          <a:prstGeom prst="rect">
            <a:avLst/>
          </a:prstGeom>
          <a:noFill/>
          <a:ln/>
        </p:spPr>
        <p:txBody>
          <a:bodyPr wrap="square" lIns="0" tIns="0" rIns="0" bIns="0" rtlCol="0" anchor="t"/>
          <a:lstStyle/>
          <a:p>
            <a:pPr marL="0" indent="0">
              <a:buNone/>
            </a:pPr>
            <a:r>
              <a:rPr lang="en-US" sz="1200" dirty="0">
                <a:solidFill>
                  <a:srgbClr val="1E293B"/>
                </a:solidFill>
                <a:latin typeface="Calibri" pitchFamily="34" charset="0"/>
                <a:ea typeface="Calibri" pitchFamily="34" charset="-122"/>
                <a:cs typeface="Calibri" pitchFamily="34" charset="-120"/>
              </a:rPr>
              <a:t>Applies foundational and advanced theories</a:t>
            </a:r>
            <a:endParaRPr lang="en-US" sz="1200" dirty="0"/>
          </a:p>
        </p:txBody>
      </p:sp>
      <p:sp>
        <p:nvSpPr>
          <p:cNvPr id="22" name="Shape 15"/>
          <p:cNvSpPr/>
          <p:nvPr/>
        </p:nvSpPr>
        <p:spPr>
          <a:xfrm>
            <a:off x="6537960" y="3794760"/>
            <a:ext cx="164592" cy="164592"/>
          </a:xfrm>
          <a:prstGeom prst="ellipse">
            <a:avLst/>
          </a:prstGeom>
          <a:solidFill>
            <a:srgbClr val="D97757"/>
          </a:solidFill>
          <a:ln w="12700">
            <a:solidFill>
              <a:srgbClr val="D97757"/>
            </a:solidFill>
            <a:prstDash val="solid"/>
          </a:ln>
        </p:spPr>
        <p:txBody>
          <a:bodyPr/>
          <a:lstStyle/>
          <a:p>
            <a:endParaRPr lang="en-US"/>
          </a:p>
        </p:txBody>
      </p:sp>
      <p:sp>
        <p:nvSpPr>
          <p:cNvPr id="23" name="Text 16"/>
          <p:cNvSpPr/>
          <p:nvPr/>
        </p:nvSpPr>
        <p:spPr>
          <a:xfrm>
            <a:off x="6812280" y="3703320"/>
            <a:ext cx="4754880" cy="457200"/>
          </a:xfrm>
          <a:prstGeom prst="rect">
            <a:avLst/>
          </a:prstGeom>
          <a:noFill/>
          <a:ln/>
        </p:spPr>
        <p:txBody>
          <a:bodyPr wrap="square" lIns="0" tIns="0" rIns="0" bIns="0" rtlCol="0" anchor="t"/>
          <a:lstStyle/>
          <a:p>
            <a:pPr marL="0" indent="0">
              <a:buNone/>
            </a:pPr>
            <a:r>
              <a:rPr lang="en-US" sz="1200" dirty="0">
                <a:solidFill>
                  <a:srgbClr val="1E293B"/>
                </a:solidFill>
                <a:latin typeface="Calibri" pitchFamily="34" charset="0"/>
                <a:ea typeface="Calibri" pitchFamily="34" charset="-122"/>
                <a:cs typeface="Calibri" pitchFamily="34" charset="-120"/>
              </a:rPr>
              <a:t>Emphasizes mastery of advanced skills and techniques</a:t>
            </a:r>
            <a:endParaRPr lang="en-US" sz="1200" dirty="0"/>
          </a:p>
        </p:txBody>
      </p:sp>
      <p:sp>
        <p:nvSpPr>
          <p:cNvPr id="24" name="Shape 17"/>
          <p:cNvSpPr/>
          <p:nvPr/>
        </p:nvSpPr>
        <p:spPr>
          <a:xfrm>
            <a:off x="6537960" y="4343400"/>
            <a:ext cx="164592" cy="164592"/>
          </a:xfrm>
          <a:prstGeom prst="ellipse">
            <a:avLst/>
          </a:prstGeom>
          <a:solidFill>
            <a:srgbClr val="D97757"/>
          </a:solidFill>
          <a:ln w="12700">
            <a:solidFill>
              <a:srgbClr val="D97757"/>
            </a:solidFill>
            <a:prstDash val="solid"/>
          </a:ln>
        </p:spPr>
        <p:txBody>
          <a:bodyPr/>
          <a:lstStyle/>
          <a:p>
            <a:endParaRPr lang="en-US"/>
          </a:p>
        </p:txBody>
      </p:sp>
      <p:sp>
        <p:nvSpPr>
          <p:cNvPr id="25" name="Text 18"/>
          <p:cNvSpPr/>
          <p:nvPr/>
        </p:nvSpPr>
        <p:spPr>
          <a:xfrm>
            <a:off x="6812280" y="4251960"/>
            <a:ext cx="4754880" cy="457200"/>
          </a:xfrm>
          <a:prstGeom prst="rect">
            <a:avLst/>
          </a:prstGeom>
          <a:noFill/>
          <a:ln/>
        </p:spPr>
        <p:txBody>
          <a:bodyPr wrap="square" lIns="0" tIns="0" rIns="0" bIns="0" rtlCol="0" anchor="t"/>
          <a:lstStyle/>
          <a:p>
            <a:pPr marL="0" indent="0">
              <a:buNone/>
            </a:pPr>
            <a:r>
              <a:rPr lang="en-US" sz="1200" dirty="0">
                <a:solidFill>
                  <a:srgbClr val="1E293B"/>
                </a:solidFill>
                <a:latin typeface="Calibri" pitchFamily="34" charset="0"/>
                <a:ea typeface="Calibri" pitchFamily="34" charset="-122"/>
                <a:cs typeface="Calibri" pitchFamily="34" charset="-120"/>
              </a:rPr>
              <a:t>Targets higher-order critical thinking (upper Bloom's)</a:t>
            </a:r>
            <a:endParaRPr lang="en-US" sz="1200" dirty="0"/>
          </a:p>
        </p:txBody>
      </p:sp>
      <p:sp>
        <p:nvSpPr>
          <p:cNvPr id="26" name="Shape 19"/>
          <p:cNvSpPr/>
          <p:nvPr/>
        </p:nvSpPr>
        <p:spPr>
          <a:xfrm>
            <a:off x="6537960" y="4892040"/>
            <a:ext cx="164592" cy="164592"/>
          </a:xfrm>
          <a:prstGeom prst="ellipse">
            <a:avLst/>
          </a:prstGeom>
          <a:solidFill>
            <a:srgbClr val="D97757"/>
          </a:solidFill>
          <a:ln w="12700">
            <a:solidFill>
              <a:srgbClr val="D97757"/>
            </a:solidFill>
            <a:prstDash val="solid"/>
          </a:ln>
        </p:spPr>
        <p:txBody>
          <a:bodyPr/>
          <a:lstStyle/>
          <a:p>
            <a:endParaRPr lang="en-US"/>
          </a:p>
        </p:txBody>
      </p:sp>
      <p:sp>
        <p:nvSpPr>
          <p:cNvPr id="27" name="Text 20"/>
          <p:cNvSpPr/>
          <p:nvPr/>
        </p:nvSpPr>
        <p:spPr>
          <a:xfrm>
            <a:off x="6812280" y="4800600"/>
            <a:ext cx="4754880" cy="457200"/>
          </a:xfrm>
          <a:prstGeom prst="rect">
            <a:avLst/>
          </a:prstGeom>
          <a:noFill/>
          <a:ln/>
        </p:spPr>
        <p:txBody>
          <a:bodyPr wrap="square" lIns="0" tIns="0" rIns="0" bIns="0" rtlCol="0" anchor="t"/>
          <a:lstStyle/>
          <a:p>
            <a:pPr marL="0" indent="0">
              <a:buNone/>
            </a:pPr>
            <a:r>
              <a:rPr lang="en-US" sz="1200" dirty="0">
                <a:solidFill>
                  <a:srgbClr val="1E293B"/>
                </a:solidFill>
                <a:latin typeface="Calibri" pitchFamily="34" charset="0"/>
                <a:ea typeface="Calibri" pitchFamily="34" charset="-122"/>
                <a:cs typeface="Calibri" pitchFamily="34" charset="-120"/>
              </a:rPr>
              <a:t>Develops advanced literacy — writing, speaking, computation, information</a:t>
            </a:r>
            <a:endParaRPr lang="en-US" sz="1200" dirty="0"/>
          </a:p>
        </p:txBody>
      </p:sp>
      <p:sp>
        <p:nvSpPr>
          <p:cNvPr id="28" name="Shape 21"/>
          <p:cNvSpPr/>
          <p:nvPr/>
        </p:nvSpPr>
        <p:spPr>
          <a:xfrm>
            <a:off x="6537960" y="5440680"/>
            <a:ext cx="164592" cy="164592"/>
          </a:xfrm>
          <a:prstGeom prst="ellipse">
            <a:avLst/>
          </a:prstGeom>
          <a:solidFill>
            <a:srgbClr val="D97757"/>
          </a:solidFill>
          <a:ln w="12700">
            <a:solidFill>
              <a:srgbClr val="D97757"/>
            </a:solidFill>
            <a:prstDash val="solid"/>
          </a:ln>
        </p:spPr>
        <p:txBody>
          <a:bodyPr/>
          <a:lstStyle/>
          <a:p>
            <a:endParaRPr lang="en-US"/>
          </a:p>
        </p:txBody>
      </p:sp>
      <p:sp>
        <p:nvSpPr>
          <p:cNvPr id="29" name="Text 22"/>
          <p:cNvSpPr/>
          <p:nvPr/>
        </p:nvSpPr>
        <p:spPr>
          <a:xfrm>
            <a:off x="6812280" y="5349240"/>
            <a:ext cx="4754880" cy="457200"/>
          </a:xfrm>
          <a:prstGeom prst="rect">
            <a:avLst/>
          </a:prstGeom>
          <a:noFill/>
          <a:ln/>
        </p:spPr>
        <p:txBody>
          <a:bodyPr wrap="square" lIns="0" tIns="0" rIns="0" bIns="0" rtlCol="0" anchor="t"/>
          <a:lstStyle/>
          <a:p>
            <a:pPr marL="0" indent="0">
              <a:buNone/>
            </a:pPr>
            <a:r>
              <a:rPr lang="en-US" sz="1200" dirty="0">
                <a:solidFill>
                  <a:srgbClr val="1E293B"/>
                </a:solidFill>
                <a:latin typeface="Calibri" pitchFamily="34" charset="0"/>
                <a:ea typeface="Calibri" pitchFamily="34" charset="-122"/>
                <a:cs typeface="Calibri" pitchFamily="34" charset="-120"/>
              </a:rPr>
              <a:t>Encourages original research and real-world projects</a:t>
            </a:r>
            <a:endParaRPr lang="en-US" sz="1200" dirty="0"/>
          </a:p>
        </p:txBody>
      </p:sp>
      <p:sp>
        <p:nvSpPr>
          <p:cNvPr id="30" name="Text 23"/>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Degree Structure</a:t>
            </a:r>
            <a:endParaRPr lang="en-US" sz="900" dirty="0"/>
          </a:p>
        </p:txBody>
      </p:sp>
      <p:sp>
        <p:nvSpPr>
          <p:cNvPr id="31" name="Text 24"/>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6 / 19</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TITLE 5 §53410(B)</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Who can teach upper-division courses?</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Shape 3"/>
          <p:cNvSpPr/>
          <p:nvPr/>
        </p:nvSpPr>
        <p:spPr>
          <a:xfrm>
            <a:off x="548640" y="1920240"/>
            <a:ext cx="3721608" cy="374904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6" name="Shape 4"/>
          <p:cNvSpPr/>
          <p:nvPr/>
        </p:nvSpPr>
        <p:spPr>
          <a:xfrm>
            <a:off x="548640" y="1920240"/>
            <a:ext cx="3721608" cy="137160"/>
          </a:xfrm>
          <a:prstGeom prst="rect">
            <a:avLst/>
          </a:prstGeom>
          <a:solidFill>
            <a:srgbClr val="3A8891"/>
          </a:solidFill>
          <a:ln w="12700">
            <a:solidFill>
              <a:srgbClr val="3A8891"/>
            </a:solidFill>
            <a:prstDash val="solid"/>
          </a:ln>
        </p:spPr>
        <p:txBody>
          <a:bodyPr/>
          <a:lstStyle/>
          <a:p>
            <a:endParaRPr lang="en-US"/>
          </a:p>
        </p:txBody>
      </p:sp>
      <p:sp>
        <p:nvSpPr>
          <p:cNvPr id="7" name="Text 5"/>
          <p:cNvSpPr/>
          <p:nvPr/>
        </p:nvSpPr>
        <p:spPr>
          <a:xfrm>
            <a:off x="777240" y="2240280"/>
            <a:ext cx="3264408" cy="640080"/>
          </a:xfrm>
          <a:prstGeom prst="rect">
            <a:avLst/>
          </a:prstGeom>
          <a:noFill/>
          <a:ln/>
        </p:spPr>
        <p:txBody>
          <a:bodyPr wrap="square" lIns="0" tIns="0" rIns="0" bIns="0" rtlCol="0" anchor="ctr"/>
          <a:lstStyle/>
          <a:p>
            <a:pPr marL="0" indent="0">
              <a:buNone/>
            </a:pPr>
            <a:r>
              <a:rPr lang="en-US" sz="1600" b="1" dirty="0">
                <a:solidFill>
                  <a:srgbClr val="0B3D5C"/>
                </a:solidFill>
                <a:latin typeface="Georgia" pitchFamily="34" charset="0"/>
                <a:ea typeface="Georgia" pitchFamily="34" charset="-122"/>
                <a:cs typeface="Georgia" pitchFamily="34" charset="-120"/>
              </a:rPr>
              <a:t>Master's-expected disciplines</a:t>
            </a:r>
            <a:endParaRPr lang="en-US" sz="1600" dirty="0"/>
          </a:p>
        </p:txBody>
      </p:sp>
      <p:sp>
        <p:nvSpPr>
          <p:cNvPr id="8" name="Text 6"/>
          <p:cNvSpPr/>
          <p:nvPr/>
        </p:nvSpPr>
        <p:spPr>
          <a:xfrm>
            <a:off x="777240" y="2880360"/>
            <a:ext cx="3264408" cy="274320"/>
          </a:xfrm>
          <a:prstGeom prst="rect">
            <a:avLst/>
          </a:prstGeom>
          <a:noFill/>
          <a:ln/>
        </p:spPr>
        <p:txBody>
          <a:bodyPr wrap="square" lIns="0" tIns="0" rIns="0" bIns="0" rtlCol="0" anchor="ctr"/>
          <a:lstStyle/>
          <a:p>
            <a:pPr marL="0" indent="0">
              <a:buNone/>
            </a:pPr>
            <a:r>
              <a:rPr lang="en-US" sz="1100" i="1" dirty="0">
                <a:solidFill>
                  <a:srgbClr val="475569"/>
                </a:solidFill>
                <a:latin typeface="Calibri" pitchFamily="34" charset="0"/>
                <a:ea typeface="Calibri" pitchFamily="34" charset="-122"/>
                <a:cs typeface="Calibri" pitchFamily="34" charset="-120"/>
              </a:rPr>
              <a:t>The standard path</a:t>
            </a:r>
            <a:endParaRPr lang="en-US" sz="1100" dirty="0"/>
          </a:p>
        </p:txBody>
      </p:sp>
      <p:sp>
        <p:nvSpPr>
          <p:cNvPr id="9" name="Shape 7"/>
          <p:cNvSpPr/>
          <p:nvPr/>
        </p:nvSpPr>
        <p:spPr>
          <a:xfrm>
            <a:off x="777240" y="3246120"/>
            <a:ext cx="3264408" cy="0"/>
          </a:xfrm>
          <a:prstGeom prst="line">
            <a:avLst/>
          </a:prstGeom>
          <a:noFill/>
          <a:ln w="9525">
            <a:solidFill>
              <a:srgbClr val="E2E8F0"/>
            </a:solidFill>
            <a:prstDash val="solid"/>
          </a:ln>
        </p:spPr>
        <p:txBody>
          <a:bodyPr/>
          <a:lstStyle/>
          <a:p>
            <a:endParaRPr lang="en-US"/>
          </a:p>
        </p:txBody>
      </p:sp>
      <p:sp>
        <p:nvSpPr>
          <p:cNvPr id="10" name="Text 8"/>
          <p:cNvSpPr/>
          <p:nvPr/>
        </p:nvSpPr>
        <p:spPr>
          <a:xfrm>
            <a:off x="777240" y="3429000"/>
            <a:ext cx="3264408" cy="91440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Master's in the discipline of assignment, OR</a:t>
            </a:r>
            <a:endParaRPr lang="en-US" sz="1150" dirty="0"/>
          </a:p>
        </p:txBody>
      </p:sp>
      <p:sp>
        <p:nvSpPr>
          <p:cNvPr id="11" name="Text 9"/>
          <p:cNvSpPr/>
          <p:nvPr/>
        </p:nvSpPr>
        <p:spPr>
          <a:xfrm>
            <a:off x="777240" y="4434840"/>
            <a:ext cx="3264408" cy="91440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Master's in a related discipline + Bachelor's in the discipline of assignment</a:t>
            </a:r>
            <a:endParaRPr lang="en-US" sz="1150" dirty="0"/>
          </a:p>
        </p:txBody>
      </p:sp>
      <p:sp>
        <p:nvSpPr>
          <p:cNvPr id="12" name="Shape 10"/>
          <p:cNvSpPr/>
          <p:nvPr/>
        </p:nvSpPr>
        <p:spPr>
          <a:xfrm>
            <a:off x="4453128" y="1920240"/>
            <a:ext cx="3721608" cy="374904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3" name="Shape 11"/>
          <p:cNvSpPr/>
          <p:nvPr/>
        </p:nvSpPr>
        <p:spPr>
          <a:xfrm>
            <a:off x="4453128" y="1920240"/>
            <a:ext cx="3721608" cy="137160"/>
          </a:xfrm>
          <a:prstGeom prst="rect">
            <a:avLst/>
          </a:prstGeom>
          <a:solidFill>
            <a:srgbClr val="D97757"/>
          </a:solidFill>
          <a:ln w="12700">
            <a:solidFill>
              <a:srgbClr val="D97757"/>
            </a:solidFill>
            <a:prstDash val="solid"/>
          </a:ln>
        </p:spPr>
        <p:txBody>
          <a:bodyPr/>
          <a:lstStyle/>
          <a:p>
            <a:endParaRPr lang="en-US"/>
          </a:p>
        </p:txBody>
      </p:sp>
      <p:sp>
        <p:nvSpPr>
          <p:cNvPr id="14" name="Text 12"/>
          <p:cNvSpPr/>
          <p:nvPr/>
        </p:nvSpPr>
        <p:spPr>
          <a:xfrm>
            <a:off x="4681728" y="2240280"/>
            <a:ext cx="3264408" cy="640080"/>
          </a:xfrm>
          <a:prstGeom prst="rect">
            <a:avLst/>
          </a:prstGeom>
          <a:noFill/>
          <a:ln/>
        </p:spPr>
        <p:txBody>
          <a:bodyPr wrap="square" lIns="0" tIns="0" rIns="0" bIns="0" rtlCol="0" anchor="ctr"/>
          <a:lstStyle/>
          <a:p>
            <a:pPr marL="0" indent="0">
              <a:buNone/>
            </a:pPr>
            <a:r>
              <a:rPr lang="en-US" sz="1600" b="1" dirty="0">
                <a:solidFill>
                  <a:srgbClr val="0B3D5C"/>
                </a:solidFill>
                <a:latin typeface="Georgia" pitchFamily="34" charset="0"/>
                <a:ea typeface="Georgia" pitchFamily="34" charset="-122"/>
                <a:cs typeface="Georgia" pitchFamily="34" charset="-120"/>
              </a:rPr>
              <a:t>Bachelor's-level disciplines</a:t>
            </a:r>
            <a:endParaRPr lang="en-US" sz="1600" dirty="0"/>
          </a:p>
        </p:txBody>
      </p:sp>
      <p:sp>
        <p:nvSpPr>
          <p:cNvPr id="15" name="Text 13"/>
          <p:cNvSpPr/>
          <p:nvPr/>
        </p:nvSpPr>
        <p:spPr>
          <a:xfrm>
            <a:off x="4681728" y="2880360"/>
            <a:ext cx="3264408" cy="274320"/>
          </a:xfrm>
          <a:prstGeom prst="rect">
            <a:avLst/>
          </a:prstGeom>
          <a:noFill/>
          <a:ln/>
        </p:spPr>
        <p:txBody>
          <a:bodyPr wrap="square" lIns="0" tIns="0" rIns="0" bIns="0" rtlCol="0" anchor="ctr"/>
          <a:lstStyle/>
          <a:p>
            <a:pPr marL="0" indent="0">
              <a:buNone/>
            </a:pPr>
            <a:r>
              <a:rPr lang="en-US" sz="1100" i="1" dirty="0">
                <a:solidFill>
                  <a:srgbClr val="475569"/>
                </a:solidFill>
                <a:latin typeface="Calibri" pitchFamily="34" charset="0"/>
                <a:ea typeface="Calibri" pitchFamily="34" charset="-122"/>
                <a:cs typeface="Calibri" pitchFamily="34" charset="-120"/>
              </a:rPr>
              <a:t>No master's generally expected</a:t>
            </a:r>
            <a:endParaRPr lang="en-US" sz="1100" dirty="0"/>
          </a:p>
        </p:txBody>
      </p:sp>
      <p:sp>
        <p:nvSpPr>
          <p:cNvPr id="16" name="Shape 14"/>
          <p:cNvSpPr/>
          <p:nvPr/>
        </p:nvSpPr>
        <p:spPr>
          <a:xfrm>
            <a:off x="4681728" y="3246120"/>
            <a:ext cx="3264408" cy="0"/>
          </a:xfrm>
          <a:prstGeom prst="line">
            <a:avLst/>
          </a:prstGeom>
          <a:noFill/>
          <a:ln w="9525">
            <a:solidFill>
              <a:srgbClr val="E2E8F0"/>
            </a:solidFill>
            <a:prstDash val="solid"/>
          </a:ln>
        </p:spPr>
        <p:txBody>
          <a:bodyPr/>
          <a:lstStyle/>
          <a:p>
            <a:endParaRPr lang="en-US"/>
          </a:p>
        </p:txBody>
      </p:sp>
      <p:sp>
        <p:nvSpPr>
          <p:cNvPr id="17" name="Text 15"/>
          <p:cNvSpPr/>
          <p:nvPr/>
        </p:nvSpPr>
        <p:spPr>
          <a:xfrm>
            <a:off x="4681728" y="3429000"/>
            <a:ext cx="3264408" cy="91440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Master's in directly related discipline + 2 yrs professional experience + licensure, OR</a:t>
            </a:r>
            <a:endParaRPr lang="en-US" sz="1150" dirty="0"/>
          </a:p>
        </p:txBody>
      </p:sp>
      <p:sp>
        <p:nvSpPr>
          <p:cNvPr id="18" name="Text 16"/>
          <p:cNvSpPr/>
          <p:nvPr/>
        </p:nvSpPr>
        <p:spPr>
          <a:xfrm>
            <a:off x="4681728" y="4434840"/>
            <a:ext cx="3264408" cy="91440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Bachelor's in directly related discipline + 6 yrs professional experience + licensure</a:t>
            </a:r>
            <a:endParaRPr lang="en-US" sz="1150" dirty="0"/>
          </a:p>
        </p:txBody>
      </p:sp>
      <p:sp>
        <p:nvSpPr>
          <p:cNvPr id="19" name="Shape 17"/>
          <p:cNvSpPr/>
          <p:nvPr/>
        </p:nvSpPr>
        <p:spPr>
          <a:xfrm>
            <a:off x="8357616" y="1920240"/>
            <a:ext cx="3721608" cy="374904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20" name="Shape 18"/>
          <p:cNvSpPr/>
          <p:nvPr/>
        </p:nvSpPr>
        <p:spPr>
          <a:xfrm>
            <a:off x="8357616" y="1920240"/>
            <a:ext cx="3721608" cy="137160"/>
          </a:xfrm>
          <a:prstGeom prst="rect">
            <a:avLst/>
          </a:prstGeom>
          <a:solidFill>
            <a:srgbClr val="E8A838"/>
          </a:solidFill>
          <a:ln w="12700">
            <a:solidFill>
              <a:srgbClr val="E8A838"/>
            </a:solidFill>
            <a:prstDash val="solid"/>
          </a:ln>
        </p:spPr>
        <p:txBody>
          <a:bodyPr/>
          <a:lstStyle/>
          <a:p>
            <a:endParaRPr lang="en-US"/>
          </a:p>
        </p:txBody>
      </p:sp>
      <p:sp>
        <p:nvSpPr>
          <p:cNvPr id="21" name="Text 19"/>
          <p:cNvSpPr/>
          <p:nvPr/>
        </p:nvSpPr>
        <p:spPr>
          <a:xfrm>
            <a:off x="8586216" y="2240280"/>
            <a:ext cx="3264408" cy="640080"/>
          </a:xfrm>
          <a:prstGeom prst="rect">
            <a:avLst/>
          </a:prstGeom>
          <a:noFill/>
          <a:ln/>
        </p:spPr>
        <p:txBody>
          <a:bodyPr wrap="square" lIns="0" tIns="0" rIns="0" bIns="0" rtlCol="0" anchor="ctr"/>
          <a:lstStyle/>
          <a:p>
            <a:pPr marL="0" indent="0">
              <a:buNone/>
            </a:pPr>
            <a:r>
              <a:rPr lang="en-US" sz="1600" b="1" dirty="0">
                <a:solidFill>
                  <a:srgbClr val="0B3D5C"/>
                </a:solidFill>
                <a:latin typeface="Georgia" pitchFamily="34" charset="0"/>
                <a:ea typeface="Georgia" pitchFamily="34" charset="-122"/>
                <a:cs typeface="Georgia" pitchFamily="34" charset="-120"/>
              </a:rPr>
              <a:t>Experience-heavy disciplines</a:t>
            </a:r>
            <a:endParaRPr lang="en-US" sz="1600" dirty="0"/>
          </a:p>
        </p:txBody>
      </p:sp>
      <p:sp>
        <p:nvSpPr>
          <p:cNvPr id="22" name="Text 20"/>
          <p:cNvSpPr/>
          <p:nvPr/>
        </p:nvSpPr>
        <p:spPr>
          <a:xfrm>
            <a:off x="8586216" y="2880360"/>
            <a:ext cx="3264408" cy="274320"/>
          </a:xfrm>
          <a:prstGeom prst="rect">
            <a:avLst/>
          </a:prstGeom>
          <a:noFill/>
          <a:ln/>
        </p:spPr>
        <p:txBody>
          <a:bodyPr wrap="square" lIns="0" tIns="0" rIns="0" bIns="0" rtlCol="0" anchor="ctr"/>
          <a:lstStyle/>
          <a:p>
            <a:pPr marL="0" indent="0">
              <a:buNone/>
            </a:pPr>
            <a:r>
              <a:rPr lang="en-US" sz="1100" i="1" dirty="0">
                <a:solidFill>
                  <a:srgbClr val="475569"/>
                </a:solidFill>
                <a:latin typeface="Calibri" pitchFamily="34" charset="0"/>
                <a:ea typeface="Calibri" pitchFamily="34" charset="-122"/>
                <a:cs typeface="Calibri" pitchFamily="34" charset="-120"/>
              </a:rPr>
              <a:t>No related bachelor's expected</a:t>
            </a:r>
            <a:endParaRPr lang="en-US" sz="1100" dirty="0"/>
          </a:p>
        </p:txBody>
      </p:sp>
      <p:sp>
        <p:nvSpPr>
          <p:cNvPr id="23" name="Shape 21"/>
          <p:cNvSpPr/>
          <p:nvPr/>
        </p:nvSpPr>
        <p:spPr>
          <a:xfrm>
            <a:off x="8586216" y="3246120"/>
            <a:ext cx="3264408" cy="0"/>
          </a:xfrm>
          <a:prstGeom prst="line">
            <a:avLst/>
          </a:prstGeom>
          <a:noFill/>
          <a:ln w="9525">
            <a:solidFill>
              <a:srgbClr val="E2E8F0"/>
            </a:solidFill>
            <a:prstDash val="solid"/>
          </a:ln>
        </p:spPr>
        <p:txBody>
          <a:bodyPr/>
          <a:lstStyle/>
          <a:p>
            <a:endParaRPr lang="en-US"/>
          </a:p>
        </p:txBody>
      </p:sp>
      <p:sp>
        <p:nvSpPr>
          <p:cNvPr id="24" name="Text 22"/>
          <p:cNvSpPr/>
          <p:nvPr/>
        </p:nvSpPr>
        <p:spPr>
          <a:xfrm>
            <a:off x="8586216" y="3429000"/>
            <a:ext cx="3264408" cy="91440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Any master's + 2 yrs directly related professional experience + licensure, OR</a:t>
            </a:r>
            <a:endParaRPr lang="en-US" sz="1150" dirty="0"/>
          </a:p>
        </p:txBody>
      </p:sp>
      <p:sp>
        <p:nvSpPr>
          <p:cNvPr id="25" name="Text 23"/>
          <p:cNvSpPr/>
          <p:nvPr/>
        </p:nvSpPr>
        <p:spPr>
          <a:xfrm>
            <a:off x="8586216" y="4434840"/>
            <a:ext cx="3264408" cy="914400"/>
          </a:xfrm>
          <a:prstGeom prst="rect">
            <a:avLst/>
          </a:prstGeom>
          <a:noFill/>
          <a:ln/>
        </p:spPr>
        <p:txBody>
          <a:bodyPr wrap="square" lIns="0" tIns="0" rIns="0" bIns="0" rtlCol="0" anchor="ctr"/>
          <a:lstStyle/>
          <a:p>
            <a:pPr marL="0" indent="0">
              <a:buNone/>
            </a:pPr>
            <a:r>
              <a:rPr lang="en-US" sz="1150" dirty="0">
                <a:solidFill>
                  <a:srgbClr val="1E293B"/>
                </a:solidFill>
                <a:latin typeface="Calibri" pitchFamily="34" charset="0"/>
                <a:ea typeface="Calibri" pitchFamily="34" charset="-122"/>
                <a:cs typeface="Calibri" pitchFamily="34" charset="-120"/>
              </a:rPr>
              <a:t>Any bachelor's + 6 yrs directly related professional experience + licensure</a:t>
            </a:r>
            <a:endParaRPr lang="en-US" sz="1150" dirty="0"/>
          </a:p>
        </p:txBody>
      </p:sp>
      <p:sp>
        <p:nvSpPr>
          <p:cNvPr id="26" name="Shape 24"/>
          <p:cNvSpPr/>
          <p:nvPr/>
        </p:nvSpPr>
        <p:spPr>
          <a:xfrm>
            <a:off x="548640" y="5852160"/>
            <a:ext cx="11064240" cy="640080"/>
          </a:xfrm>
          <a:prstGeom prst="rect">
            <a:avLst/>
          </a:prstGeom>
          <a:solidFill>
            <a:srgbClr val="F8F4ED"/>
          </a:solidFill>
          <a:ln w="12700">
            <a:solidFill>
              <a:srgbClr val="D97757"/>
            </a:solidFill>
            <a:prstDash val="solid"/>
          </a:ln>
        </p:spPr>
        <p:txBody>
          <a:bodyPr/>
          <a:lstStyle/>
          <a:p>
            <a:endParaRPr lang="en-US"/>
          </a:p>
        </p:txBody>
      </p:sp>
      <p:pic>
        <p:nvPicPr>
          <p:cNvPr id="27" name="Image 0" descr="preencoded.png"/>
          <p:cNvPicPr>
            <a:picLocks noChangeAspect="1"/>
          </p:cNvPicPr>
          <p:nvPr/>
        </p:nvPicPr>
        <p:blipFill>
          <a:blip r:embed="rId3"/>
          <a:stretch>
            <a:fillRect/>
          </a:stretch>
        </p:blipFill>
        <p:spPr>
          <a:xfrm>
            <a:off x="777240" y="5961888"/>
            <a:ext cx="411480" cy="411480"/>
          </a:xfrm>
          <a:prstGeom prst="rect">
            <a:avLst/>
          </a:prstGeom>
        </p:spPr>
      </p:pic>
      <p:sp>
        <p:nvSpPr>
          <p:cNvPr id="28" name="Text 25"/>
          <p:cNvSpPr/>
          <p:nvPr/>
        </p:nvSpPr>
        <p:spPr>
          <a:xfrm>
            <a:off x="1371600" y="5852160"/>
            <a:ext cx="10149840" cy="640080"/>
          </a:xfrm>
          <a:prstGeom prst="rect">
            <a:avLst/>
          </a:prstGeom>
          <a:noFill/>
          <a:ln/>
        </p:spPr>
        <p:txBody>
          <a:bodyPr wrap="square" lIns="0" tIns="0" rIns="0" bIns="0" rtlCol="0" anchor="ctr"/>
          <a:lstStyle/>
          <a:p>
            <a:pPr marL="0" indent="0">
              <a:buNone/>
            </a:pPr>
            <a:r>
              <a:rPr lang="en-US" sz="1200" b="1" dirty="0">
                <a:solidFill>
                  <a:srgbClr val="D97757"/>
                </a:solidFill>
                <a:latin typeface="Calibri" pitchFamily="34" charset="0"/>
                <a:ea typeface="Calibri" pitchFamily="34" charset="-122"/>
                <a:cs typeface="Calibri" pitchFamily="34" charset="-120"/>
              </a:rPr>
              <a:t>Equivalence note (§53430): </a:t>
            </a:r>
            <a:r>
              <a:rPr lang="en-US" sz="1200" dirty="0">
                <a:solidFill>
                  <a:srgbClr val="1E293B"/>
                </a:solidFill>
                <a:latin typeface="Calibri" pitchFamily="34" charset="0"/>
                <a:ea typeface="Calibri" pitchFamily="34" charset="-122"/>
                <a:cs typeface="Calibri" pitchFamily="34" charset="-120"/>
              </a:rPr>
              <a:t>for UD assignments, equivalency is </a:t>
            </a:r>
            <a:r>
              <a:rPr lang="en-US" sz="1200" b="1" dirty="0">
                <a:solidFill>
                  <a:srgbClr val="1E293B"/>
                </a:solidFill>
                <a:latin typeface="Calibri" pitchFamily="34" charset="0"/>
                <a:ea typeface="Calibri" pitchFamily="34" charset="-122"/>
                <a:cs typeface="Calibri" pitchFamily="34" charset="-120"/>
              </a:rPr>
              <a:t>not allowed</a:t>
            </a:r>
            <a:r>
              <a:rPr lang="en-US" sz="1200" dirty="0">
                <a:solidFill>
                  <a:srgbClr val="1E293B"/>
                </a:solidFill>
                <a:latin typeface="Calibri" pitchFamily="34" charset="0"/>
                <a:ea typeface="Calibri" pitchFamily="34" charset="-122"/>
                <a:cs typeface="Calibri" pitchFamily="34" charset="-120"/>
              </a:rPr>
              <a:t> for the bachelor's degree requirement. An equivalent foreign degree is acceptable.</a:t>
            </a:r>
            <a:endParaRPr lang="en-US" sz="1200" dirty="0"/>
          </a:p>
        </p:txBody>
      </p:sp>
      <p:sp>
        <p:nvSpPr>
          <p:cNvPr id="29" name="Text 26"/>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Faculty Qualifications</a:t>
            </a:r>
            <a:endParaRPr lang="en-US" sz="900" dirty="0"/>
          </a:p>
        </p:txBody>
      </p:sp>
      <p:sp>
        <p:nvSpPr>
          <p:cNvPr id="30" name="Text 27"/>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7 / 19</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A"/>
        </a:solidFill>
        <a:effectLst/>
      </p:bgPr>
    </p:bg>
    <p:spTree>
      <p:nvGrpSpPr>
        <p:cNvPr id="1" name=""/>
        <p:cNvGrpSpPr/>
        <p:nvPr/>
      </p:nvGrpSpPr>
      <p:grpSpPr>
        <a:xfrm>
          <a:off x="0" y="0"/>
          <a:ext cx="0" cy="0"/>
          <a:chOff x="0" y="0"/>
          <a:chExt cx="0" cy="0"/>
        </a:xfrm>
      </p:grpSpPr>
      <p:sp>
        <p:nvSpPr>
          <p:cNvPr id="2" name="Text 0"/>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NON-DUPLICATION · ICAS GUIDELINES</a:t>
            </a:r>
            <a:endParaRPr lang="en-US" sz="1100" dirty="0"/>
          </a:p>
        </p:txBody>
      </p:sp>
      <p:sp>
        <p:nvSpPr>
          <p:cNvPr id="3" name="Text 1"/>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What counts as duplication?</a:t>
            </a:r>
            <a:endParaRPr lang="en-US" sz="3200" dirty="0"/>
          </a:p>
        </p:txBody>
      </p:sp>
      <p:sp>
        <p:nvSpPr>
          <p:cNvPr id="4" name="Shape 2"/>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Shape 3"/>
          <p:cNvSpPr/>
          <p:nvPr/>
        </p:nvSpPr>
        <p:spPr>
          <a:xfrm>
            <a:off x="548640" y="2103120"/>
            <a:ext cx="3721608" cy="34747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6" name="Text 4"/>
          <p:cNvSpPr/>
          <p:nvPr/>
        </p:nvSpPr>
        <p:spPr>
          <a:xfrm>
            <a:off x="822960" y="2286000"/>
            <a:ext cx="914400" cy="914400"/>
          </a:xfrm>
          <a:prstGeom prst="rect">
            <a:avLst/>
          </a:prstGeom>
          <a:noFill/>
          <a:ln/>
        </p:spPr>
        <p:txBody>
          <a:bodyPr wrap="square" lIns="0" tIns="0" rIns="0" bIns="0" rtlCol="0" anchor="ctr"/>
          <a:lstStyle/>
          <a:p>
            <a:pPr marL="0" indent="0">
              <a:buNone/>
            </a:pPr>
            <a:r>
              <a:rPr lang="en-US" sz="4800" b="1" dirty="0">
                <a:solidFill>
                  <a:srgbClr val="D97757"/>
                </a:solidFill>
                <a:latin typeface="Georgia" pitchFamily="34" charset="0"/>
                <a:ea typeface="Georgia" pitchFamily="34" charset="-122"/>
                <a:cs typeface="Georgia" pitchFamily="34" charset="-120"/>
              </a:rPr>
              <a:t>1</a:t>
            </a:r>
            <a:endParaRPr lang="en-US" sz="4800" dirty="0"/>
          </a:p>
        </p:txBody>
      </p:sp>
      <p:pic>
        <p:nvPicPr>
          <p:cNvPr id="7" name="Image 0" descr="preencoded.png"/>
          <p:cNvPicPr>
            <a:picLocks noChangeAspect="1"/>
          </p:cNvPicPr>
          <p:nvPr/>
        </p:nvPicPr>
        <p:blipFill>
          <a:blip r:embed="rId3"/>
          <a:stretch>
            <a:fillRect/>
          </a:stretch>
        </p:blipFill>
        <p:spPr>
          <a:xfrm>
            <a:off x="3355848" y="2423160"/>
            <a:ext cx="594360" cy="594360"/>
          </a:xfrm>
          <a:prstGeom prst="rect">
            <a:avLst/>
          </a:prstGeom>
        </p:spPr>
      </p:pic>
      <p:sp>
        <p:nvSpPr>
          <p:cNvPr id="8" name="Text 5"/>
          <p:cNvSpPr/>
          <p:nvPr/>
        </p:nvSpPr>
        <p:spPr>
          <a:xfrm>
            <a:off x="822960" y="3291840"/>
            <a:ext cx="3172968" cy="548640"/>
          </a:xfrm>
          <a:prstGeom prst="rect">
            <a:avLst/>
          </a:prstGeom>
          <a:noFill/>
          <a:ln/>
        </p:spPr>
        <p:txBody>
          <a:bodyPr wrap="square" lIns="0" tIns="0" rIns="0" bIns="0" rtlCol="0" anchor="ctr"/>
          <a:lstStyle/>
          <a:p>
            <a:pPr marL="0" indent="0">
              <a:buNone/>
            </a:pPr>
            <a:r>
              <a:rPr lang="en-US" sz="1800" b="1" dirty="0">
                <a:solidFill>
                  <a:srgbClr val="0B3D5C"/>
                </a:solidFill>
                <a:latin typeface="Georgia" pitchFamily="34" charset="0"/>
                <a:ea typeface="Georgia" pitchFamily="34" charset="-122"/>
                <a:cs typeface="Georgia" pitchFamily="34" charset="-120"/>
              </a:rPr>
              <a:t>Same CIP code</a:t>
            </a:r>
            <a:endParaRPr lang="en-US" sz="1800" dirty="0"/>
          </a:p>
        </p:txBody>
      </p:sp>
      <p:sp>
        <p:nvSpPr>
          <p:cNvPr id="9" name="Shape 6"/>
          <p:cNvSpPr/>
          <p:nvPr/>
        </p:nvSpPr>
        <p:spPr>
          <a:xfrm>
            <a:off x="822960" y="3886200"/>
            <a:ext cx="457200" cy="36576"/>
          </a:xfrm>
          <a:prstGeom prst="rect">
            <a:avLst/>
          </a:prstGeom>
          <a:solidFill>
            <a:srgbClr val="D97757"/>
          </a:solidFill>
          <a:ln w="12700">
            <a:solidFill>
              <a:srgbClr val="D97757"/>
            </a:solidFill>
            <a:prstDash val="solid"/>
          </a:ln>
        </p:spPr>
        <p:txBody>
          <a:bodyPr/>
          <a:lstStyle/>
          <a:p>
            <a:endParaRPr lang="en-US"/>
          </a:p>
        </p:txBody>
      </p:sp>
      <p:sp>
        <p:nvSpPr>
          <p:cNvPr id="10" name="Text 7"/>
          <p:cNvSpPr/>
          <p:nvPr/>
        </p:nvSpPr>
        <p:spPr>
          <a:xfrm>
            <a:off x="822960" y="4069080"/>
            <a:ext cx="3172968" cy="14630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The proposed program shares the Classification of Instructional Programs code with an existing CSU or UC degree.</a:t>
            </a:r>
            <a:endParaRPr lang="en-US" sz="1200" dirty="0"/>
          </a:p>
        </p:txBody>
      </p:sp>
      <p:sp>
        <p:nvSpPr>
          <p:cNvPr id="11" name="Shape 8"/>
          <p:cNvSpPr/>
          <p:nvPr/>
        </p:nvSpPr>
        <p:spPr>
          <a:xfrm>
            <a:off x="4453128" y="2103120"/>
            <a:ext cx="3721608" cy="34747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2" name="Text 9"/>
          <p:cNvSpPr/>
          <p:nvPr/>
        </p:nvSpPr>
        <p:spPr>
          <a:xfrm>
            <a:off x="4727448" y="2286000"/>
            <a:ext cx="914400" cy="914400"/>
          </a:xfrm>
          <a:prstGeom prst="rect">
            <a:avLst/>
          </a:prstGeom>
          <a:noFill/>
          <a:ln/>
        </p:spPr>
        <p:txBody>
          <a:bodyPr wrap="square" lIns="0" tIns="0" rIns="0" bIns="0" rtlCol="0" anchor="ctr"/>
          <a:lstStyle/>
          <a:p>
            <a:pPr marL="0" indent="0">
              <a:buNone/>
            </a:pPr>
            <a:r>
              <a:rPr lang="en-US" sz="4800" b="1" dirty="0">
                <a:solidFill>
                  <a:srgbClr val="D97757"/>
                </a:solidFill>
                <a:latin typeface="Georgia" pitchFamily="34" charset="0"/>
                <a:ea typeface="Georgia" pitchFamily="34" charset="-122"/>
                <a:cs typeface="Georgia" pitchFamily="34" charset="-120"/>
              </a:rPr>
              <a:t>2</a:t>
            </a:r>
            <a:endParaRPr lang="en-US" sz="4800" dirty="0"/>
          </a:p>
        </p:txBody>
      </p:sp>
      <p:pic>
        <p:nvPicPr>
          <p:cNvPr id="13" name="Image 1" descr="preencoded.png"/>
          <p:cNvPicPr>
            <a:picLocks noChangeAspect="1"/>
          </p:cNvPicPr>
          <p:nvPr/>
        </p:nvPicPr>
        <p:blipFill>
          <a:blip r:embed="rId4"/>
          <a:stretch>
            <a:fillRect/>
          </a:stretch>
        </p:blipFill>
        <p:spPr>
          <a:xfrm>
            <a:off x="7260336" y="2423160"/>
            <a:ext cx="594360" cy="594360"/>
          </a:xfrm>
          <a:prstGeom prst="rect">
            <a:avLst/>
          </a:prstGeom>
        </p:spPr>
      </p:pic>
      <p:sp>
        <p:nvSpPr>
          <p:cNvPr id="14" name="Text 10"/>
          <p:cNvSpPr/>
          <p:nvPr/>
        </p:nvSpPr>
        <p:spPr>
          <a:xfrm>
            <a:off x="4727448" y="3291840"/>
            <a:ext cx="3172968" cy="548640"/>
          </a:xfrm>
          <a:prstGeom prst="rect">
            <a:avLst/>
          </a:prstGeom>
          <a:noFill/>
          <a:ln/>
        </p:spPr>
        <p:txBody>
          <a:bodyPr wrap="square" lIns="0" tIns="0" rIns="0" bIns="0" rtlCol="0" anchor="ctr"/>
          <a:lstStyle/>
          <a:p>
            <a:pPr marL="0" indent="0">
              <a:buNone/>
            </a:pPr>
            <a:r>
              <a:rPr lang="en-US" sz="1800" b="1" dirty="0">
                <a:solidFill>
                  <a:srgbClr val="0B3D5C"/>
                </a:solidFill>
                <a:latin typeface="Georgia" pitchFamily="34" charset="0"/>
                <a:ea typeface="Georgia" pitchFamily="34" charset="-122"/>
                <a:cs typeface="Georgia" pitchFamily="34" charset="-120"/>
              </a:rPr>
              <a:t>Mirrored title &amp; curriculum</a:t>
            </a:r>
            <a:endParaRPr lang="en-US" sz="1800" dirty="0"/>
          </a:p>
        </p:txBody>
      </p:sp>
      <p:sp>
        <p:nvSpPr>
          <p:cNvPr id="15" name="Shape 11"/>
          <p:cNvSpPr/>
          <p:nvPr/>
        </p:nvSpPr>
        <p:spPr>
          <a:xfrm>
            <a:off x="4727448" y="3886200"/>
            <a:ext cx="457200" cy="36576"/>
          </a:xfrm>
          <a:prstGeom prst="rect">
            <a:avLst/>
          </a:prstGeom>
          <a:solidFill>
            <a:srgbClr val="D97757"/>
          </a:solidFill>
          <a:ln w="12700">
            <a:solidFill>
              <a:srgbClr val="D97757"/>
            </a:solidFill>
            <a:prstDash val="solid"/>
          </a:ln>
        </p:spPr>
        <p:txBody>
          <a:bodyPr/>
          <a:lstStyle/>
          <a:p>
            <a:endParaRPr lang="en-US"/>
          </a:p>
        </p:txBody>
      </p:sp>
      <p:sp>
        <p:nvSpPr>
          <p:cNvPr id="16" name="Text 12"/>
          <p:cNvSpPr/>
          <p:nvPr/>
        </p:nvSpPr>
        <p:spPr>
          <a:xfrm>
            <a:off x="4727448" y="4069080"/>
            <a:ext cx="3172968" cy="14630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The CCC BDP closely mirrors the title, core courses, and structure of an existing CSU or UC bachelor's.</a:t>
            </a:r>
            <a:endParaRPr lang="en-US" sz="1200" dirty="0"/>
          </a:p>
        </p:txBody>
      </p:sp>
      <p:sp>
        <p:nvSpPr>
          <p:cNvPr id="17" name="Shape 13"/>
          <p:cNvSpPr/>
          <p:nvPr/>
        </p:nvSpPr>
        <p:spPr>
          <a:xfrm>
            <a:off x="8357616" y="2103120"/>
            <a:ext cx="3721608" cy="3474720"/>
          </a:xfrm>
          <a:prstGeom prst="rect">
            <a:avLst/>
          </a:prstGeom>
          <a:solidFill>
            <a:srgbClr val="FFFFFF"/>
          </a:solidFill>
          <a:ln w="9525">
            <a:solidFill>
              <a:srgbClr val="E2E8F0"/>
            </a:solidFill>
            <a:prstDash val="solid"/>
          </a:ln>
          <a:effectLst>
            <a:outerShdw blurRad="101600" dist="25400" dir="5400000" algn="bl" rotWithShape="0">
              <a:srgbClr val="000000">
                <a:alpha val="12000"/>
              </a:srgbClr>
            </a:outerShdw>
          </a:effectLst>
        </p:spPr>
        <p:txBody>
          <a:bodyPr/>
          <a:lstStyle/>
          <a:p>
            <a:endParaRPr lang="en-US"/>
          </a:p>
        </p:txBody>
      </p:sp>
      <p:sp>
        <p:nvSpPr>
          <p:cNvPr id="18" name="Text 14"/>
          <p:cNvSpPr/>
          <p:nvPr/>
        </p:nvSpPr>
        <p:spPr>
          <a:xfrm>
            <a:off x="8631936" y="2286000"/>
            <a:ext cx="914400" cy="914400"/>
          </a:xfrm>
          <a:prstGeom prst="rect">
            <a:avLst/>
          </a:prstGeom>
          <a:noFill/>
          <a:ln/>
        </p:spPr>
        <p:txBody>
          <a:bodyPr wrap="square" lIns="0" tIns="0" rIns="0" bIns="0" rtlCol="0" anchor="ctr"/>
          <a:lstStyle/>
          <a:p>
            <a:pPr marL="0" indent="0">
              <a:buNone/>
            </a:pPr>
            <a:r>
              <a:rPr lang="en-US" sz="4800" b="1" dirty="0">
                <a:solidFill>
                  <a:srgbClr val="D97757"/>
                </a:solidFill>
                <a:latin typeface="Georgia" pitchFamily="34" charset="0"/>
                <a:ea typeface="Georgia" pitchFamily="34" charset="-122"/>
                <a:cs typeface="Georgia" pitchFamily="34" charset="-120"/>
              </a:rPr>
              <a:t>3</a:t>
            </a:r>
            <a:endParaRPr lang="en-US" sz="4800" dirty="0"/>
          </a:p>
        </p:txBody>
      </p:sp>
      <p:pic>
        <p:nvPicPr>
          <p:cNvPr id="19" name="Image 2" descr="preencoded.png"/>
          <p:cNvPicPr>
            <a:picLocks noChangeAspect="1"/>
          </p:cNvPicPr>
          <p:nvPr/>
        </p:nvPicPr>
        <p:blipFill>
          <a:blip r:embed="rId5"/>
          <a:stretch>
            <a:fillRect/>
          </a:stretch>
        </p:blipFill>
        <p:spPr>
          <a:xfrm>
            <a:off x="11164824" y="2423160"/>
            <a:ext cx="594360" cy="594360"/>
          </a:xfrm>
          <a:prstGeom prst="rect">
            <a:avLst/>
          </a:prstGeom>
        </p:spPr>
      </p:pic>
      <p:sp>
        <p:nvSpPr>
          <p:cNvPr id="20" name="Text 15"/>
          <p:cNvSpPr/>
          <p:nvPr/>
        </p:nvSpPr>
        <p:spPr>
          <a:xfrm>
            <a:off x="8631936" y="3291840"/>
            <a:ext cx="3172968" cy="548640"/>
          </a:xfrm>
          <a:prstGeom prst="rect">
            <a:avLst/>
          </a:prstGeom>
          <a:noFill/>
          <a:ln/>
        </p:spPr>
        <p:txBody>
          <a:bodyPr wrap="square" lIns="0" tIns="0" rIns="0" bIns="0" rtlCol="0" anchor="ctr"/>
          <a:lstStyle/>
          <a:p>
            <a:pPr marL="0" indent="0">
              <a:buNone/>
            </a:pPr>
            <a:r>
              <a:rPr lang="en-US" sz="1800" b="1" dirty="0">
                <a:solidFill>
                  <a:srgbClr val="0B3D5C"/>
                </a:solidFill>
                <a:latin typeface="Georgia" pitchFamily="34" charset="0"/>
                <a:ea typeface="Georgia" pitchFamily="34" charset="-122"/>
                <a:cs typeface="Georgia" pitchFamily="34" charset="-120"/>
              </a:rPr>
              <a:t>Substantial overlap in outcomes</a:t>
            </a:r>
            <a:endParaRPr lang="en-US" sz="1800" dirty="0"/>
          </a:p>
        </p:txBody>
      </p:sp>
      <p:sp>
        <p:nvSpPr>
          <p:cNvPr id="21" name="Shape 16"/>
          <p:cNvSpPr/>
          <p:nvPr/>
        </p:nvSpPr>
        <p:spPr>
          <a:xfrm>
            <a:off x="8631936" y="3886200"/>
            <a:ext cx="457200" cy="36576"/>
          </a:xfrm>
          <a:prstGeom prst="rect">
            <a:avLst/>
          </a:prstGeom>
          <a:solidFill>
            <a:srgbClr val="D97757"/>
          </a:solidFill>
          <a:ln w="12700">
            <a:solidFill>
              <a:srgbClr val="D97757"/>
            </a:solidFill>
            <a:prstDash val="solid"/>
          </a:ln>
        </p:spPr>
        <p:txBody>
          <a:bodyPr/>
          <a:lstStyle/>
          <a:p>
            <a:endParaRPr lang="en-US"/>
          </a:p>
        </p:txBody>
      </p:sp>
      <p:sp>
        <p:nvSpPr>
          <p:cNvPr id="22" name="Text 17"/>
          <p:cNvSpPr/>
          <p:nvPr/>
        </p:nvSpPr>
        <p:spPr>
          <a:xfrm>
            <a:off x="8631936" y="4069080"/>
            <a:ext cx="3172968" cy="14630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The curriculum overlaps substantially in learning outcomes or upper-division major coursework.</a:t>
            </a:r>
            <a:endParaRPr lang="en-US" sz="1200" dirty="0"/>
          </a:p>
        </p:txBody>
      </p:sp>
      <p:sp>
        <p:nvSpPr>
          <p:cNvPr id="23" name="Text 18"/>
          <p:cNvSpPr/>
          <p:nvPr/>
        </p:nvSpPr>
        <p:spPr>
          <a:xfrm>
            <a:off x="548640" y="5852160"/>
            <a:ext cx="11064240" cy="365760"/>
          </a:xfrm>
          <a:prstGeom prst="rect">
            <a:avLst/>
          </a:prstGeom>
          <a:noFill/>
          <a:ln/>
        </p:spPr>
        <p:txBody>
          <a:bodyPr wrap="square" lIns="0" tIns="0" rIns="0" bIns="0" rtlCol="0" anchor="ctr"/>
          <a:lstStyle/>
          <a:p>
            <a:pPr marL="0" indent="0" algn="ctr">
              <a:buNone/>
            </a:pPr>
            <a:r>
              <a:rPr lang="en-US" sz="1300" b="1" i="1" dirty="0">
                <a:solidFill>
                  <a:srgbClr val="D97757"/>
                </a:solidFill>
                <a:latin typeface="Georgia" pitchFamily="34" charset="0"/>
                <a:ea typeface="Georgia" pitchFamily="34" charset="-122"/>
                <a:cs typeface="Georgia" pitchFamily="34" charset="-120"/>
              </a:rPr>
              <a:t>Duplication = duplication. The same content by a different name is still the same content.</a:t>
            </a:r>
            <a:endParaRPr lang="en-US" sz="1300" dirty="0"/>
          </a:p>
        </p:txBody>
      </p:sp>
      <p:sp>
        <p:nvSpPr>
          <p:cNvPr id="24" name="Text 19"/>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Non-Duplication</a:t>
            </a:r>
            <a:endParaRPr lang="en-US" sz="900" dirty="0"/>
          </a:p>
        </p:txBody>
      </p:sp>
      <p:sp>
        <p:nvSpPr>
          <p:cNvPr id="25" name="Text 20"/>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8 / 19</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AFAFA"/>
        </a:solidFill>
        <a:effectLst/>
      </p:bgPr>
    </p:bg>
    <p:spTree>
      <p:nvGrpSpPr>
        <p:cNvPr id="1" name="">
          <a:extLst>
            <a:ext uri="{FF2B5EF4-FFF2-40B4-BE49-F238E27FC236}">
              <a16:creationId xmlns:a16="http://schemas.microsoft.com/office/drawing/2014/main" id="{EBE180B0-6346-1541-EF73-EA7BD2F247E2}"/>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9F65FBC0-DD00-54A5-41D0-5481732C1479}"/>
              </a:ext>
            </a:extLst>
          </p:cNvPr>
          <p:cNvSpPr/>
          <p:nvPr/>
        </p:nvSpPr>
        <p:spPr>
          <a:xfrm>
            <a:off x="548640" y="411480"/>
            <a:ext cx="9144000" cy="274320"/>
          </a:xfrm>
          <a:prstGeom prst="rect">
            <a:avLst/>
          </a:prstGeom>
          <a:noFill/>
          <a:ln/>
        </p:spPr>
        <p:txBody>
          <a:bodyPr wrap="square" lIns="0" tIns="0" rIns="0" bIns="0" rtlCol="0" anchor="ctr"/>
          <a:lstStyle/>
          <a:p>
            <a:pPr marL="0" indent="0">
              <a:buNone/>
            </a:pPr>
            <a:r>
              <a:rPr lang="en-US" sz="1100" b="1" kern="0" spc="300" dirty="0">
                <a:solidFill>
                  <a:srgbClr val="D97757"/>
                </a:solidFill>
                <a:latin typeface="Calibri" pitchFamily="34" charset="0"/>
                <a:ea typeface="Calibri" pitchFamily="34" charset="-122"/>
                <a:cs typeface="Calibri" pitchFamily="34" charset="-120"/>
              </a:rPr>
              <a:t>CLASSIFICATION OF INSTRUCTIONAL PROGRAMS</a:t>
            </a:r>
            <a:endParaRPr lang="en-US" sz="1100" dirty="0"/>
          </a:p>
        </p:txBody>
      </p:sp>
      <p:sp>
        <p:nvSpPr>
          <p:cNvPr id="3" name="Text 1">
            <a:extLst>
              <a:ext uri="{FF2B5EF4-FFF2-40B4-BE49-F238E27FC236}">
                <a16:creationId xmlns:a16="http://schemas.microsoft.com/office/drawing/2014/main" id="{F05F8104-9B3E-4F5D-4393-E3620B2BD149}"/>
              </a:ext>
            </a:extLst>
          </p:cNvPr>
          <p:cNvSpPr/>
          <p:nvPr/>
        </p:nvSpPr>
        <p:spPr>
          <a:xfrm>
            <a:off x="548640" y="713232"/>
            <a:ext cx="10972800" cy="777240"/>
          </a:xfrm>
          <a:prstGeom prst="rect">
            <a:avLst/>
          </a:prstGeom>
          <a:noFill/>
          <a:ln/>
        </p:spPr>
        <p:txBody>
          <a:bodyPr wrap="square" lIns="0" tIns="0" rIns="0" bIns="0" rtlCol="0" anchor="ctr"/>
          <a:lstStyle/>
          <a:p>
            <a:pPr marL="0" indent="0">
              <a:buNone/>
            </a:pPr>
            <a:r>
              <a:rPr lang="en-US" sz="3200" b="1" dirty="0">
                <a:solidFill>
                  <a:srgbClr val="0B3D5C"/>
                </a:solidFill>
                <a:latin typeface="Georgia" pitchFamily="34" charset="0"/>
                <a:ea typeface="Georgia" pitchFamily="34" charset="-122"/>
                <a:cs typeface="Georgia" pitchFamily="34" charset="-120"/>
              </a:rPr>
              <a:t>CIP codes: the 6-digit key</a:t>
            </a:r>
            <a:endParaRPr lang="en-US" sz="3200" dirty="0"/>
          </a:p>
        </p:txBody>
      </p:sp>
      <p:sp>
        <p:nvSpPr>
          <p:cNvPr id="4" name="Shape 2">
            <a:extLst>
              <a:ext uri="{FF2B5EF4-FFF2-40B4-BE49-F238E27FC236}">
                <a16:creationId xmlns:a16="http://schemas.microsoft.com/office/drawing/2014/main" id="{8576F220-07B4-8BE9-CE82-692FD14D12A0}"/>
              </a:ext>
            </a:extLst>
          </p:cNvPr>
          <p:cNvSpPr/>
          <p:nvPr/>
        </p:nvSpPr>
        <p:spPr>
          <a:xfrm>
            <a:off x="548640" y="1572768"/>
            <a:ext cx="457200" cy="54864"/>
          </a:xfrm>
          <a:prstGeom prst="rect">
            <a:avLst/>
          </a:prstGeom>
          <a:solidFill>
            <a:srgbClr val="D97757"/>
          </a:solidFill>
          <a:ln w="12700">
            <a:solidFill>
              <a:srgbClr val="D97757"/>
            </a:solidFill>
            <a:prstDash val="solid"/>
          </a:ln>
        </p:spPr>
        <p:txBody>
          <a:bodyPr/>
          <a:lstStyle/>
          <a:p>
            <a:endParaRPr lang="en-US"/>
          </a:p>
        </p:txBody>
      </p:sp>
      <p:sp>
        <p:nvSpPr>
          <p:cNvPr id="5" name="Text 3">
            <a:extLst>
              <a:ext uri="{FF2B5EF4-FFF2-40B4-BE49-F238E27FC236}">
                <a16:creationId xmlns:a16="http://schemas.microsoft.com/office/drawing/2014/main" id="{C0B2F803-9F5C-A654-1D0B-B83003DB63A2}"/>
              </a:ext>
            </a:extLst>
          </p:cNvPr>
          <p:cNvSpPr/>
          <p:nvPr/>
        </p:nvSpPr>
        <p:spPr>
          <a:xfrm>
            <a:off x="548640" y="2011680"/>
            <a:ext cx="11064240" cy="82296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Developed by the National Center for Education Statistics, the CIP is the federal taxonomy used to identify and compare programs across institutions. Every BDP proposal selects exactly one CIP code — and that single code is the first filter every duplication reviewer uses.</a:t>
            </a:r>
            <a:endParaRPr lang="en-US" sz="1300" dirty="0"/>
          </a:p>
        </p:txBody>
      </p:sp>
      <p:sp>
        <p:nvSpPr>
          <p:cNvPr id="6" name="Text 4">
            <a:extLst>
              <a:ext uri="{FF2B5EF4-FFF2-40B4-BE49-F238E27FC236}">
                <a16:creationId xmlns:a16="http://schemas.microsoft.com/office/drawing/2014/main" id="{015A6A88-C602-F4D3-984D-15AFB594C024}"/>
              </a:ext>
            </a:extLst>
          </p:cNvPr>
          <p:cNvSpPr/>
          <p:nvPr/>
        </p:nvSpPr>
        <p:spPr>
          <a:xfrm>
            <a:off x="548640" y="2926080"/>
            <a:ext cx="5486400" cy="274320"/>
          </a:xfrm>
          <a:prstGeom prst="rect">
            <a:avLst/>
          </a:prstGeom>
          <a:noFill/>
          <a:ln/>
        </p:spPr>
        <p:txBody>
          <a:bodyPr wrap="square" lIns="0" tIns="0" rIns="0" bIns="0" rtlCol="0" anchor="ctr"/>
          <a:lstStyle/>
          <a:p>
            <a:pPr marL="0" indent="0">
              <a:buNone/>
            </a:pPr>
            <a:r>
              <a:rPr lang="en-US" sz="1100" b="1" kern="0" spc="200" dirty="0">
                <a:solidFill>
                  <a:srgbClr val="D97757"/>
                </a:solidFill>
                <a:latin typeface="Calibri" pitchFamily="34" charset="0"/>
                <a:ea typeface="Calibri" pitchFamily="34" charset="-122"/>
                <a:cs typeface="Calibri" pitchFamily="34" charset="-120"/>
              </a:rPr>
              <a:t>EXAMPLE · CIP 10.0304</a:t>
            </a:r>
            <a:endParaRPr lang="en-US" sz="1100" dirty="0"/>
          </a:p>
        </p:txBody>
      </p:sp>
      <p:sp>
        <p:nvSpPr>
          <p:cNvPr id="7" name="Text 5">
            <a:extLst>
              <a:ext uri="{FF2B5EF4-FFF2-40B4-BE49-F238E27FC236}">
                <a16:creationId xmlns:a16="http://schemas.microsoft.com/office/drawing/2014/main" id="{15C9CC32-77A3-D894-5B13-8017AEEFE1F2}"/>
              </a:ext>
            </a:extLst>
          </p:cNvPr>
          <p:cNvSpPr/>
          <p:nvPr/>
        </p:nvSpPr>
        <p:spPr>
          <a:xfrm>
            <a:off x="548640" y="3200400"/>
            <a:ext cx="10972800" cy="457200"/>
          </a:xfrm>
          <a:prstGeom prst="rect">
            <a:avLst/>
          </a:prstGeom>
          <a:noFill/>
          <a:ln/>
        </p:spPr>
        <p:txBody>
          <a:bodyPr wrap="square" lIns="0" tIns="0" rIns="0" bIns="0" rtlCol="0" anchor="ctr"/>
          <a:lstStyle/>
          <a:p>
            <a:pPr marL="0" indent="0">
              <a:buNone/>
            </a:pPr>
            <a:r>
              <a:rPr lang="en-US" sz="2000" b="1" dirty="0">
                <a:solidFill>
                  <a:srgbClr val="0B3D5C"/>
                </a:solidFill>
                <a:latin typeface="Georgia" pitchFamily="34" charset="0"/>
                <a:ea typeface="Georgia" pitchFamily="34" charset="-122"/>
                <a:cs typeface="Georgia" pitchFamily="34" charset="-120"/>
              </a:rPr>
              <a:t>Animation, Interactive Technology, Video Graphics and Special Effects</a:t>
            </a:r>
            <a:endParaRPr lang="en-US" sz="2000" dirty="0"/>
          </a:p>
        </p:txBody>
      </p:sp>
      <p:sp>
        <p:nvSpPr>
          <p:cNvPr id="8" name="Shape 6">
            <a:extLst>
              <a:ext uri="{FF2B5EF4-FFF2-40B4-BE49-F238E27FC236}">
                <a16:creationId xmlns:a16="http://schemas.microsoft.com/office/drawing/2014/main" id="{AC62C1D5-32F7-5BBE-9C27-739353600C8B}"/>
              </a:ext>
            </a:extLst>
          </p:cNvPr>
          <p:cNvSpPr/>
          <p:nvPr/>
        </p:nvSpPr>
        <p:spPr>
          <a:xfrm>
            <a:off x="548640" y="3840480"/>
            <a:ext cx="3721608" cy="1737360"/>
          </a:xfrm>
          <a:prstGeom prst="rect">
            <a:avLst/>
          </a:prstGeom>
          <a:solidFill>
            <a:srgbClr val="0B3D5C"/>
          </a:solidFill>
          <a:ln w="12700">
            <a:solidFill>
              <a:srgbClr val="0B3D5C"/>
            </a:solidFill>
            <a:prstDash val="solid"/>
          </a:ln>
        </p:spPr>
        <p:txBody>
          <a:bodyPr/>
          <a:lstStyle/>
          <a:p>
            <a:endParaRPr lang="en-US"/>
          </a:p>
        </p:txBody>
      </p:sp>
      <p:sp>
        <p:nvSpPr>
          <p:cNvPr id="9" name="Text 7">
            <a:extLst>
              <a:ext uri="{FF2B5EF4-FFF2-40B4-BE49-F238E27FC236}">
                <a16:creationId xmlns:a16="http://schemas.microsoft.com/office/drawing/2014/main" id="{4538B528-7D00-6D28-5E37-93D41A0B9AD2}"/>
              </a:ext>
            </a:extLst>
          </p:cNvPr>
          <p:cNvSpPr/>
          <p:nvPr/>
        </p:nvSpPr>
        <p:spPr>
          <a:xfrm>
            <a:off x="548640" y="3931920"/>
            <a:ext cx="3721608" cy="868680"/>
          </a:xfrm>
          <a:prstGeom prst="rect">
            <a:avLst/>
          </a:prstGeom>
          <a:noFill/>
          <a:ln/>
        </p:spPr>
        <p:txBody>
          <a:bodyPr wrap="square" lIns="0" tIns="0" rIns="0" bIns="0" rtlCol="0" anchor="ctr"/>
          <a:lstStyle/>
          <a:p>
            <a:pPr marL="0" indent="0" algn="ctr">
              <a:buNone/>
            </a:pPr>
            <a:r>
              <a:rPr lang="en-US" sz="5600" b="1" dirty="0">
                <a:solidFill>
                  <a:srgbClr val="E8A838"/>
                </a:solidFill>
                <a:latin typeface="Georgia" pitchFamily="34" charset="0"/>
              </a:rPr>
              <a:t>10</a:t>
            </a:r>
            <a:endParaRPr lang="en-US" sz="5600" dirty="0"/>
          </a:p>
        </p:txBody>
      </p:sp>
      <p:sp>
        <p:nvSpPr>
          <p:cNvPr id="10" name="Text 8">
            <a:extLst>
              <a:ext uri="{FF2B5EF4-FFF2-40B4-BE49-F238E27FC236}">
                <a16:creationId xmlns:a16="http://schemas.microsoft.com/office/drawing/2014/main" id="{C2426135-79A0-A182-8A4A-C25C2A332202}"/>
              </a:ext>
            </a:extLst>
          </p:cNvPr>
          <p:cNvSpPr/>
          <p:nvPr/>
        </p:nvSpPr>
        <p:spPr>
          <a:xfrm>
            <a:off x="731520" y="4754880"/>
            <a:ext cx="3355848" cy="274320"/>
          </a:xfrm>
          <a:prstGeom prst="rect">
            <a:avLst/>
          </a:prstGeom>
          <a:noFill/>
          <a:ln/>
        </p:spPr>
        <p:txBody>
          <a:bodyPr wrap="square" lIns="0" tIns="0" rIns="0" bIns="0" rtlCol="0" anchor="ctr"/>
          <a:lstStyle/>
          <a:p>
            <a:pPr marL="0" indent="0" algn="ctr">
              <a:buNone/>
            </a:pPr>
            <a:r>
              <a:rPr lang="en-US" sz="1000" b="1" kern="0" spc="200" dirty="0">
                <a:solidFill>
                  <a:srgbClr val="D97757"/>
                </a:solidFill>
                <a:latin typeface="Calibri" pitchFamily="34" charset="0"/>
                <a:ea typeface="Calibri" pitchFamily="34" charset="-122"/>
                <a:cs typeface="Calibri" pitchFamily="34" charset="-120"/>
              </a:rPr>
              <a:t>AREA</a:t>
            </a:r>
            <a:endParaRPr lang="en-US" sz="1000" dirty="0"/>
          </a:p>
        </p:txBody>
      </p:sp>
      <p:sp>
        <p:nvSpPr>
          <p:cNvPr id="11" name="Text 9">
            <a:extLst>
              <a:ext uri="{FF2B5EF4-FFF2-40B4-BE49-F238E27FC236}">
                <a16:creationId xmlns:a16="http://schemas.microsoft.com/office/drawing/2014/main" id="{3FCFA452-8562-CF5E-CB4D-762B37D67941}"/>
              </a:ext>
            </a:extLst>
          </p:cNvPr>
          <p:cNvSpPr/>
          <p:nvPr/>
        </p:nvSpPr>
        <p:spPr>
          <a:xfrm>
            <a:off x="731520" y="5029200"/>
            <a:ext cx="3355848" cy="502920"/>
          </a:xfrm>
          <a:prstGeom prst="rect">
            <a:avLst/>
          </a:prstGeom>
          <a:noFill/>
          <a:ln/>
        </p:spPr>
        <p:txBody>
          <a:bodyPr wrap="square" lIns="0" tIns="0" rIns="0" bIns="0" rtlCol="0" anchor="ctr"/>
          <a:lstStyle/>
          <a:p>
            <a:pPr marL="0" indent="0" algn="ctr">
              <a:buNone/>
            </a:pPr>
            <a:r>
              <a:rPr lang="en-US" sz="1050" dirty="0">
                <a:solidFill>
                  <a:srgbClr val="F8F4ED"/>
                </a:solidFill>
                <a:latin typeface="Calibri" pitchFamily="34" charset="0"/>
                <a:ea typeface="Calibri" pitchFamily="34" charset="-122"/>
                <a:cs typeface="Calibri" pitchFamily="34" charset="-120"/>
              </a:rPr>
              <a:t>Communications Technologies/Technicians and Support Services</a:t>
            </a:r>
            <a:endParaRPr lang="en-US" sz="1050" dirty="0"/>
          </a:p>
        </p:txBody>
      </p:sp>
      <p:sp>
        <p:nvSpPr>
          <p:cNvPr id="12" name="Shape 10">
            <a:extLst>
              <a:ext uri="{FF2B5EF4-FFF2-40B4-BE49-F238E27FC236}">
                <a16:creationId xmlns:a16="http://schemas.microsoft.com/office/drawing/2014/main" id="{FBC686F9-45CE-444A-2DE1-FA81C43C2822}"/>
              </a:ext>
            </a:extLst>
          </p:cNvPr>
          <p:cNvSpPr/>
          <p:nvPr/>
        </p:nvSpPr>
        <p:spPr>
          <a:xfrm>
            <a:off x="4453128" y="3840480"/>
            <a:ext cx="3721608" cy="1737360"/>
          </a:xfrm>
          <a:prstGeom prst="rect">
            <a:avLst/>
          </a:prstGeom>
          <a:solidFill>
            <a:srgbClr val="0B3D5C"/>
          </a:solidFill>
          <a:ln w="12700">
            <a:solidFill>
              <a:srgbClr val="0B3D5C"/>
            </a:solidFill>
            <a:prstDash val="solid"/>
          </a:ln>
        </p:spPr>
        <p:txBody>
          <a:bodyPr/>
          <a:lstStyle/>
          <a:p>
            <a:endParaRPr lang="en-US"/>
          </a:p>
        </p:txBody>
      </p:sp>
      <p:sp>
        <p:nvSpPr>
          <p:cNvPr id="13" name="Text 11">
            <a:extLst>
              <a:ext uri="{FF2B5EF4-FFF2-40B4-BE49-F238E27FC236}">
                <a16:creationId xmlns:a16="http://schemas.microsoft.com/office/drawing/2014/main" id="{2C385018-FE79-EE1C-56BD-854CEFC47C8F}"/>
              </a:ext>
            </a:extLst>
          </p:cNvPr>
          <p:cNvSpPr/>
          <p:nvPr/>
        </p:nvSpPr>
        <p:spPr>
          <a:xfrm>
            <a:off x="4453128" y="3931920"/>
            <a:ext cx="3721608" cy="868680"/>
          </a:xfrm>
          <a:prstGeom prst="rect">
            <a:avLst/>
          </a:prstGeom>
          <a:noFill/>
          <a:ln/>
        </p:spPr>
        <p:txBody>
          <a:bodyPr wrap="square" lIns="0" tIns="0" rIns="0" bIns="0" rtlCol="0" anchor="ctr"/>
          <a:lstStyle/>
          <a:p>
            <a:pPr marL="0" indent="0" algn="ctr">
              <a:buNone/>
            </a:pPr>
            <a:r>
              <a:rPr lang="en-US" sz="5600" b="1" dirty="0">
                <a:solidFill>
                  <a:srgbClr val="E8A838"/>
                </a:solidFill>
                <a:latin typeface="Georgia" pitchFamily="34" charset="0"/>
                <a:ea typeface="Georgia" pitchFamily="34" charset="-122"/>
                <a:cs typeface="Georgia" pitchFamily="34" charset="-120"/>
              </a:rPr>
              <a:t>03</a:t>
            </a:r>
            <a:endParaRPr lang="en-US" sz="5600" dirty="0"/>
          </a:p>
        </p:txBody>
      </p:sp>
      <p:sp>
        <p:nvSpPr>
          <p:cNvPr id="14" name="Text 12">
            <a:extLst>
              <a:ext uri="{FF2B5EF4-FFF2-40B4-BE49-F238E27FC236}">
                <a16:creationId xmlns:a16="http://schemas.microsoft.com/office/drawing/2014/main" id="{E855B67A-D56D-B01B-E12F-6259BCEDD240}"/>
              </a:ext>
            </a:extLst>
          </p:cNvPr>
          <p:cNvSpPr/>
          <p:nvPr/>
        </p:nvSpPr>
        <p:spPr>
          <a:xfrm>
            <a:off x="4636008" y="4754880"/>
            <a:ext cx="3355848" cy="274320"/>
          </a:xfrm>
          <a:prstGeom prst="rect">
            <a:avLst/>
          </a:prstGeom>
          <a:noFill/>
          <a:ln/>
        </p:spPr>
        <p:txBody>
          <a:bodyPr wrap="square" lIns="0" tIns="0" rIns="0" bIns="0" rtlCol="0" anchor="ctr"/>
          <a:lstStyle/>
          <a:p>
            <a:pPr marL="0" indent="0" algn="ctr">
              <a:buNone/>
            </a:pPr>
            <a:r>
              <a:rPr lang="en-US" sz="1000" b="1" kern="0" spc="200" dirty="0">
                <a:solidFill>
                  <a:srgbClr val="D97757"/>
                </a:solidFill>
                <a:latin typeface="Calibri" pitchFamily="34" charset="0"/>
                <a:ea typeface="Calibri" pitchFamily="34" charset="-122"/>
                <a:cs typeface="Calibri" pitchFamily="34" charset="-120"/>
              </a:rPr>
              <a:t>SUB-AREA</a:t>
            </a:r>
            <a:endParaRPr lang="en-US" sz="1000" dirty="0"/>
          </a:p>
        </p:txBody>
      </p:sp>
      <p:sp>
        <p:nvSpPr>
          <p:cNvPr id="15" name="Text 13">
            <a:extLst>
              <a:ext uri="{FF2B5EF4-FFF2-40B4-BE49-F238E27FC236}">
                <a16:creationId xmlns:a16="http://schemas.microsoft.com/office/drawing/2014/main" id="{DB2E2653-E925-B164-8B6B-FCFC52116FF2}"/>
              </a:ext>
            </a:extLst>
          </p:cNvPr>
          <p:cNvSpPr/>
          <p:nvPr/>
        </p:nvSpPr>
        <p:spPr>
          <a:xfrm>
            <a:off x="4636008" y="5029200"/>
            <a:ext cx="3355848" cy="502920"/>
          </a:xfrm>
          <a:prstGeom prst="rect">
            <a:avLst/>
          </a:prstGeom>
          <a:noFill/>
          <a:ln/>
        </p:spPr>
        <p:txBody>
          <a:bodyPr wrap="square" lIns="0" tIns="0" rIns="0" bIns="0" rtlCol="0" anchor="ctr"/>
          <a:lstStyle/>
          <a:p>
            <a:pPr marL="0" indent="0" algn="ctr">
              <a:buNone/>
            </a:pPr>
            <a:r>
              <a:rPr lang="en-US" sz="1050" dirty="0">
                <a:solidFill>
                  <a:srgbClr val="F8F4ED"/>
                </a:solidFill>
                <a:latin typeface="Calibri" pitchFamily="34" charset="0"/>
                <a:ea typeface="Calibri" pitchFamily="34" charset="-122"/>
                <a:cs typeface="Calibri" pitchFamily="34" charset="-120"/>
              </a:rPr>
              <a:t>Graphic Communications</a:t>
            </a:r>
            <a:endParaRPr lang="en-US" sz="1050" dirty="0"/>
          </a:p>
        </p:txBody>
      </p:sp>
      <p:sp>
        <p:nvSpPr>
          <p:cNvPr id="16" name="Shape 14">
            <a:extLst>
              <a:ext uri="{FF2B5EF4-FFF2-40B4-BE49-F238E27FC236}">
                <a16:creationId xmlns:a16="http://schemas.microsoft.com/office/drawing/2014/main" id="{D83E194A-B4D8-02F2-2286-80B4C7E04FEE}"/>
              </a:ext>
            </a:extLst>
          </p:cNvPr>
          <p:cNvSpPr/>
          <p:nvPr/>
        </p:nvSpPr>
        <p:spPr>
          <a:xfrm>
            <a:off x="8357616" y="3840480"/>
            <a:ext cx="3721608" cy="1737360"/>
          </a:xfrm>
          <a:prstGeom prst="rect">
            <a:avLst/>
          </a:prstGeom>
          <a:solidFill>
            <a:srgbClr val="0B3D5C"/>
          </a:solidFill>
          <a:ln w="12700">
            <a:solidFill>
              <a:srgbClr val="0B3D5C"/>
            </a:solidFill>
            <a:prstDash val="solid"/>
          </a:ln>
        </p:spPr>
        <p:txBody>
          <a:bodyPr/>
          <a:lstStyle/>
          <a:p>
            <a:endParaRPr lang="en-US"/>
          </a:p>
        </p:txBody>
      </p:sp>
      <p:sp>
        <p:nvSpPr>
          <p:cNvPr id="17" name="Text 15">
            <a:extLst>
              <a:ext uri="{FF2B5EF4-FFF2-40B4-BE49-F238E27FC236}">
                <a16:creationId xmlns:a16="http://schemas.microsoft.com/office/drawing/2014/main" id="{C4452D4A-C83E-E40C-1144-FFED1C0B381D}"/>
              </a:ext>
            </a:extLst>
          </p:cNvPr>
          <p:cNvSpPr/>
          <p:nvPr/>
        </p:nvSpPr>
        <p:spPr>
          <a:xfrm>
            <a:off x="8357616" y="3931920"/>
            <a:ext cx="3721608" cy="868680"/>
          </a:xfrm>
          <a:prstGeom prst="rect">
            <a:avLst/>
          </a:prstGeom>
          <a:noFill/>
          <a:ln/>
        </p:spPr>
        <p:txBody>
          <a:bodyPr wrap="square" lIns="0" tIns="0" rIns="0" bIns="0" rtlCol="0" anchor="ctr"/>
          <a:lstStyle/>
          <a:p>
            <a:pPr marL="0" indent="0" algn="ctr">
              <a:buNone/>
            </a:pPr>
            <a:r>
              <a:rPr lang="en-US" sz="5600" b="1" dirty="0">
                <a:solidFill>
                  <a:srgbClr val="E8A838"/>
                </a:solidFill>
                <a:latin typeface="Georgia" pitchFamily="34" charset="0"/>
                <a:ea typeface="Georgia" pitchFamily="34" charset="-122"/>
                <a:cs typeface="Georgia" pitchFamily="34" charset="-120"/>
              </a:rPr>
              <a:t>04</a:t>
            </a:r>
            <a:endParaRPr lang="en-US" sz="5600" dirty="0"/>
          </a:p>
        </p:txBody>
      </p:sp>
      <p:sp>
        <p:nvSpPr>
          <p:cNvPr id="18" name="Text 16">
            <a:extLst>
              <a:ext uri="{FF2B5EF4-FFF2-40B4-BE49-F238E27FC236}">
                <a16:creationId xmlns:a16="http://schemas.microsoft.com/office/drawing/2014/main" id="{50C8D5EB-4D33-C030-46CA-CAB6093AE9B3}"/>
              </a:ext>
            </a:extLst>
          </p:cNvPr>
          <p:cNvSpPr/>
          <p:nvPr/>
        </p:nvSpPr>
        <p:spPr>
          <a:xfrm>
            <a:off x="8540496" y="4754880"/>
            <a:ext cx="3355848" cy="274320"/>
          </a:xfrm>
          <a:prstGeom prst="rect">
            <a:avLst/>
          </a:prstGeom>
          <a:noFill/>
          <a:ln/>
        </p:spPr>
        <p:txBody>
          <a:bodyPr wrap="square" lIns="0" tIns="0" rIns="0" bIns="0" rtlCol="0" anchor="ctr"/>
          <a:lstStyle/>
          <a:p>
            <a:pPr marL="0" indent="0" algn="ctr">
              <a:buNone/>
            </a:pPr>
            <a:r>
              <a:rPr lang="en-US" sz="1000" b="1" kern="0" spc="200" dirty="0">
                <a:solidFill>
                  <a:srgbClr val="D97757"/>
                </a:solidFill>
                <a:latin typeface="Calibri" pitchFamily="34" charset="0"/>
                <a:ea typeface="Calibri" pitchFamily="34" charset="-122"/>
                <a:cs typeface="Calibri" pitchFamily="34" charset="-120"/>
              </a:rPr>
              <a:t>SPECIFIC</a:t>
            </a:r>
            <a:endParaRPr lang="en-US" sz="1000" dirty="0"/>
          </a:p>
        </p:txBody>
      </p:sp>
      <p:sp>
        <p:nvSpPr>
          <p:cNvPr id="19" name="Text 17">
            <a:extLst>
              <a:ext uri="{FF2B5EF4-FFF2-40B4-BE49-F238E27FC236}">
                <a16:creationId xmlns:a16="http://schemas.microsoft.com/office/drawing/2014/main" id="{5FF1A067-7B59-FCC3-F33D-FC4D63C1A57B}"/>
              </a:ext>
            </a:extLst>
          </p:cNvPr>
          <p:cNvSpPr/>
          <p:nvPr/>
        </p:nvSpPr>
        <p:spPr>
          <a:xfrm>
            <a:off x="8540496" y="5029200"/>
            <a:ext cx="3355848" cy="502920"/>
          </a:xfrm>
          <a:prstGeom prst="rect">
            <a:avLst/>
          </a:prstGeom>
          <a:noFill/>
          <a:ln/>
        </p:spPr>
        <p:txBody>
          <a:bodyPr wrap="square" lIns="0" tIns="0" rIns="0" bIns="0" rtlCol="0" anchor="ctr"/>
          <a:lstStyle/>
          <a:p>
            <a:pPr marL="0" indent="0" algn="ctr">
              <a:buNone/>
            </a:pPr>
            <a:r>
              <a:rPr lang="en-US" sz="1050" dirty="0">
                <a:solidFill>
                  <a:srgbClr val="F8F4ED"/>
                </a:solidFill>
                <a:latin typeface="Calibri" pitchFamily="34" charset="0"/>
                <a:ea typeface="Calibri" pitchFamily="34" charset="-122"/>
                <a:cs typeface="Calibri" pitchFamily="34" charset="-120"/>
              </a:rPr>
              <a:t>Animation, Interactive Technology, Video Graphics and Special Effects</a:t>
            </a:r>
            <a:endParaRPr lang="en-US" sz="1050" dirty="0"/>
          </a:p>
        </p:txBody>
      </p:sp>
      <p:sp>
        <p:nvSpPr>
          <p:cNvPr id="20" name="Shape 18">
            <a:extLst>
              <a:ext uri="{FF2B5EF4-FFF2-40B4-BE49-F238E27FC236}">
                <a16:creationId xmlns:a16="http://schemas.microsoft.com/office/drawing/2014/main" id="{C4E8DB58-4DB7-3CA9-071D-55EEF4A0C1D3}"/>
              </a:ext>
            </a:extLst>
          </p:cNvPr>
          <p:cNvSpPr/>
          <p:nvPr/>
        </p:nvSpPr>
        <p:spPr>
          <a:xfrm>
            <a:off x="548640" y="5806440"/>
            <a:ext cx="11064240" cy="685800"/>
          </a:xfrm>
          <a:prstGeom prst="rect">
            <a:avLst/>
          </a:prstGeom>
          <a:solidFill>
            <a:srgbClr val="F8F4ED"/>
          </a:solidFill>
          <a:ln w="12700">
            <a:solidFill>
              <a:srgbClr val="F8F4ED"/>
            </a:solidFill>
            <a:prstDash val="solid"/>
          </a:ln>
        </p:spPr>
        <p:txBody>
          <a:bodyPr/>
          <a:lstStyle/>
          <a:p>
            <a:endParaRPr lang="en-US"/>
          </a:p>
        </p:txBody>
      </p:sp>
      <p:pic>
        <p:nvPicPr>
          <p:cNvPr id="21" name="Image 0" descr="preencoded.png">
            <a:extLst>
              <a:ext uri="{FF2B5EF4-FFF2-40B4-BE49-F238E27FC236}">
                <a16:creationId xmlns:a16="http://schemas.microsoft.com/office/drawing/2014/main" id="{F7999BB0-7758-748B-1E38-3537985DA673}"/>
              </a:ext>
            </a:extLst>
          </p:cNvPr>
          <p:cNvPicPr>
            <a:picLocks noChangeAspect="1"/>
          </p:cNvPicPr>
          <p:nvPr/>
        </p:nvPicPr>
        <p:blipFill>
          <a:blip r:embed="rId3"/>
          <a:stretch>
            <a:fillRect/>
          </a:stretch>
        </p:blipFill>
        <p:spPr>
          <a:xfrm>
            <a:off x="777240" y="5943600"/>
            <a:ext cx="411480" cy="411480"/>
          </a:xfrm>
          <a:prstGeom prst="rect">
            <a:avLst/>
          </a:prstGeom>
        </p:spPr>
      </p:pic>
      <p:sp>
        <p:nvSpPr>
          <p:cNvPr id="22" name="Text 19">
            <a:extLst>
              <a:ext uri="{FF2B5EF4-FFF2-40B4-BE49-F238E27FC236}">
                <a16:creationId xmlns:a16="http://schemas.microsoft.com/office/drawing/2014/main" id="{1956529E-0800-6412-FD96-6C5EB499A651}"/>
              </a:ext>
            </a:extLst>
          </p:cNvPr>
          <p:cNvSpPr/>
          <p:nvPr/>
        </p:nvSpPr>
        <p:spPr>
          <a:xfrm>
            <a:off x="1371600" y="5806440"/>
            <a:ext cx="10149840" cy="685800"/>
          </a:xfrm>
          <a:prstGeom prst="rect">
            <a:avLst/>
          </a:prstGeom>
          <a:noFill/>
          <a:ln/>
        </p:spPr>
        <p:txBody>
          <a:bodyPr wrap="square" lIns="0" tIns="0" rIns="0" bIns="0" rtlCol="0" anchor="ctr"/>
          <a:lstStyle/>
          <a:p>
            <a:pPr marL="0" indent="0">
              <a:buNone/>
            </a:pPr>
            <a:r>
              <a:rPr lang="en-US" sz="1150" i="1" dirty="0">
                <a:solidFill>
                  <a:srgbClr val="1E293B"/>
                </a:solidFill>
                <a:latin typeface="Calibri" pitchFamily="34" charset="0"/>
                <a:ea typeface="Calibri" pitchFamily="34" charset="-122"/>
                <a:cs typeface="Calibri" pitchFamily="34" charset="-120"/>
              </a:rPr>
              <a:t>Choosing a CIP: start with the first two digits, drill down to the code whose description best reflects the curricular and programmatic outcomes. You can also work backwards from the SOC occupation the program prepares students for.</a:t>
            </a:r>
            <a:endParaRPr lang="en-US" sz="1150" dirty="0"/>
          </a:p>
        </p:txBody>
      </p:sp>
      <p:sp>
        <p:nvSpPr>
          <p:cNvPr id="23" name="Text 20">
            <a:extLst>
              <a:ext uri="{FF2B5EF4-FFF2-40B4-BE49-F238E27FC236}">
                <a16:creationId xmlns:a16="http://schemas.microsoft.com/office/drawing/2014/main" id="{9078F999-F5FF-C075-DB57-6BE143B75F3C}"/>
              </a:ext>
            </a:extLst>
          </p:cNvPr>
          <p:cNvSpPr/>
          <p:nvPr/>
        </p:nvSpPr>
        <p:spPr>
          <a:xfrm>
            <a:off x="457200" y="6492240"/>
            <a:ext cx="7315200" cy="228600"/>
          </a:xfrm>
          <a:prstGeom prst="rect">
            <a:avLst/>
          </a:prstGeom>
          <a:noFill/>
          <a:ln/>
        </p:spPr>
        <p:txBody>
          <a:bodyPr wrap="square" rtlCol="0" anchor="ctr"/>
          <a:lstStyle/>
          <a:p>
            <a:pPr marL="0" indent="0">
              <a:buNone/>
            </a:pPr>
            <a:r>
              <a:rPr lang="en-US" sz="900" i="1" dirty="0">
                <a:solidFill>
                  <a:srgbClr val="475569"/>
                </a:solidFill>
                <a:latin typeface="Calibri" pitchFamily="34" charset="0"/>
                <a:ea typeface="Calibri" pitchFamily="34" charset="-122"/>
                <a:cs typeface="Calibri" pitchFamily="34" charset="-120"/>
              </a:rPr>
              <a:t>Non-Duplication</a:t>
            </a:r>
            <a:endParaRPr lang="en-US" sz="900" dirty="0"/>
          </a:p>
        </p:txBody>
      </p:sp>
      <p:sp>
        <p:nvSpPr>
          <p:cNvPr id="24" name="Text 21">
            <a:extLst>
              <a:ext uri="{FF2B5EF4-FFF2-40B4-BE49-F238E27FC236}">
                <a16:creationId xmlns:a16="http://schemas.microsoft.com/office/drawing/2014/main" id="{947515E2-7ADE-1BA1-7422-8DD832684D01}"/>
              </a:ext>
            </a:extLst>
          </p:cNvPr>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475569"/>
                </a:solidFill>
                <a:latin typeface="Calibri" pitchFamily="34" charset="0"/>
                <a:ea typeface="Calibri" pitchFamily="34" charset="-122"/>
                <a:cs typeface="Calibri" pitchFamily="34" charset="-120"/>
              </a:rPr>
              <a:t>9 / 19</a:t>
            </a:r>
            <a:endParaRPr lang="en-US" sz="900" dirty="0"/>
          </a:p>
        </p:txBody>
      </p:sp>
    </p:spTree>
    <p:extLst>
      <p:ext uri="{BB962C8B-B14F-4D97-AF65-F5344CB8AC3E}">
        <p14:creationId xmlns:p14="http://schemas.microsoft.com/office/powerpoint/2010/main" val="38447393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TotalTime>
  <Words>2405</Words>
  <Application>Microsoft Macintosh PowerPoint</Application>
  <PresentationFormat>Widescreen</PresentationFormat>
  <Paragraphs>346</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 Bachelor's Degree Program</dc:title>
  <dc:subject>PptxGenJS Presentation</dc:subject>
  <dc:creator>Berkeley City College — MMART</dc:creator>
  <cp:lastModifiedBy>Lacefield, Hyla</cp:lastModifiedBy>
  <cp:revision>5</cp:revision>
  <dcterms:created xsi:type="dcterms:W3CDTF">2026-04-24T04:43:13Z</dcterms:created>
  <dcterms:modified xsi:type="dcterms:W3CDTF">2026-05-14T19:29:32Z</dcterms:modified>
</cp:coreProperties>
</file>