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588" r:id="rId6"/>
    <p:sldId id="590" r:id="rId7"/>
    <p:sldId id="591" r:id="rId8"/>
    <p:sldId id="375" r:id="rId9"/>
    <p:sldId id="5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76" dt="2026-08-27T16:56:06.634"/>
    <p1510:client id="{63583379-ABF3-5EE0-E8C2-9224173724E0}" v="221" dt="2026-08-27T17:34:43.483"/>
    <p1510:client id="{9CF9235A-C5D1-D3FC-339A-E5DB947D5383}" v="79" dt="2026-08-27T16:43:31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F6C53-FD31-441D-9709-9C08FFE89B6B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1D321-1CEB-4512-B459-D491905FB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44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Manuel</a:t>
            </a:r>
            <a:endParaRPr/>
          </a:p>
        </p:txBody>
      </p:sp>
      <p:sp>
        <p:nvSpPr>
          <p:cNvPr id="138" name="Google Shape;13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2941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91CA-5C66-47FF-AD68-F198B3B24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D4A066-E8D9-4701-8DB1-9DCEF4A5F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94FF9-723C-4A84-AFDB-6035949C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168CD-62F1-4BF3-A4C5-16CD436D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2F342-42CF-4305-8D91-19443570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8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CD575-17DF-4B38-B285-B9B2F3D3E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71F01-2283-4F52-99C5-A73C20687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28D0E-F3E9-43DE-8E4C-AD7B09F4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CCA36-FD29-4C26-8EF2-095F4E81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CC65E-B74E-4A3F-881C-142CEAA8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6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F07D88-6109-40A5-A993-3714CA1D6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DB7AB5-2517-4725-8E3D-9F0C9F07C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B51D9-C11F-4D9A-94BE-356FA8294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DC1D-FD6A-4B44-8A97-0BF44AF4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5244C-4EC7-4DB2-8177-65BE45F4D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6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9668-DE48-45DB-B21C-EBD1E231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72261-2BFD-46CD-A316-63CBCB996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46CF7-9A6D-4CA9-868E-A33D49B4B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E4A16-06EB-4101-BFBE-47597677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0C52D-1F9D-40D6-B23B-800A31D2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2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8BAF-91A6-4A9C-9293-C5FEA2DB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D9454-9AF8-457F-8796-B32926503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F1820-2DAA-48ED-995F-6C957CCB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BEC8E-9F71-4E17-BA98-8567AC74D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2E4B4-6544-456C-9CB5-C78B860F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19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C3E63-B2AC-406D-B21B-32C6A421F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644F1-039B-4AA5-85A2-74D1CC7C2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AFDFAE-53A1-4552-AA46-25661DDDE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BDAF0-2150-470D-9713-4A5A3911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1F5AF8-E03F-4B9F-B52E-57118472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4D099-4ABD-48DB-8EBF-F027BE31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61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4FFD-8BB8-4FCE-B5C0-CEAF7F602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7184E-88D2-4F84-9E1B-E845F25E8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D5013-694D-4257-9F1B-988D11A6A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3CABFD-9FB1-4261-99EA-904696098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71E1B6-7809-4350-93BC-BD7A83996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E90C83-DAF7-4739-A306-D4A760F6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A70D78-DB81-4DF9-9228-55B4DBC2D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EEE8DF-33AD-4239-BF24-7DE41A1E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4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728BC-C744-402B-B299-C79E5F5C2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E98E0-ECD6-453D-B770-FDC7489D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4104F4-D5AB-4EBC-8481-271813AE8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3D732-F89B-417D-A9A5-3BFB99F3A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97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69471C-3B89-4480-99EE-3E09B146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E8D91-63D6-4808-9782-75883BE6D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248C6-DD1A-4DE3-82F0-B3A683B74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09EF9-B245-4A5D-BC66-755F34E85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F83BF-C11E-4C58-BEA4-C214ECA65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D05DD-C8E1-4E3A-9F18-088523511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0C3DD-025D-4D01-A747-D4D461EED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49A62A-F5A2-4408-8FCA-C60A8E28E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35407-6397-4FCB-806D-5847951C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846FE-C5E2-4F10-A807-589DE010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37594C-BC8E-40CD-924F-EE1044C86D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8935D-1228-4A9C-9DD0-88EFE19FF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0B650-9161-40DF-9CC9-83A70AF3B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E02EC-42E8-4E58-B4C4-F2779027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E4133-1480-4972-AC77-606AE4FD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6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36778B-288F-42D2-A956-A2C90BD01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7E7A0-0B02-4A0B-A020-BABF8F5B3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4A662-309E-4D4A-9F9F-77A2E8AFF9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89D5D-4C0E-45E2-A9CF-A4ED4D57B99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349DE-CEF1-41C2-A321-5C4BB19B9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C401D-EF92-4B72-A4F6-B6052BED1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41D4-0BEA-4496-8452-CD726E37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5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nadacollege.edu/pgm/" TargetMode="External"/><Relationship Id="rId2" Type="http://schemas.openxmlformats.org/officeDocument/2006/relationships/hyperlink" Target="https://youtu.be/v2_n6RE6qs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anadacollege.edu/plans/leadership-retreat.ph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5B3E2-E5EB-4563-97C0-7E0BB8BDC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1500"/>
              <a:t>Leadership Retreat 2026</a:t>
            </a:r>
          </a:p>
        </p:txBody>
      </p:sp>
    </p:spTree>
    <p:extLst>
      <p:ext uri="{BB962C8B-B14F-4D97-AF65-F5344CB8AC3E}">
        <p14:creationId xmlns:p14="http://schemas.microsoft.com/office/powerpoint/2010/main" val="165824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68C9C5-489E-AEC2-3885-8745B4AC4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>
                <a:ea typeface="Calibri Light"/>
                <a:cs typeface="Calibri Light"/>
              </a:rPr>
              <a:t>What is it?</a:t>
            </a:r>
            <a:endParaRPr lang="en-US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C47F1-5309-DA91-1D15-C2446778B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As part of Cañada College's </a:t>
            </a:r>
            <a:r>
              <a:rPr lang="en-US" dirty="0">
                <a:ea typeface="+mn-lt"/>
                <a:cs typeface="+mn-lt"/>
                <a:hlinkClick r:id="rId2"/>
              </a:rPr>
              <a:t>annual planning cycle</a:t>
            </a:r>
            <a:r>
              <a:rPr lang="en-US" dirty="0">
                <a:ea typeface="+mn-lt"/>
                <a:cs typeface="+mn-lt"/>
              </a:rPr>
              <a:t>, student, faculty, and classified staff leaders and administrators convene for a Leadership Retreat during the summer in anticipation of the following academic year.  Participants represent all of the major constituency groups that are part of the College's </a:t>
            </a:r>
            <a:r>
              <a:rPr lang="en-US" dirty="0">
                <a:ea typeface="+mn-lt"/>
                <a:cs typeface="+mn-lt"/>
                <a:hlinkClick r:id="rId3"/>
              </a:rPr>
              <a:t>participatory governance framework</a:t>
            </a:r>
            <a:r>
              <a:rPr lang="en-US" dirty="0">
                <a:ea typeface="+mn-lt"/>
                <a:cs typeface="+mn-lt"/>
              </a:rPr>
              <a:t>.  One of the outcomes of the Retreat is the development of the College's annual strategic plan (Educational Master Plan priority projects) for the following academic year.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62057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FABAAC9-E91D-3600-F82D-E7143B01F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" r="-1" b="-1"/>
          <a:stretch>
            <a:fillRect/>
          </a:stretch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612DB9-8FBE-9615-6028-3576A2B96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29" y="4349753"/>
            <a:ext cx="2994574" cy="2027516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  <a:ea typeface="Calibri Light"/>
                <a:cs typeface="Calibri Light"/>
              </a:rPr>
              <a:t>2026 Leadership Retreat</a:t>
            </a:r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F34CB-5068-47D4-8600-BCD086C66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9191" y="4349753"/>
            <a:ext cx="7729995" cy="204189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400">
                <a:solidFill>
                  <a:schemeClr val="tx2"/>
                </a:solidFill>
                <a:latin typeface="Franklin Gothic Book"/>
              </a:rPr>
              <a:t>60+ students, faculty, classified staff and administrators participated</a:t>
            </a:r>
            <a:endParaRPr lang="en-US" sz="2400">
              <a:solidFill>
                <a:schemeClr val="tx2"/>
              </a:solidFill>
              <a:ea typeface="Calibri"/>
              <a:cs typeface="Calibri"/>
            </a:endParaRPr>
          </a:p>
          <a:p>
            <a:pPr>
              <a:spcBef>
                <a:spcPts val="1200"/>
              </a:spcBef>
            </a:pPr>
            <a:r>
              <a:rPr lang="en-US" sz="2400">
                <a:solidFill>
                  <a:schemeClr val="tx2"/>
                </a:solidFill>
                <a:latin typeface="Franklin Gothic Book"/>
              </a:rPr>
              <a:t>8 breakout sessions focused on “inquiry topics” for 2026-27 to help prepare or </a:t>
            </a:r>
            <a:r>
              <a:rPr lang="en-US" sz="2400" b="1">
                <a:solidFill>
                  <a:srgbClr val="00B050"/>
                </a:solidFill>
                <a:latin typeface="Franklin Gothic Book"/>
              </a:rPr>
              <a:t>“plan to plan”</a:t>
            </a:r>
            <a:r>
              <a:rPr lang="en-US" sz="2400">
                <a:solidFill>
                  <a:schemeClr val="tx2"/>
                </a:solidFill>
                <a:latin typeface="Franklin Gothic Book"/>
              </a:rPr>
              <a:t> for our new Educational Strategic Plan that starts Fall 2028.</a:t>
            </a:r>
          </a:p>
          <a:p>
            <a:pPr>
              <a:spcBef>
                <a:spcPts val="1200"/>
              </a:spcBef>
            </a:pPr>
            <a:r>
              <a:rPr lang="en-US" sz="2400">
                <a:solidFill>
                  <a:schemeClr val="tx2"/>
                </a:solidFill>
                <a:latin typeface="Franklin Gothic Book"/>
              </a:rPr>
              <a:t>Check </a:t>
            </a:r>
            <a:r>
              <a:rPr lang="en-US" sz="2400" dirty="0">
                <a:solidFill>
                  <a:schemeClr val="tx2"/>
                </a:solidFill>
                <a:latin typeface="Franklin Gothic Book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Leadership Retreat website</a:t>
            </a:r>
            <a:r>
              <a:rPr lang="en-US" sz="2400">
                <a:solidFill>
                  <a:schemeClr val="tx2"/>
                </a:solidFill>
                <a:latin typeface="Franklin Gothic Book"/>
              </a:rPr>
              <a:t> for more info</a:t>
            </a:r>
          </a:p>
          <a:p>
            <a:endParaRPr lang="en-US" sz="1300">
              <a:solidFill>
                <a:schemeClr val="tx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141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714E1-4110-B0AD-48C1-FBF329FC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000">
                <a:ea typeface="Calibri Light"/>
                <a:cs typeface="Calibri Light"/>
              </a:rPr>
              <a:t>General Questions These Groups will be Investigating</a:t>
            </a:r>
            <a:endParaRPr lang="en-US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3D338-AA34-EBB1-9FE3-304F8DBC4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ea typeface="Calibri"/>
                <a:cs typeface="Calibri"/>
              </a:rPr>
              <a:t>Review current best practices</a:t>
            </a:r>
          </a:p>
          <a:p>
            <a:r>
              <a:rPr lang="en-US">
                <a:ea typeface="Calibri"/>
                <a:cs typeface="Calibri"/>
              </a:rPr>
              <a:t>Gather campus input </a:t>
            </a:r>
          </a:p>
          <a:p>
            <a:r>
              <a:rPr lang="en-US">
                <a:ea typeface="Calibri"/>
                <a:cs typeface="Calibri"/>
              </a:rPr>
              <a:t>Identify gaps</a:t>
            </a:r>
          </a:p>
          <a:p>
            <a:r>
              <a:rPr lang="en-US">
                <a:ea typeface="Calibri"/>
                <a:cs typeface="Calibri"/>
              </a:rPr>
              <a:t>What are we doing now?</a:t>
            </a:r>
          </a:p>
          <a:p>
            <a:r>
              <a:rPr lang="en-US">
                <a:ea typeface="Calibri"/>
                <a:cs typeface="Calibri"/>
              </a:rPr>
              <a:t>What are other college's doing?</a:t>
            </a:r>
          </a:p>
          <a:p>
            <a:r>
              <a:rPr lang="en-US">
                <a:ea typeface="Calibri"/>
                <a:cs typeface="Calibri"/>
              </a:rPr>
              <a:t>Share out to participatory governance groups and collection feedback</a:t>
            </a:r>
          </a:p>
          <a:p>
            <a:r>
              <a:rPr lang="en-US">
                <a:ea typeface="Calibri"/>
                <a:cs typeface="Calibri"/>
              </a:rPr>
              <a:t>Actionable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75032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FE1BE2-C9F5-155C-1E2B-5585B27C0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Inquiry Groups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133B8-A77F-4349-9A68-3EEB917C0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>
                <a:effectLst/>
                <a:highlight>
                  <a:srgbClr val="FFFF00"/>
                </a:highlight>
              </a:rPr>
              <a:t>Artificial Intelligence</a:t>
            </a:r>
            <a:endParaRPr lang="en-US" sz="2000" b="1" i="0" u="none" strike="noStrike">
              <a:effectLst/>
              <a:highlight>
                <a:srgbClr val="FFFF00"/>
              </a:highlight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0" i="0" u="none" strike="noStrike">
                <a:effectLst/>
                <a:highlight>
                  <a:srgbClr val="FFFF00"/>
                </a:highlight>
              </a:rPr>
              <a:t>Instructional</a:t>
            </a:r>
            <a:endParaRPr lang="en-US" sz="2000" b="0" i="0" u="none" strike="noStrike">
              <a:effectLst/>
              <a:highlight>
                <a:srgbClr val="FFFF00"/>
              </a:highlight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Student services (prof. </a:t>
            </a:r>
            <a:r>
              <a:rPr lang="en-US" sz="2000" dirty="0" err="1"/>
              <a:t>devt</a:t>
            </a:r>
            <a:r>
              <a:rPr lang="en-US" sz="2000" dirty="0"/>
              <a:t> with the tools)</a:t>
            </a:r>
            <a:endParaRPr lang="en-US" sz="2000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0" i="0" u="none" strike="noStrike">
                <a:effectLst/>
              </a:rPr>
              <a:t>Operations</a:t>
            </a:r>
            <a:endParaRPr lang="en-US" sz="2000" b="0" i="0" u="none" strike="noStrike">
              <a:effectLst/>
              <a:ea typeface="Calibri"/>
              <a:cs typeface="Calibri"/>
            </a:endParaRP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>
                <a:effectLst/>
              </a:rPr>
              <a:t>Work-based learning </a:t>
            </a:r>
            <a:endParaRPr lang="en-US" sz="2000" b="1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0" i="0" u="none" strike="noStrike">
                <a:effectLst/>
              </a:rPr>
              <a:t>Embedding career exploration in more aspects of academic pathways</a:t>
            </a:r>
            <a:endParaRPr lang="en-US" sz="2000">
              <a:ea typeface="Calibri"/>
              <a:cs typeface="Calibri"/>
            </a:endParaRP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>
                <a:effectLst/>
              </a:rPr>
              <a:t>Intentionally strengthening enrollment</a:t>
            </a:r>
            <a:endParaRPr lang="en-US" sz="2000" b="1" i="0" u="none" strike="noStrike">
              <a:effectLst/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0" i="0" u="none" strike="noStrike">
                <a:effectLst/>
              </a:rPr>
              <a:t>Shifting demographics of our community – how can we best serve these changing educational needs?</a:t>
            </a:r>
            <a:endParaRPr lang="en-US" sz="2000" b="0" i="0" u="none" strike="noStrike">
              <a:effectLst/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Community partnerships – are there other opportunities we could pursue?</a:t>
            </a:r>
            <a:endParaRPr lang="en-US" sz="2000" b="0" i="0" u="none" strike="noStrike">
              <a:effectLst/>
              <a:ea typeface="Calibri"/>
              <a:cs typeface="Calibri"/>
            </a:endParaRP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 i="0" u="none" strike="noStrike">
                <a:effectLst/>
              </a:rPr>
              <a:t>Mental Health</a:t>
            </a:r>
            <a:endParaRPr lang="en-US" sz="2000" b="1" i="0" u="none" strike="noStrike">
              <a:effectLst/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Understanding the emerging needs of students</a:t>
            </a:r>
            <a:endParaRPr lang="en-US" sz="2000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Exploring potential changes in teaching &amp; learning strategies</a:t>
            </a:r>
            <a:endParaRPr lang="en-US" sz="2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911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701671-AB98-58B0-CF71-30F1D854A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Inquiry Groups cont.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2BD9984A-F809-8B2C-6214-70CE913EE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Autofit/>
          </a:bodyPr>
          <a:lstStyle/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/>
              <a:t>Accessibility </a:t>
            </a:r>
            <a:endParaRPr lang="en-US" sz="2000" b="1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Making instructional and business processes accessible</a:t>
            </a:r>
            <a:endParaRPr lang="en-US" sz="2000">
              <a:ea typeface="Calibri"/>
              <a:cs typeface="Calibri"/>
            </a:endParaRP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/>
              <a:t>Reimagining the Performing Arts Center with the community in mind – launch in Spring 2027</a:t>
            </a:r>
            <a:endParaRPr lang="en-US" sz="2000" b="1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If the bond passes, conduct inquiry into the needs of the community for a performing arts venue and related programming</a:t>
            </a:r>
            <a:endParaRPr lang="en-US" sz="2000">
              <a:ea typeface="Calibri"/>
              <a:cs typeface="Calibri"/>
            </a:endParaRP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/>
              <a:t>Ensure our workforce programs are well aligned with regional workforce needs </a:t>
            </a:r>
            <a:endParaRPr lang="en-US" sz="2000" b="1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Consider family-supporting wages - ensuring our students’ educational experience facilitates earning a living regional wage </a:t>
            </a:r>
            <a:endParaRPr lang="en-US" sz="2000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Consider more modular instructional programs (CTE) - short term programs closely aligned with regional workforce needs</a:t>
            </a:r>
            <a:endParaRPr lang="en-US" sz="2000">
              <a:ea typeface="Calibri"/>
              <a:cs typeface="Calibri"/>
            </a:endParaRP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en-US" sz="2000" b="1"/>
              <a:t>Did the education experience at Ca</a:t>
            </a:r>
            <a:r>
              <a:rPr lang="en-US" sz="2000" b="1">
                <a:effectLst/>
              </a:rPr>
              <a:t>ñ</a:t>
            </a:r>
            <a:r>
              <a:rPr lang="en-US" sz="2000" b="1"/>
              <a:t>ada meet the educational needs of the students?</a:t>
            </a:r>
            <a:endParaRPr lang="en-US" sz="2000" b="1">
              <a:ea typeface="Calibri"/>
              <a:cs typeface="Calibri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</a:pPr>
            <a:r>
              <a:rPr lang="en-US" sz="2000"/>
              <a:t>How do we know whether students are satisfied with their experience at Ca</a:t>
            </a:r>
            <a:r>
              <a:rPr lang="en-US" sz="2000">
                <a:effectLst/>
              </a:rPr>
              <a:t>ñ</a:t>
            </a:r>
            <a:r>
              <a:rPr lang="en-US" sz="2000"/>
              <a:t>ada?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>
                <a:solidFill>
                  <a:srgbClr val="FF0000"/>
                </a:solidFill>
                <a:ea typeface="Calibri"/>
                <a:cs typeface="Calibri"/>
              </a:rPr>
              <a:t>Possible topic: Course Program of Study</a:t>
            </a:r>
          </a:p>
        </p:txBody>
      </p:sp>
    </p:spTree>
    <p:extLst>
      <p:ext uri="{BB962C8B-B14F-4D97-AF65-F5344CB8AC3E}">
        <p14:creationId xmlns:p14="http://schemas.microsoft.com/office/powerpoint/2010/main" val="138151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FF21CB327ADC4E9C92AEFDF72C0F41" ma:contentTypeVersion="10" ma:contentTypeDescription="Create a new document." ma:contentTypeScope="" ma:versionID="5c5be1e7aae0e8f2eef26ad9915120bb">
  <xsd:schema xmlns:xsd="http://www.w3.org/2001/XMLSchema" xmlns:xs="http://www.w3.org/2001/XMLSchema" xmlns:p="http://schemas.microsoft.com/office/2006/metadata/properties" xmlns:ns2="c584b1e8-5cff-47d1-b5fc-6b2aa2b0f779" xmlns:ns3="bcc384a7-17fd-4509-92ca-c69341870f8d" targetNamespace="http://schemas.microsoft.com/office/2006/metadata/properties" ma:root="true" ma:fieldsID="f5dcb2d881455a871c8ec27158ecbe2b" ns2:_="" ns3:_="">
    <xsd:import namespace="c584b1e8-5cff-47d1-b5fc-6b2aa2b0f779"/>
    <xsd:import namespace="bcc384a7-17fd-4509-92ca-c69341870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4b1e8-5cff-47d1-b5fc-6b2aa2b0f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384a7-17fd-4509-92ca-c69341870f8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77B187-684D-48AC-B817-A2E2DA2929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D152FC-EC56-43EC-B665-1398A06F14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84b1e8-5cff-47d1-b5fc-6b2aa2b0f779"/>
    <ds:schemaRef ds:uri="bcc384a7-17fd-4509-92ca-c69341870f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F2520C-3479-4EA4-9788-B721B0B7A59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2171</Words>
  <Application>Microsoft Office PowerPoint</Application>
  <PresentationFormat>Widescreen</PresentationFormat>
  <Paragraphs>196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Leadership Retreat 2026</vt:lpstr>
      <vt:lpstr>What is it?</vt:lpstr>
      <vt:lpstr>2026 Leadership Retreat</vt:lpstr>
      <vt:lpstr>General Questions These Groups will be Investigating</vt:lpstr>
      <vt:lpstr>Inquiry Groups</vt:lpstr>
      <vt:lpstr>Inquiry Groups cont.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Engel, Karen</dc:creator>
  <cp:lastModifiedBy>Engel, Karen</cp:lastModifiedBy>
  <cp:revision>259</cp:revision>
  <dcterms:created xsi:type="dcterms:W3CDTF">2026-08-10T18:30:49Z</dcterms:created>
  <dcterms:modified xsi:type="dcterms:W3CDTF">2026-08-27T17:42:16Z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0x0101001CFF21CB327ADC4E9C92AEFDF72C0F41</vt:lpwstr>
  </property>
</Properties>
</file>