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sldIdLst>
    <p:sldId id="256" r:id="rId5"/>
    <p:sldId id="260" r:id="rId6"/>
    <p:sldId id="258" r:id="rId7"/>
    <p:sldId id="277" r:id="rId8"/>
    <p:sldId id="259" r:id="rId9"/>
    <p:sldId id="261" r:id="rId10"/>
    <p:sldId id="262" r:id="rId11"/>
    <p:sldId id="264" r:id="rId12"/>
    <p:sldId id="278" r:id="rId13"/>
    <p:sldId id="274" r:id="rId14"/>
    <p:sldId id="268" r:id="rId15"/>
    <p:sldId id="279" r:id="rId16"/>
  </p:sldIdLst>
  <p:sldSz cx="9144000" cy="6858000" type="screen4x3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5C401E-197A-40A2-AD05-F593658B0E1D}" v="12" dt="2026-08-26T16:54:59.962"/>
    <p1510:client id="{D5714398-2DDA-5ED4-5990-D5EA359EE42A}" v="669" dt="2026-08-25T18:25:28.69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5"/>
    <p:restoredTop sz="94660"/>
  </p:normalViewPr>
  <p:slideViewPr>
    <p:cSldViewPr snapToGrid="0">
      <p:cViewPr varScale="1">
        <p:scale>
          <a:sx n="132" d="100"/>
          <a:sy n="132" d="100"/>
        </p:scale>
        <p:origin x="115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23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95688415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1pPr>
    <a:lvl2pPr indent="2286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2pPr>
    <a:lvl3pPr indent="4572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3pPr>
    <a:lvl4pPr indent="6858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4pPr>
    <a:lvl5pPr indent="9144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5pPr>
    <a:lvl6pPr indent="11430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6pPr>
    <a:lvl7pPr indent="13716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7pPr>
    <a:lvl8pPr indent="16002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8pPr>
    <a:lvl9pPr indent="1828800" defTabSz="457200">
      <a:lnSpc>
        <a:spcPct val="125000"/>
      </a:lnSpc>
      <a:defRPr sz="2400">
        <a:latin typeface="Avenir"/>
        <a:ea typeface="Avenir"/>
        <a:cs typeface="Avenir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en-US" sz="2400" dirty="0"/>
              <a:t>Recommendation committee, have to rely primarily on Academic Senate recommendation but can decide not to accept, but have to give reason in writing. Collegial </a:t>
            </a:r>
            <a:r>
              <a:rPr lang="en-US" sz="2400" dirty="0" err="1"/>
              <a:t>Consulation</a:t>
            </a:r>
            <a:r>
              <a:rPr lang="en-US" sz="2400" dirty="0"/>
              <a:t>.</a:t>
            </a:r>
            <a:endParaRPr sz="24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from Title 5</a:t>
            </a:r>
          </a:p>
        </p:txBody>
      </p:sp>
    </p:spTree>
    <p:extLst>
      <p:ext uri="{BB962C8B-B14F-4D97-AF65-F5344CB8AC3E}">
        <p14:creationId xmlns:p14="http://schemas.microsoft.com/office/powerpoint/2010/main" val="2474467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2400" b="0" i="0" u="none" strike="noStrike" dirty="0">
                <a:effectLst/>
                <a:latin typeface="Avenir"/>
                <a:ea typeface="Avenir"/>
                <a:cs typeface="Avenir"/>
                <a:sym typeface="Avenir Roman"/>
              </a:rPr>
              <a:t>Representing interests of your division </a:t>
            </a:r>
          </a:p>
          <a:p>
            <a:pPr rtl="0" fontAlgn="base"/>
            <a:r>
              <a:rPr lang="en-US" sz="2400" b="0" i="0" u="none" strike="noStrike" dirty="0">
                <a:effectLst/>
                <a:latin typeface="Avenir"/>
                <a:ea typeface="Avenir"/>
                <a:cs typeface="Avenir"/>
                <a:sym typeface="Avenir Roman"/>
              </a:rPr>
              <a:t>Share information to division and communicating concerns from division faculty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52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23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pPr lvl="0">
              <a:defRPr sz="1800"/>
            </a:pPr>
            <a:r>
              <a:rPr sz="2250"/>
              <a:t>Body Level One</a:t>
            </a:r>
          </a:p>
          <a:p>
            <a:pPr lvl="1">
              <a:defRPr sz="1800"/>
            </a:pPr>
            <a:r>
              <a:rPr sz="2250"/>
              <a:t>Body Level Two</a:t>
            </a:r>
          </a:p>
          <a:p>
            <a:pPr lvl="2">
              <a:defRPr sz="1800"/>
            </a:pPr>
            <a:r>
              <a:rPr sz="2250"/>
              <a:t>Body Level Three</a:t>
            </a:r>
          </a:p>
          <a:p>
            <a:pPr lvl="3">
              <a:defRPr sz="1800"/>
            </a:pPr>
            <a:r>
              <a:rPr sz="2250"/>
              <a:t>Body Level Four</a:t>
            </a:r>
          </a:p>
          <a:p>
            <a:pPr lvl="4">
              <a:defRPr sz="1800"/>
            </a:pPr>
            <a:r>
              <a:rPr sz="225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892969" y="4723805"/>
            <a:ext cx="7358063" cy="1000125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892969" y="575964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pPr lvl="0">
              <a:defRPr sz="1800"/>
            </a:pPr>
            <a:r>
              <a:rPr sz="2250"/>
              <a:t>Body Level One</a:t>
            </a:r>
          </a:p>
          <a:p>
            <a:pPr lvl="1">
              <a:defRPr sz="1800"/>
            </a:pPr>
            <a:r>
              <a:rPr sz="2250"/>
              <a:t>Body Level Two</a:t>
            </a:r>
          </a:p>
          <a:p>
            <a:pPr lvl="2">
              <a:defRPr sz="1800"/>
            </a:pPr>
            <a:r>
              <a:rPr sz="2250"/>
              <a:t>Body Level Three</a:t>
            </a:r>
          </a:p>
          <a:p>
            <a:pPr lvl="3">
              <a:defRPr sz="1800"/>
            </a:pPr>
            <a:r>
              <a:rPr sz="2250"/>
              <a:t>Body Level Four</a:t>
            </a:r>
          </a:p>
          <a:p>
            <a:pPr lvl="4">
              <a:defRPr sz="1800"/>
            </a:pPr>
            <a:r>
              <a:rPr sz="225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92969" y="2268141"/>
            <a:ext cx="7358063" cy="232171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69726" y="446484"/>
            <a:ext cx="3750469" cy="280392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219"/>
            </a:lvl1pPr>
          </a:lstStyle>
          <a:p>
            <a:pPr lvl="0">
              <a:defRPr sz="1800"/>
            </a:pPr>
            <a:r>
              <a:rPr sz="4219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69726" y="3348633"/>
            <a:ext cx="3750469" cy="28842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pPr lvl="0">
              <a:defRPr sz="1800"/>
            </a:pPr>
            <a:r>
              <a:rPr sz="2250"/>
              <a:t>Body Level One</a:t>
            </a:r>
          </a:p>
          <a:p>
            <a:pPr lvl="1">
              <a:defRPr sz="1800"/>
            </a:pPr>
            <a:r>
              <a:rPr sz="2250"/>
              <a:t>Body Level Two</a:t>
            </a:r>
          </a:p>
          <a:p>
            <a:pPr lvl="2">
              <a:defRPr sz="1800"/>
            </a:pPr>
            <a:r>
              <a:rPr sz="2250"/>
              <a:t>Body Level Three</a:t>
            </a:r>
          </a:p>
          <a:p>
            <a:pPr lvl="3">
              <a:defRPr sz="1800"/>
            </a:pPr>
            <a:r>
              <a:rPr sz="2250"/>
              <a:t>Body Level Four</a:t>
            </a:r>
          </a:p>
          <a:p>
            <a:pPr lvl="4">
              <a:defRPr sz="1800"/>
            </a:pPr>
            <a:r>
              <a:rPr sz="2250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669726" y="1830586"/>
            <a:ext cx="3750469" cy="4420195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2250"/>
              </a:spcBef>
              <a:defRPr sz="1969"/>
            </a:lvl1pPr>
            <a:lvl2pPr marL="482186" indent="-241093">
              <a:spcBef>
                <a:spcPts val="2250"/>
              </a:spcBef>
              <a:defRPr sz="1969"/>
            </a:lvl2pPr>
            <a:lvl3pPr marL="723279" indent="-241093">
              <a:spcBef>
                <a:spcPts val="2250"/>
              </a:spcBef>
              <a:defRPr sz="1969"/>
            </a:lvl3pPr>
            <a:lvl4pPr marL="964372" indent="-241093">
              <a:spcBef>
                <a:spcPts val="2250"/>
              </a:spcBef>
              <a:defRPr sz="1969"/>
            </a:lvl4pPr>
            <a:lvl5pPr marL="1205465" indent="-241093">
              <a:spcBef>
                <a:spcPts val="2250"/>
              </a:spcBef>
              <a:defRPr sz="1969"/>
            </a:lvl5pPr>
          </a:lstStyle>
          <a:p>
            <a:pPr lvl="0">
              <a:defRPr sz="1800"/>
            </a:pPr>
            <a:r>
              <a:rPr sz="1969"/>
              <a:t>Body Level One</a:t>
            </a:r>
          </a:p>
          <a:p>
            <a:pPr lvl="1">
              <a:defRPr sz="1800"/>
            </a:pPr>
            <a:r>
              <a:rPr sz="1969"/>
              <a:t>Body Level Two</a:t>
            </a:r>
          </a:p>
          <a:p>
            <a:pPr lvl="2">
              <a:defRPr sz="1800"/>
            </a:pPr>
            <a:r>
              <a:rPr sz="1969"/>
              <a:t>Body Level Three</a:t>
            </a:r>
          </a:p>
          <a:p>
            <a:pPr lvl="3">
              <a:defRPr sz="1800"/>
            </a:pPr>
            <a:r>
              <a:rPr sz="1969"/>
              <a:t>Body Level Four</a:t>
            </a:r>
          </a:p>
          <a:p>
            <a:pPr lvl="4">
              <a:defRPr sz="1800"/>
            </a:pPr>
            <a:r>
              <a:rPr sz="1969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669727" y="892969"/>
            <a:ext cx="7804547" cy="50720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27" y="1830586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2531"/>
              <a:t>Body Level One</a:t>
            </a:r>
          </a:p>
          <a:p>
            <a:pPr lvl="1">
              <a:defRPr sz="1800"/>
            </a:pPr>
            <a:r>
              <a:rPr sz="2531"/>
              <a:t>Body Level Two</a:t>
            </a:r>
          </a:p>
          <a:p>
            <a:pPr lvl="2">
              <a:defRPr sz="1800"/>
            </a:pPr>
            <a:r>
              <a:rPr sz="2531"/>
              <a:t>Body Level Three</a:t>
            </a:r>
          </a:p>
          <a:p>
            <a:pPr lvl="3">
              <a:defRPr sz="1800"/>
            </a:pPr>
            <a:r>
              <a:rPr sz="2531"/>
              <a:t>Body Level Four</a:t>
            </a:r>
          </a:p>
          <a:p>
            <a:pPr lvl="4">
              <a:defRPr sz="1800"/>
            </a:pPr>
            <a:r>
              <a:rPr sz="2531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ginfo.legislature.ca.gov/faces/codes_displaySection.xhtml?sectionNum=70902.&amp;lawCode=ED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ownloads.smccd.edu/file?s=/sites/downloads/BoT&amp;du=/sites/downloads/BoT/PoliciesProcedures/2_05.pdf" TargetMode="External"/><Relationship Id="rId4" Type="http://schemas.openxmlformats.org/officeDocument/2006/relationships/hyperlink" Target="https://govt.westlaw.com/calregs/Document/I6EED7180D48411DEBC02831C6D6C108E?transitionType=Default&amp;contextData=%28sc.Default%29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ilhouette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2665533" y="969265"/>
            <a:ext cx="4244144" cy="673004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silhouette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73184" y="1415333"/>
            <a:ext cx="4970335" cy="6567721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3108" y="2056084"/>
            <a:ext cx="5470830" cy="2583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78" y="0"/>
                </a:moveTo>
                <a:cubicBezTo>
                  <a:pt x="1520" y="0"/>
                  <a:pt x="662" y="1817"/>
                  <a:pt x="662" y="4057"/>
                </a:cubicBezTo>
                <a:lnTo>
                  <a:pt x="662" y="15817"/>
                </a:lnTo>
                <a:cubicBezTo>
                  <a:pt x="662" y="15993"/>
                  <a:pt x="669" y="16166"/>
                  <a:pt x="680" y="16337"/>
                </a:cubicBezTo>
                <a:lnTo>
                  <a:pt x="0" y="21600"/>
                </a:lnTo>
                <a:lnTo>
                  <a:pt x="2446" y="19857"/>
                </a:lnTo>
                <a:cubicBezTo>
                  <a:pt x="2490" y="19864"/>
                  <a:pt x="2534" y="19871"/>
                  <a:pt x="2578" y="19871"/>
                </a:cubicBezTo>
                <a:lnTo>
                  <a:pt x="19684" y="19871"/>
                </a:lnTo>
                <a:cubicBezTo>
                  <a:pt x="20742" y="19871"/>
                  <a:pt x="21600" y="18057"/>
                  <a:pt x="21600" y="15817"/>
                </a:cubicBezTo>
                <a:lnTo>
                  <a:pt x="21600" y="4057"/>
                </a:lnTo>
                <a:cubicBezTo>
                  <a:pt x="21600" y="1817"/>
                  <a:pt x="20742" y="0"/>
                  <a:pt x="19684" y="0"/>
                </a:cubicBezTo>
                <a:lnTo>
                  <a:pt x="2578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35" name="Shape 35"/>
          <p:cNvSpPr>
            <a:spLocks noGrp="1"/>
          </p:cNvSpPr>
          <p:nvPr>
            <p:ph type="title" idx="4294967295"/>
          </p:nvPr>
        </p:nvSpPr>
        <p:spPr>
          <a:xfrm>
            <a:off x="1943966" y="2681128"/>
            <a:ext cx="5048452" cy="937629"/>
          </a:xfrm>
          <a:prstGeom prst="rect">
            <a:avLst/>
          </a:prstGeom>
          <a:noFill/>
          <a:ln w="12700">
            <a:noFill/>
            <a:prstDash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35719" tIns="35719" rIns="35719" bIns="35719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marR="0" lvl="0" indent="0" algn="ctr" defTabSz="41075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2812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Helvetica Light"/>
              </a:rPr>
              <a:t>I hear you’re on Academic Senate… sounds fun, what is it?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/>
          </p:cNvSpPr>
          <p:nvPr>
            <p:ph type="title"/>
          </p:nvPr>
        </p:nvSpPr>
        <p:spPr>
          <a:xfrm>
            <a:off x="669727" y="470557"/>
            <a:ext cx="7804547" cy="6331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defRPr sz="1800"/>
            </a:pPr>
            <a:r>
              <a:rPr sz="3600"/>
              <a:t>Expectations</a:t>
            </a:r>
            <a:r>
              <a:rPr lang="en-US" sz="3600"/>
              <a:t>: Be a Good Representative</a:t>
            </a:r>
            <a:endParaRPr sz="3600"/>
          </a:p>
        </p:txBody>
      </p:sp>
      <p:sp>
        <p:nvSpPr>
          <p:cNvPr id="106" name="Shape 106"/>
          <p:cNvSpPr>
            <a:spLocks noGrp="1"/>
          </p:cNvSpPr>
          <p:nvPr>
            <p:ph type="body" idx="1"/>
          </p:nvPr>
        </p:nvSpPr>
        <p:spPr>
          <a:xfrm>
            <a:off x="378875" y="1925408"/>
            <a:ext cx="8095399" cy="467938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>
              <a:lnSpc>
                <a:spcPct val="110000"/>
              </a:lnSpc>
              <a:spcBef>
                <a:spcPts val="300"/>
              </a:spcBef>
              <a:buSzPct val="97000"/>
              <a:buFont typeface="Wingdings"/>
              <a:buChar char="ü"/>
              <a:defRPr sz="1800"/>
            </a:pPr>
            <a:r>
              <a:rPr sz="2250"/>
              <a:t>Be present at all meetings, or send a substitute</a:t>
            </a:r>
            <a:endParaRPr lang="en-US" sz="2250">
              <a:ea typeface="+mn-lt"/>
              <a:cs typeface="+mn-lt"/>
            </a:endParaRPr>
          </a:p>
          <a:p>
            <a:pPr marL="1231900" lvl="1" indent="-342900" algn="l">
              <a:lnSpc>
                <a:spcPct val="110000"/>
              </a:lnSpc>
              <a:spcBef>
                <a:spcPts val="300"/>
              </a:spcBef>
              <a:buSzPct val="97000"/>
              <a:buFont typeface="Wingdings" panose="05000000000000000000" pitchFamily="2" charset="2"/>
              <a:buChar char="Ø"/>
              <a:defRPr sz="1800"/>
            </a:pPr>
            <a:r>
              <a:rPr lang="en-US" sz="2250">
                <a:ea typeface="+mn-lt"/>
                <a:cs typeface="+mn-lt"/>
              </a:rPr>
              <a:t> Substitutes require “approval by of the Academic Senate”(VIII, 3)</a:t>
            </a:r>
            <a:endParaRPr lang="en-US" sz="1800">
              <a:ea typeface="+mn-lt"/>
              <a:cs typeface="+mn-lt"/>
            </a:endParaRPr>
          </a:p>
          <a:p>
            <a:pPr marL="1231900" lvl="1" indent="-342900" algn="l">
              <a:lnSpc>
                <a:spcPct val="110000"/>
              </a:lnSpc>
              <a:spcBef>
                <a:spcPts val="300"/>
              </a:spcBef>
              <a:buSzPct val="97000"/>
              <a:buFont typeface="Wingdings" panose="05000000000000000000" pitchFamily="2" charset="2"/>
              <a:buChar char="Ø"/>
              <a:defRPr sz="1800"/>
            </a:pPr>
            <a:r>
              <a:rPr lang="en-US" sz="2250">
                <a:ea typeface="+mn-lt"/>
                <a:cs typeface="+mn-lt"/>
              </a:rPr>
              <a:t> So a substitute has to go on a meeting agenda before it is posted</a:t>
            </a:r>
            <a:br>
              <a:rPr lang="en-US" sz="2250">
                <a:ea typeface="+mn-lt"/>
                <a:cs typeface="+mn-lt"/>
              </a:rPr>
            </a:br>
            <a:endParaRPr lang="en-US" sz="2250" b="1"/>
          </a:p>
          <a:p>
            <a:pPr algn="l">
              <a:lnSpc>
                <a:spcPct val="110000"/>
              </a:lnSpc>
              <a:spcBef>
                <a:spcPts val="300"/>
              </a:spcBef>
              <a:buSzPct val="97000"/>
              <a:buFont typeface="Wingdings" panose="05000000000000000000" pitchFamily="2" charset="2"/>
              <a:buChar char="ü"/>
              <a:defRPr sz="1800"/>
            </a:pPr>
            <a:r>
              <a:rPr sz="2250" b="1"/>
              <a:t>Report to your constituents and </a:t>
            </a:r>
            <a:r>
              <a:rPr lang="en-US" sz="2250" b="1"/>
              <a:t>solicit their</a:t>
            </a:r>
            <a:r>
              <a:rPr sz="2250" b="1"/>
              <a:t> feedback</a:t>
            </a:r>
            <a:r>
              <a:rPr lang="en-US" sz="2250" b="1"/>
              <a:t>; a unified voice is a stronger voice</a:t>
            </a:r>
            <a:br>
              <a:rPr lang="en-US" sz="2250" b="1"/>
            </a:br>
            <a:endParaRPr lang="en-US" sz="2250" b="1"/>
          </a:p>
          <a:p>
            <a:pPr algn="l">
              <a:lnSpc>
                <a:spcPct val="110000"/>
              </a:lnSpc>
              <a:spcBef>
                <a:spcPts val="300"/>
              </a:spcBef>
              <a:buSzPct val="97000"/>
              <a:buFont typeface="Wingdings" panose="05000000000000000000" pitchFamily="2" charset="2"/>
              <a:buChar char="ü"/>
              <a:defRPr sz="1800"/>
            </a:pPr>
            <a:r>
              <a:rPr sz="2250"/>
              <a:t>Vote to represent your constituents</a:t>
            </a:r>
            <a:r>
              <a:rPr lang="en-US" sz="2250"/>
              <a:t> </a:t>
            </a:r>
            <a:r>
              <a:rPr lang="en-US" sz="2250" b="1"/>
              <a:t>AND</a:t>
            </a:r>
            <a:r>
              <a:rPr sz="2250"/>
              <a:t> for the good of the </a:t>
            </a:r>
            <a:r>
              <a:rPr lang="en-US" sz="2250"/>
              <a:t>college</a:t>
            </a:r>
            <a:br>
              <a:rPr lang="en-US" sz="2250"/>
            </a:br>
            <a:endParaRPr lang="en-US" sz="2250" b="1"/>
          </a:p>
          <a:p>
            <a:pPr algn="l">
              <a:lnSpc>
                <a:spcPct val="110000"/>
              </a:lnSpc>
              <a:spcBef>
                <a:spcPts val="300"/>
              </a:spcBef>
              <a:buSzPct val="97000"/>
              <a:buFont typeface="Wingdings" panose="05000000000000000000" pitchFamily="2" charset="2"/>
              <a:buChar char="ü"/>
              <a:defRPr sz="1800"/>
            </a:pPr>
            <a:r>
              <a:rPr lang="en-US" sz="2250"/>
              <a:t>Be</a:t>
            </a:r>
            <a:r>
              <a:rPr sz="2250"/>
              <a:t> a good listener, critical thinker and engaged participant</a:t>
            </a:r>
            <a:endParaRPr sz="2250" b="1"/>
          </a:p>
          <a:p>
            <a:pPr algn="l">
              <a:buSzPct val="97000"/>
              <a:buFont typeface="Wingdings"/>
              <a:buChar char="ü"/>
              <a:defRPr sz="1800"/>
            </a:pPr>
            <a:endParaRPr lang="en-US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title"/>
          </p:nvPr>
        </p:nvSpPr>
        <p:spPr>
          <a:xfrm>
            <a:off x="669727" y="55364"/>
            <a:ext cx="7804547" cy="1518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/>
            </a:pPr>
            <a:r>
              <a:rPr sz="5625" dirty="0"/>
              <a:t>More from the Ed Code:</a:t>
            </a:r>
          </a:p>
        </p:txBody>
      </p:sp>
      <p:graphicFrame>
        <p:nvGraphicFramePr>
          <p:cNvPr id="83" name="Table 83"/>
          <p:cNvGraphicFramePr/>
          <p:nvPr>
            <p:extLst>
              <p:ext uri="{D42A27DB-BD31-4B8C-83A1-F6EECF244321}">
                <p14:modId xmlns:p14="http://schemas.microsoft.com/office/powerpoint/2010/main" val="1114049727"/>
              </p:ext>
            </p:extLst>
          </p:nvPr>
        </p:nvGraphicFramePr>
        <p:xfrm>
          <a:off x="1036011" y="1542459"/>
          <a:ext cx="7738319" cy="4744296"/>
        </p:xfrm>
        <a:graphic>
          <a:graphicData uri="http://schemas.openxmlformats.org/drawingml/2006/table">
            <a:tbl>
              <a:tblPr firstRow="1">
                <a:tableStyleId>{CF821DB8-F4EB-4A41-A1BA-3FCAFE7338EE}</a:tableStyleId>
              </a:tblPr>
              <a:tblGrid>
                <a:gridCol w="2250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lang="en-US" sz="1800" dirty="0">
                          <a:solidFill>
                            <a:srgbClr val="C82506"/>
                          </a:solidFill>
                        </a:rPr>
                        <a:t>Ed Code Section</a:t>
                      </a:r>
                      <a:endParaRPr sz="1800" dirty="0">
                        <a:solidFill>
                          <a:srgbClr val="C82506"/>
                        </a:solidFill>
                      </a:endParaRP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 cap="flat" cmpd="sng" algn="ctr">
                      <a:solidFill>
                        <a:srgbClr val="000000"/>
                      </a:solidFill>
                      <a:custDash/>
                      <a:miter lim="0"/>
                      <a:headEnd type="none" w="med" len="med"/>
                      <a:tailEnd type="none" w="med" len="med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Ed Code Title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35719" marR="35719" marT="35719" marB="35719" anchor="ctr" horzOverflow="overflow">
                    <a:lnL w="0" cap="flat" cmpd="sng" algn="ctr">
                      <a:solidFill>
                        <a:srgbClr val="000000"/>
                      </a:solidFill>
                      <a:custDash/>
                      <a:miter lim="0"/>
                      <a:headEnd type="none" w="med" len="med"/>
                      <a:tailEnd type="none" w="med" len="med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519002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87359 (b)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 cap="flat" cmpd="sng" algn="ctr">
                      <a:solidFill>
                        <a:srgbClr val="000000"/>
                      </a:solidFill>
                      <a:custDash/>
                      <a:miter lim="0"/>
                      <a:headEnd type="none" w="med" len="med"/>
                      <a:tailEnd type="none" w="med" len="med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 dirty="0"/>
                        <a:t>Waiver of Minimum Qualifications; Equivalency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 cap="flat" cmpd="sng" algn="ctr">
                      <a:solidFill>
                        <a:srgbClr val="000000"/>
                      </a:solidFill>
                      <a:custDash/>
                      <a:miter lim="0"/>
                      <a:headEnd type="none" w="med" len="med"/>
                      <a:tailEnd type="none" w="med" len="med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87360 (b)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/>
                        <a:t>Hiring Criteria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87458 (a)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/>
                        <a:t>Administrative Retreat Rights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87610.1 (a)  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/>
                        <a:t>Tenure Evaluation Procedures *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87615 (b)	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 dirty="0"/>
                        <a:t>Minimum Degree Requirements: Exceptions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87663 (f)  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/>
                        <a:t>Evaluation Procedures *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3037">
                <a:tc>
                  <a:txBody>
                    <a:bodyPr/>
                    <a:lstStyle/>
                    <a:p>
                      <a:pPr lvl="0" algn="l" defTabSz="914400"/>
                      <a:r>
                        <a:rPr sz="1800">
                          <a:solidFill>
                            <a:srgbClr val="C82506"/>
                          </a:solidFill>
                        </a:rPr>
                        <a:t>Section 87743.2	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sz="1800" dirty="0"/>
                        <a:t>Faculty Service Areas *</a:t>
                      </a:r>
                    </a:p>
                  </a:txBody>
                  <a:tcPr marL="35719" marR="35719" marT="35719" marB="35719" anchor="ctr" horzOverflow="overflow">
                    <a:lnL w="0">
                      <a:solidFill>
                        <a:srgbClr val="000000"/>
                      </a:solidFill>
                      <a:custDash/>
                      <a:miter lim="0"/>
                    </a:lnL>
                    <a:lnR w="0">
                      <a:solidFill>
                        <a:srgbClr val="000000"/>
                      </a:solidFill>
                      <a:custDash/>
                      <a:miter lim="0"/>
                    </a:lnR>
                    <a:lnT w="0">
                      <a:solidFill>
                        <a:srgbClr val="000000"/>
                      </a:solidFill>
                      <a:custDash/>
                      <a:miter lim="0"/>
                    </a:lnT>
                    <a:lnB w="0">
                      <a:solidFill>
                        <a:srgbClr val="000000"/>
                      </a:solidFill>
                      <a:custDash/>
                      <a:miter lim="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4" name="Shape 84"/>
          <p:cNvSpPr/>
          <p:nvPr/>
        </p:nvSpPr>
        <p:spPr>
          <a:xfrm>
            <a:off x="1036011" y="6286755"/>
            <a:ext cx="5561214" cy="3102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/>
            </a:pPr>
            <a:r>
              <a:rPr sz="1547"/>
              <a:t>*Collective bargaining unit shall consult with Academic Senate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E1404-C386-D3A9-8F23-2529E6CC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0E6E44-AFE1-9346-7657-7C2698A38D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727" y="-1518047"/>
            <a:ext cx="7804547" cy="1518047"/>
          </a:xfrm>
        </p:spPr>
        <p:txBody>
          <a:bodyPr lIns="0" tIns="0" rIns="0" bIns="0" anchor="b">
            <a:normAutofit/>
          </a:bodyPr>
          <a:lstStyle/>
          <a:p>
            <a:r>
              <a:rPr lang="en-US" sz="1800" dirty="0"/>
              <a:t>What we learned about Academic Senate</a:t>
            </a:r>
          </a:p>
        </p:txBody>
      </p:sp>
      <p:pic>
        <p:nvPicPr>
          <p:cNvPr id="40" name="silhouette.png">
            <a:extLst>
              <a:ext uri="{FF2B5EF4-FFF2-40B4-BE49-F238E27FC236}">
                <a16:creationId xmlns:a16="http://schemas.microsoft.com/office/drawing/2014/main" id="{8D60608D-93F0-CAA7-3184-C18FBCEE0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2665533" y="969265"/>
            <a:ext cx="4244144" cy="673004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silhouette.png">
            <a:extLst>
              <a:ext uri="{FF2B5EF4-FFF2-40B4-BE49-F238E27FC236}">
                <a16:creationId xmlns:a16="http://schemas.microsoft.com/office/drawing/2014/main" id="{58CE34E0-556B-934F-8466-14B91759E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73184" y="1415333"/>
            <a:ext cx="4970335" cy="656772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Shape 42">
            <a:extLst>
              <a:ext uri="{FF2B5EF4-FFF2-40B4-BE49-F238E27FC236}">
                <a16:creationId xmlns:a16="http://schemas.microsoft.com/office/drawing/2014/main" id="{67DE6381-EA24-1874-3094-72E6F35D8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3059" y="12967"/>
            <a:ext cx="5799743" cy="28894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78" y="0"/>
                </a:moveTo>
                <a:cubicBezTo>
                  <a:pt x="1520" y="0"/>
                  <a:pt x="662" y="1646"/>
                  <a:pt x="662" y="3676"/>
                </a:cubicBezTo>
                <a:lnTo>
                  <a:pt x="662" y="16357"/>
                </a:lnTo>
                <a:cubicBezTo>
                  <a:pt x="662" y="16517"/>
                  <a:pt x="669" y="16674"/>
                  <a:pt x="680" y="16828"/>
                </a:cubicBezTo>
                <a:lnTo>
                  <a:pt x="0" y="21600"/>
                </a:lnTo>
                <a:lnTo>
                  <a:pt x="2443" y="20021"/>
                </a:lnTo>
                <a:cubicBezTo>
                  <a:pt x="2487" y="20027"/>
                  <a:pt x="2532" y="20033"/>
                  <a:pt x="2578" y="20033"/>
                </a:cubicBezTo>
                <a:lnTo>
                  <a:pt x="19684" y="20033"/>
                </a:lnTo>
                <a:cubicBezTo>
                  <a:pt x="20742" y="20033"/>
                  <a:pt x="21600" y="18387"/>
                  <a:pt x="21600" y="16357"/>
                </a:cubicBezTo>
                <a:lnTo>
                  <a:pt x="21600" y="3676"/>
                </a:lnTo>
                <a:cubicBezTo>
                  <a:pt x="21600" y="1646"/>
                  <a:pt x="20742" y="0"/>
                  <a:pt x="19684" y="0"/>
                </a:cubicBezTo>
                <a:lnTo>
                  <a:pt x="2578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2F0B44-F97F-1E2E-8CD9-2744268DDA41}"/>
              </a:ext>
            </a:extLst>
          </p:cNvPr>
          <p:cNvSpPr txBox="1"/>
          <p:nvPr/>
        </p:nvSpPr>
        <p:spPr>
          <a:xfrm>
            <a:off x="2030699" y="7335"/>
            <a:ext cx="5351557" cy="26785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en-US" sz="2800">
                <a:solidFill>
                  <a:srgbClr val="FFFFFF"/>
                </a:solidFill>
                <a:latin typeface="Helvetica Neue Medium"/>
              </a:rPr>
              <a:t>Wow, now I know:</a:t>
            </a:r>
            <a:endParaRPr lang="en-US" sz="2800"/>
          </a:p>
          <a:p>
            <a:pPr algn="l"/>
            <a:r>
              <a:rPr lang="en-US" sz="2800">
                <a:solidFill>
                  <a:srgbClr val="FFFF00"/>
                </a:solidFill>
                <a:latin typeface="Helvetica Neue Medium"/>
              </a:rPr>
              <a:t>Ed Code vs Title 5 Regulation</a:t>
            </a:r>
          </a:p>
          <a:p>
            <a:pPr algn="l"/>
            <a:r>
              <a:rPr lang="en-US" sz="2800">
                <a:solidFill>
                  <a:srgbClr val="FFFFFF"/>
                </a:solidFill>
                <a:latin typeface="Helvetica Neue Medium"/>
              </a:rPr>
              <a:t>The "</a:t>
            </a:r>
            <a:r>
              <a:rPr lang="en-US" sz="2800">
                <a:solidFill>
                  <a:srgbClr val="FFFF00"/>
                </a:solidFill>
                <a:latin typeface="Helvetica Neue Medium"/>
              </a:rPr>
              <a:t>10+1</a:t>
            </a:r>
            <a:r>
              <a:rPr lang="en-US" sz="2800">
                <a:solidFill>
                  <a:srgbClr val="FFFFFF"/>
                </a:solidFill>
                <a:latin typeface="Helvetica Neue Medium"/>
              </a:rPr>
              <a:t>"</a:t>
            </a:r>
          </a:p>
          <a:p>
            <a:pPr algn="l"/>
            <a:r>
              <a:rPr lang="en-US" sz="2800">
                <a:solidFill>
                  <a:srgbClr val="FFFF00"/>
                </a:solidFill>
                <a:latin typeface="Helvetica Neue Medium"/>
              </a:rPr>
              <a:t>Collegial consultation</a:t>
            </a:r>
          </a:p>
          <a:p>
            <a:pPr algn="l"/>
            <a:r>
              <a:rPr lang="en-US" sz="2800">
                <a:solidFill>
                  <a:srgbClr val="FFFFFF"/>
                </a:solidFill>
                <a:latin typeface="Helvetica Neue Medium"/>
              </a:rPr>
              <a:t>And your </a:t>
            </a:r>
            <a:r>
              <a:rPr lang="en-US" sz="2800">
                <a:solidFill>
                  <a:srgbClr val="FFFF00"/>
                </a:solidFill>
                <a:latin typeface="Helvetica Neue Medium"/>
              </a:rPr>
              <a:t>responsibilities a representative</a:t>
            </a:r>
          </a:p>
        </p:txBody>
      </p:sp>
      <p:sp>
        <p:nvSpPr>
          <p:cNvPr id="42" name="Shape 42">
            <a:extLst>
              <a:ext uri="{FF2B5EF4-FFF2-40B4-BE49-F238E27FC236}">
                <a16:creationId xmlns:a16="http://schemas.microsoft.com/office/drawing/2014/main" id="{5EC5C9B2-1AA6-557B-0725-F858E08A6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703661" y="3050003"/>
            <a:ext cx="5687567" cy="1824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78" y="0"/>
                </a:moveTo>
                <a:cubicBezTo>
                  <a:pt x="1520" y="0"/>
                  <a:pt x="662" y="1646"/>
                  <a:pt x="662" y="3676"/>
                </a:cubicBezTo>
                <a:lnTo>
                  <a:pt x="662" y="16357"/>
                </a:lnTo>
                <a:cubicBezTo>
                  <a:pt x="662" y="16517"/>
                  <a:pt x="669" y="16674"/>
                  <a:pt x="680" y="16828"/>
                </a:cubicBezTo>
                <a:lnTo>
                  <a:pt x="0" y="21600"/>
                </a:lnTo>
                <a:lnTo>
                  <a:pt x="2443" y="20021"/>
                </a:lnTo>
                <a:cubicBezTo>
                  <a:pt x="2487" y="20027"/>
                  <a:pt x="2532" y="20033"/>
                  <a:pt x="2578" y="20033"/>
                </a:cubicBezTo>
                <a:lnTo>
                  <a:pt x="19684" y="20033"/>
                </a:lnTo>
                <a:cubicBezTo>
                  <a:pt x="20742" y="20033"/>
                  <a:pt x="21600" y="18387"/>
                  <a:pt x="21600" y="16357"/>
                </a:cubicBezTo>
                <a:lnTo>
                  <a:pt x="21600" y="3676"/>
                </a:lnTo>
                <a:cubicBezTo>
                  <a:pt x="21600" y="1646"/>
                  <a:pt x="20742" y="0"/>
                  <a:pt x="19684" y="0"/>
                </a:cubicBezTo>
                <a:lnTo>
                  <a:pt x="2578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43" name="Shape 43">
            <a:extLst>
              <a:ext uri="{FF2B5EF4-FFF2-40B4-BE49-F238E27FC236}">
                <a16:creationId xmlns:a16="http://schemas.microsoft.com/office/drawing/2014/main" id="{BA55A2A1-3ED5-88A8-3470-148BE596151F}"/>
              </a:ext>
            </a:extLst>
          </p:cNvPr>
          <p:cNvSpPr/>
          <p:nvPr/>
        </p:nvSpPr>
        <p:spPr>
          <a:xfrm>
            <a:off x="1824076" y="3186202"/>
            <a:ext cx="5048452" cy="1318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defRPr sz="1800"/>
            </a:pPr>
            <a:r>
              <a:rPr lang="en-US" sz="2700">
                <a:solidFill>
                  <a:srgbClr val="FFFFFF"/>
                </a:solidFill>
                <a:ea typeface="+mn-lt"/>
                <a:cs typeface="+mn-lt"/>
                <a:sym typeface="Helvetica Neue Medium"/>
              </a:rPr>
              <a:t>Welp, I </a:t>
            </a:r>
            <a:r>
              <a:rPr lang="en-US" sz="2700" err="1">
                <a:solidFill>
                  <a:srgbClr val="FFFFFF"/>
                </a:solidFill>
                <a:ea typeface="+mn-lt"/>
                <a:cs typeface="+mn-lt"/>
                <a:sym typeface="Helvetica Neue Medium"/>
              </a:rPr>
              <a:t>gotta</a:t>
            </a:r>
            <a:r>
              <a:rPr lang="en-US" sz="2700">
                <a:solidFill>
                  <a:srgbClr val="FFFFFF"/>
                </a:solidFill>
                <a:ea typeface="+mn-lt"/>
                <a:cs typeface="+mn-lt"/>
                <a:sym typeface="Helvetica Neue Medium"/>
              </a:rPr>
              <a:t> run and reply</a:t>
            </a:r>
            <a:endParaRPr lang="en-US">
              <a:sym typeface="Helvetica Neue Medium"/>
            </a:endParaRPr>
          </a:p>
          <a:p>
            <a:pPr>
              <a:defRPr sz="1800"/>
            </a:pPr>
            <a:r>
              <a:rPr lang="en-US" sz="2700">
                <a:solidFill>
                  <a:srgbClr val="FFFFFF"/>
                </a:solidFill>
                <a:ea typeface="+mn-lt"/>
                <a:cs typeface="+mn-lt"/>
                <a:sym typeface="Helvetica Neue Medium"/>
              </a:rPr>
              <a:t>to some emails. It’s the best</a:t>
            </a:r>
            <a:endParaRPr lang="en-US">
              <a:sym typeface="Helvetica Neue Medium"/>
            </a:endParaRPr>
          </a:p>
          <a:p>
            <a:pPr>
              <a:defRPr sz="1800"/>
            </a:pPr>
            <a:r>
              <a:rPr lang="en-US" sz="2700">
                <a:solidFill>
                  <a:srgbClr val="FFFFFF"/>
                </a:solidFill>
                <a:ea typeface="+mn-lt"/>
                <a:cs typeface="+mn-lt"/>
                <a:sym typeface="Helvetica Neue Medium"/>
              </a:rPr>
              <a:t>part of our job!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8017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/>
            </a:pPr>
            <a:r>
              <a:rPr sz="5625">
                <a:latin typeface="Corbel"/>
              </a:rPr>
              <a:t>CCR Title 5 (Division 6)</a:t>
            </a:r>
            <a:endParaRPr>
              <a:solidFill>
                <a:srgbClr val="000000"/>
              </a:solidFill>
              <a:latin typeface="Corbel"/>
            </a:endParaRPr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  <a:ln w="9525">
            <a:bevel/>
          </a:ln>
        </p:spPr>
        <p:txBody>
          <a:bodyPr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267881" lvl="0" indent="0">
              <a:buSzTx/>
              <a:buNone/>
              <a:defRPr sz="1800"/>
            </a:pPr>
            <a:r>
              <a:rPr sz="2953">
                <a:latin typeface="Garamond"/>
                <a:ea typeface="Garamond"/>
                <a:cs typeface="Garamond"/>
                <a:sym typeface="Garamond"/>
              </a:rPr>
              <a:t>§</a:t>
            </a:r>
            <a:r>
              <a:rPr sz="2953">
                <a:latin typeface="Corbel"/>
                <a:ea typeface="Garamond"/>
                <a:cs typeface="Garamond"/>
                <a:sym typeface="Garamond"/>
              </a:rPr>
              <a:t> 53200.  The </a:t>
            </a:r>
            <a:r>
              <a:rPr sz="2953" b="1">
                <a:solidFill>
                  <a:srgbClr val="C82506"/>
                </a:solidFill>
                <a:latin typeface="Corbel"/>
                <a:ea typeface="Garamond"/>
                <a:cs typeface="Garamond"/>
                <a:sym typeface="Garamond"/>
              </a:rPr>
              <a:t>Academic Senate</a:t>
            </a:r>
            <a:r>
              <a:rPr sz="2953">
                <a:latin typeface="Corbel"/>
                <a:ea typeface="Garamond"/>
                <a:cs typeface="Garamond"/>
                <a:sym typeface="Garamond"/>
              </a:rPr>
              <a:t> is an organization “whose primary function is, as the representative of the faculty, to make recommendations to the administration of a college and the governing board of a district with respect to </a:t>
            </a:r>
            <a:r>
              <a:rPr sz="2953">
                <a:solidFill>
                  <a:srgbClr val="C82506"/>
                </a:solidFill>
                <a:latin typeface="Corbel"/>
                <a:ea typeface="Garamond"/>
                <a:cs typeface="Garamond"/>
                <a:sym typeface="Garamond"/>
              </a:rPr>
              <a:t>academic and professional matters</a:t>
            </a:r>
            <a:r>
              <a:rPr sz="2953">
                <a:latin typeface="Corbel"/>
                <a:ea typeface="Garamond"/>
                <a:cs typeface="Garamond"/>
                <a:sym typeface="Garamond"/>
              </a:rPr>
              <a:t>.”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ilhouette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-2665533" y="969265"/>
            <a:ext cx="4244144" cy="673004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silhouette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73184" y="1415333"/>
            <a:ext cx="4970335" cy="6567721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hap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6684" y="3176418"/>
            <a:ext cx="5500138" cy="11610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78" y="0"/>
                </a:moveTo>
                <a:cubicBezTo>
                  <a:pt x="1520" y="0"/>
                  <a:pt x="662" y="1646"/>
                  <a:pt x="662" y="3676"/>
                </a:cubicBezTo>
                <a:lnTo>
                  <a:pt x="662" y="16357"/>
                </a:lnTo>
                <a:cubicBezTo>
                  <a:pt x="662" y="16517"/>
                  <a:pt x="669" y="16674"/>
                  <a:pt x="680" y="16828"/>
                </a:cubicBezTo>
                <a:lnTo>
                  <a:pt x="0" y="21600"/>
                </a:lnTo>
                <a:lnTo>
                  <a:pt x="2443" y="20021"/>
                </a:lnTo>
                <a:cubicBezTo>
                  <a:pt x="2487" y="20027"/>
                  <a:pt x="2532" y="20033"/>
                  <a:pt x="2578" y="20033"/>
                </a:cubicBezTo>
                <a:lnTo>
                  <a:pt x="19684" y="20033"/>
                </a:lnTo>
                <a:cubicBezTo>
                  <a:pt x="20742" y="20033"/>
                  <a:pt x="21600" y="18387"/>
                  <a:pt x="21600" y="16357"/>
                </a:cubicBezTo>
                <a:lnTo>
                  <a:pt x="21600" y="3676"/>
                </a:lnTo>
                <a:cubicBezTo>
                  <a:pt x="21600" y="1646"/>
                  <a:pt x="20742" y="0"/>
                  <a:pt x="19684" y="0"/>
                </a:cubicBezTo>
                <a:lnTo>
                  <a:pt x="2578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DAB5E2-52D4-5D28-DB8A-B061EF326F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727" y="-1518047"/>
            <a:ext cx="7804547" cy="1518047"/>
          </a:xfrm>
        </p:spPr>
        <p:txBody>
          <a:bodyPr lIns="0" tIns="0" rIns="0" bIns="0" anchor="b">
            <a:normAutofit/>
          </a:bodyPr>
          <a:lstStyle/>
          <a:p>
            <a:r>
              <a:rPr lang="en-US" sz="1800" dirty="0"/>
              <a:t>Does Academic Senate have any power?</a:t>
            </a:r>
          </a:p>
        </p:txBody>
      </p:sp>
      <p:sp>
        <p:nvSpPr>
          <p:cNvPr id="2" name="Shape 42">
            <a:extLst>
              <a:ext uri="{FF2B5EF4-FFF2-40B4-BE49-F238E27FC236}">
                <a16:creationId xmlns:a16="http://schemas.microsoft.com/office/drawing/2014/main" id="{E90C92B9-282C-83D7-406D-AB36F325A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746811" y="1329786"/>
            <a:ext cx="5451169" cy="16885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78" y="0"/>
                </a:moveTo>
                <a:cubicBezTo>
                  <a:pt x="1520" y="0"/>
                  <a:pt x="662" y="1646"/>
                  <a:pt x="662" y="3676"/>
                </a:cubicBezTo>
                <a:lnTo>
                  <a:pt x="662" y="16357"/>
                </a:lnTo>
                <a:cubicBezTo>
                  <a:pt x="662" y="16517"/>
                  <a:pt x="669" y="16674"/>
                  <a:pt x="680" y="16828"/>
                </a:cubicBezTo>
                <a:lnTo>
                  <a:pt x="0" y="21600"/>
                </a:lnTo>
                <a:lnTo>
                  <a:pt x="2443" y="20021"/>
                </a:lnTo>
                <a:cubicBezTo>
                  <a:pt x="2487" y="20027"/>
                  <a:pt x="2532" y="20033"/>
                  <a:pt x="2578" y="20033"/>
                </a:cubicBezTo>
                <a:lnTo>
                  <a:pt x="19684" y="20033"/>
                </a:lnTo>
                <a:cubicBezTo>
                  <a:pt x="20742" y="20033"/>
                  <a:pt x="21600" y="18387"/>
                  <a:pt x="21600" y="16357"/>
                </a:cubicBezTo>
                <a:lnTo>
                  <a:pt x="21600" y="3676"/>
                </a:lnTo>
                <a:cubicBezTo>
                  <a:pt x="21600" y="1646"/>
                  <a:pt x="20742" y="0"/>
                  <a:pt x="19684" y="0"/>
                </a:cubicBezTo>
                <a:lnTo>
                  <a:pt x="2578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2400">
                <a:solidFill>
                  <a:srgbClr val="FFFFFF"/>
                </a:solidFill>
              </a:defRPr>
            </a:pPr>
            <a:endParaRPr sz="1687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9DDD0A-0DB0-E216-C22B-F6324401EABC}"/>
              </a:ext>
            </a:extLst>
          </p:cNvPr>
          <p:cNvSpPr txBox="1"/>
          <p:nvPr/>
        </p:nvSpPr>
        <p:spPr>
          <a:xfrm>
            <a:off x="2051768" y="1605015"/>
            <a:ext cx="4572000" cy="1305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 rtl="0"/>
            <a:r>
              <a:rPr lang="en-US" sz="2742" b="0" i="0" u="none" strike="noStrike" baseline="0" dirty="0">
                <a:solidFill>
                  <a:srgbClr val="FFFFFF"/>
                </a:solidFill>
                <a:latin typeface="Helvetica Neue Medium"/>
              </a:rPr>
              <a:t>Academic Senate voices faculty ideas and concerns</a:t>
            </a:r>
            <a:r>
              <a:rPr lang="en-US" sz="2742" b="0" i="0" dirty="0">
                <a:latin typeface="Helvetica Neue Medium"/>
              </a:rPr>
              <a:t>​</a:t>
            </a:r>
          </a:p>
          <a:p>
            <a:pPr marL="0" marR="0" indent="0" algn="ctr" defTabSz="410751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531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1813541" y="3429902"/>
            <a:ext cx="5048452" cy="494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>
              <a:defRPr sz="1800"/>
            </a:pPr>
            <a:r>
              <a:rPr sz="2742" dirty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But does it have any power?</a:t>
            </a:r>
            <a:endParaRPr lang="en-US" sz="2742" dirty="0">
              <a:solidFill>
                <a:srgbClr val="FFFFFF"/>
              </a:solidFill>
              <a:latin typeface="Helvetica Neue Medium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61BF1-A743-E865-E862-AC1DCC45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15"/>
            <a:ext cx="7358063" cy="1000125"/>
          </a:xfr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3797"/>
              <a:t>Ed Code versus Title 5 Regulation</a:t>
            </a:r>
            <a:endParaRPr lang="en-US" sz="3797">
              <a:solidFill>
                <a:srgbClr val="000000"/>
              </a:solidFill>
              <a:latin typeface="Helvetica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1D412-5B5B-C80E-E0A4-90BDA4433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200" y="1470957"/>
            <a:ext cx="7748831" cy="5083434"/>
          </a:xfr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l"/>
            <a:r>
              <a:rPr lang="en-US" b="1">
                <a:ea typeface="+mn-lt"/>
                <a:cs typeface="+mn-lt"/>
              </a:rPr>
              <a:t>Education Code</a:t>
            </a:r>
            <a:endParaRPr lang="en-US" b="1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 State legislation</a:t>
            </a:r>
            <a:endParaRPr lang="en-US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Changing Ed Code requires new state legislation</a:t>
            </a:r>
            <a:endParaRPr lang="en-US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Always </a:t>
            </a:r>
            <a:r>
              <a:rPr lang="en-US" err="1">
                <a:ea typeface="+mn-lt"/>
                <a:cs typeface="+mn-lt"/>
              </a:rPr>
              <a:t>supercedes</a:t>
            </a:r>
            <a:r>
              <a:rPr lang="en-US">
                <a:ea typeface="+mn-lt"/>
                <a:cs typeface="+mn-lt"/>
              </a:rPr>
              <a:t> Title 5 Regulation</a:t>
            </a:r>
            <a:endParaRPr lang="en-US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AB 1725 (1988) requires all colleges to have Academic Senates</a:t>
            </a:r>
            <a:endParaRPr lang="en-US"/>
          </a:p>
          <a:p>
            <a:pPr algn="l"/>
            <a:endParaRPr lang="en-US">
              <a:ea typeface="+mn-lt"/>
              <a:cs typeface="+mn-lt"/>
            </a:endParaRPr>
          </a:p>
          <a:p>
            <a:pPr algn="l"/>
            <a:r>
              <a:rPr lang="en-US" b="1">
                <a:ea typeface="+mn-lt"/>
                <a:cs typeface="+mn-lt"/>
              </a:rPr>
              <a:t>Title 5 California Code of Regulation</a:t>
            </a:r>
            <a:endParaRPr lang="en-US" b="1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Developed and approved by Board of Governors</a:t>
            </a:r>
            <a:endParaRPr lang="en-US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Has force of law</a:t>
            </a:r>
            <a:endParaRPr lang="en-US"/>
          </a:p>
          <a:p>
            <a:pPr marL="321457" indent="-321457" algn="l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Details specific responsibilities and powers of Academic Senate and other Participatory Governance bodies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0853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10AE2-FF80-7C24-816D-00B057B3B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17" y="195943"/>
            <a:ext cx="8164308" cy="71845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Policies Related to Academic Senate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901142" y="1151930"/>
            <a:ext cx="8083281" cy="523917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 algn="l" defTabSz="303956">
              <a:defRPr sz="1800"/>
            </a:pPr>
            <a:r>
              <a:rPr lang="en-US" sz="3094" dirty="0">
                <a:latin typeface="Garamond"/>
                <a:ea typeface="Garamond"/>
                <a:cs typeface="Garamond"/>
                <a:sym typeface="Garamond"/>
                <a:hlinkClick r:id="rId3"/>
              </a:rPr>
              <a:t>Education Code §70902 (b)(7) Governing Boards</a:t>
            </a:r>
            <a:endParaRPr lang="en-US" sz="3094" dirty="0">
              <a:latin typeface="Garamond"/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r>
              <a:rPr lang="en-US" sz="1687" dirty="0">
                <a:sym typeface="Garamond"/>
              </a:rPr>
              <a:t>The g</a:t>
            </a:r>
            <a:r>
              <a:rPr lang="en-US" sz="1687" dirty="0"/>
              <a:t>overning board of each community college district shall do all of the following:</a:t>
            </a:r>
          </a:p>
          <a:p>
            <a:pPr lvl="0" algn="l" defTabSz="303956">
              <a:defRPr sz="1800"/>
            </a:pPr>
            <a:r>
              <a:rPr lang="en-US" sz="1687" dirty="0"/>
              <a:t> …ensure the right of academic senates to assume primary responsibility for making recommendations in the areas of curriculum and academic standards.</a:t>
            </a:r>
          </a:p>
          <a:p>
            <a:pPr lvl="0" algn="l" defTabSz="303956">
              <a:defRPr sz="1800"/>
            </a:pPr>
            <a:endParaRPr lang="en-US" sz="3094" dirty="0">
              <a:latin typeface="Garamond"/>
              <a:ea typeface="Garamond"/>
              <a:cs typeface="Garamond"/>
              <a:sym typeface="Garamond"/>
              <a:hlinkClick r:id="rId4"/>
            </a:endParaRPr>
          </a:p>
          <a:p>
            <a:pPr lvl="0" algn="l" defTabSz="303956">
              <a:defRPr sz="1800"/>
            </a:pPr>
            <a:r>
              <a:rPr sz="3094" dirty="0">
                <a:latin typeface="Garamond"/>
                <a:ea typeface="Garamond"/>
                <a:cs typeface="Garamond"/>
                <a:sym typeface="Garamond"/>
                <a:hlinkClick r:id="rId4"/>
              </a:rPr>
              <a:t>California Code of Regulation: Title 5 (Division 6) § 53200-53203</a:t>
            </a:r>
            <a:endParaRPr lang="en-US" sz="3094" dirty="0">
              <a:latin typeface="Garamond"/>
              <a:ea typeface="Garamond"/>
              <a:cs typeface="Garamond"/>
              <a:sym typeface="Garamond"/>
            </a:endParaRPr>
          </a:p>
          <a:p>
            <a:pPr marL="241093" lvl="0" indent="-241093" algn="l" defTabSz="303956">
              <a:buFont typeface="Arial" panose="020B0604020202020204" pitchFamily="34" charset="0"/>
              <a:buChar char="•"/>
              <a:defRPr sz="1800"/>
            </a:pPr>
            <a:r>
              <a:rPr lang="en-US" sz="1687" dirty="0">
                <a:ea typeface="Garamond"/>
                <a:cs typeface="Garamond"/>
                <a:sym typeface="Garamond"/>
              </a:rPr>
              <a:t>Defines 10+1</a:t>
            </a:r>
          </a:p>
          <a:p>
            <a:pPr marL="401822" lvl="0" indent="-401822" algn="l" defTabSz="303956">
              <a:buFontTx/>
              <a:buChar char="-"/>
              <a:defRPr sz="1800"/>
            </a:pPr>
            <a:endParaRPr lang="en-US" sz="1687" dirty="0"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r>
              <a:rPr lang="en-US" sz="3094" dirty="0">
                <a:latin typeface="Garamond" panose="02020404030301010803" pitchFamily="18" charset="0"/>
                <a:ea typeface="Garamond"/>
                <a:cs typeface="Garamond"/>
                <a:sym typeface="Garamond"/>
                <a:hlinkClick r:id="rId5"/>
              </a:rPr>
              <a:t>SMCCD Board Policy 2.05 Academic Senate</a:t>
            </a:r>
            <a:endParaRPr lang="en-US" sz="3094" dirty="0">
              <a:latin typeface="Garamond" panose="02020404030301010803" pitchFamily="18" charset="0"/>
              <a:ea typeface="Garamond"/>
              <a:cs typeface="Garamond"/>
              <a:sym typeface="Garamond"/>
            </a:endParaRPr>
          </a:p>
          <a:p>
            <a:pPr marL="200911" lvl="0" indent="-200911" algn="l" defTabSz="303956">
              <a:buFont typeface="Arial" panose="020B0604020202020204" pitchFamily="34" charset="0"/>
              <a:buChar char="•"/>
              <a:defRPr sz="1800"/>
            </a:pPr>
            <a:r>
              <a:rPr lang="en-US" sz="1687" dirty="0"/>
              <a:t>The College Academic Senates shall represent the faculty and make recommendations to their College administration and to the Board concerning academic and professional matters of importance at a single College in the District</a:t>
            </a:r>
          </a:p>
          <a:p>
            <a:pPr algn="l" defTabSz="303956">
              <a:defRPr sz="1800"/>
            </a:pPr>
            <a:endParaRPr lang="en-US" sz="1687" dirty="0"/>
          </a:p>
          <a:p>
            <a:pPr lvl="0" algn="l" defTabSz="303956">
              <a:defRPr sz="1800"/>
            </a:pPr>
            <a:r>
              <a:rPr lang="en-US" sz="1687" dirty="0"/>
              <a:t>The</a:t>
            </a:r>
            <a:r>
              <a:rPr lang="en-US" sz="1687" b="1" dirty="0"/>
              <a:t> recommendations</a:t>
            </a:r>
            <a:r>
              <a:rPr lang="en-US" sz="1687" dirty="0"/>
              <a:t> of the Academic Senate </a:t>
            </a:r>
            <a:r>
              <a:rPr lang="en-US" sz="1687" b="1" dirty="0"/>
              <a:t>will normally be accepted</a:t>
            </a:r>
            <a:r>
              <a:rPr lang="en-US" sz="1687" dirty="0"/>
              <a:t>, and only in exceptional circumstances and for compelling reasons will the recommendation not be accepted.</a:t>
            </a:r>
            <a:r>
              <a:rPr lang="en-US" sz="1687" b="1" dirty="0"/>
              <a:t> If a recommendation is not accepted</a:t>
            </a:r>
            <a:r>
              <a:rPr lang="en-US" sz="1687" dirty="0"/>
              <a:t>, the Board or its designee, upon request of the Senate, </a:t>
            </a:r>
            <a:r>
              <a:rPr lang="en-US" sz="1687" b="1" dirty="0"/>
              <a:t>shall promptly communicate its reasons in writing to the Senate</a:t>
            </a:r>
            <a:r>
              <a:rPr lang="en-US" sz="1687" dirty="0"/>
              <a:t>. The reasons will be based upon a clear and substantive rationale which puts the decision in an accurate, appropriate, and relevant context</a:t>
            </a:r>
            <a:endParaRPr lang="en-US" sz="1687" dirty="0"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endParaRPr sz="1687" dirty="0"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endParaRPr sz="2862" dirty="0">
              <a:latin typeface="Garamond"/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endParaRPr lang="en-US" sz="1687" dirty="0">
              <a:ea typeface="Garamond"/>
              <a:cs typeface="Garamond"/>
              <a:sym typeface="Garamond"/>
            </a:endParaRPr>
          </a:p>
          <a:p>
            <a:pPr lvl="0" algn="l" defTabSz="303956">
              <a:defRPr sz="1800"/>
            </a:pPr>
            <a:endParaRPr sz="1687" dirty="0">
              <a:ea typeface="Garamond"/>
              <a:cs typeface="Garamond"/>
              <a:sym typeface="Garamond"/>
            </a:endParaRPr>
          </a:p>
        </p:txBody>
      </p:sp>
      <p:sp>
        <p:nvSpPr>
          <p:cNvPr id="46" name="Shape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102" y="1151931"/>
            <a:ext cx="393636" cy="409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960"/>
                </a:moveTo>
                <a:lnTo>
                  <a:pt x="6888" y="21600"/>
                </a:lnTo>
                <a:cubicBezTo>
                  <a:pt x="10398" y="13867"/>
                  <a:pt x="14694" y="6754"/>
                  <a:pt x="21600" y="0"/>
                </a:cubicBezTo>
                <a:cubicBezTo>
                  <a:pt x="16432" y="3152"/>
                  <a:pt x="10734" y="9138"/>
                  <a:pt x="5868" y="16545"/>
                </a:cubicBezTo>
                <a:lnTo>
                  <a:pt x="0" y="12960"/>
                </a:lnTo>
                <a:lnTo>
                  <a:pt x="0" y="12960"/>
                </a:lnTo>
                <a:close/>
              </a:path>
            </a:pathLst>
          </a:custGeom>
          <a:solidFill>
            <a:srgbClr val="FFA22A"/>
          </a:solidFill>
          <a:ln w="38100">
            <a:solidFill>
              <a:srgbClr val="010101"/>
            </a:solidFill>
            <a:miter lim="400000"/>
          </a:ln>
        </p:spPr>
        <p:txBody>
          <a:bodyPr lIns="0" tIns="0" rIns="0" bIns="0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 defTabSz="32145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09"/>
          </a:p>
        </p:txBody>
      </p:sp>
      <p:sp>
        <p:nvSpPr>
          <p:cNvPr id="47" name="Shape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517" y="2523197"/>
            <a:ext cx="422220" cy="4394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960"/>
                </a:moveTo>
                <a:lnTo>
                  <a:pt x="6888" y="21600"/>
                </a:lnTo>
                <a:cubicBezTo>
                  <a:pt x="10398" y="13867"/>
                  <a:pt x="14694" y="6754"/>
                  <a:pt x="21600" y="0"/>
                </a:cubicBezTo>
                <a:cubicBezTo>
                  <a:pt x="16432" y="3152"/>
                  <a:pt x="10734" y="9138"/>
                  <a:pt x="5868" y="16545"/>
                </a:cubicBezTo>
                <a:lnTo>
                  <a:pt x="0" y="12960"/>
                </a:lnTo>
                <a:lnTo>
                  <a:pt x="0" y="12960"/>
                </a:lnTo>
                <a:close/>
              </a:path>
            </a:pathLst>
          </a:custGeom>
          <a:solidFill>
            <a:srgbClr val="FFA22A"/>
          </a:solidFill>
          <a:ln w="38100">
            <a:solidFill>
              <a:srgbClr val="010101"/>
            </a:solidFill>
            <a:miter lim="400000"/>
          </a:ln>
        </p:spPr>
        <p:txBody>
          <a:bodyPr lIns="0" tIns="0" rIns="0" bIns="0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 defTabSz="32145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09"/>
          </a:p>
        </p:txBody>
      </p:sp>
      <p:sp>
        <p:nvSpPr>
          <p:cNvPr id="7" name="Shape 47">
            <a:extLst>
              <a:ext uri="{FF2B5EF4-FFF2-40B4-BE49-F238E27FC236}">
                <a16:creationId xmlns:a16="http://schemas.microsoft.com/office/drawing/2014/main" id="{C893CDCD-E1B7-4BF5-8E0B-DADD9B8DF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102" y="3514475"/>
            <a:ext cx="393635" cy="4097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960"/>
                </a:moveTo>
                <a:lnTo>
                  <a:pt x="6888" y="21600"/>
                </a:lnTo>
                <a:cubicBezTo>
                  <a:pt x="10398" y="13867"/>
                  <a:pt x="14694" y="6754"/>
                  <a:pt x="21600" y="0"/>
                </a:cubicBezTo>
                <a:cubicBezTo>
                  <a:pt x="16432" y="3152"/>
                  <a:pt x="10734" y="9138"/>
                  <a:pt x="5868" y="16545"/>
                </a:cubicBezTo>
                <a:lnTo>
                  <a:pt x="0" y="12960"/>
                </a:lnTo>
                <a:lnTo>
                  <a:pt x="0" y="12960"/>
                </a:lnTo>
                <a:close/>
              </a:path>
            </a:pathLst>
          </a:custGeom>
          <a:solidFill>
            <a:srgbClr val="FFA22A"/>
          </a:solidFill>
          <a:ln w="38100">
            <a:solidFill>
              <a:srgbClr val="010101"/>
            </a:solidFill>
            <a:miter lim="400000"/>
          </a:ln>
        </p:spPr>
        <p:txBody>
          <a:bodyPr lIns="0" tIns="0" rIns="0" bIns="0" anchor="ctr"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 defTabSz="32145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09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518245" y="-17968"/>
            <a:ext cx="7804548" cy="1518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 b="0"/>
            </a:pPr>
            <a:r>
              <a:rPr sz="5625" b="1" dirty="0"/>
              <a:t>10 + 1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AB69BB-C301-1828-C17B-DE298C3EC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539" y="1240972"/>
            <a:ext cx="8229600" cy="5215812"/>
          </a:xfrm>
        </p:spPr>
        <p:txBody>
          <a:bodyPr lIns="0" tIns="0" rIns="0" bIns="0" anchor="ctr">
            <a:no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ea typeface="+mn-lt"/>
                <a:cs typeface="+mn-lt"/>
              </a:rPr>
              <a:t>Curriculum, including establishing prerequisites</a:t>
            </a:r>
            <a:endParaRPr lang="en-US" sz="2200" dirty="0"/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ea typeface="+mn-lt"/>
                <a:cs typeface="+mn-lt"/>
              </a:rPr>
              <a:t>Degree and certificate requirements</a:t>
            </a:r>
            <a:endParaRPr lang="en-US" sz="2200" dirty="0"/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ea typeface="+mn-lt"/>
                <a:cs typeface="+mn-lt"/>
              </a:rPr>
              <a:t>Grading policies</a:t>
            </a:r>
            <a:endParaRPr lang="en-US" sz="2200" dirty="0"/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ea typeface="+mn-lt"/>
                <a:cs typeface="+mn-lt"/>
              </a:rPr>
              <a:t>Educational program development</a:t>
            </a:r>
            <a:endParaRPr lang="en-US" sz="2200" dirty="0"/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>
                <a:ea typeface="+mn-lt"/>
                <a:cs typeface="+mn-lt"/>
              </a:rPr>
              <a:t>Standards or policies regarding student preparation and success</a:t>
            </a:r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/>
              <a:t>College governance structures, as related to faculty roles</a:t>
            </a:r>
            <a:endParaRPr lang="en-US" sz="2200" dirty="0">
              <a:solidFill>
                <a:srgbClr val="000000"/>
              </a:solidFill>
            </a:endParaRPr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/>
              <a:t>Faculty roles and involvement in accreditation processes</a:t>
            </a:r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/>
              <a:t>Policies for faculty professional development activities</a:t>
            </a:r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/>
              <a:t>Processes for program review</a:t>
            </a:r>
          </a:p>
          <a:p>
            <a:pPr marL="228600" indent="-228600" algn="l">
              <a:spcBef>
                <a:spcPts val="600"/>
              </a:spcBef>
              <a:buFont typeface="+mj-lt"/>
              <a:buAutoNum type="arabicPeriod"/>
            </a:pPr>
            <a:r>
              <a:rPr lang="en-US" sz="2200" dirty="0"/>
              <a:t>Processes for instructional planning and budget development</a:t>
            </a:r>
          </a:p>
          <a:p>
            <a:pPr marL="749300" lvl="1" indent="-230188" algn="l">
              <a:spcBef>
                <a:spcPts val="600"/>
              </a:spcBef>
              <a:buFont typeface="+mj-lt"/>
              <a:buAutoNum type="romanLcPeriod"/>
            </a:pPr>
            <a:r>
              <a:rPr lang="en-US" sz="2200" dirty="0"/>
              <a:t>Other academic and professional matters as mutually agreed upon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/>
            </a:pPr>
            <a:r>
              <a:rPr sz="5625"/>
              <a:t>Collegial Consultation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802C4-0F7C-3FA8-F446-4C00039F3866}"/>
              </a:ext>
            </a:extLst>
          </p:cNvPr>
          <p:cNvSpPr txBox="1"/>
          <p:nvPr/>
        </p:nvSpPr>
        <p:spPr>
          <a:xfrm>
            <a:off x="357138" y="1984287"/>
            <a:ext cx="4126716" cy="41036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The Board of Trustees is required to consult collegially with the Academic Senate and develop policies on academic and professional matters through either or both:</a:t>
            </a:r>
            <a:br>
              <a:rPr lang="en-US" sz="2000">
                <a:solidFill>
                  <a:srgbClr val="000000"/>
                </a:solidFill>
                <a:ea typeface="+mn-lt"/>
                <a:cs typeface="+mn-lt"/>
              </a:rPr>
            </a:br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pPr marL="457200" indent="-457200" algn="l">
              <a:buAutoNum type="arabicPeriod"/>
            </a:pPr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Rely primarily upon the advice and judgement of the Academic Senate</a:t>
            </a:r>
            <a:br>
              <a:rPr lang="en-US" sz="2000">
                <a:solidFill>
                  <a:srgbClr val="000000"/>
                </a:solidFill>
                <a:ea typeface="+mn-lt"/>
                <a:cs typeface="+mn-lt"/>
              </a:rPr>
            </a:br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pPr marL="457200" indent="-457200" algn="l">
              <a:buAutoNum type="arabicPeriod"/>
            </a:pPr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Reach mutual agreement with the Academic Senate by written resolution, regulation, or policy</a:t>
            </a: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733A89-3397-0615-EEC9-865B2121A976}"/>
              </a:ext>
            </a:extLst>
          </p:cNvPr>
          <p:cNvSpPr txBox="1"/>
          <p:nvPr/>
        </p:nvSpPr>
        <p:spPr>
          <a:xfrm>
            <a:off x="4806462" y="1984319"/>
            <a:ext cx="3819770" cy="40421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/>
              <a:t>Title 5 §53203 </a:t>
            </a:r>
          </a:p>
          <a:p>
            <a:pPr algn="l"/>
            <a:r>
              <a:rPr lang="en-US" sz="2000"/>
              <a:t>(D) Requires procedures for responding to Academic Senate recommendations that include:</a:t>
            </a:r>
            <a:br>
              <a:rPr lang="en-US"/>
            </a:br>
            <a:br>
              <a:rPr lang="en-US"/>
            </a:br>
            <a:r>
              <a:rPr lang="en-US" sz="2000"/>
              <a:t>When </a:t>
            </a:r>
            <a:r>
              <a:rPr lang="en-US" sz="2000" b="1"/>
              <a:t>rely primarily</a:t>
            </a:r>
            <a:r>
              <a:rPr lang="en-US" sz="2000"/>
              <a:t> applies: </a:t>
            </a:r>
          </a:p>
          <a:p>
            <a:pPr algn="l"/>
            <a:r>
              <a:rPr lang="en-US" sz="2000">
                <a:solidFill>
                  <a:schemeClr val="accent5"/>
                </a:solidFill>
              </a:rPr>
              <a:t>the recommendation of the Academic Senate will normally be accepted, and only in exceptional circumstances and for compelling reasons will they not be accepted.</a:t>
            </a:r>
            <a:endParaRPr lang="en-US" sz="2000">
              <a:solidFill>
                <a:schemeClr val="accent5"/>
              </a:solidFill>
              <a:latin typeface="Helvetica Light"/>
            </a:endParaRPr>
          </a:p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lvl="0">
              <a:defRPr sz="1800"/>
            </a:pPr>
            <a:r>
              <a:rPr sz="5625"/>
              <a:t>Title 5 §53203</a:t>
            </a:r>
          </a:p>
        </p:txBody>
      </p:sp>
      <p:sp>
        <p:nvSpPr>
          <p:cNvPr id="71" name="Shape 7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1pPr>
            <a:lvl2pPr indent="1607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2pPr>
            <a:lvl3pPr indent="321457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3pPr>
            <a:lvl4pPr indent="482186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4pPr>
            <a:lvl5pPr indent="642915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5pPr>
            <a:lvl6pPr indent="803643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6pPr>
            <a:lvl7pPr indent="964372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7pPr>
            <a:lvl8pPr indent="1125101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8pPr>
            <a:lvl9pPr indent="1285829" algn="ctr" defTabSz="410751">
              <a:defRPr sz="2531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lvl="0" indent="0">
              <a:buSzTx/>
              <a:buNone/>
              <a:defRPr sz="1800"/>
            </a:pPr>
            <a:r>
              <a:rPr sz="1969"/>
              <a:t>(D) </a:t>
            </a:r>
            <a:r>
              <a:rPr sz="2531"/>
              <a:t>Requires procedures for responding to Academic Senate recommendations that include:</a:t>
            </a:r>
          </a:p>
          <a:p>
            <a:pPr marL="0" lvl="0" indent="0">
              <a:buSzTx/>
              <a:buNone/>
              <a:defRPr sz="1800"/>
            </a:pPr>
            <a:r>
              <a:rPr sz="2531"/>
              <a:t>When </a:t>
            </a:r>
            <a:r>
              <a:rPr sz="2531" b="1" i="1"/>
              <a:t>rely primarily</a:t>
            </a:r>
            <a:r>
              <a:rPr sz="2531"/>
              <a:t> applies:</a:t>
            </a:r>
            <a:br>
              <a:rPr sz="2531"/>
            </a:br>
            <a:r>
              <a:rPr sz="2531">
                <a:solidFill>
                  <a:srgbClr val="C82506"/>
                </a:solidFill>
              </a:rPr>
              <a:t>the recommendation of the Academic Senate will normally be accepted, and only in exceptional circumstances and for compelling reasons will they not be accepted.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50CD0-00E2-42E9-8CF8-2A97D9C6BB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539" y="433705"/>
            <a:ext cx="7317154" cy="1210588"/>
          </a:xfrm>
          <a:prstGeom prst="rect">
            <a:avLst/>
          </a:prstGeom>
          <a:noFill/>
          <a:ln w="12700" cap="flat">
            <a:noFill/>
            <a:prstDash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584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Helvetica Light"/>
              </a:rPr>
              <a:t>Cañada’s Academic Senate Governing Council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CAB6A24-5E9E-E274-8B0F-7B684B3EC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59011"/>
              </p:ext>
            </p:extLst>
          </p:nvPr>
        </p:nvGraphicFramePr>
        <p:xfrm>
          <a:off x="517769" y="1856153"/>
          <a:ext cx="8107360" cy="432539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053680">
                  <a:extLst>
                    <a:ext uri="{9D8B030D-6E8A-4147-A177-3AD203B41FA5}">
                      <a16:colId xmlns:a16="http://schemas.microsoft.com/office/drawing/2014/main" val="291668631"/>
                    </a:ext>
                  </a:extLst>
                </a:gridCol>
                <a:gridCol w="4053680">
                  <a:extLst>
                    <a:ext uri="{9D8B030D-6E8A-4147-A177-3AD203B41FA5}">
                      <a16:colId xmlns:a16="http://schemas.microsoft.com/office/drawing/2014/main" val="1797593689"/>
                    </a:ext>
                  </a:extLst>
                </a:gridCol>
              </a:tblGrid>
              <a:tr h="448197">
                <a:tc>
                  <a:txBody>
                    <a:bodyPr/>
                    <a:lstStyle/>
                    <a:p>
                      <a:r>
                        <a:rPr lang="en-US" sz="2400"/>
                        <a:t>Officers</a:t>
                      </a:r>
                    </a:p>
                  </a:txBody>
                  <a:tcP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Other Representatives</a:t>
                      </a:r>
                    </a:p>
                  </a:txBody>
                  <a:tcPr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339131"/>
                  </a:ext>
                </a:extLst>
              </a:tr>
              <a:tr h="1286132"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President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Vice President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Secretary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Treasurer</a:t>
                      </a:r>
                      <a:endParaRPr lang="en-US" sz="24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Curriculum Committee Chair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Faculty Professional Development Representative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Division Representatives (6)</a:t>
                      </a:r>
                      <a:endParaRPr lang="en-US" sz="2400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Adjunct Representative</a:t>
                      </a:r>
                      <a:endParaRPr lang="en-US" sz="24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032704"/>
                  </a:ext>
                </a:extLst>
              </a:tr>
              <a:tr h="850670"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 i="0" u="none" strike="noStrike" noProof="0">
                          <a:latin typeface="Helvetica Light"/>
                        </a:rPr>
                        <a:t>Total = 13 members. Quorum = 7 members</a:t>
                      </a:r>
                      <a:endParaRPr lang="en-US" sz="240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38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482542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FF21CB327ADC4E9C92AEFDF72C0F41" ma:contentTypeVersion="10" ma:contentTypeDescription="Create a new document." ma:contentTypeScope="" ma:versionID="5c5be1e7aae0e8f2eef26ad9915120bb">
  <xsd:schema xmlns:xsd="http://www.w3.org/2001/XMLSchema" xmlns:xs="http://www.w3.org/2001/XMLSchema" xmlns:p="http://schemas.microsoft.com/office/2006/metadata/properties" xmlns:ns2="c584b1e8-5cff-47d1-b5fc-6b2aa2b0f779" xmlns:ns3="bcc384a7-17fd-4509-92ca-c69341870f8d" targetNamespace="http://schemas.microsoft.com/office/2006/metadata/properties" ma:root="true" ma:fieldsID="f5dcb2d881455a871c8ec27158ecbe2b" ns2:_="" ns3:_="">
    <xsd:import namespace="c584b1e8-5cff-47d1-b5fc-6b2aa2b0f779"/>
    <xsd:import namespace="bcc384a7-17fd-4509-92ca-c69341870f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4b1e8-5cff-47d1-b5fc-6b2aa2b0f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384a7-17fd-4509-92ca-c69341870f8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4F3BC3-A816-4E28-9898-20E89D8E03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A680A0-56BC-48FE-96F8-EB2B6702D0DD}">
  <ds:schemaRefs>
    <ds:schemaRef ds:uri="c584b1e8-5cff-47d1-b5fc-6b2aa2b0f7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239CCAA-DAE7-4E7C-88B6-F9D112AC10E6}">
  <ds:schemaRefs>
    <ds:schemaRef ds:uri="bcc384a7-17fd-4509-92ca-c69341870f8d"/>
    <ds:schemaRef ds:uri="c584b1e8-5cff-47d1-b5fc-6b2aa2b0f7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869</Words>
  <Application>Microsoft Macintosh PowerPoint</Application>
  <PresentationFormat>On-screen Show (4:3)</PresentationFormat>
  <Paragraphs>103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Avenir</vt:lpstr>
      <vt:lpstr>Corbel</vt:lpstr>
      <vt:lpstr>Garamond</vt:lpstr>
      <vt:lpstr>Helvetica Light</vt:lpstr>
      <vt:lpstr>Helvetica Neue Medium</vt:lpstr>
      <vt:lpstr>Wingdings</vt:lpstr>
      <vt:lpstr>White</vt:lpstr>
      <vt:lpstr>I hear you’re on Academic Senate… sounds fun, what is it?</vt:lpstr>
      <vt:lpstr>CCR Title 5 (Division 6)</vt:lpstr>
      <vt:lpstr>Does Academic Senate have any power?</vt:lpstr>
      <vt:lpstr>Ed Code versus Title 5 Regulation</vt:lpstr>
      <vt:lpstr>Policies Related to Academic Senate</vt:lpstr>
      <vt:lpstr>10 + 1</vt:lpstr>
      <vt:lpstr>Collegial Consultation</vt:lpstr>
      <vt:lpstr>Title 5 §53203</vt:lpstr>
      <vt:lpstr>Cañada’s Academic Senate Governing Council </vt:lpstr>
      <vt:lpstr>Expectations: Be a Good Representative</vt:lpstr>
      <vt:lpstr>More from the Ed Code:</vt:lpstr>
      <vt:lpstr>What we learned about Academic Senate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Tedone, Diana</dc:creator>
  <cp:lastModifiedBy>Hughes, Allison</cp:lastModifiedBy>
  <cp:revision>10</cp:revision>
  <dcterms:modified xsi:type="dcterms:W3CDTF">2026-08-26T17:23:57Z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0x0101001CFF21CB327ADC4E9C92AEFDF72C0F41</vt:lpwstr>
  </property>
</Properties>
</file>