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1832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95688415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Title 5 Applies to CCC, is regulation with force of law, and is derived by the Board of Governors from the Ed Code</a:t>
            </a:r>
          </a:p>
          <a:p>
            <a:pPr lvl="0">
              <a:defRPr sz="1800"/>
            </a:pPr>
            <a:r>
              <a:rPr sz="2400"/>
              <a:t>Ed Code supersedes Title 5 and can only be changed by legislation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If there is no second, the motion is lost</a:t>
            </a:r>
          </a:p>
          <a:p>
            <a:pPr lvl="0">
              <a:defRPr sz="1800"/>
            </a:pPr>
            <a:r>
              <a:rPr sz="2400"/>
              <a:t>Motion to table, or Motion to postpone indefinitely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ilhouett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90981" y="1378511"/>
            <a:ext cx="6036116" cy="9571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silhouett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8528" y="2012918"/>
            <a:ext cx="7068921" cy="9340759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/>
          <p:nvPr/>
        </p:nvSpPr>
        <p:spPr>
          <a:xfrm>
            <a:off x="2464864" y="2924207"/>
            <a:ext cx="7780736" cy="3674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78" y="0"/>
                </a:moveTo>
                <a:cubicBezTo>
                  <a:pt x="1520" y="0"/>
                  <a:pt x="662" y="1817"/>
                  <a:pt x="662" y="4057"/>
                </a:cubicBezTo>
                <a:lnTo>
                  <a:pt x="662" y="15817"/>
                </a:lnTo>
                <a:cubicBezTo>
                  <a:pt x="662" y="15993"/>
                  <a:pt x="669" y="16166"/>
                  <a:pt x="680" y="16337"/>
                </a:cubicBezTo>
                <a:lnTo>
                  <a:pt x="0" y="21600"/>
                </a:lnTo>
                <a:lnTo>
                  <a:pt x="2446" y="19857"/>
                </a:lnTo>
                <a:cubicBezTo>
                  <a:pt x="2490" y="19864"/>
                  <a:pt x="2534" y="19871"/>
                  <a:pt x="2578" y="19871"/>
                </a:cubicBezTo>
                <a:lnTo>
                  <a:pt x="19684" y="19871"/>
                </a:lnTo>
                <a:cubicBezTo>
                  <a:pt x="20742" y="19871"/>
                  <a:pt x="21600" y="18057"/>
                  <a:pt x="21600" y="15817"/>
                </a:cubicBezTo>
                <a:lnTo>
                  <a:pt x="21600" y="4057"/>
                </a:lnTo>
                <a:cubicBezTo>
                  <a:pt x="21600" y="1817"/>
                  <a:pt x="20742" y="0"/>
                  <a:pt x="19684" y="0"/>
                </a:cubicBezTo>
                <a:lnTo>
                  <a:pt x="2578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2912390" y="3540951"/>
            <a:ext cx="7180020" cy="1877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9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</a:rPr>
              <a:t>I hear you’ve been elected to the Academic Senate… sounds impressive, what is it?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5 §53203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800"/>
            </a:pPr>
            <a:r>
              <a:rPr sz="2800"/>
              <a:t>(F)</a:t>
            </a:r>
            <a:r>
              <a:rPr sz="3600"/>
              <a:t> Appointment of faculty members to college committees shall be made by the Academic Senate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" name="Table 83"/>
          <p:cNvGraphicFramePr/>
          <p:nvPr/>
        </p:nvGraphicFramePr>
        <p:xfrm>
          <a:off x="1473437" y="2193719"/>
          <a:ext cx="11005609" cy="5904017"/>
        </p:xfrm>
        <a:graphic>
          <a:graphicData uri="http://schemas.openxmlformats.org/drawingml/2006/table">
            <a:tbl>
              <a:tblPr>
                <a:tableStyleId>{CF821DB8-F4EB-4A41-A1BA-3FCAFE7338EE}</a:tableStyleId>
              </a:tblPr>
              <a:tblGrid>
                <a:gridCol w="3200400"/>
                <a:gridCol w="7805209"/>
              </a:tblGrid>
              <a:tr h="843431">
                <a:tc>
                  <a:txBody>
                    <a:bodyPr/>
                    <a:lstStyle/>
                    <a:p>
                      <a:pPr lvl="0" algn="l" defTabSz="914400"/>
                      <a:r>
                        <a:rPr sz="2600">
                          <a:solidFill>
                            <a:srgbClr val="C82506"/>
                          </a:solidFill>
                        </a:rPr>
                        <a:t>Section 87359 (b)</a:t>
                      </a:r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sz="2500"/>
                        <a:t>Waiver of Minimum Qualifications; Equivalency</a:t>
                      </a:r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noFill/>
                  </a:tcPr>
                </a:tc>
              </a:tr>
              <a:tr h="843431">
                <a:tc>
                  <a:txBody>
                    <a:bodyPr/>
                    <a:lstStyle/>
                    <a:p>
                      <a:pPr lvl="0" algn="l" defTabSz="914400"/>
                      <a:r>
                        <a:rPr sz="2600">
                          <a:solidFill>
                            <a:srgbClr val="C82506"/>
                          </a:solidFill>
                        </a:rPr>
                        <a:t>Section 87360 (b)</a:t>
                      </a:r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sz="2500"/>
                        <a:t>Hiring Criteria</a:t>
                      </a:r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noFill/>
                  </a:tcPr>
                </a:tc>
              </a:tr>
              <a:tr h="843431">
                <a:tc>
                  <a:txBody>
                    <a:bodyPr/>
                    <a:lstStyle/>
                    <a:p>
                      <a:pPr lvl="0" algn="l" defTabSz="914400"/>
                      <a:r>
                        <a:rPr sz="2600">
                          <a:solidFill>
                            <a:srgbClr val="C82506"/>
                          </a:solidFill>
                        </a:rPr>
                        <a:t>Section 87458 (a)</a:t>
                      </a:r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sz="2500"/>
                        <a:t>Administrative Retreat Rights</a:t>
                      </a:r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noFill/>
                  </a:tcPr>
                </a:tc>
              </a:tr>
              <a:tr h="843431">
                <a:tc>
                  <a:txBody>
                    <a:bodyPr/>
                    <a:lstStyle/>
                    <a:p>
                      <a:pPr lvl="0" algn="l" defTabSz="914400"/>
                      <a:r>
                        <a:rPr sz="2600">
                          <a:solidFill>
                            <a:srgbClr val="C82506"/>
                          </a:solidFill>
                        </a:rPr>
                        <a:t>Section 87610.1 (a)  </a:t>
                      </a:r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sz="2500"/>
                        <a:t>Tenure Evaluation Procedures *</a:t>
                      </a:r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noFill/>
                  </a:tcPr>
                </a:tc>
              </a:tr>
              <a:tr h="843431">
                <a:tc>
                  <a:txBody>
                    <a:bodyPr/>
                    <a:lstStyle/>
                    <a:p>
                      <a:pPr lvl="0" algn="l" defTabSz="914400"/>
                      <a:r>
                        <a:rPr sz="2600">
                          <a:solidFill>
                            <a:srgbClr val="C82506"/>
                          </a:solidFill>
                        </a:rPr>
                        <a:t>Section 87615 (b)	</a:t>
                      </a:r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sz="2500"/>
                        <a:t>Minimum Degree Requirements: Exceptions</a:t>
                      </a:r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noFill/>
                  </a:tcPr>
                </a:tc>
              </a:tr>
              <a:tr h="843431">
                <a:tc>
                  <a:txBody>
                    <a:bodyPr/>
                    <a:lstStyle/>
                    <a:p>
                      <a:pPr lvl="0" algn="l" defTabSz="914400"/>
                      <a:r>
                        <a:rPr sz="2600">
                          <a:solidFill>
                            <a:srgbClr val="C82506"/>
                          </a:solidFill>
                        </a:rPr>
                        <a:t>Section 87663 (f)  </a:t>
                      </a:r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sz="2500"/>
                        <a:t>Evaluation Procedures *</a:t>
                      </a:r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noFill/>
                  </a:tcPr>
                </a:tc>
              </a:tr>
              <a:tr h="843431">
                <a:tc>
                  <a:txBody>
                    <a:bodyPr/>
                    <a:lstStyle/>
                    <a:p>
                      <a:pPr lvl="0" algn="l" defTabSz="914400"/>
                      <a:r>
                        <a:rPr sz="2600">
                          <a:solidFill>
                            <a:srgbClr val="C82506"/>
                          </a:solidFill>
                        </a:rPr>
                        <a:t>Section 87743.2	</a:t>
                      </a:r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sz="2500"/>
                        <a:t>Faculty Service Areas *</a:t>
                      </a:r>
                    </a:p>
                  </a:txBody>
                  <a:tcPr marL="50800" marR="50800" marT="50800" marB="50800" anchor="ctr" horzOverflow="overflow">
                    <a:lnL w="0">
                      <a:solidFill>
                        <a:srgbClr val="000000"/>
                      </a:solidFill>
                      <a:custDash/>
                      <a:miter lim="0"/>
                    </a:lnL>
                    <a:lnR w="0">
                      <a:solidFill>
                        <a:srgbClr val="000000"/>
                      </a:solidFill>
                      <a:custDash/>
                      <a:miter lim="0"/>
                    </a:lnR>
                    <a:lnT w="0">
                      <a:solidFill>
                        <a:srgbClr val="000000"/>
                      </a:solidFill>
                      <a:custDash/>
                      <a:miter lim="0"/>
                    </a:lnT>
                    <a:lnB w="0">
                      <a:solidFill>
                        <a:srgbClr val="000000"/>
                      </a:solidFill>
                      <a:custDash/>
                      <a:miter lim="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4" name="Shape 84"/>
          <p:cNvSpPr/>
          <p:nvPr/>
        </p:nvSpPr>
        <p:spPr>
          <a:xfrm>
            <a:off x="1528272" y="8563445"/>
            <a:ext cx="7909282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 lvl="0">
              <a:defRPr sz="1800"/>
            </a:pPr>
            <a:r>
              <a:rPr sz="2200"/>
              <a:t>*Collective bargaining unit shall consult with Academic Senate</a:t>
            </a:r>
          </a:p>
        </p:txBody>
      </p:sp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952500" y="78739"/>
            <a:ext cx="11099800" cy="2159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More from the Ed Code: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asted-image.tif"/>
          <p:cNvPicPr/>
          <p:nvPr/>
        </p:nvPicPr>
        <p:blipFill>
          <a:blip r:embed="rId2">
            <a:alphaModFix amt="16646"/>
            <a:extLst/>
          </a:blip>
          <a:stretch>
            <a:fillRect/>
          </a:stretch>
        </p:blipFill>
        <p:spPr>
          <a:xfrm>
            <a:off x="4408995" y="447831"/>
            <a:ext cx="4186810" cy="1881274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952500" y="2339238"/>
            <a:ext cx="11099800" cy="2159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Senate of the whole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952500" y="4508372"/>
            <a:ext cx="11099800" cy="2489455"/>
          </a:xfrm>
          <a:prstGeom prst="rect">
            <a:avLst/>
          </a:prstGeom>
        </p:spPr>
        <p:txBody>
          <a:bodyPr/>
          <a:lstStyle/>
          <a:p>
            <a:pPr marL="0" lvl="0" indent="0" defTabSz="457200">
              <a:spcBef>
                <a:spcPts val="0"/>
              </a:spcBef>
              <a:buSzTx/>
              <a:buNone/>
              <a:defRPr sz="1800"/>
            </a:pPr>
            <a:r>
              <a:rPr sz="3500">
                <a:solidFill>
                  <a:srgbClr val="323333"/>
                </a:solidFill>
                <a:latin typeface="Arial"/>
                <a:ea typeface="Arial"/>
                <a:cs typeface="Arial"/>
                <a:sym typeface="Arial"/>
              </a:rPr>
              <a:t>Article III, Section 2. The Academic Senate shall include </a:t>
            </a:r>
            <a:r>
              <a:rPr sz="3500">
                <a:solidFill>
                  <a:srgbClr val="C82506"/>
                </a:solidFill>
                <a:latin typeface="Arial"/>
                <a:ea typeface="Arial"/>
                <a:cs typeface="Arial"/>
                <a:sym typeface="Arial"/>
              </a:rPr>
              <a:t>all certificated full-time and part-time faculty</a:t>
            </a:r>
            <a:r>
              <a:rPr sz="3500">
                <a:solidFill>
                  <a:srgbClr val="323333"/>
                </a:solidFill>
                <a:latin typeface="Arial"/>
                <a:ea typeface="Arial"/>
                <a:cs typeface="Arial"/>
                <a:sym typeface="Arial"/>
              </a:rPr>
              <a:t> employed under contract by the College loaded at three or more units per semester.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Governing Council</a:t>
            </a:r>
          </a:p>
        </p:txBody>
      </p:sp>
      <p:graphicFrame>
        <p:nvGraphicFramePr>
          <p:cNvPr id="92" name="Table 92"/>
          <p:cNvGraphicFramePr/>
          <p:nvPr/>
        </p:nvGraphicFramePr>
        <p:xfrm>
          <a:off x="1031859" y="3755135"/>
          <a:ext cx="10941082" cy="3197098"/>
        </p:xfrm>
        <a:graphic>
          <a:graphicData uri="http://schemas.openxmlformats.org/drawingml/2006/table">
            <a:tbl>
              <a:tblPr firstRow="1">
                <a:tableStyleId>{CF821DB8-F4EB-4A41-A1BA-3FCAFE7338EE}</a:tableStyleId>
              </a:tblPr>
              <a:tblGrid>
                <a:gridCol w="5470541"/>
                <a:gridCol w="5470541"/>
              </a:tblGrid>
              <a:tr h="508000"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900" b="1">
                          <a:solidFill>
                            <a:srgbClr val="FFFFFF"/>
                          </a:solidFill>
                        </a:rPr>
                        <a:t>Officers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861001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900" b="1">
                          <a:solidFill>
                            <a:srgbClr val="FFFFFF"/>
                          </a:solidFill>
                        </a:rPr>
                        <a:t>Other Representatives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861001"/>
                    </a:solidFill>
                  </a:tcPr>
                </a:tc>
              </a:tr>
              <a:tr h="2653538">
                <a:tc>
                  <a:txBody>
                    <a:bodyPr/>
                    <a:lstStyle/>
                    <a:p>
                      <a:pPr lvl="0" defTabSz="914400"/>
                      <a:r>
                        <a:rPr sz="2900"/>
                        <a:t>President
Vice President
Secretary
Treasurer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900"/>
                        <a:t>Curriculum Committee Chair
Professional Personnel Chair
College Council Representative
Division Representatives</a:t>
                      </a:r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761" y="1266825"/>
            <a:ext cx="13004801" cy="866775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3757168" y="-829479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8000" b="1"/>
              <a:t>Brown Act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3757168" y="2561421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3200" b="1"/>
              <a:t>Open Meetings Laws in California</a:t>
            </a:r>
          </a:p>
        </p:txBody>
      </p:sp>
      <p:sp>
        <p:nvSpPr>
          <p:cNvPr id="97" name="Shape 97"/>
          <p:cNvSpPr/>
          <p:nvPr/>
        </p:nvSpPr>
        <p:spPr>
          <a:xfrm>
            <a:off x="8031733" y="9425178"/>
            <a:ext cx="4841749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 lvl="0">
              <a:defRPr sz="1800"/>
            </a:pPr>
            <a:r>
              <a:rPr sz="1100"/>
              <a:t>http://upload.wikimedia.org/wikipedia/commons/c/cb/3D_Judges_Gavel.jpg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1270000" y="982472"/>
            <a:ext cx="10464800" cy="3302001"/>
          </a:xfrm>
          <a:prstGeom prst="rect">
            <a:avLst/>
          </a:prstGeom>
          <a:ln w="9525">
            <a:bevel/>
          </a:ln>
        </p:spPr>
        <p:txBody>
          <a:bodyPr/>
          <a:lstStyle>
            <a:lvl1pPr marL="228600" algn="l">
              <a:spcBef>
                <a:spcPts val="4200"/>
              </a:spcBef>
              <a:defRPr sz="3600"/>
            </a:lvl1pPr>
          </a:lstStyle>
          <a:p>
            <a:pPr lvl="0">
              <a:defRPr sz="1800"/>
            </a:pPr>
            <a:r>
              <a:rPr sz="3600"/>
              <a:t>Meetings of public bodies must be "open and public," actions may not be secret, and action taken in violation of open meetings laws may be voided. (§§ 54953(a), 54953(c), 54960.1(d))</a:t>
            </a:r>
          </a:p>
        </p:txBody>
      </p:sp>
      <p:pic>
        <p:nvPicPr>
          <p:cNvPr id="100" name="Picture 9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600" y="4486925"/>
            <a:ext cx="11023600" cy="3937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Requirements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0045" lvl="0" indent="-360045" defTabSz="473201">
              <a:spcBef>
                <a:spcPts val="3400"/>
              </a:spcBef>
              <a:defRPr sz="1800"/>
            </a:pPr>
            <a:r>
              <a:rPr sz="2916"/>
              <a:t>Post notice and an agenda at least </a:t>
            </a:r>
            <a:r>
              <a:rPr sz="2916" b="1">
                <a:solidFill>
                  <a:srgbClr val="C82506"/>
                </a:solidFill>
              </a:rPr>
              <a:t>three days</a:t>
            </a:r>
            <a:r>
              <a:rPr sz="2916"/>
              <a:t> prior to meeting</a:t>
            </a:r>
          </a:p>
          <a:p>
            <a:pPr marL="360045" lvl="0" indent="-360045" defTabSz="473201">
              <a:spcBef>
                <a:spcPts val="3400"/>
              </a:spcBef>
              <a:defRPr sz="1800"/>
            </a:pPr>
            <a:r>
              <a:rPr sz="2916"/>
              <a:t>Give notice at least one hour in advance of an emergency meeting</a:t>
            </a:r>
          </a:p>
          <a:p>
            <a:pPr marL="360045" lvl="0" indent="-360045" defTabSz="473201">
              <a:spcBef>
                <a:spcPts val="3400"/>
              </a:spcBef>
              <a:defRPr sz="1800"/>
            </a:pPr>
            <a:r>
              <a:rPr sz="2916"/>
              <a:t>Not require a “sign-in”</a:t>
            </a:r>
          </a:p>
          <a:p>
            <a:pPr marL="360045" lvl="0" indent="-360045" defTabSz="473201">
              <a:spcBef>
                <a:spcPts val="3400"/>
              </a:spcBef>
              <a:defRPr sz="1800"/>
            </a:pPr>
            <a:r>
              <a:rPr sz="2916"/>
              <a:t>Allow non-disruptive recording</a:t>
            </a:r>
          </a:p>
          <a:p>
            <a:pPr marL="360045" lvl="0" indent="-360045" defTabSz="473201">
              <a:spcBef>
                <a:spcPts val="3400"/>
              </a:spcBef>
              <a:defRPr sz="1800"/>
            </a:pPr>
            <a:r>
              <a:rPr sz="2916"/>
              <a:t>Allow for public comment</a:t>
            </a:r>
          </a:p>
          <a:p>
            <a:pPr marL="360045" lvl="0" indent="-360045" defTabSz="473201">
              <a:spcBef>
                <a:spcPts val="3400"/>
              </a:spcBef>
              <a:defRPr sz="1800"/>
            </a:pPr>
            <a:r>
              <a:rPr sz="2916"/>
              <a:t>Conduct only </a:t>
            </a:r>
            <a:r>
              <a:rPr sz="2916" b="1">
                <a:solidFill>
                  <a:srgbClr val="C82506"/>
                </a:solidFill>
              </a:rPr>
              <a:t>public votes</a:t>
            </a:r>
            <a:endParaRPr sz="2916"/>
          </a:p>
          <a:p>
            <a:pPr marL="360045" lvl="0" indent="-360045" defTabSz="473201">
              <a:spcBef>
                <a:spcPts val="3400"/>
              </a:spcBef>
              <a:defRPr sz="1800"/>
            </a:pPr>
            <a:r>
              <a:rPr sz="2916"/>
              <a:t>Treat </a:t>
            </a:r>
            <a:r>
              <a:rPr sz="2916" b="1">
                <a:solidFill>
                  <a:srgbClr val="C82506"/>
                </a:solidFill>
              </a:rPr>
              <a:t>documents as public</a:t>
            </a:r>
            <a:r>
              <a:rPr sz="2916"/>
              <a:t> “without delay”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Expectations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xfrm>
            <a:off x="952500" y="2348888"/>
            <a:ext cx="11099800" cy="6286501"/>
          </a:xfrm>
          <a:prstGeom prst="rect">
            <a:avLst/>
          </a:prstGeom>
        </p:spPr>
        <p:txBody>
          <a:bodyPr/>
          <a:lstStyle/>
          <a:p>
            <a:pPr lvl="0">
              <a:buSzPct val="97000"/>
              <a:buChar char="➡"/>
              <a:defRPr sz="1800"/>
            </a:pPr>
            <a:r>
              <a:rPr sz="3600"/>
              <a:t>Be present at all meetings, or send a substitute</a:t>
            </a:r>
          </a:p>
          <a:p>
            <a:pPr lvl="0">
              <a:buSzPct val="97000"/>
              <a:buChar char="➡"/>
              <a:defRPr sz="1800"/>
            </a:pPr>
            <a:r>
              <a:rPr sz="3600"/>
              <a:t>Report to your constituents and return with their feedback</a:t>
            </a:r>
          </a:p>
          <a:p>
            <a:pPr lvl="0">
              <a:buSzPct val="97000"/>
              <a:buChar char="➡"/>
              <a:defRPr sz="1800"/>
            </a:pPr>
            <a:r>
              <a:rPr sz="3600"/>
              <a:t>Vote to represent your constituents and for the good of the college</a:t>
            </a:r>
          </a:p>
          <a:p>
            <a:pPr lvl="0">
              <a:buSzPct val="97000"/>
              <a:buChar char="➡"/>
              <a:defRPr sz="1800"/>
            </a:pPr>
            <a:r>
              <a:rPr sz="3600"/>
              <a:t>Be a good listener, critical thinker and engaged participant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asted-image-small.png"/>
          <p:cNvPicPr/>
          <p:nvPr/>
        </p:nvPicPr>
        <p:blipFill>
          <a:blip r:embed="rId2">
            <a:alphaModFix amt="48401"/>
            <a:extLst/>
          </a:blip>
          <a:stretch>
            <a:fillRect/>
          </a:stretch>
        </p:blipFill>
        <p:spPr>
          <a:xfrm>
            <a:off x="-901548" y="-59768"/>
            <a:ext cx="14807896" cy="9873136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xfrm>
            <a:off x="504174" y="-1475802"/>
            <a:ext cx="11996452" cy="330200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8000" b="1"/>
              <a:t>Roberts Rules of Order</a:t>
            </a:r>
          </a:p>
        </p:txBody>
      </p:sp>
      <p:sp>
        <p:nvSpPr>
          <p:cNvPr id="110" name="Shape 110"/>
          <p:cNvSpPr>
            <a:spLocks noGrp="1"/>
          </p:cNvSpPr>
          <p:nvPr>
            <p:ph type="body" idx="1"/>
          </p:nvPr>
        </p:nvSpPr>
        <p:spPr>
          <a:xfrm>
            <a:off x="1270000" y="2868975"/>
            <a:ext cx="10464800" cy="113030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 sz="3700" b="1"/>
            </a:lvl1pPr>
          </a:lstStyle>
          <a:p>
            <a:pPr lvl="0">
              <a:defRPr sz="1800" b="0"/>
            </a:pPr>
            <a:r>
              <a:rPr sz="3700" b="1"/>
              <a:t>Parliamentary Procedures</a:t>
            </a:r>
          </a:p>
        </p:txBody>
      </p:sp>
      <p:sp>
        <p:nvSpPr>
          <p:cNvPr id="111" name="Shape 111"/>
          <p:cNvSpPr/>
          <p:nvPr/>
        </p:nvSpPr>
        <p:spPr>
          <a:xfrm>
            <a:off x="8023910" y="9449562"/>
            <a:ext cx="485739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pPr lvl="0">
              <a:defRPr sz="1800"/>
            </a:pPr>
            <a:r>
              <a:rPr sz="1100"/>
              <a:t>http://upload.wikimedia.org/wikipedia/commons/7/79/Finnish_Parliament.jpg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503065" y="441133"/>
            <a:ext cx="5202238" cy="1434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02" y="0"/>
                </a:moveTo>
                <a:cubicBezTo>
                  <a:pt x="1653" y="0"/>
                  <a:pt x="883" y="2790"/>
                  <a:pt x="883" y="6232"/>
                </a:cubicBezTo>
                <a:lnTo>
                  <a:pt x="883" y="12888"/>
                </a:lnTo>
                <a:cubicBezTo>
                  <a:pt x="883" y="13787"/>
                  <a:pt x="937" y="14638"/>
                  <a:pt x="1032" y="15410"/>
                </a:cubicBezTo>
                <a:lnTo>
                  <a:pt x="0" y="21600"/>
                </a:lnTo>
                <a:lnTo>
                  <a:pt x="1791" y="18350"/>
                </a:lnTo>
                <a:cubicBezTo>
                  <a:pt x="2034" y="18825"/>
                  <a:pt x="2307" y="19120"/>
                  <a:pt x="2602" y="19120"/>
                </a:cubicBezTo>
                <a:lnTo>
                  <a:pt x="19880" y="19120"/>
                </a:lnTo>
                <a:cubicBezTo>
                  <a:pt x="20829" y="19120"/>
                  <a:pt x="21600" y="16330"/>
                  <a:pt x="21600" y="12888"/>
                </a:cubicBezTo>
                <a:lnTo>
                  <a:pt x="21600" y="6232"/>
                </a:lnTo>
                <a:cubicBezTo>
                  <a:pt x="21600" y="2790"/>
                  <a:pt x="20829" y="0"/>
                  <a:pt x="19880" y="0"/>
                </a:cubicBezTo>
                <a:lnTo>
                  <a:pt x="2602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spcBef>
                <a:spcPts val="4200"/>
              </a:spcBef>
              <a:defRPr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b="1" dirty="0" smtClean="0">
                <a:solidFill>
                  <a:srgbClr val="FFFFFF"/>
                </a:solidFill>
              </a:rPr>
              <a:t>     </a:t>
            </a:r>
            <a:r>
              <a:rPr sz="3600" b="1" dirty="0" smtClean="0">
                <a:solidFill>
                  <a:srgbClr val="FFFFFF"/>
                </a:solidFill>
              </a:rPr>
              <a:t>I </a:t>
            </a:r>
            <a:r>
              <a:rPr sz="3600" b="1" dirty="0">
                <a:solidFill>
                  <a:srgbClr val="FFFFFF"/>
                </a:solidFill>
              </a:rPr>
              <a:t>move that we…</a:t>
            </a:r>
          </a:p>
        </p:txBody>
      </p:sp>
      <p:sp>
        <p:nvSpPr>
          <p:cNvPr id="114" name="Shape 114"/>
          <p:cNvSpPr/>
          <p:nvPr/>
        </p:nvSpPr>
        <p:spPr>
          <a:xfrm>
            <a:off x="6454813" y="1764994"/>
            <a:ext cx="6157120" cy="1454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52" y="0"/>
                </a:moveTo>
                <a:cubicBezTo>
                  <a:pt x="650" y="0"/>
                  <a:pt x="0" y="2752"/>
                  <a:pt x="0" y="6147"/>
                </a:cubicBezTo>
                <a:lnTo>
                  <a:pt x="0" y="12712"/>
                </a:lnTo>
                <a:cubicBezTo>
                  <a:pt x="0" y="16108"/>
                  <a:pt x="650" y="18859"/>
                  <a:pt x="1452" y="18859"/>
                </a:cubicBezTo>
                <a:lnTo>
                  <a:pt x="19475" y="18859"/>
                </a:lnTo>
                <a:cubicBezTo>
                  <a:pt x="19708" y="18859"/>
                  <a:pt x="19924" y="18609"/>
                  <a:pt x="20119" y="18199"/>
                </a:cubicBezTo>
                <a:lnTo>
                  <a:pt x="21600" y="21600"/>
                </a:lnTo>
                <a:lnTo>
                  <a:pt x="20779" y="15370"/>
                </a:lnTo>
                <a:cubicBezTo>
                  <a:pt x="20871" y="14563"/>
                  <a:pt x="20928" y="13670"/>
                  <a:pt x="20928" y="12712"/>
                </a:cubicBezTo>
                <a:lnTo>
                  <a:pt x="20928" y="6147"/>
                </a:lnTo>
                <a:cubicBezTo>
                  <a:pt x="20928" y="2752"/>
                  <a:pt x="20277" y="0"/>
                  <a:pt x="19475" y="0"/>
                </a:cubicBezTo>
                <a:lnTo>
                  <a:pt x="1452" y="0"/>
                </a:lnTo>
                <a:close/>
              </a:path>
            </a:pathLst>
          </a:cu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spcBef>
                <a:spcPts val="4200"/>
              </a:spcBef>
              <a:defRPr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b="1" dirty="0" smtClean="0">
                <a:solidFill>
                  <a:srgbClr val="FFFFFF"/>
                </a:solidFill>
              </a:rPr>
              <a:t>   </a:t>
            </a:r>
            <a:r>
              <a:rPr sz="3600" b="1" dirty="0" smtClean="0">
                <a:solidFill>
                  <a:srgbClr val="FFFFFF"/>
                </a:solidFill>
              </a:rPr>
              <a:t>I </a:t>
            </a:r>
            <a:r>
              <a:rPr sz="3600" b="1" dirty="0">
                <a:solidFill>
                  <a:srgbClr val="FFFFFF"/>
                </a:solidFill>
              </a:rPr>
              <a:t>second that motion.</a:t>
            </a:r>
          </a:p>
        </p:txBody>
      </p:sp>
      <p:sp>
        <p:nvSpPr>
          <p:cNvPr id="115" name="Shape 115"/>
          <p:cNvSpPr/>
          <p:nvPr/>
        </p:nvSpPr>
        <p:spPr>
          <a:xfrm>
            <a:off x="503065" y="3244008"/>
            <a:ext cx="8382398" cy="1434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15" y="0"/>
                </a:moveTo>
                <a:cubicBezTo>
                  <a:pt x="1026" y="0"/>
                  <a:pt x="548" y="2790"/>
                  <a:pt x="548" y="6232"/>
                </a:cubicBezTo>
                <a:lnTo>
                  <a:pt x="548" y="12888"/>
                </a:lnTo>
                <a:cubicBezTo>
                  <a:pt x="548" y="13787"/>
                  <a:pt x="582" y="14638"/>
                  <a:pt x="640" y="15410"/>
                </a:cubicBezTo>
                <a:lnTo>
                  <a:pt x="0" y="21600"/>
                </a:lnTo>
                <a:lnTo>
                  <a:pt x="1112" y="18350"/>
                </a:lnTo>
                <a:cubicBezTo>
                  <a:pt x="1262" y="18825"/>
                  <a:pt x="1432" y="19120"/>
                  <a:pt x="1615" y="19120"/>
                </a:cubicBezTo>
                <a:lnTo>
                  <a:pt x="20533" y="19120"/>
                </a:lnTo>
                <a:cubicBezTo>
                  <a:pt x="21122" y="19120"/>
                  <a:pt x="21600" y="16330"/>
                  <a:pt x="21600" y="12888"/>
                </a:cubicBezTo>
                <a:lnTo>
                  <a:pt x="21600" y="6232"/>
                </a:lnTo>
                <a:cubicBezTo>
                  <a:pt x="21600" y="2790"/>
                  <a:pt x="21122" y="0"/>
                  <a:pt x="20533" y="0"/>
                </a:cubicBezTo>
                <a:lnTo>
                  <a:pt x="1615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spcBef>
                <a:spcPts val="4200"/>
              </a:spcBef>
              <a:defRPr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b="1" dirty="0" smtClean="0">
                <a:solidFill>
                  <a:srgbClr val="FFFFFF"/>
                </a:solidFill>
              </a:rPr>
              <a:t>     </a:t>
            </a:r>
            <a:r>
              <a:rPr sz="3600" b="1" dirty="0" smtClean="0">
                <a:solidFill>
                  <a:srgbClr val="FFFFFF"/>
                </a:solidFill>
              </a:rPr>
              <a:t>We </a:t>
            </a:r>
            <a:r>
              <a:rPr sz="3600" b="1" dirty="0">
                <a:solidFill>
                  <a:srgbClr val="FFFFFF"/>
                </a:solidFill>
              </a:rPr>
              <a:t>have a motion that states…</a:t>
            </a:r>
          </a:p>
        </p:txBody>
      </p:sp>
      <p:sp>
        <p:nvSpPr>
          <p:cNvPr id="116" name="Shape 116"/>
          <p:cNvSpPr/>
          <p:nvPr/>
        </p:nvSpPr>
        <p:spPr>
          <a:xfrm>
            <a:off x="6454813" y="5697037"/>
            <a:ext cx="6157120" cy="1454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52" y="0"/>
                </a:moveTo>
                <a:cubicBezTo>
                  <a:pt x="650" y="0"/>
                  <a:pt x="0" y="2752"/>
                  <a:pt x="0" y="6147"/>
                </a:cubicBezTo>
                <a:lnTo>
                  <a:pt x="0" y="12712"/>
                </a:lnTo>
                <a:cubicBezTo>
                  <a:pt x="0" y="16108"/>
                  <a:pt x="650" y="18859"/>
                  <a:pt x="1452" y="18859"/>
                </a:cubicBezTo>
                <a:lnTo>
                  <a:pt x="19475" y="18859"/>
                </a:lnTo>
                <a:cubicBezTo>
                  <a:pt x="19708" y="18859"/>
                  <a:pt x="19924" y="18609"/>
                  <a:pt x="20119" y="18199"/>
                </a:cubicBezTo>
                <a:lnTo>
                  <a:pt x="21600" y="21600"/>
                </a:lnTo>
                <a:lnTo>
                  <a:pt x="20779" y="15370"/>
                </a:lnTo>
                <a:cubicBezTo>
                  <a:pt x="20871" y="14563"/>
                  <a:pt x="20928" y="13670"/>
                  <a:pt x="20928" y="12712"/>
                </a:cubicBezTo>
                <a:lnTo>
                  <a:pt x="20928" y="6147"/>
                </a:lnTo>
                <a:cubicBezTo>
                  <a:pt x="20928" y="2752"/>
                  <a:pt x="20277" y="0"/>
                  <a:pt x="19475" y="0"/>
                </a:cubicBezTo>
                <a:lnTo>
                  <a:pt x="1452" y="0"/>
                </a:lnTo>
                <a:close/>
              </a:path>
            </a:pathLst>
          </a:custGeom>
          <a:solidFill>
            <a:srgbClr val="A6AAA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spcBef>
                <a:spcPts val="4200"/>
              </a:spcBef>
              <a:defRPr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b="1" dirty="0" smtClean="0">
                <a:solidFill>
                  <a:srgbClr val="FFFFFF"/>
                </a:solidFill>
              </a:rPr>
              <a:t>   </a:t>
            </a:r>
            <a:r>
              <a:rPr sz="3600" b="1" dirty="0" smtClean="0">
                <a:solidFill>
                  <a:srgbClr val="FFFFFF"/>
                </a:solidFill>
              </a:rPr>
              <a:t>I </a:t>
            </a:r>
            <a:r>
              <a:rPr sz="3600" b="1" dirty="0">
                <a:solidFill>
                  <a:srgbClr val="FFFFFF"/>
                </a:solidFill>
              </a:rPr>
              <a:t>call for the question.</a:t>
            </a:r>
          </a:p>
        </p:txBody>
      </p:sp>
      <p:sp>
        <p:nvSpPr>
          <p:cNvPr id="117" name="Shape 117"/>
          <p:cNvSpPr/>
          <p:nvPr/>
        </p:nvSpPr>
        <p:spPr>
          <a:xfrm>
            <a:off x="503065" y="7205643"/>
            <a:ext cx="6365876" cy="1434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6" y="0"/>
                </a:moveTo>
                <a:cubicBezTo>
                  <a:pt x="1351" y="0"/>
                  <a:pt x="722" y="2790"/>
                  <a:pt x="722" y="6232"/>
                </a:cubicBezTo>
                <a:lnTo>
                  <a:pt x="722" y="12888"/>
                </a:lnTo>
                <a:cubicBezTo>
                  <a:pt x="722" y="13787"/>
                  <a:pt x="766" y="14638"/>
                  <a:pt x="843" y="15410"/>
                </a:cubicBezTo>
                <a:lnTo>
                  <a:pt x="0" y="21600"/>
                </a:lnTo>
                <a:lnTo>
                  <a:pt x="1464" y="18350"/>
                </a:lnTo>
                <a:cubicBezTo>
                  <a:pt x="1662" y="18825"/>
                  <a:pt x="1885" y="19120"/>
                  <a:pt x="2126" y="19120"/>
                </a:cubicBezTo>
                <a:lnTo>
                  <a:pt x="20195" y="19120"/>
                </a:lnTo>
                <a:cubicBezTo>
                  <a:pt x="20971" y="19120"/>
                  <a:pt x="21600" y="16330"/>
                  <a:pt x="21600" y="12888"/>
                </a:cubicBezTo>
                <a:lnTo>
                  <a:pt x="21600" y="6232"/>
                </a:lnTo>
                <a:cubicBezTo>
                  <a:pt x="21600" y="2790"/>
                  <a:pt x="20971" y="0"/>
                  <a:pt x="20195" y="0"/>
                </a:cubicBezTo>
                <a:lnTo>
                  <a:pt x="2126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spcBef>
                <a:spcPts val="4200"/>
              </a:spcBef>
              <a:defRPr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b="1" dirty="0" smtClean="0">
                <a:solidFill>
                  <a:srgbClr val="FFFFFF"/>
                </a:solidFill>
              </a:rPr>
              <a:t>    </a:t>
            </a:r>
            <a:r>
              <a:rPr sz="3600" b="1" dirty="0" smtClean="0">
                <a:solidFill>
                  <a:srgbClr val="FFFFFF"/>
                </a:solidFill>
              </a:rPr>
              <a:t>Are </a:t>
            </a:r>
            <a:r>
              <a:rPr sz="3600" b="1" dirty="0">
                <a:solidFill>
                  <a:srgbClr val="FFFFFF"/>
                </a:solidFill>
              </a:rPr>
              <a:t>we ready to vote?</a:t>
            </a:r>
          </a:p>
        </p:txBody>
      </p:sp>
      <p:sp>
        <p:nvSpPr>
          <p:cNvPr id="118" name="Shape 118"/>
          <p:cNvSpPr/>
          <p:nvPr/>
        </p:nvSpPr>
        <p:spPr>
          <a:xfrm>
            <a:off x="3739311" y="4792079"/>
            <a:ext cx="55261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Collegial debate ensues…</a:t>
            </a:r>
          </a:p>
        </p:txBody>
      </p:sp>
      <p:sp>
        <p:nvSpPr>
          <p:cNvPr id="119" name="Shape 119"/>
          <p:cNvSpPr/>
          <p:nvPr/>
        </p:nvSpPr>
        <p:spPr>
          <a:xfrm>
            <a:off x="5047589" y="8635036"/>
            <a:ext cx="290962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Voting occurs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hardware-01-2010012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202450" y="-793252"/>
            <a:ext cx="8599901" cy="10998727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38" name="AS_website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8994" y="1349660"/>
            <a:ext cx="9286812" cy="6712904"/>
          </a:xfrm>
          <a:prstGeom prst="rect">
            <a:avLst/>
          </a:prstGeom>
          <a:ln w="6350">
            <a:solidFill/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ilhouett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90981" y="1378511"/>
            <a:ext cx="6036116" cy="9571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silhouett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8528" y="2012918"/>
            <a:ext cx="7068921" cy="934075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/>
          <p:nvPr/>
        </p:nvSpPr>
        <p:spPr>
          <a:xfrm>
            <a:off x="2464864" y="2544160"/>
            <a:ext cx="7780736" cy="4054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78" y="0"/>
                </a:moveTo>
                <a:cubicBezTo>
                  <a:pt x="1520" y="0"/>
                  <a:pt x="662" y="1646"/>
                  <a:pt x="662" y="3676"/>
                </a:cubicBezTo>
                <a:lnTo>
                  <a:pt x="662" y="16357"/>
                </a:lnTo>
                <a:cubicBezTo>
                  <a:pt x="662" y="16517"/>
                  <a:pt x="669" y="16674"/>
                  <a:pt x="680" y="16828"/>
                </a:cubicBezTo>
                <a:lnTo>
                  <a:pt x="0" y="21600"/>
                </a:lnTo>
                <a:lnTo>
                  <a:pt x="2443" y="20021"/>
                </a:lnTo>
                <a:cubicBezTo>
                  <a:pt x="2487" y="20027"/>
                  <a:pt x="2532" y="20033"/>
                  <a:pt x="2578" y="20033"/>
                </a:cubicBezTo>
                <a:lnTo>
                  <a:pt x="19684" y="20033"/>
                </a:lnTo>
                <a:cubicBezTo>
                  <a:pt x="20742" y="20033"/>
                  <a:pt x="21600" y="18387"/>
                  <a:pt x="21600" y="16357"/>
                </a:cubicBezTo>
                <a:lnTo>
                  <a:pt x="21600" y="3676"/>
                </a:lnTo>
                <a:cubicBezTo>
                  <a:pt x="21600" y="1646"/>
                  <a:pt x="20742" y="0"/>
                  <a:pt x="19684" y="0"/>
                </a:cubicBezTo>
                <a:lnTo>
                  <a:pt x="2578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2912390" y="2944051"/>
            <a:ext cx="7180020" cy="307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9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Empowering faculty</a:t>
            </a:r>
          </a:p>
          <a:p>
            <a:pPr lvl="0">
              <a:defRPr sz="1800"/>
            </a:pPr>
            <a:r>
              <a:rPr sz="39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Providing voice</a:t>
            </a:r>
          </a:p>
          <a:p>
            <a:pPr lvl="0">
              <a:defRPr sz="1800"/>
            </a:pPr>
            <a:endParaRPr sz="39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>
              <a:defRPr sz="1800"/>
            </a:pPr>
            <a:r>
              <a:rPr sz="39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But does it have any power or authority?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xfrm>
            <a:off x="2503889" y="3692584"/>
            <a:ext cx="10113562" cy="2832407"/>
          </a:xfrm>
          <a:prstGeom prst="rect">
            <a:avLst/>
          </a:prstGeom>
        </p:spPr>
        <p:txBody>
          <a:bodyPr/>
          <a:lstStyle/>
          <a:p>
            <a:pPr lvl="0" algn="l" defTabSz="432308">
              <a:defRPr sz="1800"/>
            </a:pPr>
            <a:r>
              <a:rPr sz="4070">
                <a:latin typeface="Garamond"/>
                <a:ea typeface="Garamond"/>
                <a:cs typeface="Garamond"/>
                <a:sym typeface="Garamond"/>
              </a:rPr>
              <a:t>California Code of Regulation: </a:t>
            </a:r>
          </a:p>
          <a:p>
            <a:pPr lvl="0" algn="l" defTabSz="432308">
              <a:defRPr sz="1800"/>
            </a:pPr>
            <a:r>
              <a:rPr sz="4070">
                <a:latin typeface="Garamond"/>
                <a:ea typeface="Garamond"/>
                <a:cs typeface="Garamond"/>
                <a:sym typeface="Garamond"/>
              </a:rPr>
              <a:t>Title 5 (Division 6) § 53200-53203</a:t>
            </a:r>
          </a:p>
          <a:p>
            <a:pPr lvl="0" algn="l" defTabSz="432308">
              <a:defRPr sz="1800"/>
            </a:pPr>
            <a:endParaRPr sz="4070">
              <a:latin typeface="Garamond"/>
              <a:ea typeface="Garamond"/>
              <a:cs typeface="Garamond"/>
              <a:sym typeface="Garamond"/>
            </a:endParaRPr>
          </a:p>
          <a:p>
            <a:pPr lvl="0" algn="l" defTabSz="432308">
              <a:defRPr sz="1800"/>
            </a:pPr>
            <a:r>
              <a:rPr sz="4070">
                <a:latin typeface="Garamond"/>
                <a:ea typeface="Garamond"/>
                <a:cs typeface="Garamond"/>
                <a:sym typeface="Garamond"/>
              </a:rPr>
              <a:t>Education Code §70902 (b)(7) Governing Boards</a:t>
            </a:r>
          </a:p>
        </p:txBody>
      </p:sp>
      <p:sp>
        <p:nvSpPr>
          <p:cNvPr id="46" name="Shape 46"/>
          <p:cNvSpPr/>
          <p:nvPr/>
        </p:nvSpPr>
        <p:spPr>
          <a:xfrm>
            <a:off x="1251026" y="3580046"/>
            <a:ext cx="904761" cy="941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960"/>
                </a:moveTo>
                <a:lnTo>
                  <a:pt x="6888" y="21600"/>
                </a:lnTo>
                <a:cubicBezTo>
                  <a:pt x="10398" y="13867"/>
                  <a:pt x="14694" y="6754"/>
                  <a:pt x="21600" y="0"/>
                </a:cubicBezTo>
                <a:cubicBezTo>
                  <a:pt x="16432" y="3152"/>
                  <a:pt x="10734" y="9138"/>
                  <a:pt x="5868" y="16545"/>
                </a:cubicBezTo>
                <a:lnTo>
                  <a:pt x="0" y="12960"/>
                </a:lnTo>
                <a:lnTo>
                  <a:pt x="0" y="12960"/>
                </a:lnTo>
                <a:close/>
              </a:path>
            </a:pathLst>
          </a:custGeom>
          <a:solidFill>
            <a:srgbClr val="FFA22A"/>
          </a:solidFill>
          <a:ln w="38100">
            <a:solidFill>
              <a:srgbClr val="010101"/>
            </a:solidFill>
            <a:miter lim="400000"/>
          </a:ln>
        </p:spPr>
        <p:txBody>
          <a:bodyPr lIns="0" tIns="0" rIns="0" bIns="0" anchor="ctr"/>
          <a:lstStyle/>
          <a:p>
            <a:pPr lvl="0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7" name="Shape 47"/>
          <p:cNvSpPr/>
          <p:nvPr/>
        </p:nvSpPr>
        <p:spPr>
          <a:xfrm>
            <a:off x="1251026" y="5303573"/>
            <a:ext cx="904761" cy="941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960"/>
                </a:moveTo>
                <a:lnTo>
                  <a:pt x="6888" y="21600"/>
                </a:lnTo>
                <a:cubicBezTo>
                  <a:pt x="10398" y="13867"/>
                  <a:pt x="14694" y="6754"/>
                  <a:pt x="21600" y="0"/>
                </a:cubicBezTo>
                <a:cubicBezTo>
                  <a:pt x="16432" y="3152"/>
                  <a:pt x="10734" y="9138"/>
                  <a:pt x="5868" y="16545"/>
                </a:cubicBezTo>
                <a:lnTo>
                  <a:pt x="0" y="12960"/>
                </a:lnTo>
                <a:lnTo>
                  <a:pt x="0" y="12960"/>
                </a:lnTo>
                <a:close/>
              </a:path>
            </a:pathLst>
          </a:custGeom>
          <a:solidFill>
            <a:srgbClr val="FFA22A"/>
          </a:solidFill>
          <a:ln w="38100">
            <a:solidFill>
              <a:srgbClr val="010101"/>
            </a:solidFill>
            <a:miter lim="400000"/>
          </a:ln>
        </p:spPr>
        <p:txBody>
          <a:bodyPr lIns="0" tIns="0" rIns="0" bIns="0" anchor="ctr"/>
          <a:lstStyle/>
          <a:p>
            <a:pPr lvl="0"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3360927" y="6048755"/>
            <a:ext cx="8025211" cy="995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7" y="0"/>
                </a:moveTo>
                <a:lnTo>
                  <a:pt x="725" y="5236"/>
                </a:lnTo>
                <a:lnTo>
                  <a:pt x="171" y="5236"/>
                </a:lnTo>
                <a:cubicBezTo>
                  <a:pt x="77" y="5236"/>
                  <a:pt x="0" y="5853"/>
                  <a:pt x="0" y="6614"/>
                </a:cubicBezTo>
                <a:lnTo>
                  <a:pt x="0" y="20222"/>
                </a:lnTo>
                <a:cubicBezTo>
                  <a:pt x="0" y="20983"/>
                  <a:pt x="77" y="21600"/>
                  <a:pt x="171" y="21600"/>
                </a:cubicBezTo>
                <a:lnTo>
                  <a:pt x="21429" y="21600"/>
                </a:lnTo>
                <a:cubicBezTo>
                  <a:pt x="21523" y="21600"/>
                  <a:pt x="21600" y="20983"/>
                  <a:pt x="21600" y="20222"/>
                </a:cubicBezTo>
                <a:lnTo>
                  <a:pt x="21600" y="6614"/>
                </a:lnTo>
                <a:cubicBezTo>
                  <a:pt x="21600" y="5853"/>
                  <a:pt x="21523" y="5236"/>
                  <a:pt x="21429" y="5236"/>
                </a:cubicBezTo>
                <a:lnTo>
                  <a:pt x="1409" y="5236"/>
                </a:lnTo>
                <a:lnTo>
                  <a:pt x="1067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Defined by state legislation.  Supersedes CCR Title 5</a:t>
            </a:r>
          </a:p>
        </p:txBody>
      </p:sp>
      <p:sp>
        <p:nvSpPr>
          <p:cNvPr id="49" name="Shape 49"/>
          <p:cNvSpPr/>
          <p:nvPr/>
        </p:nvSpPr>
        <p:spPr>
          <a:xfrm>
            <a:off x="3360927" y="2069433"/>
            <a:ext cx="8025211" cy="1590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" y="0"/>
                </a:moveTo>
                <a:cubicBezTo>
                  <a:pt x="77" y="0"/>
                  <a:pt x="0" y="386"/>
                  <a:pt x="0" y="862"/>
                </a:cubicBezTo>
                <a:lnTo>
                  <a:pt x="0" y="16032"/>
                </a:lnTo>
                <a:cubicBezTo>
                  <a:pt x="0" y="16508"/>
                  <a:pt x="77" y="16894"/>
                  <a:pt x="171" y="16894"/>
                </a:cubicBezTo>
                <a:lnTo>
                  <a:pt x="794" y="16894"/>
                </a:lnTo>
                <a:lnTo>
                  <a:pt x="1135" y="21600"/>
                </a:lnTo>
                <a:lnTo>
                  <a:pt x="1477" y="16894"/>
                </a:lnTo>
                <a:lnTo>
                  <a:pt x="21429" y="16894"/>
                </a:lnTo>
                <a:cubicBezTo>
                  <a:pt x="21523" y="16894"/>
                  <a:pt x="21600" y="16508"/>
                  <a:pt x="21600" y="16032"/>
                </a:cubicBezTo>
                <a:lnTo>
                  <a:pt x="21600" y="862"/>
                </a:lnTo>
                <a:cubicBezTo>
                  <a:pt x="21600" y="386"/>
                  <a:pt x="21523" y="0"/>
                  <a:pt x="21429" y="0"/>
                </a:cubicBezTo>
                <a:lnTo>
                  <a:pt x="171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FFFF"/>
                </a:solidFill>
              </a:rPr>
              <a:t>Applies to CCC; is regulation with force of law; derived by the CCC Board of Governors from Ed Code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 lvl="0">
              <a:defRPr sz="1800"/>
            </a:pPr>
            <a:r>
              <a:rPr sz="8000"/>
              <a:t>CCR Title 5 (Division 6)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ln w="9525">
            <a:bevel/>
          </a:ln>
        </p:spPr>
        <p:txBody>
          <a:bodyPr/>
          <a:lstStyle/>
          <a:p>
            <a:pPr marL="381000" lvl="0" indent="0">
              <a:buSzTx/>
              <a:buNone/>
              <a:defRPr sz="1800"/>
            </a:pPr>
            <a:r>
              <a:rPr sz="4200">
                <a:latin typeface="Garamond"/>
                <a:ea typeface="Garamond"/>
                <a:cs typeface="Garamond"/>
                <a:sym typeface="Garamond"/>
              </a:rPr>
              <a:t>§ 53200.  The </a:t>
            </a:r>
            <a:r>
              <a:rPr sz="4200" b="1">
                <a:solidFill>
                  <a:srgbClr val="C82506"/>
                </a:solidFill>
                <a:latin typeface="Garamond"/>
                <a:ea typeface="Garamond"/>
                <a:cs typeface="Garamond"/>
                <a:sym typeface="Garamond"/>
              </a:rPr>
              <a:t>Academic Senate</a:t>
            </a:r>
            <a:r>
              <a:rPr sz="4200">
                <a:latin typeface="Garamond"/>
                <a:ea typeface="Garamond"/>
                <a:cs typeface="Garamond"/>
                <a:sym typeface="Garamond"/>
              </a:rPr>
              <a:t> is an organization “whose primary function is, as the representative of the faculty, to make recommendations to the administration of a college and the governing board of a district with respect to </a:t>
            </a:r>
            <a:r>
              <a:rPr sz="4200">
                <a:solidFill>
                  <a:srgbClr val="C82506"/>
                </a:solidFill>
                <a:latin typeface="Garamond"/>
                <a:ea typeface="Garamond"/>
                <a:cs typeface="Garamond"/>
                <a:sym typeface="Garamond"/>
              </a:rPr>
              <a:t>academic and professional matters</a:t>
            </a:r>
            <a:r>
              <a:rPr sz="4200">
                <a:latin typeface="Garamond"/>
                <a:ea typeface="Garamond"/>
                <a:cs typeface="Garamond"/>
                <a:sym typeface="Garamond"/>
              </a:rPr>
              <a:t>.”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asted-image-filtered.jpeg"/>
          <p:cNvPicPr/>
          <p:nvPr/>
        </p:nvPicPr>
        <p:blipFill>
          <a:blip r:embed="rId2">
            <a:alphaModFix amt="85205"/>
            <a:extLst/>
          </a:blip>
          <a:srcRect l="8632" r="30271"/>
          <a:stretch>
            <a:fillRect/>
          </a:stretch>
        </p:blipFill>
        <p:spPr>
          <a:xfrm rot="16200000">
            <a:off x="5915690" y="2562467"/>
            <a:ext cx="7242251" cy="5820231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57" name="pasted-image-filtered.jpeg"/>
          <p:cNvPicPr/>
          <p:nvPr/>
        </p:nvPicPr>
        <p:blipFill>
          <a:blip r:embed="rId3">
            <a:alphaModFix amt="84872"/>
            <a:extLst/>
          </a:blip>
          <a:srcRect l="8632" r="30271"/>
          <a:stretch>
            <a:fillRect/>
          </a:stretch>
        </p:blipFill>
        <p:spPr>
          <a:xfrm rot="16200000">
            <a:off x="-86973" y="2543444"/>
            <a:ext cx="7242251" cy="582023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848145" y="2343150"/>
            <a:ext cx="11384710" cy="6286500"/>
          </a:xfrm>
          <a:prstGeom prst="rect">
            <a:avLst/>
          </a:prstGeom>
          <a:effectLst>
            <a:outerShdw blurRad="38100" dist="25400" dir="5400000" rotWithShape="0">
              <a:srgbClr val="8F765B">
                <a:alpha val="41500"/>
              </a:srgbClr>
            </a:outerShdw>
          </a:effectLst>
        </p:spPr>
        <p:txBody>
          <a:bodyPr numCol="2" spcCol="569235"/>
          <a:lstStyle/>
          <a:p>
            <a:pPr marL="0" lvl="0" indent="0" defTabSz="362204">
              <a:spcBef>
                <a:spcPts val="2600"/>
              </a:spcBef>
              <a:buSzTx/>
              <a:buNone/>
              <a:defRPr sz="1800"/>
            </a:pPr>
            <a:r>
              <a:rPr sz="2666" b="1"/>
              <a:t>Degree and certificate requirements</a:t>
            </a:r>
          </a:p>
          <a:p>
            <a:pPr marL="0" lvl="0" indent="0" defTabSz="362204">
              <a:spcBef>
                <a:spcPts val="2600"/>
              </a:spcBef>
              <a:buSzTx/>
              <a:buNone/>
              <a:defRPr sz="1800"/>
            </a:pPr>
            <a:r>
              <a:rPr sz="2666" b="1"/>
              <a:t>Grading policies</a:t>
            </a:r>
          </a:p>
          <a:p>
            <a:pPr marL="0" lvl="0" indent="0" defTabSz="362204">
              <a:spcBef>
                <a:spcPts val="2600"/>
              </a:spcBef>
              <a:buSzTx/>
              <a:buNone/>
              <a:defRPr sz="1800"/>
            </a:pPr>
            <a:r>
              <a:rPr sz="2666" b="1"/>
              <a:t>Educational program development</a:t>
            </a:r>
          </a:p>
          <a:p>
            <a:pPr marL="0" lvl="0" indent="0" defTabSz="362204">
              <a:spcBef>
                <a:spcPts val="2600"/>
              </a:spcBef>
              <a:buSzTx/>
              <a:buNone/>
              <a:defRPr sz="1800"/>
            </a:pPr>
            <a:r>
              <a:rPr sz="2666" b="1"/>
              <a:t>Curriculum, including establishing prerequisites </a:t>
            </a:r>
          </a:p>
          <a:p>
            <a:pPr marL="0" lvl="0" indent="0" defTabSz="362204">
              <a:spcBef>
                <a:spcPts val="2600"/>
              </a:spcBef>
              <a:buSzTx/>
              <a:buNone/>
              <a:defRPr sz="1800"/>
            </a:pPr>
            <a:r>
              <a:rPr sz="2666" b="1"/>
              <a:t>Standards and polices regarding student preparation and success</a:t>
            </a:r>
          </a:p>
          <a:p>
            <a:pPr marL="0" lvl="0" indent="0" defTabSz="362204">
              <a:spcBef>
                <a:spcPts val="2600"/>
              </a:spcBef>
              <a:buSzTx/>
              <a:buNone/>
              <a:defRPr sz="1800"/>
            </a:pPr>
            <a:r>
              <a:rPr sz="2666" b="1"/>
              <a:t>College governance structures, as related to faculty roles</a:t>
            </a:r>
          </a:p>
          <a:p>
            <a:pPr marL="0" lvl="0" indent="0" defTabSz="362204">
              <a:spcBef>
                <a:spcPts val="2600"/>
              </a:spcBef>
              <a:buSzTx/>
              <a:buNone/>
              <a:defRPr sz="1800"/>
            </a:pPr>
            <a:r>
              <a:rPr sz="2666" b="1"/>
              <a:t>Faculty roles and involvement in the accreditation process</a:t>
            </a:r>
          </a:p>
          <a:p>
            <a:pPr marL="0" lvl="0" indent="0" defTabSz="362204">
              <a:spcBef>
                <a:spcPts val="2600"/>
              </a:spcBef>
              <a:buSzTx/>
              <a:buNone/>
              <a:defRPr sz="1800"/>
            </a:pPr>
            <a:r>
              <a:rPr sz="2666" b="1"/>
              <a:t>Policies for faculty professional development activities</a:t>
            </a:r>
          </a:p>
          <a:p>
            <a:pPr marL="0" lvl="0" indent="0" defTabSz="362204">
              <a:spcBef>
                <a:spcPts val="2600"/>
              </a:spcBef>
              <a:buSzTx/>
              <a:buNone/>
              <a:defRPr sz="1800"/>
            </a:pPr>
            <a:r>
              <a:rPr sz="2666" b="1"/>
              <a:t>Processes for program review</a:t>
            </a:r>
          </a:p>
          <a:p>
            <a:pPr marL="0" lvl="0" indent="0" defTabSz="362204">
              <a:spcBef>
                <a:spcPts val="2600"/>
              </a:spcBef>
              <a:buSzTx/>
              <a:buNone/>
              <a:defRPr sz="1800"/>
            </a:pPr>
            <a:r>
              <a:rPr sz="2666" b="1"/>
              <a:t>Processes for institutional planning and budget development</a:t>
            </a:r>
          </a:p>
          <a:p>
            <a:pPr marL="0" lvl="0" indent="0" defTabSz="362204">
              <a:spcBef>
                <a:spcPts val="2600"/>
              </a:spcBef>
              <a:buSzTx/>
              <a:buNone/>
              <a:defRPr sz="1800"/>
            </a:pPr>
            <a:endParaRPr sz="2666" b="1"/>
          </a:p>
          <a:p>
            <a:pPr marL="0" lvl="0" indent="0" defTabSz="362204">
              <a:spcBef>
                <a:spcPts val="2600"/>
              </a:spcBef>
              <a:buSzTx/>
              <a:buNone/>
              <a:defRPr sz="1800"/>
            </a:pPr>
            <a:r>
              <a:rPr sz="2666" b="1"/>
              <a:t>Other academic and professional matters as mutually agreed upon</a:t>
            </a:r>
          </a:p>
        </p:txBody>
      </p:sp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737059" y="-25554"/>
            <a:ext cx="11099801" cy="2159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8000" b="1"/>
              <a:t>10 + 1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Collegial Consultation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defTabSz="543305">
              <a:spcBef>
                <a:spcPts val="3900"/>
              </a:spcBef>
              <a:buSzTx/>
              <a:buNone/>
              <a:defRPr sz="1800"/>
            </a:pPr>
            <a:r>
              <a:rPr sz="3348"/>
              <a:t>The Board of Trustees is required to consult collegially</a:t>
            </a:r>
            <a:r>
              <a:rPr sz="3348" i="1"/>
              <a:t> </a:t>
            </a:r>
            <a:r>
              <a:rPr sz="3348"/>
              <a:t>with the Academic Senate and develop policies on academic and professional matters through either or both:</a:t>
            </a:r>
          </a:p>
          <a:p>
            <a:pPr marL="0" lvl="0" indent="0" defTabSz="543305">
              <a:spcBef>
                <a:spcPts val="3900"/>
              </a:spcBef>
              <a:buSzTx/>
              <a:buNone/>
              <a:defRPr sz="1800"/>
            </a:pPr>
            <a:r>
              <a:rPr sz="3348"/>
              <a:t>1.  </a:t>
            </a:r>
            <a:r>
              <a:rPr sz="3348" i="1"/>
              <a:t>Rely primarily</a:t>
            </a:r>
            <a:r>
              <a:rPr sz="3348"/>
              <a:t> upon the advice and judgement of the Academic Senate</a:t>
            </a:r>
          </a:p>
          <a:p>
            <a:pPr marL="0" lvl="0" indent="0" defTabSz="543305">
              <a:spcBef>
                <a:spcPts val="3900"/>
              </a:spcBef>
              <a:buSzTx/>
              <a:buNone/>
              <a:defRPr sz="1800"/>
            </a:pPr>
            <a:r>
              <a:rPr sz="3348"/>
              <a:t>2.  Reach </a:t>
            </a:r>
            <a:r>
              <a:rPr sz="3348" i="1"/>
              <a:t>mutual agreement</a:t>
            </a:r>
            <a:r>
              <a:rPr sz="3348"/>
              <a:t> with the Academic Senate by written resolution, regulation, or policy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6"/>
          <p:cNvGrpSpPr/>
          <p:nvPr/>
        </p:nvGrpSpPr>
        <p:grpSpPr>
          <a:xfrm>
            <a:off x="3229461" y="703175"/>
            <a:ext cx="6799878" cy="8880650"/>
            <a:chOff x="-215900" y="-139700"/>
            <a:chExt cx="6799876" cy="8880648"/>
          </a:xfrm>
        </p:grpSpPr>
        <p:pic>
          <p:nvPicPr>
            <p:cNvPr id="65" name="BOT_2_05.pdf"/>
            <p:cNvPicPr/>
            <p:nvPr/>
          </p:nvPicPr>
          <p:blipFill>
            <a:blip r:embed="rId2">
              <a:extLst/>
            </a:blip>
            <a:srcRect l="7753" t="5470" r="7753" b="9208"/>
            <a:stretch>
              <a:fillRect/>
            </a:stretch>
          </p:blipFill>
          <p:spPr>
            <a:xfrm>
              <a:off x="0" y="0"/>
              <a:ext cx="6368077" cy="83218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4" name="Picture 6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15900" y="-139700"/>
              <a:ext cx="6799877" cy="8880649"/>
            </a:xfrm>
            <a:prstGeom prst="rect">
              <a:avLst/>
            </a:prstGeom>
            <a:effectLst/>
          </p:spPr>
        </p:pic>
      </p:grpSp>
      <p:sp>
        <p:nvSpPr>
          <p:cNvPr id="67" name="Shape 67"/>
          <p:cNvSpPr/>
          <p:nvPr/>
        </p:nvSpPr>
        <p:spPr>
          <a:xfrm>
            <a:off x="435207" y="4466838"/>
            <a:ext cx="12134386" cy="16746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8" name="Picture 67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2970" y="4109761"/>
            <a:ext cx="12578860" cy="236555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5 §53203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800"/>
            </a:pPr>
            <a:r>
              <a:rPr sz="2800"/>
              <a:t>(D) </a:t>
            </a:r>
            <a:r>
              <a:rPr sz="3600"/>
              <a:t>Requires procedures for responding to Academic Senate recommendations that include:</a:t>
            </a:r>
          </a:p>
          <a:p>
            <a:pPr marL="0" lvl="0" indent="0">
              <a:buSzTx/>
              <a:buNone/>
              <a:defRPr sz="1800"/>
            </a:pPr>
            <a:r>
              <a:rPr sz="3600"/>
              <a:t>When </a:t>
            </a:r>
            <a:r>
              <a:rPr sz="3600" b="1" i="1"/>
              <a:t>rely primarily</a:t>
            </a:r>
            <a:r>
              <a:rPr sz="3600"/>
              <a:t> applies:</a:t>
            </a:r>
            <a:br>
              <a:rPr sz="3600"/>
            </a:br>
            <a:r>
              <a:rPr sz="3600">
                <a:solidFill>
                  <a:srgbClr val="C82506"/>
                </a:solidFill>
              </a:rPr>
              <a:t>the recommendation of the Academic Senate will normally be accepted, and only in exceptional circumstances and for compelling reasons will they not be accepted.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718</Words>
  <Application>Microsoft Macintosh PowerPoint</Application>
  <PresentationFormat>Custom</PresentationFormat>
  <Paragraphs>89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White</vt:lpstr>
      <vt:lpstr>PowerPoint Presentation</vt:lpstr>
      <vt:lpstr>PowerPoint Presentation</vt:lpstr>
      <vt:lpstr>PowerPoint Presentation</vt:lpstr>
      <vt:lpstr>PowerPoint Presentation</vt:lpstr>
      <vt:lpstr>CCR Title 5 (Division 6)</vt:lpstr>
      <vt:lpstr>10 + 1</vt:lpstr>
      <vt:lpstr>Collegial Consultation</vt:lpstr>
      <vt:lpstr>PowerPoint Presentation</vt:lpstr>
      <vt:lpstr>Title 5 §53203</vt:lpstr>
      <vt:lpstr>Title 5 §53203</vt:lpstr>
      <vt:lpstr>More from the Ed Code:</vt:lpstr>
      <vt:lpstr>Senate of the whole</vt:lpstr>
      <vt:lpstr>Governing Council</vt:lpstr>
      <vt:lpstr>Brown Act</vt:lpstr>
      <vt:lpstr>Meetings of public bodies must be "open and public," actions may not be secret, and action taken in violation of open meetings laws may be voided. (§§ 54953(a), 54953(c), 54960.1(d))</vt:lpstr>
      <vt:lpstr>Requirements</vt:lpstr>
      <vt:lpstr>Expectations</vt:lpstr>
      <vt:lpstr>Roberts Rules of Order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Doug Hirzel</cp:lastModifiedBy>
  <cp:revision>1</cp:revision>
  <dcterms:modified xsi:type="dcterms:W3CDTF">2014-08-29T18:42:21Z</dcterms:modified>
</cp:coreProperties>
</file>