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80" r:id="rId3"/>
    <p:sldId id="282" r:id="rId4"/>
    <p:sldId id="283" r:id="rId5"/>
    <p:sldId id="284" r:id="rId6"/>
    <p:sldId id="267" r:id="rId7"/>
    <p:sldId id="279" r:id="rId8"/>
    <p:sldId id="261" r:id="rId9"/>
    <p:sldId id="257" r:id="rId10"/>
    <p:sldId id="28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66" d="100"/>
          <a:sy n="66" d="100"/>
        </p:scale>
        <p:origin x="48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A0531C-B78A-45E0-9FB9-4C08F09DF71E}"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88836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0531C-B78A-45E0-9FB9-4C08F09DF71E}"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2070429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0531C-B78A-45E0-9FB9-4C08F09DF71E}"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242185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0531C-B78A-45E0-9FB9-4C08F09DF71E}"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2879586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A0531C-B78A-45E0-9FB9-4C08F09DF71E}"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61749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A0531C-B78A-45E0-9FB9-4C08F09DF71E}"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123865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A0531C-B78A-45E0-9FB9-4C08F09DF71E}" type="datetimeFigureOut">
              <a:rPr lang="en-US" smtClean="0"/>
              <a:t>9/20/2018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2700420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A0531C-B78A-45E0-9FB9-4C08F09DF71E}" type="datetimeFigureOut">
              <a:rPr lang="en-US" smtClean="0"/>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173751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0531C-B78A-45E0-9FB9-4C08F09DF71E}" type="datetimeFigureOut">
              <a:rPr lang="en-US" smtClean="0"/>
              <a:t>9/20/2018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1490623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A0531C-B78A-45E0-9FB9-4C08F09DF71E}"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162118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A0531C-B78A-45E0-9FB9-4C08F09DF71E}"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193107-DDD7-4C0D-8C7C-9CF42366E2E6}" type="slidenum">
              <a:rPr lang="en-US" smtClean="0"/>
              <a:t>‹#›</a:t>
            </a:fld>
            <a:endParaRPr lang="en-US"/>
          </a:p>
        </p:txBody>
      </p:sp>
    </p:spTree>
    <p:extLst>
      <p:ext uri="{BB962C8B-B14F-4D97-AF65-F5344CB8AC3E}">
        <p14:creationId xmlns:p14="http://schemas.microsoft.com/office/powerpoint/2010/main" val="1867571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0531C-B78A-45E0-9FB9-4C08F09DF71E}" type="datetimeFigureOut">
              <a:rPr lang="en-US" smtClean="0"/>
              <a:t>9/20/2018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93107-DDD7-4C0D-8C7C-9CF42366E2E6}" type="slidenum">
              <a:rPr lang="en-US" smtClean="0"/>
              <a:t>‹#›</a:t>
            </a:fld>
            <a:endParaRPr lang="en-US"/>
          </a:p>
        </p:txBody>
      </p:sp>
    </p:spTree>
    <p:extLst>
      <p:ext uri="{BB962C8B-B14F-4D97-AF65-F5344CB8AC3E}">
        <p14:creationId xmlns:p14="http://schemas.microsoft.com/office/powerpoint/2010/main" val="1595749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tsac.edu/accreditation/college_accreditation/2017/quality_focus_essay.html" TargetMode="External"/><Relationship Id="rId2" Type="http://schemas.openxmlformats.org/officeDocument/2006/relationships/hyperlink" Target="https://foothill.edu/accreditation/pdf/QFE-final-2017.pdf" TargetMode="External"/><Relationship Id="rId1" Type="http://schemas.openxmlformats.org/officeDocument/2006/relationships/slideLayout" Target="../slideLayouts/slideLayout2.xml"/><Relationship Id="rId5" Type="http://schemas.openxmlformats.org/officeDocument/2006/relationships/hyperlink" Target="http://www.shastacollege.edu/President/Accreditation/Accreditation%20PDFs%20and%20Docs/2017%20Shasta%20College%20Institutional%20Self-Evaluation%20ReportvWEB.pdf" TargetMode="External"/><Relationship Id="rId4" Type="http://schemas.openxmlformats.org/officeDocument/2006/relationships/hyperlink" Target="https://www.reedleycollege.edu/about/accreditation/rc-iser-final-draft-10.26.1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442403"/>
            <a:ext cx="9144000" cy="2387600"/>
          </a:xfrm>
        </p:spPr>
        <p:txBody>
          <a:bodyPr/>
          <a:lstStyle/>
          <a:p>
            <a:r>
              <a:rPr lang="en-US" dirty="0" smtClean="0"/>
              <a:t>“All Hands” Meeting</a:t>
            </a:r>
            <a:endParaRPr lang="en-US" dirty="0"/>
          </a:p>
        </p:txBody>
      </p:sp>
      <p:sp>
        <p:nvSpPr>
          <p:cNvPr id="3" name="Subtitle 2"/>
          <p:cNvSpPr>
            <a:spLocks noGrp="1"/>
          </p:cNvSpPr>
          <p:nvPr>
            <p:ph type="subTitle" idx="1"/>
          </p:nvPr>
        </p:nvSpPr>
        <p:spPr>
          <a:xfrm>
            <a:off x="1523999" y="4249120"/>
            <a:ext cx="9144000" cy="1655762"/>
          </a:xfrm>
        </p:spPr>
        <p:txBody>
          <a:bodyPr>
            <a:normAutofit lnSpcReduction="10000"/>
          </a:bodyPr>
          <a:lstStyle/>
          <a:p>
            <a:r>
              <a:rPr lang="en-US" dirty="0" smtClean="0"/>
              <a:t>Institutional Self-Evaluation Report (ISER</a:t>
            </a:r>
            <a:r>
              <a:rPr lang="en-US" dirty="0" smtClean="0"/>
              <a:t>)</a:t>
            </a:r>
          </a:p>
          <a:p>
            <a:r>
              <a:rPr lang="en-US" dirty="0" smtClean="0"/>
              <a:t>All Standard Teams Meeting</a:t>
            </a:r>
            <a:endParaRPr lang="en-US" dirty="0" smtClean="0"/>
          </a:p>
          <a:p>
            <a:r>
              <a:rPr lang="en-US" dirty="0" smtClean="0"/>
              <a:t>September 21, 2018</a:t>
            </a:r>
          </a:p>
          <a:p>
            <a:r>
              <a:rPr lang="en-US" dirty="0" smtClean="0"/>
              <a:t>1:00 – 3:00 p.m.</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937" y="1182688"/>
            <a:ext cx="2524125" cy="1133475"/>
          </a:xfrm>
          <a:prstGeom prst="rect">
            <a:avLst/>
          </a:prstGeom>
        </p:spPr>
      </p:pic>
    </p:spTree>
    <p:extLst>
      <p:ext uri="{BB962C8B-B14F-4D97-AF65-F5344CB8AC3E}">
        <p14:creationId xmlns:p14="http://schemas.microsoft.com/office/powerpoint/2010/main" val="75053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Next Steps and Closure</a:t>
            </a:r>
            <a:endParaRPr lang="en-US" dirty="0"/>
          </a:p>
        </p:txBody>
      </p:sp>
      <p:sp>
        <p:nvSpPr>
          <p:cNvPr id="6" name="Content Placeholder 5"/>
          <p:cNvSpPr>
            <a:spLocks noGrp="1"/>
          </p:cNvSpPr>
          <p:nvPr>
            <p:ph idx="1"/>
          </p:nvPr>
        </p:nvSpPr>
        <p:spPr/>
        <p:txBody>
          <a:bodyPr/>
          <a:lstStyle/>
          <a:p>
            <a:r>
              <a:rPr lang="en-US" dirty="0" smtClean="0"/>
              <a:t>Flex Day October 10</a:t>
            </a:r>
          </a:p>
          <a:p>
            <a:r>
              <a:rPr lang="en-US" dirty="0" smtClean="0"/>
              <a:t>Address College feedback between October 10 – November 16</a:t>
            </a:r>
          </a:p>
          <a:p>
            <a:r>
              <a:rPr lang="en-US" dirty="0" smtClean="0"/>
              <a:t>2nd draft due to Standard Co Chairs November 16</a:t>
            </a:r>
          </a:p>
          <a:p>
            <a:r>
              <a:rPr lang="en-US" dirty="0" smtClean="0"/>
              <a:t>Co-Chairs complete draft by December 12</a:t>
            </a:r>
          </a:p>
          <a:p>
            <a:r>
              <a:rPr lang="en-US" dirty="0" smtClean="0"/>
              <a:t>College Forum – with students – in February 2019</a:t>
            </a:r>
          </a:p>
          <a:p>
            <a:r>
              <a:rPr lang="en-US" dirty="0" smtClean="0"/>
              <a:t>Report finalized by March 2019</a:t>
            </a:r>
            <a:endParaRPr lang="en-US" dirty="0"/>
          </a:p>
        </p:txBody>
      </p:sp>
    </p:spTree>
    <p:extLst>
      <p:ext uri="{BB962C8B-B14F-4D97-AF65-F5344CB8AC3E}">
        <p14:creationId xmlns:p14="http://schemas.microsoft.com/office/powerpoint/2010/main" val="3636024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167243796"/>
              </p:ext>
            </p:extLst>
          </p:nvPr>
        </p:nvGraphicFramePr>
        <p:xfrm>
          <a:off x="1299411" y="0"/>
          <a:ext cx="9817768" cy="7135341"/>
        </p:xfrm>
        <a:graphic>
          <a:graphicData uri="http://schemas.openxmlformats.org/drawingml/2006/table">
            <a:tbl>
              <a:tblPr firstRow="1" firstCol="1" bandRow="1">
                <a:tableStyleId>{5C22544A-7EE6-4342-B048-85BDC9FD1C3A}</a:tableStyleId>
              </a:tblPr>
              <a:tblGrid>
                <a:gridCol w="3178407">
                  <a:extLst>
                    <a:ext uri="{9D8B030D-6E8A-4147-A177-3AD203B41FA5}">
                      <a16:colId xmlns:a16="http://schemas.microsoft.com/office/drawing/2014/main" val="1138752699"/>
                    </a:ext>
                  </a:extLst>
                </a:gridCol>
                <a:gridCol w="6639361">
                  <a:extLst>
                    <a:ext uri="{9D8B030D-6E8A-4147-A177-3AD203B41FA5}">
                      <a16:colId xmlns:a16="http://schemas.microsoft.com/office/drawing/2014/main" val="3402328699"/>
                    </a:ext>
                  </a:extLst>
                </a:gridCol>
              </a:tblGrid>
              <a:tr h="272370">
                <a:tc>
                  <a:txBody>
                    <a:bodyPr/>
                    <a:lstStyle/>
                    <a:p>
                      <a:pPr marL="0" marR="0" algn="ctr">
                        <a:lnSpc>
                          <a:spcPct val="107000"/>
                        </a:lnSpc>
                        <a:spcBef>
                          <a:spcPts val="0"/>
                        </a:spcBef>
                        <a:spcAft>
                          <a:spcPts val="0"/>
                        </a:spcAft>
                      </a:pPr>
                      <a:r>
                        <a:rPr lang="en-US" sz="2000">
                          <a:effectLst/>
                        </a:rPr>
                        <a:t>Time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tc>
                  <a:txBody>
                    <a:bodyPr/>
                    <a:lstStyle/>
                    <a:p>
                      <a:pPr marL="0" marR="0" algn="ctr">
                        <a:lnSpc>
                          <a:spcPct val="107000"/>
                        </a:lnSpc>
                        <a:spcBef>
                          <a:spcPts val="0"/>
                        </a:spcBef>
                        <a:spcAft>
                          <a:spcPts val="0"/>
                        </a:spcAft>
                      </a:pPr>
                      <a:r>
                        <a:rPr lang="en-US" sz="2000">
                          <a:effectLst/>
                        </a:rPr>
                        <a:t>Agenda Item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extLst>
                  <a:ext uri="{0D108BD9-81ED-4DB2-BD59-A6C34878D82A}">
                    <a16:rowId xmlns:a16="http://schemas.microsoft.com/office/drawing/2014/main" val="722113779"/>
                  </a:ext>
                </a:extLst>
              </a:tr>
              <a:tr h="1089482">
                <a:tc>
                  <a:txBody>
                    <a:bodyPr/>
                    <a:lstStyle/>
                    <a:p>
                      <a:pPr marL="0" marR="0">
                        <a:lnSpc>
                          <a:spcPct val="107000"/>
                        </a:lnSpc>
                        <a:spcBef>
                          <a:spcPts val="0"/>
                        </a:spcBef>
                        <a:spcAft>
                          <a:spcPts val="0"/>
                        </a:spcAft>
                      </a:pPr>
                      <a:r>
                        <a:rPr lang="en-US" sz="2000">
                          <a:effectLst/>
                        </a:rPr>
                        <a:t>1:00 – 1:15 p.m.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tc>
                  <a:txBody>
                    <a:bodyPr/>
                    <a:lstStyle/>
                    <a:p>
                      <a:pPr marL="0" marR="0">
                        <a:lnSpc>
                          <a:spcPct val="107000"/>
                        </a:lnSpc>
                        <a:spcBef>
                          <a:spcPts val="0"/>
                        </a:spcBef>
                        <a:spcAft>
                          <a:spcPts val="0"/>
                        </a:spcAft>
                      </a:pPr>
                      <a:r>
                        <a:rPr lang="en-US" sz="2000" dirty="0">
                          <a:effectLst/>
                        </a:rPr>
                        <a:t> </a:t>
                      </a:r>
                    </a:p>
                    <a:p>
                      <a:pPr marL="0" marR="0">
                        <a:lnSpc>
                          <a:spcPct val="107000"/>
                        </a:lnSpc>
                        <a:spcBef>
                          <a:spcPts val="0"/>
                        </a:spcBef>
                        <a:spcAft>
                          <a:spcPts val="0"/>
                        </a:spcAft>
                      </a:pPr>
                      <a:r>
                        <a:rPr lang="en-US" sz="2000" dirty="0">
                          <a:effectLst/>
                        </a:rPr>
                        <a:t>Lunch is Served</a:t>
                      </a:r>
                    </a:p>
                    <a:p>
                      <a:pPr marL="0" marR="0">
                        <a:lnSpc>
                          <a:spcPct val="107000"/>
                        </a:lnSpc>
                        <a:spcBef>
                          <a:spcPts val="0"/>
                        </a:spcBef>
                        <a:spcAft>
                          <a:spcPts val="0"/>
                        </a:spcAft>
                      </a:pPr>
                      <a:r>
                        <a:rPr lang="en-US" sz="2000" dirty="0">
                          <a:effectLst/>
                        </a:rPr>
                        <a:t>Welcome &amp; Introductions</a:t>
                      </a: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extLst>
                  <a:ext uri="{0D108BD9-81ED-4DB2-BD59-A6C34878D82A}">
                    <a16:rowId xmlns:a16="http://schemas.microsoft.com/office/drawing/2014/main" val="3492609161"/>
                  </a:ext>
                </a:extLst>
              </a:tr>
              <a:tr h="680805">
                <a:tc>
                  <a:txBody>
                    <a:bodyPr/>
                    <a:lstStyle/>
                    <a:p>
                      <a:pPr marL="0" marR="0">
                        <a:lnSpc>
                          <a:spcPct val="107000"/>
                        </a:lnSpc>
                        <a:spcBef>
                          <a:spcPts val="0"/>
                        </a:spcBef>
                        <a:spcAft>
                          <a:spcPts val="0"/>
                        </a:spcAft>
                      </a:pPr>
                      <a:r>
                        <a:rPr lang="en-US" sz="2000" dirty="0">
                          <a:effectLst/>
                        </a:rPr>
                        <a:t>1:15 – 1:35 p.m.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tc>
                  <a:txBody>
                    <a:bodyPr/>
                    <a:lstStyle/>
                    <a:p>
                      <a:pPr marL="0" marR="0">
                        <a:lnSpc>
                          <a:spcPct val="107000"/>
                        </a:lnSpc>
                        <a:spcBef>
                          <a:spcPts val="0"/>
                        </a:spcBef>
                        <a:spcAft>
                          <a:spcPts val="0"/>
                        </a:spcAft>
                      </a:pPr>
                      <a:r>
                        <a:rPr lang="en-US" sz="2000" dirty="0">
                          <a:effectLst/>
                        </a:rPr>
                        <a:t> </a:t>
                      </a:r>
                      <a:r>
                        <a:rPr lang="en-US" sz="2000" dirty="0" smtClean="0">
                          <a:effectLst/>
                        </a:rPr>
                        <a:t>Status </a:t>
                      </a:r>
                      <a:r>
                        <a:rPr lang="en-US" sz="2000" dirty="0">
                          <a:effectLst/>
                        </a:rPr>
                        <a:t>Updates from ISER </a:t>
                      </a:r>
                      <a:r>
                        <a:rPr lang="en-US" sz="2000" dirty="0" smtClean="0">
                          <a:effectLst/>
                        </a:rPr>
                        <a:t>Teams</a:t>
                      </a:r>
                      <a:endParaRPr lang="en-US" sz="2000" dirty="0">
                        <a:effectLst/>
                      </a:endParaRPr>
                    </a:p>
                  </a:txBody>
                  <a:tcPr marL="64288" marR="64288" marT="0" marB="0" anchor="ctr"/>
                </a:tc>
                <a:extLst>
                  <a:ext uri="{0D108BD9-81ED-4DB2-BD59-A6C34878D82A}">
                    <a16:rowId xmlns:a16="http://schemas.microsoft.com/office/drawing/2014/main" val="65762466"/>
                  </a:ext>
                </a:extLst>
              </a:tr>
              <a:tr h="1361852">
                <a:tc>
                  <a:txBody>
                    <a:bodyPr/>
                    <a:lstStyle/>
                    <a:p>
                      <a:pPr marL="0" marR="0">
                        <a:lnSpc>
                          <a:spcPct val="107000"/>
                        </a:lnSpc>
                        <a:spcBef>
                          <a:spcPts val="0"/>
                        </a:spcBef>
                        <a:spcAft>
                          <a:spcPts val="0"/>
                        </a:spcAft>
                      </a:pPr>
                      <a:r>
                        <a:rPr lang="en-US" sz="2000">
                          <a:effectLst/>
                        </a:rPr>
                        <a:t>1:35 – 1:45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tc>
                  <a:txBody>
                    <a:bodyPr/>
                    <a:lstStyle/>
                    <a:p>
                      <a:pPr marL="0" marR="0">
                        <a:lnSpc>
                          <a:spcPct val="107000"/>
                        </a:lnSpc>
                        <a:spcBef>
                          <a:spcPts val="0"/>
                        </a:spcBef>
                        <a:spcAft>
                          <a:spcPts val="0"/>
                        </a:spcAft>
                      </a:pPr>
                      <a:r>
                        <a:rPr lang="en-US" sz="2000">
                          <a:effectLst/>
                        </a:rPr>
                        <a:t> </a:t>
                      </a:r>
                    </a:p>
                    <a:p>
                      <a:pPr marL="0" marR="0">
                        <a:lnSpc>
                          <a:spcPct val="107000"/>
                        </a:lnSpc>
                        <a:spcBef>
                          <a:spcPts val="0"/>
                        </a:spcBef>
                        <a:spcAft>
                          <a:spcPts val="0"/>
                        </a:spcAft>
                      </a:pPr>
                      <a:r>
                        <a:rPr lang="en-US" sz="2000">
                          <a:effectLst/>
                        </a:rPr>
                        <a:t>Planning for Feedback from the College Community</a:t>
                      </a:r>
                    </a:p>
                    <a:p>
                      <a:pPr marL="342900" marR="0" lvl="0" indent="-342900">
                        <a:lnSpc>
                          <a:spcPct val="107000"/>
                        </a:lnSpc>
                        <a:spcBef>
                          <a:spcPts val="0"/>
                        </a:spcBef>
                        <a:spcAft>
                          <a:spcPts val="0"/>
                        </a:spcAft>
                        <a:buFont typeface="Symbol" panose="05050102010706020507" pitchFamily="18" charset="2"/>
                        <a:buChar char=""/>
                      </a:pPr>
                      <a:r>
                        <a:rPr lang="en-US" sz="2000">
                          <a:effectLst/>
                        </a:rPr>
                        <a:t>October 10, 2018 – FLEX DAY</a:t>
                      </a:r>
                    </a:p>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extLst>
                  <a:ext uri="{0D108BD9-81ED-4DB2-BD59-A6C34878D82A}">
                    <a16:rowId xmlns:a16="http://schemas.microsoft.com/office/drawing/2014/main" val="3482459778"/>
                  </a:ext>
                </a:extLst>
              </a:tr>
              <a:tr h="852916">
                <a:tc>
                  <a:txBody>
                    <a:bodyPr/>
                    <a:lstStyle/>
                    <a:p>
                      <a:pPr marL="0" marR="0">
                        <a:lnSpc>
                          <a:spcPct val="107000"/>
                        </a:lnSpc>
                        <a:spcBef>
                          <a:spcPts val="0"/>
                        </a:spcBef>
                        <a:spcAft>
                          <a:spcPts val="0"/>
                        </a:spcAft>
                      </a:pPr>
                      <a:r>
                        <a:rPr lang="en-US" sz="2000">
                          <a:effectLst/>
                        </a:rPr>
                        <a:t>1:45 – 2:30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tc>
                  <a:txBody>
                    <a:bodyPr/>
                    <a:lstStyle/>
                    <a:p>
                      <a:pPr marL="0" marR="0">
                        <a:lnSpc>
                          <a:spcPct val="107000"/>
                        </a:lnSpc>
                        <a:spcBef>
                          <a:spcPts val="0"/>
                        </a:spcBef>
                        <a:spcAft>
                          <a:spcPts val="0"/>
                        </a:spcAft>
                      </a:pPr>
                      <a:r>
                        <a:rPr lang="en-US" sz="2000" dirty="0" smtClean="0">
                          <a:effectLst/>
                        </a:rPr>
                        <a:t>Discussion </a:t>
                      </a:r>
                      <a:r>
                        <a:rPr lang="en-US" sz="2000" dirty="0">
                          <a:effectLst/>
                        </a:rPr>
                        <a:t>and Q&amp;A with Steve Reynolds, Vice President, </a:t>
                      </a:r>
                      <a:r>
                        <a:rPr lang="en-US" sz="2000" dirty="0" smtClean="0">
                          <a:effectLst/>
                        </a:rPr>
                        <a:t>ACCJC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extLst>
                  <a:ext uri="{0D108BD9-81ED-4DB2-BD59-A6C34878D82A}">
                    <a16:rowId xmlns:a16="http://schemas.microsoft.com/office/drawing/2014/main" val="893033042"/>
                  </a:ext>
                </a:extLst>
              </a:tr>
              <a:tr h="1089482">
                <a:tc>
                  <a:txBody>
                    <a:bodyPr/>
                    <a:lstStyle/>
                    <a:p>
                      <a:pPr marL="0" marR="0">
                        <a:lnSpc>
                          <a:spcPct val="107000"/>
                        </a:lnSpc>
                        <a:spcBef>
                          <a:spcPts val="0"/>
                        </a:spcBef>
                        <a:spcAft>
                          <a:spcPts val="0"/>
                        </a:spcAft>
                      </a:pPr>
                      <a:r>
                        <a:rPr lang="en-US" sz="2000">
                          <a:effectLst/>
                        </a:rPr>
                        <a:t>2:30 – 2:50 p.m.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tc>
                  <a:txBody>
                    <a:bodyPr/>
                    <a:lstStyle/>
                    <a:p>
                      <a:pPr marL="0" marR="0">
                        <a:lnSpc>
                          <a:spcPct val="107000"/>
                        </a:lnSpc>
                        <a:spcBef>
                          <a:spcPts val="0"/>
                        </a:spcBef>
                        <a:spcAft>
                          <a:spcPts val="0"/>
                        </a:spcAft>
                      </a:pPr>
                      <a:r>
                        <a:rPr lang="en-US" sz="2000">
                          <a:effectLst/>
                        </a:rPr>
                        <a:t> </a:t>
                      </a:r>
                    </a:p>
                    <a:p>
                      <a:pPr marL="0" marR="0">
                        <a:lnSpc>
                          <a:spcPct val="107000"/>
                        </a:lnSpc>
                        <a:spcBef>
                          <a:spcPts val="0"/>
                        </a:spcBef>
                        <a:spcAft>
                          <a:spcPts val="0"/>
                        </a:spcAft>
                      </a:pPr>
                      <a:r>
                        <a:rPr lang="en-US" sz="2000">
                          <a:effectLst/>
                        </a:rPr>
                        <a:t>Quality Focus Essay</a:t>
                      </a:r>
                    </a:p>
                    <a:p>
                      <a:pPr marL="342900" marR="0" lvl="0" indent="-342900">
                        <a:lnSpc>
                          <a:spcPct val="107000"/>
                        </a:lnSpc>
                        <a:spcBef>
                          <a:spcPts val="0"/>
                        </a:spcBef>
                        <a:spcAft>
                          <a:spcPts val="0"/>
                        </a:spcAft>
                        <a:buFont typeface="Symbol" panose="05050102010706020507" pitchFamily="18" charset="2"/>
                        <a:buChar char=""/>
                      </a:pPr>
                      <a:r>
                        <a:rPr lang="en-US" sz="2000">
                          <a:effectLst/>
                        </a:rPr>
                        <a:t>Review of proposed topics or “projects”</a:t>
                      </a:r>
                    </a:p>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extLst>
                  <a:ext uri="{0D108BD9-81ED-4DB2-BD59-A6C34878D82A}">
                    <a16:rowId xmlns:a16="http://schemas.microsoft.com/office/drawing/2014/main" val="3984250960"/>
                  </a:ext>
                </a:extLst>
              </a:tr>
              <a:tr h="1089482">
                <a:tc>
                  <a:txBody>
                    <a:bodyPr/>
                    <a:lstStyle/>
                    <a:p>
                      <a:pPr marL="0" marR="0">
                        <a:lnSpc>
                          <a:spcPct val="107000"/>
                        </a:lnSpc>
                        <a:spcBef>
                          <a:spcPts val="0"/>
                        </a:spcBef>
                        <a:spcAft>
                          <a:spcPts val="0"/>
                        </a:spcAft>
                      </a:pPr>
                      <a:r>
                        <a:rPr lang="en-US" sz="2000">
                          <a:effectLst/>
                        </a:rPr>
                        <a:t>2:50 – 3:00 p.m.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tc>
                  <a:txBody>
                    <a:bodyPr/>
                    <a:lstStyle/>
                    <a:p>
                      <a:pPr marL="0" marR="0">
                        <a:lnSpc>
                          <a:spcPct val="107000"/>
                        </a:lnSpc>
                        <a:spcBef>
                          <a:spcPts val="0"/>
                        </a:spcBef>
                        <a:spcAft>
                          <a:spcPts val="0"/>
                        </a:spcAft>
                      </a:pPr>
                      <a:r>
                        <a:rPr lang="en-US" sz="2000" dirty="0">
                          <a:effectLst/>
                        </a:rPr>
                        <a:t> </a:t>
                      </a:r>
                    </a:p>
                    <a:p>
                      <a:pPr marL="0" marR="0">
                        <a:lnSpc>
                          <a:spcPct val="107000"/>
                        </a:lnSpc>
                        <a:spcBef>
                          <a:spcPts val="0"/>
                        </a:spcBef>
                        <a:spcAft>
                          <a:spcPts val="0"/>
                        </a:spcAft>
                      </a:pPr>
                      <a:r>
                        <a:rPr lang="en-US" sz="2000" dirty="0">
                          <a:effectLst/>
                        </a:rPr>
                        <a:t>Next steps and Closure</a:t>
                      </a:r>
                    </a:p>
                    <a:p>
                      <a:pPr marL="0" marR="0">
                        <a:lnSpc>
                          <a:spcPct val="107000"/>
                        </a:lnSpc>
                        <a:spcBef>
                          <a:spcPts val="0"/>
                        </a:spcBef>
                        <a:spcAft>
                          <a:spcPts val="0"/>
                        </a:spcAft>
                      </a:pPr>
                      <a:r>
                        <a:rPr lang="en-US" sz="2000" dirty="0">
                          <a:effectLst/>
                        </a:rPr>
                        <a:t> </a:t>
                      </a:r>
                    </a:p>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4288" marR="64288" marT="0" marB="0" anchor="ctr"/>
                </a:tc>
                <a:extLst>
                  <a:ext uri="{0D108BD9-81ED-4DB2-BD59-A6C34878D82A}">
                    <a16:rowId xmlns:a16="http://schemas.microsoft.com/office/drawing/2014/main" val="1898604924"/>
                  </a:ext>
                </a:extLst>
              </a:tr>
            </a:tbl>
          </a:graphicData>
        </a:graphic>
      </p:graphicFrame>
    </p:spTree>
    <p:extLst>
      <p:ext uri="{BB962C8B-B14F-4D97-AF65-F5344CB8AC3E}">
        <p14:creationId xmlns:p14="http://schemas.microsoft.com/office/powerpoint/2010/main" val="412795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Status Updates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316344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Planning for College Feedback</a:t>
            </a:r>
            <a:endParaRPr lang="en-US" dirty="0"/>
          </a:p>
        </p:txBody>
      </p:sp>
      <p:sp>
        <p:nvSpPr>
          <p:cNvPr id="5" name="Content Placeholder 4"/>
          <p:cNvSpPr>
            <a:spLocks noGrp="1"/>
          </p:cNvSpPr>
          <p:nvPr>
            <p:ph idx="1"/>
          </p:nvPr>
        </p:nvSpPr>
        <p:spPr/>
        <p:txBody>
          <a:bodyPr/>
          <a:lstStyle/>
          <a:p>
            <a:r>
              <a:rPr lang="en-US" dirty="0" smtClean="0"/>
              <a:t>October 3:  PBC decision on QFE topic</a:t>
            </a:r>
          </a:p>
          <a:p>
            <a:r>
              <a:rPr lang="en-US" dirty="0" smtClean="0"/>
              <a:t>October 10:</a:t>
            </a:r>
          </a:p>
          <a:p>
            <a:pPr lvl="1"/>
            <a:r>
              <a:rPr lang="en-US" dirty="0" smtClean="0"/>
              <a:t>Teams of 6-8 provide input on elements to be included in QFE (30 minutes)</a:t>
            </a:r>
          </a:p>
          <a:p>
            <a:pPr lvl="1"/>
            <a:r>
              <a:rPr lang="en-US" dirty="0" smtClean="0"/>
              <a:t>Report outs (15 minutes)</a:t>
            </a:r>
          </a:p>
          <a:p>
            <a:pPr lvl="1"/>
            <a:r>
              <a:rPr lang="en-US" dirty="0" smtClean="0"/>
              <a:t>Teams of 2 provide feedback on 28 Standard II elements (45 minutes)</a:t>
            </a:r>
          </a:p>
          <a:p>
            <a:pPr lvl="1"/>
            <a:endParaRPr lang="en-US" dirty="0"/>
          </a:p>
        </p:txBody>
      </p:sp>
    </p:spTree>
    <p:extLst>
      <p:ext uri="{BB962C8B-B14F-4D97-AF65-F5344CB8AC3E}">
        <p14:creationId xmlns:p14="http://schemas.microsoft.com/office/powerpoint/2010/main" val="2119665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What is the ACCJC looking for in the Quality Focus Essay?  Is there an update on what is expected?</a:t>
            </a:r>
          </a:p>
          <a:p>
            <a:pPr lvl="0"/>
            <a:r>
              <a:rPr lang="en-US" dirty="0"/>
              <a:t>In choosing our topic(s) for the QFE, is there a case to be made for choosing one of the areas we know we have work to do – as a way to signal or acknowledge that we know we have work to do?  Or is it sufficient to write about that in the ISER.</a:t>
            </a:r>
          </a:p>
          <a:p>
            <a:pPr lvl="0"/>
            <a:r>
              <a:rPr lang="en-US" dirty="0"/>
              <a:t>What are some of the things other colleges seem to have the most difficulty with?  Are there common challenges they face?</a:t>
            </a:r>
          </a:p>
          <a:p>
            <a:pPr lvl="0"/>
            <a:r>
              <a:rPr lang="en-US" dirty="0"/>
              <a:t>Are there local or regional issues that emerge and how are colleges addressing them?  For example, the cost of living in our area is extremely high, creating a challenge for students, faculty and staff.  We’re discussing how we will address this in our ISER, but would like to know if other colleges have discussed issues more or less unique to their region and how they have done so.</a:t>
            </a:r>
          </a:p>
          <a:p>
            <a:pPr lvl="0"/>
            <a:r>
              <a:rPr lang="en-US" dirty="0"/>
              <a:t>Our colleagues have mentioned that, in recent trainings, the ACCJC has suggested that colleges try to “tell a story” with their ISER.  Could you please tell us more about that?</a:t>
            </a:r>
          </a:p>
          <a:p>
            <a:pPr lvl="0"/>
            <a:r>
              <a:rPr lang="en-US" dirty="0"/>
              <a:t>As a Basic Aid District, we are hoping that at least one member of the Visiting Team will have expertise or experience with Basic Aid districts.  Is there a way to request that?  </a:t>
            </a:r>
          </a:p>
          <a:p>
            <a:pPr lvl="0"/>
            <a:r>
              <a:rPr lang="en-US" dirty="0"/>
              <a:t>Do Service Areas (like Financial Aid) need to develop and assess Student Learning Outcomes as well as Service Area Outcomes, or is it ok if they just set and assess Service Area Outcomes?</a:t>
            </a:r>
          </a:p>
          <a:p>
            <a:endParaRPr lang="en-US" dirty="0"/>
          </a:p>
        </p:txBody>
      </p:sp>
    </p:spTree>
    <p:extLst>
      <p:ext uri="{BB962C8B-B14F-4D97-AF65-F5344CB8AC3E}">
        <p14:creationId xmlns:p14="http://schemas.microsoft.com/office/powerpoint/2010/main" val="93985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10515600" cy="1325563"/>
          </a:xfrm>
        </p:spPr>
        <p:txBody>
          <a:bodyPr/>
          <a:lstStyle/>
          <a:p>
            <a:r>
              <a:rPr lang="en-US" dirty="0" smtClean="0"/>
              <a:t>Quality Focus Essay Requirements</a:t>
            </a:r>
            <a:endParaRPr lang="en-US" dirty="0"/>
          </a:p>
        </p:txBody>
      </p:sp>
      <p:sp>
        <p:nvSpPr>
          <p:cNvPr id="3" name="Content Placeholder 2"/>
          <p:cNvSpPr>
            <a:spLocks noGrp="1"/>
          </p:cNvSpPr>
          <p:nvPr>
            <p:ph idx="1"/>
          </p:nvPr>
        </p:nvSpPr>
        <p:spPr>
          <a:xfrm>
            <a:off x="381000" y="1188403"/>
            <a:ext cx="11399520" cy="5455920"/>
          </a:xfrm>
        </p:spPr>
        <p:txBody>
          <a:bodyPr>
            <a:noAutofit/>
          </a:bodyPr>
          <a:lstStyle/>
          <a:p>
            <a:r>
              <a:rPr lang="en-US" sz="2000" dirty="0" smtClean="0"/>
              <a:t>2-3 quality focus “projects”</a:t>
            </a:r>
          </a:p>
          <a:p>
            <a:r>
              <a:rPr lang="en-US" sz="2000" dirty="0" smtClean="0"/>
              <a:t>5000 words max</a:t>
            </a:r>
          </a:p>
          <a:p>
            <a:r>
              <a:rPr lang="en-US" sz="2000" b="1" dirty="0" smtClean="0"/>
              <a:t>Identification of the Projects</a:t>
            </a:r>
            <a:r>
              <a:rPr lang="en-US" sz="2000" dirty="0" smtClean="0"/>
              <a:t>: The projects should be vital to the long-term improvement of student learning and achievement over a multi-year period;</a:t>
            </a:r>
          </a:p>
          <a:p>
            <a:r>
              <a:rPr lang="en-US" sz="2000" b="1" dirty="0" smtClean="0"/>
              <a:t>Desired Goals/Outcomes</a:t>
            </a:r>
            <a:r>
              <a:rPr lang="en-US" sz="2000" dirty="0" smtClean="0"/>
              <a:t>: The QFE should describe specific, well-defined goals expected to lead to observable results;</a:t>
            </a:r>
          </a:p>
          <a:p>
            <a:r>
              <a:rPr lang="en-US" sz="2000" b="1" dirty="0" smtClean="0"/>
              <a:t>Actions/Steps to be Implemented</a:t>
            </a:r>
            <a:r>
              <a:rPr lang="en-US" sz="2000" dirty="0" smtClean="0"/>
              <a:t>: The QFE (or an Appendix to the QFE) should provide the steps to be implemented for each project;</a:t>
            </a:r>
          </a:p>
          <a:p>
            <a:r>
              <a:rPr lang="en-US" sz="2000" b="1" dirty="0" smtClean="0"/>
              <a:t>Timeline</a:t>
            </a:r>
            <a:r>
              <a:rPr lang="en-US" sz="2000" dirty="0" smtClean="0"/>
              <a:t>: The QFE (or Appendix) should include a calendaring of all steps to be implemented;</a:t>
            </a:r>
          </a:p>
          <a:p>
            <a:r>
              <a:rPr lang="en-US" sz="2000" b="1" dirty="0" smtClean="0"/>
              <a:t>Responsible Parties</a:t>
            </a:r>
            <a:r>
              <a:rPr lang="en-US" sz="2000" dirty="0" smtClean="0"/>
              <a:t>: The QFE should provide clear lines of responsibility for implementation and sustainability;</a:t>
            </a:r>
          </a:p>
          <a:p>
            <a:r>
              <a:rPr lang="en-US" sz="2000" b="1" dirty="0" smtClean="0"/>
              <a:t>Resources</a:t>
            </a:r>
            <a:r>
              <a:rPr lang="en-US" sz="2000" dirty="0" smtClean="0"/>
              <a:t>: The QFE should include a realistic plan for the resources (human, physical, technology, or financial resources) the institution will need in order to implement and sustain the projects;</a:t>
            </a:r>
          </a:p>
          <a:p>
            <a:r>
              <a:rPr lang="en-US" sz="2000" b="1" dirty="0" smtClean="0"/>
              <a:t>Assessment</a:t>
            </a:r>
            <a:r>
              <a:rPr lang="en-US" sz="2000" dirty="0" smtClean="0"/>
              <a:t>: The QFE should include the institution’s plan for evaluating the outcomes and effectiveness of the projects.</a:t>
            </a:r>
          </a:p>
        </p:txBody>
      </p:sp>
    </p:spTree>
    <p:extLst>
      <p:ext uri="{BB962C8B-B14F-4D97-AF65-F5344CB8AC3E}">
        <p14:creationId xmlns:p14="http://schemas.microsoft.com/office/powerpoint/2010/main" val="2302675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197" y="1106270"/>
            <a:ext cx="10663989" cy="1325563"/>
          </a:xfrm>
        </p:spPr>
        <p:txBody>
          <a:bodyPr>
            <a:normAutofit fontScale="90000"/>
          </a:bodyPr>
          <a:lstStyle/>
          <a:p>
            <a:r>
              <a:rPr lang="en-US" b="1" dirty="0"/>
              <a:t>Identify barriers to student entry, </a:t>
            </a:r>
            <a:r>
              <a:rPr lang="en-US" b="1" dirty="0" smtClean="0"/>
              <a:t>persistence, and completion and </a:t>
            </a:r>
            <a:r>
              <a:rPr lang="en-US" b="1" dirty="0"/>
              <a:t>address </a:t>
            </a:r>
            <a:r>
              <a:rPr lang="en-US" b="1" dirty="0" smtClean="0"/>
              <a:t>them systematically</a:t>
            </a:r>
            <a:r>
              <a:rPr lang="en-US" b="1" dirty="0"/>
              <a:t/>
            </a:r>
            <a:br>
              <a:rPr lang="en-US" b="1" dirty="0"/>
            </a:br>
            <a:endParaRPr lang="en-US" b="1" dirty="0"/>
          </a:p>
        </p:txBody>
      </p:sp>
      <p:sp>
        <p:nvSpPr>
          <p:cNvPr id="3" name="Content Placeholder 2"/>
          <p:cNvSpPr>
            <a:spLocks noGrp="1"/>
          </p:cNvSpPr>
          <p:nvPr>
            <p:ph idx="1"/>
          </p:nvPr>
        </p:nvSpPr>
        <p:spPr>
          <a:xfrm>
            <a:off x="909586" y="2233713"/>
            <a:ext cx="10515600" cy="4351338"/>
          </a:xfrm>
        </p:spPr>
        <p:txBody>
          <a:bodyPr>
            <a:normAutofit fontScale="92500" lnSpcReduction="10000"/>
          </a:bodyPr>
          <a:lstStyle/>
          <a:p>
            <a:r>
              <a:rPr lang="en-US" dirty="0" smtClean="0"/>
              <a:t>Capture student voice</a:t>
            </a:r>
          </a:p>
          <a:p>
            <a:r>
              <a:rPr lang="en-US" dirty="0" smtClean="0"/>
              <a:t>AB 705 (enhance pre-transfer student outcomes)</a:t>
            </a:r>
          </a:p>
          <a:p>
            <a:r>
              <a:rPr lang="en-US" dirty="0"/>
              <a:t>Streamline business processes and student on-boarding</a:t>
            </a:r>
          </a:p>
          <a:p>
            <a:r>
              <a:rPr lang="en-US" dirty="0"/>
              <a:t>Re-instate First Year Experience programming for all students</a:t>
            </a:r>
          </a:p>
          <a:p>
            <a:r>
              <a:rPr lang="en-US" dirty="0" smtClean="0"/>
              <a:t>Academic pathways alignment (meta majors?)</a:t>
            </a:r>
          </a:p>
          <a:p>
            <a:r>
              <a:rPr lang="en-US" dirty="0" smtClean="0"/>
              <a:t>Improve course schedule to facilitate student on-time completion</a:t>
            </a:r>
          </a:p>
          <a:p>
            <a:r>
              <a:rPr lang="en-US" dirty="0" smtClean="0"/>
              <a:t>Institutionalize and scale STEM Center innovations that support entry, persistence and completion</a:t>
            </a:r>
          </a:p>
          <a:p>
            <a:r>
              <a:rPr lang="en-US" dirty="0" smtClean="0"/>
              <a:t>Address transportation barriers, where possible:  Shuttle</a:t>
            </a:r>
          </a:p>
          <a:p>
            <a:r>
              <a:rPr lang="en-US" dirty="0" smtClean="0"/>
              <a:t>Address barriers to employment or transfer for completing students</a:t>
            </a:r>
            <a:endParaRPr lang="en-US" dirty="0"/>
          </a:p>
        </p:txBody>
      </p:sp>
    </p:spTree>
    <p:extLst>
      <p:ext uri="{BB962C8B-B14F-4D97-AF65-F5344CB8AC3E}">
        <p14:creationId xmlns:p14="http://schemas.microsoft.com/office/powerpoint/2010/main" val="3270984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Integrate planning and budgeting to enhance institutional effectiveness </a:t>
            </a:r>
            <a:endParaRPr lang="en-US" b="1" dirty="0"/>
          </a:p>
        </p:txBody>
      </p:sp>
      <p:sp>
        <p:nvSpPr>
          <p:cNvPr id="3" name="Content Placeholder 2"/>
          <p:cNvSpPr>
            <a:spLocks noGrp="1"/>
          </p:cNvSpPr>
          <p:nvPr>
            <p:ph idx="1"/>
          </p:nvPr>
        </p:nvSpPr>
        <p:spPr>
          <a:xfrm>
            <a:off x="838199" y="1825624"/>
            <a:ext cx="11230233" cy="4566937"/>
          </a:xfrm>
        </p:spPr>
        <p:txBody>
          <a:bodyPr>
            <a:normAutofit/>
          </a:bodyPr>
          <a:lstStyle/>
          <a:p>
            <a:r>
              <a:rPr lang="en-US" dirty="0" smtClean="0"/>
              <a:t>Restructure the program review process to make a robust, meaningful tool for program innovation and growth.</a:t>
            </a:r>
          </a:p>
          <a:p>
            <a:r>
              <a:rPr lang="en-US" dirty="0" smtClean="0"/>
              <a:t>Implement the updated program review and resource request timeline. </a:t>
            </a:r>
          </a:p>
          <a:p>
            <a:r>
              <a:rPr lang="en-US" dirty="0" smtClean="0"/>
              <a:t>Update the college prioritization process:  rubrics, participatory governance access to timely, complete information, back and forth with budget development with access to better information.</a:t>
            </a:r>
          </a:p>
          <a:p>
            <a:r>
              <a:rPr lang="en-US" dirty="0" smtClean="0"/>
              <a:t>Align program review and strategic planning process, providing 360 degree view of college priorities, innovation, and organizational change efforts.</a:t>
            </a:r>
          </a:p>
          <a:p>
            <a:r>
              <a:rPr lang="en-US" dirty="0" smtClean="0"/>
              <a:t>Update the college participatory governance committee roles, structure, and meeting norms</a:t>
            </a:r>
            <a:r>
              <a:rPr lang="en-US" dirty="0"/>
              <a:t> </a:t>
            </a:r>
            <a:r>
              <a:rPr lang="en-US" dirty="0" smtClean="0"/>
              <a:t>(add Business Officer/VPA as Tri-Chair to PBC)</a:t>
            </a:r>
          </a:p>
          <a:p>
            <a:endParaRPr lang="en-US" dirty="0"/>
          </a:p>
        </p:txBody>
      </p:sp>
    </p:spTree>
    <p:extLst>
      <p:ext uri="{BB962C8B-B14F-4D97-AF65-F5344CB8AC3E}">
        <p14:creationId xmlns:p14="http://schemas.microsoft.com/office/powerpoint/2010/main" val="2435439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QFE Examples</a:t>
            </a:r>
            <a:endParaRPr lang="en-US" dirty="0"/>
          </a:p>
        </p:txBody>
      </p:sp>
      <p:sp>
        <p:nvSpPr>
          <p:cNvPr id="3" name="Content Placeholder 2"/>
          <p:cNvSpPr>
            <a:spLocks noGrp="1"/>
          </p:cNvSpPr>
          <p:nvPr>
            <p:ph idx="1"/>
          </p:nvPr>
        </p:nvSpPr>
        <p:spPr/>
        <p:txBody>
          <a:bodyPr/>
          <a:lstStyle/>
          <a:p>
            <a:r>
              <a:rPr lang="en-US" dirty="0" smtClean="0">
                <a:hlinkClick r:id="rId2"/>
              </a:rPr>
              <a:t>Foothill College</a:t>
            </a:r>
            <a:endParaRPr lang="en-US" dirty="0" smtClean="0"/>
          </a:p>
          <a:p>
            <a:r>
              <a:rPr lang="en-US" dirty="0" smtClean="0">
                <a:hlinkClick r:id="rId3"/>
              </a:rPr>
              <a:t>Mt. San Antonio</a:t>
            </a:r>
            <a:endParaRPr lang="en-US" dirty="0" smtClean="0"/>
          </a:p>
          <a:p>
            <a:r>
              <a:rPr lang="en-US" dirty="0" smtClean="0">
                <a:hlinkClick r:id="rId4"/>
              </a:rPr>
              <a:t>Reedley College</a:t>
            </a:r>
            <a:endParaRPr lang="en-US" dirty="0" smtClean="0"/>
          </a:p>
          <a:p>
            <a:r>
              <a:rPr lang="en-US" dirty="0" smtClean="0">
                <a:hlinkClick r:id="rId5"/>
              </a:rPr>
              <a:t>Shasta College</a:t>
            </a:r>
            <a:endParaRPr lang="en-US" dirty="0"/>
          </a:p>
        </p:txBody>
      </p:sp>
    </p:spTree>
    <p:extLst>
      <p:ext uri="{BB962C8B-B14F-4D97-AF65-F5344CB8AC3E}">
        <p14:creationId xmlns:p14="http://schemas.microsoft.com/office/powerpoint/2010/main" val="2529158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2104</TotalTime>
  <Words>553</Words>
  <Application>Microsoft Office PowerPoint</Application>
  <PresentationFormat>Widescreen</PresentationFormat>
  <Paragraphs>84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Symbol</vt:lpstr>
      <vt:lpstr>Times New Roman</vt:lpstr>
      <vt:lpstr>Office Theme</vt:lpstr>
      <vt:lpstr>“All Hands” Meeting</vt:lpstr>
      <vt:lpstr>PowerPoint Presentation</vt:lpstr>
      <vt:lpstr>Status Updates</vt:lpstr>
      <vt:lpstr>Planning for College Feedback</vt:lpstr>
      <vt:lpstr>Q&amp;A</vt:lpstr>
      <vt:lpstr>Quality Focus Essay Requirements</vt:lpstr>
      <vt:lpstr>Identify barriers to student entry, persistence, and completion and address them systematically </vt:lpstr>
      <vt:lpstr>Integrate planning and budgeting to enhance institutional effectiveness </vt:lpstr>
      <vt:lpstr>QFE Examples</vt:lpstr>
      <vt:lpstr>Next Steps and Closure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Focus Essay</dc:title>
  <dc:creator>Engel, Karen</dc:creator>
  <cp:lastModifiedBy>Engel, Karen</cp:lastModifiedBy>
  <cp:revision>51</cp:revision>
  <dcterms:created xsi:type="dcterms:W3CDTF">2018-09-06T15:13:34Z</dcterms:created>
  <dcterms:modified xsi:type="dcterms:W3CDTF">2018-09-21T04:40:36Z</dcterms:modified>
</cp:coreProperties>
</file>