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80" r:id="rId5"/>
    <p:sldId id="266" r:id="rId6"/>
    <p:sldId id="279" r:id="rId7"/>
    <p:sldId id="27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7512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08" y="378"/>
      </p:cViewPr>
      <p:guideLst>
        <p:guide pos="7512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912C5E-5ECA-4B7C-8FF5-B46AC71EF330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50ECB3-A3F7-4337-9F98-DFD14FAD1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7727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EC6874-87D3-4708-86B1-114C1FEE74C4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0EF27-1900-472B-B1D5-4FBEA2002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257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227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771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770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6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189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79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380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115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332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264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32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341C4-3268-4241-9C56-054F2F7015E6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320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53"/>
          <a:stretch/>
        </p:blipFill>
        <p:spPr>
          <a:xfrm>
            <a:off x="0" y="5052061"/>
            <a:ext cx="12192000" cy="180593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4616" y="5847080"/>
            <a:ext cx="1618732" cy="72675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44137" y="1580606"/>
            <a:ext cx="10933611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Arial Rounded MT Bold" panose="020F0704030504030204" pitchFamily="34" charset="0"/>
                <a:ea typeface="Adobe Fan Heiti Std B" panose="020B0700000000000000" pitchFamily="34" charset="-128"/>
              </a:rPr>
              <a:t>Cañada College Student </a:t>
            </a:r>
            <a:r>
              <a:rPr lang="en-US" sz="3200" dirty="0" smtClean="0">
                <a:latin typeface="Arial Rounded MT Bold" panose="020F0704030504030204" pitchFamily="34" charset="0"/>
                <a:ea typeface="Adobe Fan Heiti Std B" panose="020B0700000000000000" pitchFamily="34" charset="-128"/>
              </a:rPr>
              <a:t>Equity </a:t>
            </a:r>
            <a:r>
              <a:rPr lang="en-US" sz="3200" dirty="0">
                <a:latin typeface="Arial Rounded MT Bold" panose="020F0704030504030204" pitchFamily="34" charset="0"/>
                <a:ea typeface="Adobe Fan Heiti Std B" panose="020B0700000000000000" pitchFamily="34" charset="-128"/>
              </a:rPr>
              <a:t>Plan: </a:t>
            </a:r>
            <a:r>
              <a:rPr lang="en-US" sz="3200" dirty="0"/>
              <a:t>Creating Pathways for Student Success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432331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53"/>
          <a:stretch/>
        </p:blipFill>
        <p:spPr>
          <a:xfrm>
            <a:off x="0" y="5052061"/>
            <a:ext cx="12192000" cy="180593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4616" y="5847080"/>
            <a:ext cx="1618732" cy="72675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8571" y="1397086"/>
            <a:ext cx="5303520" cy="3539523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3" name="Oval 12"/>
          <p:cNvSpPr/>
          <p:nvPr/>
        </p:nvSpPr>
        <p:spPr>
          <a:xfrm>
            <a:off x="296460" y="1368480"/>
            <a:ext cx="2984332" cy="164153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First Year Experience</a:t>
            </a:r>
          </a:p>
        </p:txBody>
      </p:sp>
      <p:sp>
        <p:nvSpPr>
          <p:cNvPr id="14" name="Oval 13"/>
          <p:cNvSpPr/>
          <p:nvPr/>
        </p:nvSpPr>
        <p:spPr>
          <a:xfrm>
            <a:off x="183840" y="3224350"/>
            <a:ext cx="3154731" cy="152910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Redesigning Academic Support</a:t>
            </a:r>
          </a:p>
        </p:txBody>
      </p:sp>
      <p:sp>
        <p:nvSpPr>
          <p:cNvPr id="18" name="Oval 17"/>
          <p:cNvSpPr/>
          <p:nvPr/>
        </p:nvSpPr>
        <p:spPr>
          <a:xfrm>
            <a:off x="6848912" y="160763"/>
            <a:ext cx="3141012" cy="14082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Career Exploration &amp; Job Placement</a:t>
            </a:r>
          </a:p>
        </p:txBody>
      </p:sp>
      <p:sp>
        <p:nvSpPr>
          <p:cNvPr id="19" name="Oval 18"/>
          <p:cNvSpPr/>
          <p:nvPr/>
        </p:nvSpPr>
        <p:spPr>
          <a:xfrm>
            <a:off x="2009806" y="4753452"/>
            <a:ext cx="3331611" cy="141492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Early College Experiences</a:t>
            </a:r>
          </a:p>
        </p:txBody>
      </p:sp>
      <p:sp>
        <p:nvSpPr>
          <p:cNvPr id="20" name="Oval 19"/>
          <p:cNvSpPr/>
          <p:nvPr/>
        </p:nvSpPr>
        <p:spPr>
          <a:xfrm>
            <a:off x="8879376" y="1996109"/>
            <a:ext cx="3016164" cy="157532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Success Teams Aligned with Interest Areas</a:t>
            </a:r>
          </a:p>
        </p:txBody>
      </p:sp>
      <p:sp>
        <p:nvSpPr>
          <p:cNvPr id="21" name="Oval 20"/>
          <p:cNvSpPr/>
          <p:nvPr/>
        </p:nvSpPr>
        <p:spPr>
          <a:xfrm>
            <a:off x="2658747" y="90316"/>
            <a:ext cx="2994019" cy="1399191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Course Schedule Optimized for Equity</a:t>
            </a:r>
          </a:p>
        </p:txBody>
      </p:sp>
      <p:sp>
        <p:nvSpPr>
          <p:cNvPr id="22" name="Oval 21"/>
          <p:cNvSpPr/>
          <p:nvPr/>
        </p:nvSpPr>
        <p:spPr>
          <a:xfrm>
            <a:off x="7992969" y="4052709"/>
            <a:ext cx="3141013" cy="14082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Equity &amp; Online Education</a:t>
            </a:r>
          </a:p>
        </p:txBody>
      </p:sp>
    </p:spTree>
    <p:extLst>
      <p:ext uri="{BB962C8B-B14F-4D97-AF65-F5344CB8AC3E}">
        <p14:creationId xmlns:p14="http://schemas.microsoft.com/office/powerpoint/2010/main" val="31452330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1897" y="668129"/>
            <a:ext cx="11629840" cy="636644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en-US" sz="4000" dirty="0"/>
              <a:t>Embedded tutors for AB 705 – 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US" sz="4000" dirty="0"/>
              <a:t>   impacted courses (Math 200, English 105) </a:t>
            </a:r>
          </a:p>
          <a:p>
            <a:pPr>
              <a:lnSpc>
                <a:spcPct val="160000"/>
              </a:lnSpc>
            </a:pPr>
            <a:endParaRPr lang="en-US" sz="4000" dirty="0"/>
          </a:p>
          <a:p>
            <a:pPr lvl="7">
              <a:lnSpc>
                <a:spcPct val="160000"/>
              </a:lnSpc>
            </a:pPr>
            <a:r>
              <a:rPr lang="en-US" sz="4000" dirty="0"/>
              <a:t>Scale Peer Mentor Program to align </a:t>
            </a:r>
          </a:p>
          <a:p>
            <a:pPr marL="3200400" lvl="7" indent="0">
              <a:lnSpc>
                <a:spcPct val="160000"/>
              </a:lnSpc>
              <a:buNone/>
            </a:pPr>
            <a:r>
              <a:rPr lang="en-US" sz="4000" dirty="0"/>
              <a:t>   with Success Teams</a:t>
            </a:r>
          </a:p>
          <a:p>
            <a:pPr lvl="7">
              <a:lnSpc>
                <a:spcPct val="160000"/>
              </a:lnSpc>
            </a:pPr>
            <a:r>
              <a:rPr lang="en-US" sz="4000" dirty="0"/>
              <a:t>Replicate CUNY ASAP program </a:t>
            </a:r>
          </a:p>
          <a:p>
            <a:pPr marL="3200400" lvl="7" indent="0">
              <a:lnSpc>
                <a:spcPct val="160000"/>
              </a:lnSpc>
              <a:buNone/>
            </a:pPr>
            <a:r>
              <a:rPr lang="en-US" sz="4000" dirty="0"/>
              <a:t>  within the Promise Program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 	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9811" y="5348"/>
            <a:ext cx="1066398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4200" b="1" dirty="0">
              <a:solidFill>
                <a:schemeClr val="bg1"/>
              </a:solidFill>
              <a:effectLst>
                <a:outerShdw blurRad="50800" dist="50800" dir="5400000" algn="ctr" rotWithShape="0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53"/>
          <a:stretch/>
        </p:blipFill>
        <p:spPr>
          <a:xfrm>
            <a:off x="0" y="5052061"/>
            <a:ext cx="12192000" cy="180593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4616" y="5847080"/>
            <a:ext cx="1618732" cy="72675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19" t="3297" r="419" b="18510"/>
          <a:stretch/>
        </p:blipFill>
        <p:spPr>
          <a:xfrm>
            <a:off x="247520" y="2532953"/>
            <a:ext cx="3127276" cy="263679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9076" y="256408"/>
            <a:ext cx="3293113" cy="251884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1336718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53"/>
          <a:stretch/>
        </p:blipFill>
        <p:spPr>
          <a:xfrm>
            <a:off x="0" y="5052061"/>
            <a:ext cx="12192000" cy="180593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4616" y="5847080"/>
            <a:ext cx="1618732" cy="726756"/>
          </a:xfrm>
          <a:prstGeom prst="rect">
            <a:avLst/>
          </a:prstGeom>
        </p:spPr>
      </p:pic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9515" y="443059"/>
            <a:ext cx="6776198" cy="5082149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EB605A9-13ED-4E17-98AE-0F600DD02068}"/>
              </a:ext>
            </a:extLst>
          </p:cNvPr>
          <p:cNvSpPr txBox="1"/>
          <p:nvPr/>
        </p:nvSpPr>
        <p:spPr>
          <a:xfrm>
            <a:off x="400873" y="960395"/>
            <a:ext cx="426678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What does it mean for </a:t>
            </a:r>
          </a:p>
          <a:p>
            <a:pPr algn="ctr"/>
            <a:r>
              <a:rPr lang="en-US" sz="4400" dirty="0"/>
              <a:t>Cañada College to be a Hispanic Serving Institution (HSI)?</a:t>
            </a:r>
          </a:p>
        </p:txBody>
      </p:sp>
    </p:spTree>
    <p:extLst>
      <p:ext uri="{BB962C8B-B14F-4D97-AF65-F5344CB8AC3E}">
        <p14:creationId xmlns:p14="http://schemas.microsoft.com/office/powerpoint/2010/main" val="35956949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B34DE776FEDB4BA5D2FF499C693655" ma:contentTypeVersion="12" ma:contentTypeDescription="Create a new document." ma:contentTypeScope="" ma:versionID="79bbb8f5806d0e870e17ffeb6550a4af">
  <xsd:schema xmlns:xsd="http://www.w3.org/2001/XMLSchema" xmlns:xs="http://www.w3.org/2001/XMLSchema" xmlns:p="http://schemas.microsoft.com/office/2006/metadata/properties" xmlns:ns3="b7d2e593-fa04-4a17-a8f2-9decb15f0645" xmlns:ns4="c59f465e-1917-4551-9a19-ee402f9a9f36" targetNamespace="http://schemas.microsoft.com/office/2006/metadata/properties" ma:root="true" ma:fieldsID="e62bcf5f282c4662bdec302df24638b3" ns3:_="" ns4:_="">
    <xsd:import namespace="b7d2e593-fa04-4a17-a8f2-9decb15f0645"/>
    <xsd:import namespace="c59f465e-1917-4551-9a19-ee402f9a9f3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d2e593-fa04-4a17-a8f2-9decb15f064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9f465e-1917-4551-9a19-ee402f9a9f3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E4B8372-0272-49C7-996F-C814C12AB0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d2e593-fa04-4a17-a8f2-9decb15f0645"/>
    <ds:schemaRef ds:uri="c59f465e-1917-4551-9a19-ee402f9a9f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6885D09-7FA2-4477-8FCE-A45709CB3DF1}">
  <ds:schemaRefs>
    <ds:schemaRef ds:uri="http://purl.org/dc/dcmitype/"/>
    <ds:schemaRef ds:uri="c59f465e-1917-4551-9a19-ee402f9a9f36"/>
    <ds:schemaRef ds:uri="b7d2e593-fa04-4a17-a8f2-9decb15f0645"/>
    <ds:schemaRef ds:uri="http://schemas.microsoft.com/office/2006/documentManagement/types"/>
    <ds:schemaRef ds:uri="http://purl.org/dc/elements/1.1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B958F4D5-2D52-4A95-B1CF-8DFCE5014C7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3973</TotalTime>
  <Words>91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Adobe Fan Heiti Std B</vt:lpstr>
      <vt:lpstr>Arial</vt:lpstr>
      <vt:lpstr>Arial Black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SMCCD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Rodriguez, Megan</dc:creator>
  <cp:lastModifiedBy>reedd@smccd.edu</cp:lastModifiedBy>
  <cp:revision>125</cp:revision>
  <dcterms:created xsi:type="dcterms:W3CDTF">2015-08-26T22:52:00Z</dcterms:created>
  <dcterms:modified xsi:type="dcterms:W3CDTF">2019-09-11T22:13:19Z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0x010100C7B34DE776FEDB4BA5D2FF499C693655</vt:lpwstr>
  </property>
</Properties>
</file>