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64" r:id="rId3"/>
    <p:sldId id="265" r:id="rId4"/>
    <p:sldId id="258" r:id="rId5"/>
    <p:sldId id="259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105E7-043B-4D51-973E-3644290116FC}" type="datetimeFigureOut">
              <a:rPr lang="en-US"/>
              <a:t>11/2/2016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CDC423-CDDB-4C00-943A-67BBD13CBD3E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CDC423-CDDB-4C00-943A-67BBD13CBD3E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84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CDC423-CDDB-4C00-943A-67BBD13CBD3E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18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CDC423-CDDB-4C00-943A-67BBD13CBD3E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865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87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447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0803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5555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8061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043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7288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615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435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51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058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795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696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70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232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64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136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Basic Skills Counselor Position 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Tenure Track Proposal</a:t>
            </a: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</a:rPr>
              <a:t>Background on Basic Skills Counselor 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algn="l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Adobe Gothic Std B" panose="020B0800000000000000" pitchFamily="34" charset="-128"/>
              </a:rPr>
              <a:t>State funding began in 2007-08 under the State of California Basic Skills Initiative.</a:t>
            </a:r>
          </a:p>
          <a:p>
            <a:pPr marL="342900" indent="-342900" algn="l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Adobe Gothic Std B" panose="020B0800000000000000" pitchFamily="34" charset="-128"/>
              </a:rPr>
              <a:t>Counselor position has been full-time, temporary since August 2008   </a:t>
            </a:r>
          </a:p>
          <a:p>
            <a:pPr marL="342900" indent="-342900" algn="l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Adobe Gothic Std B" panose="020B0800000000000000" pitchFamily="34" charset="-128"/>
              </a:rPr>
              <a:t>Currently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ea typeface="Adobe Gothic Std B" panose="020B0800000000000000" pitchFamily="34" charset="-128"/>
              </a:rPr>
              <a:t>funded 80% by Basic Skills and 20% by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Adobe Gothic Std B" panose="020B0800000000000000" pitchFamily="34" charset="-128"/>
              </a:rPr>
              <a:t>SSSP.</a:t>
            </a:r>
          </a:p>
          <a:p>
            <a:pPr marL="342900" indent="-342900" algn="l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Adobe Gothic Std B" panose="020B0800000000000000" pitchFamily="34" charset="-128"/>
              </a:rPr>
              <a:t>Funding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ea typeface="Adobe Gothic Std B" panose="020B0800000000000000" pitchFamily="34" charset="-128"/>
              </a:rPr>
              <a:t>has been stable for 8+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Adobe Gothic Std B" panose="020B0800000000000000" pitchFamily="34" charset="-128"/>
              </a:rPr>
              <a:t>years, with no indication of change for future years.</a:t>
            </a:r>
            <a:endParaRPr lang="en-US" sz="2400" dirty="0">
              <a:solidFill>
                <a:schemeClr val="accent2">
                  <a:lumMod val="50000"/>
                </a:schemeClr>
              </a:solidFill>
              <a:latin typeface="+mj-lt"/>
              <a:ea typeface="Adobe Gothic Std B" panose="020B0800000000000000" pitchFamily="34" charset="-128"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en-US" sz="2000" dirty="0">
              <a:solidFill>
                <a:schemeClr val="accent2">
                  <a:lumMod val="50000"/>
                </a:schemeClr>
              </a:solidFill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8360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626" y="672123"/>
            <a:ext cx="8596668" cy="664308"/>
          </a:xfrm>
        </p:spPr>
        <p:txBody>
          <a:bodyPr/>
          <a:lstStyle/>
          <a:p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</a:rPr>
              <a:t>Background on Basic Skills Counselor 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22626" y="1613512"/>
            <a:ext cx="8596668" cy="388077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Five different Counselors have held the Basic Skills Counselor position since inception.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Lack of permanency and consistency in staffing becomes an equity issue for a student group at high risk of non-completion.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The College is mandated to provide direct advising and counseling services to Basic Skills students under SSSP, our Equity Plan and Basic Skills plan.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Due to it being integrated in 3 plans, Student Services Division has prioritized dedicated Counselor services to this population; in the event of a state funding reduction, the college can look at our 3 plans for redirected funds.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695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799" y="209550"/>
            <a:ext cx="10294826" cy="6186309"/>
          </a:xfrm>
          <a:prstGeom prst="rect">
            <a:avLst/>
          </a:prstGeom>
        </p:spPr>
        <p:txBody>
          <a:bodyPr rtlCol="0">
            <a:spAutoFit/>
          </a:bodyPr>
          <a:lstStyle/>
          <a:p>
            <a:r>
              <a:rPr lang="en-US" b="1"/>
              <a:t>High Turnover of the position</a:t>
            </a:r>
          </a:p>
          <a:p>
            <a:r>
              <a:rPr lang="en-US"/>
              <a:t/>
            </a:r>
            <a:br>
              <a:rPr lang="en-US"/>
            </a:br>
            <a:r>
              <a:rPr lang="en-US"/>
              <a:t>The Basic Skills Counselor serves a vulnerable, at-risk population. Therefore, it is important for those students to have continuity with the same Academic Counselor, Faculty and Staff.  </a:t>
            </a:r>
          </a:p>
          <a:p>
            <a:endParaRPr lang="en-US" b="1"/>
          </a:p>
          <a:p>
            <a:r>
              <a:rPr lang="en-US"/>
              <a:t>Since 2012, Cañada has had multiple counselors in the position, including: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 b="1">
                <a:solidFill>
                  <a:srgbClr val="000000"/>
                </a:solidFill>
                <a:latin typeface="Calibri"/>
              </a:rPr>
              <a:t>Carla Stoner-Brito</a:t>
            </a:r>
            <a:endParaRPr lang="en-US" b="1">
              <a:latin typeface="Calibri"/>
            </a:endParaRPr>
          </a:p>
          <a:p>
            <a:endParaRPr lang="en-US">
              <a:latin typeface="Calibri"/>
            </a:endParaRPr>
          </a:p>
          <a:p>
            <a:r>
              <a:rPr lang="en-US" b="1">
                <a:latin typeface="Calibri"/>
              </a:rPr>
              <a:t>Michelle Mendoza</a:t>
            </a:r>
          </a:p>
          <a:p>
            <a:endParaRPr lang="en-US">
              <a:latin typeface="Calibri"/>
            </a:endParaRPr>
          </a:p>
          <a:p>
            <a:r>
              <a:rPr lang="en-US" b="1" err="1"/>
              <a:t>Nadya</a:t>
            </a:r>
            <a:r>
              <a:rPr lang="en-US" b="1"/>
              <a:t> </a:t>
            </a:r>
            <a:r>
              <a:rPr lang="en-US" b="1" err="1"/>
              <a:t>Sigona</a:t>
            </a:r>
          </a:p>
          <a:p>
            <a:endParaRPr lang="en-US"/>
          </a:p>
          <a:p>
            <a:r>
              <a:rPr lang="en-US" b="1" err="1"/>
              <a:t>Daryan</a:t>
            </a:r>
            <a:r>
              <a:rPr lang="en-US" b="1"/>
              <a:t> Chan </a:t>
            </a:r>
          </a:p>
          <a:p>
            <a:endParaRPr lang="en-US"/>
          </a:p>
          <a:p>
            <a:r>
              <a:rPr lang="en-US" b="1"/>
              <a:t>Currently--  Jaime Huston-Sylvester</a:t>
            </a:r>
            <a:r>
              <a:rPr lang="en-US"/>
              <a:t/>
            </a:r>
            <a:br>
              <a:rPr lang="en-US"/>
            </a:br>
            <a:r>
              <a:rPr lang="en-US"/>
              <a:t> </a:t>
            </a:r>
          </a:p>
          <a:p>
            <a:r>
              <a:rPr lang="en-US"/>
              <a:t>All of the above counselors left the Basic Skills position for the opportunity to secure a Full Time Tenure Track position.</a:t>
            </a:r>
            <a:br>
              <a:rPr lang="en-US"/>
            </a:br>
            <a:endParaRPr lang="en-US"/>
          </a:p>
          <a:p>
            <a:r>
              <a:rPr lang="en-US"/>
              <a:t>Each time a new Basic Skills counselor is hired, they need to be fully trained and often times once that happens they are on the search for a tenure track position and a new hire is needed.</a:t>
            </a:r>
          </a:p>
        </p:txBody>
      </p:sp>
    </p:spTree>
    <p:extLst>
      <p:ext uri="{BB962C8B-B14F-4D97-AF65-F5344CB8AC3E}">
        <p14:creationId xmlns:p14="http://schemas.microsoft.com/office/powerpoint/2010/main" val="404393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5438" y="1828800"/>
            <a:ext cx="9351962" cy="4893647"/>
          </a:xfrm>
          <a:prstGeom prst="rect">
            <a:avLst/>
          </a:prstGeom>
        </p:spPr>
        <p:txBody>
          <a:bodyPr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/>
              <a:t>Provide counseling services for students enrolled in basic skills classes.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/>
              <a:t>Support students through the </a:t>
            </a:r>
            <a:r>
              <a:rPr lang="en-US" sz="2400" i="1"/>
              <a:t>Early Alert</a:t>
            </a:r>
            <a:r>
              <a:rPr lang="en-US" sz="2400"/>
              <a:t> program.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/>
              <a:t>Conduct classroom visits on and off-campus to do introductions, promote programs and services on-campus, and encourage creation of SEP’s.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/>
              <a:t>  Collaborate with basic skills faculty and staff to plan a       </a:t>
            </a:r>
          </a:p>
          <a:p>
            <a:r>
              <a:rPr lang="en-US" sz="2400"/>
              <a:t>     three-day Proactive   </a:t>
            </a:r>
          </a:p>
          <a:p>
            <a:r>
              <a:rPr lang="en-US" sz="2400"/>
              <a:t>     Registration event, serving students in developmental    </a:t>
            </a:r>
          </a:p>
          <a:p>
            <a:r>
              <a:rPr lang="en-US" sz="2400"/>
              <a:t>     English and math     </a:t>
            </a:r>
          </a:p>
          <a:p>
            <a:r>
              <a:rPr lang="en-US" sz="2400"/>
              <a:t>     classes.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/>
              <a:t>Participate in ACES and ACES Inquiry Committees.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/>
              <a:t> Serve on SEP Campaign workgroup.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62549" y="466725"/>
            <a:ext cx="5355351" cy="1200150"/>
          </a:xfrm>
          <a:prstGeom prst="rect">
            <a:avLst/>
          </a:prstGeom>
        </p:spPr>
        <p:txBody>
          <a:bodyPr rtlCol="0">
            <a:spAutoFit/>
          </a:bodyPr>
          <a:lstStyle/>
          <a:p>
            <a:pPr algn="ctr"/>
            <a:r>
              <a:rPr lang="en-US" sz="3600">
                <a:solidFill>
                  <a:srgbClr val="2A5010"/>
                </a:solidFill>
              </a:rPr>
              <a:t>Role of the Basic Skills Counselor</a:t>
            </a:r>
            <a:r>
              <a:rPr lang="en-US" sz="360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04317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58928" y="3195638"/>
            <a:ext cx="5307085" cy="646331"/>
          </a:xfrm>
          <a:prstGeom prst="rect">
            <a:avLst/>
          </a:prstGeom>
        </p:spPr>
        <p:txBody>
          <a:bodyPr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Other tenure track, formerly categorical positons at Canada and within the district.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82039" y="1914525"/>
            <a:ext cx="2743200" cy="369332"/>
          </a:xfrm>
          <a:prstGeom prst="rect">
            <a:avLst/>
          </a:prstGeom>
        </p:spPr>
        <p:txBody>
          <a:bodyPr rtlCol="0">
            <a:spAutoFit/>
          </a:bodyPr>
          <a:lstStyle/>
          <a:p>
            <a:pPr algn="ctr"/>
            <a:r>
              <a:rPr lang="en-US"/>
              <a:t>Summary </a:t>
            </a:r>
          </a:p>
        </p:txBody>
      </p:sp>
    </p:spTree>
    <p:extLst>
      <p:ext uri="{BB962C8B-B14F-4D97-AF65-F5344CB8AC3E}">
        <p14:creationId xmlns:p14="http://schemas.microsoft.com/office/powerpoint/2010/main" val="322812259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211</Words>
  <Application>Microsoft Office PowerPoint</Application>
  <PresentationFormat>Widescreen</PresentationFormat>
  <Paragraphs>42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Adobe Gothic Std B</vt:lpstr>
      <vt:lpstr>Arial</vt:lpstr>
      <vt:lpstr>Calibri</vt:lpstr>
      <vt:lpstr>Trebuchet MS</vt:lpstr>
      <vt:lpstr>Wingdings</vt:lpstr>
      <vt:lpstr>Wingdings 3</vt:lpstr>
      <vt:lpstr>Facet</vt:lpstr>
      <vt:lpstr>Basic Skills Counselor Position </vt:lpstr>
      <vt:lpstr>Background on Basic Skills Counselor </vt:lpstr>
      <vt:lpstr>Background on Basic Skills Counselor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 Skills Counselor Position</dc:title>
  <dc:creator>Huston-Sylvester, Jaime</dc:creator>
  <cp:lastModifiedBy>Huston-Sylvester, Jaime</cp:lastModifiedBy>
  <cp:revision>4</cp:revision>
  <dcterms:modified xsi:type="dcterms:W3CDTF">2016-11-02T19:50:49Z</dcterms:modified>
</cp:coreProperties>
</file>