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23"/>
  </p:notesMasterIdLst>
  <p:sldIdLst>
    <p:sldId id="259" r:id="rId5"/>
    <p:sldId id="261" r:id="rId6"/>
    <p:sldId id="260" r:id="rId7"/>
    <p:sldId id="262" r:id="rId8"/>
    <p:sldId id="263" r:id="rId9"/>
    <p:sldId id="264" r:id="rId10"/>
    <p:sldId id="265" r:id="rId11"/>
    <p:sldId id="267" r:id="rId12"/>
    <p:sldId id="268" r:id="rId13"/>
    <p:sldId id="269" r:id="rId14"/>
    <p:sldId id="266" r:id="rId15"/>
    <p:sldId id="276" r:id="rId16"/>
    <p:sldId id="277" r:id="rId17"/>
    <p:sldId id="270" r:id="rId18"/>
    <p:sldId id="272" r:id="rId19"/>
    <p:sldId id="273" r:id="rId20"/>
    <p:sldId id="274" r:id="rId21"/>
    <p:sldId id="27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90" d="100"/>
          <a:sy n="90" d="100"/>
        </p:scale>
        <p:origin x="156" y="7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E0E5D5-0EE8-4254-8E27-DA8756814816}" type="doc">
      <dgm:prSet loTypeId="urn:microsoft.com/office/officeart/2016/7/layout/RoundedRectangleTimeline" loCatId="process" qsTypeId="urn:microsoft.com/office/officeart/2005/8/quickstyle/simple1" qsCatId="simple" csTypeId="urn:microsoft.com/office/officeart/2005/8/colors/colorful2" csCatId="colorful" phldr="1"/>
      <dgm:spPr/>
      <dgm:t>
        <a:bodyPr/>
        <a:lstStyle/>
        <a:p>
          <a:endParaRPr lang="en-US"/>
        </a:p>
      </dgm:t>
    </dgm:pt>
    <dgm:pt modelId="{D130958B-FBF2-4409-BF62-2070FD3EF2CB}">
      <dgm:prSet custT="1"/>
      <dgm:spPr/>
      <dgm:t>
        <a:bodyPr/>
        <a:lstStyle/>
        <a:p>
          <a:r>
            <a:rPr lang="en-US" sz="1600" dirty="0"/>
            <a:t>Beginning of the month</a:t>
          </a:r>
        </a:p>
      </dgm:t>
    </dgm:pt>
    <dgm:pt modelId="{F0548967-25A0-4BDA-98E5-5FD2EE882B0D}" type="parTrans" cxnId="{C9BE25DB-5F9B-42DF-978C-E74C6B79ADB9}">
      <dgm:prSet/>
      <dgm:spPr/>
      <dgm:t>
        <a:bodyPr/>
        <a:lstStyle/>
        <a:p>
          <a:endParaRPr lang="en-US"/>
        </a:p>
      </dgm:t>
    </dgm:pt>
    <dgm:pt modelId="{A32C0954-D9E3-4BE6-BA03-3AECB9AB647A}" type="sibTrans" cxnId="{C9BE25DB-5F9B-42DF-978C-E74C6B79ADB9}">
      <dgm:prSet/>
      <dgm:spPr/>
      <dgm:t>
        <a:bodyPr/>
        <a:lstStyle/>
        <a:p>
          <a:endParaRPr lang="en-US"/>
        </a:p>
      </dgm:t>
    </dgm:pt>
    <dgm:pt modelId="{DF2526BB-4EEA-40F8-A8EA-A6D7F4151EBB}">
      <dgm:prSet/>
      <dgm:spPr/>
      <dgm:t>
        <a:bodyPr/>
        <a:lstStyle/>
        <a:p>
          <a:r>
            <a:rPr lang="en-US" dirty="0">
              <a:solidFill>
                <a:schemeClr val="bg1"/>
              </a:solidFill>
            </a:rPr>
            <a:t>Review the previous month charges </a:t>
          </a:r>
        </a:p>
      </dgm:t>
    </dgm:pt>
    <dgm:pt modelId="{16F412D2-BB07-48AB-9C75-398A1F353A24}" type="parTrans" cxnId="{4EAD35E0-EACD-42CB-9957-5B48FBDEAD3D}">
      <dgm:prSet/>
      <dgm:spPr/>
      <dgm:t>
        <a:bodyPr/>
        <a:lstStyle/>
        <a:p>
          <a:endParaRPr lang="en-US"/>
        </a:p>
      </dgm:t>
    </dgm:pt>
    <dgm:pt modelId="{94B54A91-CEB3-4422-9994-0AD80E2A3FBA}" type="sibTrans" cxnId="{4EAD35E0-EACD-42CB-9957-5B48FBDEAD3D}">
      <dgm:prSet/>
      <dgm:spPr/>
      <dgm:t>
        <a:bodyPr/>
        <a:lstStyle/>
        <a:p>
          <a:endParaRPr lang="en-US"/>
        </a:p>
      </dgm:t>
    </dgm:pt>
    <dgm:pt modelId="{6F33629D-6E86-4055-B560-4D1368E879FA}">
      <dgm:prSet custT="1"/>
      <dgm:spPr/>
      <dgm:t>
        <a:bodyPr/>
        <a:lstStyle/>
        <a:p>
          <a:r>
            <a:rPr lang="en-US" sz="1600" dirty="0"/>
            <a:t>End of the month </a:t>
          </a:r>
        </a:p>
      </dgm:t>
    </dgm:pt>
    <dgm:pt modelId="{08F3C943-B4F5-4E33-AD4B-FB5A154F3C4D}" type="parTrans" cxnId="{4D6FD672-925A-4A64-9F96-E225F3EEB1A3}">
      <dgm:prSet/>
      <dgm:spPr/>
      <dgm:t>
        <a:bodyPr/>
        <a:lstStyle/>
        <a:p>
          <a:endParaRPr lang="en-US"/>
        </a:p>
      </dgm:t>
    </dgm:pt>
    <dgm:pt modelId="{AB7EAE83-DD42-470D-AAB0-4D1D50F63409}" type="sibTrans" cxnId="{4D6FD672-925A-4A64-9F96-E225F3EEB1A3}">
      <dgm:prSet/>
      <dgm:spPr/>
      <dgm:t>
        <a:bodyPr/>
        <a:lstStyle/>
        <a:p>
          <a:endParaRPr lang="en-US"/>
        </a:p>
      </dgm:t>
    </dgm:pt>
    <dgm:pt modelId="{AFC1A476-769A-4FDF-BFF2-B3AECD23FA59}">
      <dgm:prSet/>
      <dgm:spPr/>
      <dgm:t>
        <a:bodyPr/>
        <a:lstStyle/>
        <a:p>
          <a:r>
            <a:rPr lang="en-US" dirty="0">
              <a:solidFill>
                <a:schemeClr val="bg1"/>
              </a:solidFill>
            </a:rPr>
            <a:t>Journal expense to correct account</a:t>
          </a:r>
        </a:p>
        <a:p>
          <a:r>
            <a:rPr lang="en-US" dirty="0">
              <a:solidFill>
                <a:schemeClr val="bg1"/>
              </a:solidFill>
            </a:rPr>
            <a:t>Upload approved packet to the shared folder</a:t>
          </a:r>
        </a:p>
      </dgm:t>
    </dgm:pt>
    <dgm:pt modelId="{B1BE9323-7D43-479A-8059-F7436AB5B825}" type="parTrans" cxnId="{FF2C049B-DEA9-4F15-94E2-AD1A53394EB4}">
      <dgm:prSet/>
      <dgm:spPr/>
      <dgm:t>
        <a:bodyPr/>
        <a:lstStyle/>
        <a:p>
          <a:endParaRPr lang="en-US"/>
        </a:p>
      </dgm:t>
    </dgm:pt>
    <dgm:pt modelId="{CAFB53F6-AEA9-4CED-ACAD-C3D9D4B3BAFF}" type="sibTrans" cxnId="{FF2C049B-DEA9-4F15-94E2-AD1A53394EB4}">
      <dgm:prSet/>
      <dgm:spPr/>
      <dgm:t>
        <a:bodyPr/>
        <a:lstStyle/>
        <a:p>
          <a:endParaRPr lang="en-US"/>
        </a:p>
      </dgm:t>
    </dgm:pt>
    <dgm:pt modelId="{BA8B7847-952B-40AE-B05B-1428403A5D73}">
      <dgm:prSet custT="1"/>
      <dgm:spPr/>
      <dgm:t>
        <a:bodyPr/>
        <a:lstStyle/>
        <a:p>
          <a:r>
            <a:rPr lang="en-US" sz="1600" dirty="0"/>
            <a:t>Mid Month</a:t>
          </a:r>
        </a:p>
      </dgm:t>
    </dgm:pt>
    <dgm:pt modelId="{41B295C3-F967-4B3E-BDC8-FB77D4058C8E}" type="sibTrans" cxnId="{35767B43-1B1E-40B3-B4B1-C6CD3954748D}">
      <dgm:prSet/>
      <dgm:spPr/>
      <dgm:t>
        <a:bodyPr/>
        <a:lstStyle/>
        <a:p>
          <a:endParaRPr lang="en-US"/>
        </a:p>
      </dgm:t>
    </dgm:pt>
    <dgm:pt modelId="{A2A411F3-01C6-4917-A3B5-251D17C7DAE3}" type="parTrans" cxnId="{35767B43-1B1E-40B3-B4B1-C6CD3954748D}">
      <dgm:prSet/>
      <dgm:spPr/>
      <dgm:t>
        <a:bodyPr/>
        <a:lstStyle/>
        <a:p>
          <a:endParaRPr lang="en-US"/>
        </a:p>
      </dgm:t>
    </dgm:pt>
    <dgm:pt modelId="{2B11CF7E-E1B8-48B0-A2D3-4EC8D06CA85B}">
      <dgm:prSet/>
      <dgm:spPr/>
      <dgm:t>
        <a:bodyPr/>
        <a:lstStyle/>
        <a:p>
          <a:r>
            <a:rPr lang="en-US">
              <a:solidFill>
                <a:schemeClr val="bg1"/>
              </a:solidFill>
            </a:rPr>
            <a:t>Prepare &amp; Submit Use Tax</a:t>
          </a:r>
          <a:endParaRPr lang="en-US" dirty="0">
            <a:solidFill>
              <a:schemeClr val="bg1"/>
            </a:solidFill>
          </a:endParaRPr>
        </a:p>
      </dgm:t>
    </dgm:pt>
    <dgm:pt modelId="{5A07E021-42DE-4C98-AEAC-3B1428B6A290}" type="parTrans" cxnId="{09BD4C40-7D8D-496B-8F53-3622DB2627CC}">
      <dgm:prSet/>
      <dgm:spPr/>
      <dgm:t>
        <a:bodyPr/>
        <a:lstStyle/>
        <a:p>
          <a:endParaRPr lang="en-US"/>
        </a:p>
      </dgm:t>
    </dgm:pt>
    <dgm:pt modelId="{02D52AE4-147F-4CC7-90D4-7FCECDB60022}" type="sibTrans" cxnId="{09BD4C40-7D8D-496B-8F53-3622DB2627CC}">
      <dgm:prSet/>
      <dgm:spPr/>
      <dgm:t>
        <a:bodyPr/>
        <a:lstStyle/>
        <a:p>
          <a:endParaRPr lang="en-US"/>
        </a:p>
      </dgm:t>
    </dgm:pt>
    <dgm:pt modelId="{A128E7FE-F456-4E59-80EF-3A1CCFCEC862}">
      <dgm:prSet/>
      <dgm:spPr/>
      <dgm:t>
        <a:bodyPr/>
        <a:lstStyle/>
        <a:p>
          <a:r>
            <a:rPr lang="en-US" dirty="0">
              <a:solidFill>
                <a:schemeClr val="bg1"/>
              </a:solidFill>
            </a:rPr>
            <a:t>Compile backup, prepare packet and submit for Supervisors approval</a:t>
          </a:r>
        </a:p>
      </dgm:t>
    </dgm:pt>
    <dgm:pt modelId="{55A375E4-45C1-449B-9673-F8217B96448B}" type="sibTrans" cxnId="{99BB4718-BB0D-472E-A7A8-55FCE9C097E2}">
      <dgm:prSet/>
      <dgm:spPr/>
      <dgm:t>
        <a:bodyPr/>
        <a:lstStyle/>
        <a:p>
          <a:endParaRPr lang="en-US"/>
        </a:p>
      </dgm:t>
    </dgm:pt>
    <dgm:pt modelId="{8FBD57D9-0E5F-4452-A138-B40FAE167158}" type="parTrans" cxnId="{99BB4718-BB0D-472E-A7A8-55FCE9C097E2}">
      <dgm:prSet/>
      <dgm:spPr/>
      <dgm:t>
        <a:bodyPr/>
        <a:lstStyle/>
        <a:p>
          <a:endParaRPr lang="en-US"/>
        </a:p>
      </dgm:t>
    </dgm:pt>
    <dgm:pt modelId="{9898553F-ED9F-4ED5-A68C-5BCF3206843E}" type="pres">
      <dgm:prSet presAssocID="{FDE0E5D5-0EE8-4254-8E27-DA8756814816}" presName="Name0" presStyleCnt="0">
        <dgm:presLayoutVars>
          <dgm:chMax/>
          <dgm:chPref/>
          <dgm:animLvl val="lvl"/>
        </dgm:presLayoutVars>
      </dgm:prSet>
      <dgm:spPr/>
    </dgm:pt>
    <dgm:pt modelId="{626E77E8-CBD1-4A0D-BE5D-05C1797B2844}" type="pres">
      <dgm:prSet presAssocID="{D130958B-FBF2-4409-BF62-2070FD3EF2CB}" presName="composite1" presStyleCnt="0"/>
      <dgm:spPr/>
    </dgm:pt>
    <dgm:pt modelId="{B261DD21-E0C1-42B6-AC94-914A4D87A48D}" type="pres">
      <dgm:prSet presAssocID="{D130958B-FBF2-4409-BF62-2070FD3EF2CB}" presName="parent1" presStyleLbl="alignNode1" presStyleIdx="0" presStyleCnt="3">
        <dgm:presLayoutVars>
          <dgm:chMax val="1"/>
          <dgm:chPref val="1"/>
          <dgm:bulletEnabled val="1"/>
        </dgm:presLayoutVars>
      </dgm:prSet>
      <dgm:spPr/>
    </dgm:pt>
    <dgm:pt modelId="{FE954242-D11C-43AA-B102-68814FB4D39A}" type="pres">
      <dgm:prSet presAssocID="{D130958B-FBF2-4409-BF62-2070FD3EF2CB}" presName="Childtext1" presStyleLbl="revTx" presStyleIdx="0" presStyleCnt="3">
        <dgm:presLayoutVars>
          <dgm:bulletEnabled val="1"/>
        </dgm:presLayoutVars>
      </dgm:prSet>
      <dgm:spPr/>
    </dgm:pt>
    <dgm:pt modelId="{57938E7E-DCCE-419A-80C7-A8948311AE69}" type="pres">
      <dgm:prSet presAssocID="{D130958B-FBF2-4409-BF62-2070FD3EF2CB}" presName="ConnectLine1" presStyleLbl="sibTrans1D1" presStyleIdx="0" presStyleCnt="3"/>
      <dgm:spPr>
        <a:noFill/>
        <a:ln w="9525" cap="flat" cmpd="sng" algn="ctr">
          <a:solidFill>
            <a:schemeClr val="accent2">
              <a:hueOff val="0"/>
              <a:satOff val="0"/>
              <a:lumOff val="0"/>
              <a:alphaOff val="0"/>
            </a:schemeClr>
          </a:solidFill>
          <a:prstDash val="dash"/>
        </a:ln>
        <a:effectLst/>
      </dgm:spPr>
    </dgm:pt>
    <dgm:pt modelId="{158801C7-A3B6-40DD-AE22-F64B625ABDA2}" type="pres">
      <dgm:prSet presAssocID="{D130958B-FBF2-4409-BF62-2070FD3EF2CB}" presName="ConnectLineEnd1" presStyleLbl="lnNode1" presStyleIdx="0" presStyleCnt="3"/>
      <dgm:spPr/>
    </dgm:pt>
    <dgm:pt modelId="{E0A56948-F108-4594-AA9E-414547F197F2}" type="pres">
      <dgm:prSet presAssocID="{D130958B-FBF2-4409-BF62-2070FD3EF2CB}" presName="EmptyPane1" presStyleCnt="0"/>
      <dgm:spPr/>
    </dgm:pt>
    <dgm:pt modelId="{74E2B631-F8B0-45DF-8779-E8E976A4E8DD}" type="pres">
      <dgm:prSet presAssocID="{A32C0954-D9E3-4BE6-BA03-3AECB9AB647A}" presName="spaceBetweenRectangles1" presStyleCnt="0"/>
      <dgm:spPr/>
    </dgm:pt>
    <dgm:pt modelId="{8F385E7C-4CF5-4383-9C31-8A1ADF899481}" type="pres">
      <dgm:prSet presAssocID="{BA8B7847-952B-40AE-B05B-1428403A5D73}" presName="composite1" presStyleCnt="0"/>
      <dgm:spPr/>
    </dgm:pt>
    <dgm:pt modelId="{928D62E6-29C6-4D5E-8236-4218D4663DF0}" type="pres">
      <dgm:prSet presAssocID="{BA8B7847-952B-40AE-B05B-1428403A5D73}" presName="parent1" presStyleLbl="alignNode1" presStyleIdx="1" presStyleCnt="3">
        <dgm:presLayoutVars>
          <dgm:chMax val="1"/>
          <dgm:chPref val="1"/>
          <dgm:bulletEnabled val="1"/>
        </dgm:presLayoutVars>
      </dgm:prSet>
      <dgm:spPr/>
    </dgm:pt>
    <dgm:pt modelId="{FD20AFC5-2A73-42CB-84BE-A8E017ECC87D}" type="pres">
      <dgm:prSet presAssocID="{BA8B7847-952B-40AE-B05B-1428403A5D73}" presName="Childtext1" presStyleLbl="revTx" presStyleIdx="1" presStyleCnt="3">
        <dgm:presLayoutVars>
          <dgm:bulletEnabled val="1"/>
        </dgm:presLayoutVars>
      </dgm:prSet>
      <dgm:spPr/>
    </dgm:pt>
    <dgm:pt modelId="{D6FB894C-E3B6-420F-973E-12289D20CF9D}" type="pres">
      <dgm:prSet presAssocID="{BA8B7847-952B-40AE-B05B-1428403A5D73}" presName="ConnectLine1" presStyleLbl="sibTrans1D1" presStyleIdx="1" presStyleCnt="3"/>
      <dgm:spPr>
        <a:noFill/>
        <a:ln w="9525" cap="flat" cmpd="sng" algn="ctr">
          <a:solidFill>
            <a:schemeClr val="accent2">
              <a:hueOff val="663946"/>
              <a:satOff val="2284"/>
              <a:lumOff val="-441"/>
              <a:alphaOff val="0"/>
            </a:schemeClr>
          </a:solidFill>
          <a:prstDash val="dash"/>
        </a:ln>
        <a:effectLst/>
      </dgm:spPr>
    </dgm:pt>
    <dgm:pt modelId="{DEEC814E-BA89-4075-8258-A90E8BEEFC05}" type="pres">
      <dgm:prSet presAssocID="{BA8B7847-952B-40AE-B05B-1428403A5D73}" presName="ConnectLineEnd1" presStyleLbl="lnNode1" presStyleIdx="1" presStyleCnt="3"/>
      <dgm:spPr/>
    </dgm:pt>
    <dgm:pt modelId="{1E7B800C-BCA3-410F-899B-5F5FBF287185}" type="pres">
      <dgm:prSet presAssocID="{BA8B7847-952B-40AE-B05B-1428403A5D73}" presName="EmptyPane1" presStyleCnt="0"/>
      <dgm:spPr/>
    </dgm:pt>
    <dgm:pt modelId="{1C600D5F-A444-47D6-9A0B-1F59508AF1C3}" type="pres">
      <dgm:prSet presAssocID="{41B295C3-F967-4B3E-BDC8-FB77D4058C8E}" presName="spaceBetweenRectangles1" presStyleCnt="0"/>
      <dgm:spPr/>
    </dgm:pt>
    <dgm:pt modelId="{64CDA4B0-46CE-4B41-9BC0-03131E7BF3ED}" type="pres">
      <dgm:prSet presAssocID="{6F33629D-6E86-4055-B560-4D1368E879FA}" presName="composite1" presStyleCnt="0"/>
      <dgm:spPr/>
    </dgm:pt>
    <dgm:pt modelId="{EF3B521D-180C-4EE9-9764-8939A4B361F6}" type="pres">
      <dgm:prSet presAssocID="{6F33629D-6E86-4055-B560-4D1368E879FA}" presName="parent1" presStyleLbl="alignNode1" presStyleIdx="2" presStyleCnt="3">
        <dgm:presLayoutVars>
          <dgm:chMax val="1"/>
          <dgm:chPref val="1"/>
          <dgm:bulletEnabled val="1"/>
        </dgm:presLayoutVars>
      </dgm:prSet>
      <dgm:spPr/>
    </dgm:pt>
    <dgm:pt modelId="{207C9C97-E6E8-4219-8659-BA0D9218D130}" type="pres">
      <dgm:prSet presAssocID="{6F33629D-6E86-4055-B560-4D1368E879FA}" presName="Childtext1" presStyleLbl="revTx" presStyleIdx="2" presStyleCnt="3">
        <dgm:presLayoutVars>
          <dgm:bulletEnabled val="1"/>
        </dgm:presLayoutVars>
      </dgm:prSet>
      <dgm:spPr/>
    </dgm:pt>
    <dgm:pt modelId="{7A073645-50D5-40B9-BB40-0415D3CDFC4C}" type="pres">
      <dgm:prSet presAssocID="{6F33629D-6E86-4055-B560-4D1368E879FA}" presName="ConnectLine1" presStyleLbl="sibTrans1D1" presStyleIdx="2" presStyleCnt="3"/>
      <dgm:spPr>
        <a:noFill/>
        <a:ln w="9525" cap="flat" cmpd="sng" algn="ctr">
          <a:solidFill>
            <a:schemeClr val="accent2">
              <a:hueOff val="1991838"/>
              <a:satOff val="6851"/>
              <a:lumOff val="-1324"/>
              <a:alphaOff val="0"/>
            </a:schemeClr>
          </a:solidFill>
          <a:prstDash val="dash"/>
        </a:ln>
        <a:effectLst/>
      </dgm:spPr>
    </dgm:pt>
    <dgm:pt modelId="{21C72DDB-041E-424A-896D-1A3DA22F8372}" type="pres">
      <dgm:prSet presAssocID="{6F33629D-6E86-4055-B560-4D1368E879FA}" presName="ConnectLineEnd1" presStyleLbl="lnNode1" presStyleIdx="2" presStyleCnt="3"/>
      <dgm:spPr/>
    </dgm:pt>
    <dgm:pt modelId="{722C47DF-ABF8-4B74-A2AE-36A2770A5117}" type="pres">
      <dgm:prSet presAssocID="{6F33629D-6E86-4055-B560-4D1368E879FA}" presName="EmptyPane1" presStyleCnt="0"/>
      <dgm:spPr/>
    </dgm:pt>
  </dgm:ptLst>
  <dgm:cxnLst>
    <dgm:cxn modelId="{99BB4718-BB0D-472E-A7A8-55FCE9C097E2}" srcId="{BA8B7847-952B-40AE-B05B-1428403A5D73}" destId="{A128E7FE-F456-4E59-80EF-3A1CCFCEC862}" srcOrd="0" destOrd="0" parTransId="{8FBD57D9-0E5F-4452-A138-B40FAE167158}" sibTransId="{55A375E4-45C1-449B-9673-F8217B96448B}"/>
    <dgm:cxn modelId="{B34F3F39-1D45-4F33-8D24-F3B65993287F}" type="presOf" srcId="{2B11CF7E-E1B8-48B0-A2D3-4EC8D06CA85B}" destId="{FE954242-D11C-43AA-B102-68814FB4D39A}" srcOrd="0" destOrd="1" presId="urn:microsoft.com/office/officeart/2016/7/layout/RoundedRectangleTimeline"/>
    <dgm:cxn modelId="{09BD4C40-7D8D-496B-8F53-3622DB2627CC}" srcId="{D130958B-FBF2-4409-BF62-2070FD3EF2CB}" destId="{2B11CF7E-E1B8-48B0-A2D3-4EC8D06CA85B}" srcOrd="1" destOrd="0" parTransId="{5A07E021-42DE-4C98-AEAC-3B1428B6A290}" sibTransId="{02D52AE4-147F-4CC7-90D4-7FCECDB60022}"/>
    <dgm:cxn modelId="{35767B43-1B1E-40B3-B4B1-C6CD3954748D}" srcId="{FDE0E5D5-0EE8-4254-8E27-DA8756814816}" destId="{BA8B7847-952B-40AE-B05B-1428403A5D73}" srcOrd="1" destOrd="0" parTransId="{A2A411F3-01C6-4917-A3B5-251D17C7DAE3}" sibTransId="{41B295C3-F967-4B3E-BDC8-FB77D4058C8E}"/>
    <dgm:cxn modelId="{42B8A665-C624-49F0-A0A5-D9D6C8B47E30}" type="presOf" srcId="{FDE0E5D5-0EE8-4254-8E27-DA8756814816}" destId="{9898553F-ED9F-4ED5-A68C-5BCF3206843E}" srcOrd="0" destOrd="0" presId="urn:microsoft.com/office/officeart/2016/7/layout/RoundedRectangleTimeline"/>
    <dgm:cxn modelId="{906E6067-30DC-4C3F-A3DB-BBCD29033ECF}" type="presOf" srcId="{DF2526BB-4EEA-40F8-A8EA-A6D7F4151EBB}" destId="{FE954242-D11C-43AA-B102-68814FB4D39A}" srcOrd="0" destOrd="0" presId="urn:microsoft.com/office/officeart/2016/7/layout/RoundedRectangleTimeline"/>
    <dgm:cxn modelId="{D5C35C52-24E5-4D27-B2B1-3AF252733341}" type="presOf" srcId="{AFC1A476-769A-4FDF-BFF2-B3AECD23FA59}" destId="{207C9C97-E6E8-4219-8659-BA0D9218D130}" srcOrd="0" destOrd="0" presId="urn:microsoft.com/office/officeart/2016/7/layout/RoundedRectangleTimeline"/>
    <dgm:cxn modelId="{4D6FD672-925A-4A64-9F96-E225F3EEB1A3}" srcId="{FDE0E5D5-0EE8-4254-8E27-DA8756814816}" destId="{6F33629D-6E86-4055-B560-4D1368E879FA}" srcOrd="2" destOrd="0" parTransId="{08F3C943-B4F5-4E33-AD4B-FB5A154F3C4D}" sibTransId="{AB7EAE83-DD42-470D-AAB0-4D1D50F63409}"/>
    <dgm:cxn modelId="{523EA585-AD2C-4F90-907C-747ACD64CFAA}" type="presOf" srcId="{D130958B-FBF2-4409-BF62-2070FD3EF2CB}" destId="{B261DD21-E0C1-42B6-AC94-914A4D87A48D}" srcOrd="0" destOrd="0" presId="urn:microsoft.com/office/officeart/2016/7/layout/RoundedRectangleTimeline"/>
    <dgm:cxn modelId="{B5F29796-39FC-409E-A2C4-E420C8C1EF68}" type="presOf" srcId="{BA8B7847-952B-40AE-B05B-1428403A5D73}" destId="{928D62E6-29C6-4D5E-8236-4218D4663DF0}" srcOrd="0" destOrd="0" presId="urn:microsoft.com/office/officeart/2016/7/layout/RoundedRectangleTimeline"/>
    <dgm:cxn modelId="{FF2C049B-DEA9-4F15-94E2-AD1A53394EB4}" srcId="{6F33629D-6E86-4055-B560-4D1368E879FA}" destId="{AFC1A476-769A-4FDF-BFF2-B3AECD23FA59}" srcOrd="0" destOrd="0" parTransId="{B1BE9323-7D43-479A-8059-F7436AB5B825}" sibTransId="{CAFB53F6-AEA9-4CED-ACAD-C3D9D4B3BAFF}"/>
    <dgm:cxn modelId="{D101B0BA-00FB-401C-AC7E-BBC331DFB532}" type="presOf" srcId="{6F33629D-6E86-4055-B560-4D1368E879FA}" destId="{EF3B521D-180C-4EE9-9764-8939A4B361F6}" srcOrd="0" destOrd="0" presId="urn:microsoft.com/office/officeart/2016/7/layout/RoundedRectangleTimeline"/>
    <dgm:cxn modelId="{B069FFBF-2F24-44A1-8B23-C9C4B56CECBA}" type="presOf" srcId="{A128E7FE-F456-4E59-80EF-3A1CCFCEC862}" destId="{FD20AFC5-2A73-42CB-84BE-A8E017ECC87D}" srcOrd="0" destOrd="0" presId="urn:microsoft.com/office/officeart/2016/7/layout/RoundedRectangleTimeline"/>
    <dgm:cxn modelId="{C9BE25DB-5F9B-42DF-978C-E74C6B79ADB9}" srcId="{FDE0E5D5-0EE8-4254-8E27-DA8756814816}" destId="{D130958B-FBF2-4409-BF62-2070FD3EF2CB}" srcOrd="0" destOrd="0" parTransId="{F0548967-25A0-4BDA-98E5-5FD2EE882B0D}" sibTransId="{A32C0954-D9E3-4BE6-BA03-3AECB9AB647A}"/>
    <dgm:cxn modelId="{4EAD35E0-EACD-42CB-9957-5B48FBDEAD3D}" srcId="{D130958B-FBF2-4409-BF62-2070FD3EF2CB}" destId="{DF2526BB-4EEA-40F8-A8EA-A6D7F4151EBB}" srcOrd="0" destOrd="0" parTransId="{16F412D2-BB07-48AB-9C75-398A1F353A24}" sibTransId="{94B54A91-CEB3-4422-9994-0AD80E2A3FBA}"/>
    <dgm:cxn modelId="{D3B18C33-5769-45BD-B6AB-E429C9FF302C}" type="presParOf" srcId="{9898553F-ED9F-4ED5-A68C-5BCF3206843E}" destId="{626E77E8-CBD1-4A0D-BE5D-05C1797B2844}" srcOrd="0" destOrd="0" presId="urn:microsoft.com/office/officeart/2016/7/layout/RoundedRectangleTimeline"/>
    <dgm:cxn modelId="{F524B3B4-2AAD-494F-9548-4CF687F7F1F5}" type="presParOf" srcId="{626E77E8-CBD1-4A0D-BE5D-05C1797B2844}" destId="{B261DD21-E0C1-42B6-AC94-914A4D87A48D}" srcOrd="0" destOrd="0" presId="urn:microsoft.com/office/officeart/2016/7/layout/RoundedRectangleTimeline"/>
    <dgm:cxn modelId="{5918BF59-CCCD-4839-B77C-EC927F21CC0E}" type="presParOf" srcId="{626E77E8-CBD1-4A0D-BE5D-05C1797B2844}" destId="{FE954242-D11C-43AA-B102-68814FB4D39A}" srcOrd="1" destOrd="0" presId="urn:microsoft.com/office/officeart/2016/7/layout/RoundedRectangleTimeline"/>
    <dgm:cxn modelId="{E2986599-A97E-4D36-B588-17330E6DC9E7}" type="presParOf" srcId="{626E77E8-CBD1-4A0D-BE5D-05C1797B2844}" destId="{57938E7E-DCCE-419A-80C7-A8948311AE69}" srcOrd="2" destOrd="0" presId="urn:microsoft.com/office/officeart/2016/7/layout/RoundedRectangleTimeline"/>
    <dgm:cxn modelId="{0C83FFF0-BED6-4245-8281-34B67DA3416E}" type="presParOf" srcId="{626E77E8-CBD1-4A0D-BE5D-05C1797B2844}" destId="{158801C7-A3B6-40DD-AE22-F64B625ABDA2}" srcOrd="3" destOrd="0" presId="urn:microsoft.com/office/officeart/2016/7/layout/RoundedRectangleTimeline"/>
    <dgm:cxn modelId="{C261480A-1F9F-49DF-B051-2EE88F62B633}" type="presParOf" srcId="{626E77E8-CBD1-4A0D-BE5D-05C1797B2844}" destId="{E0A56948-F108-4594-AA9E-414547F197F2}" srcOrd="4" destOrd="0" presId="urn:microsoft.com/office/officeart/2016/7/layout/RoundedRectangleTimeline"/>
    <dgm:cxn modelId="{54D4CE18-90B3-4C07-9101-E725A796CCC7}" type="presParOf" srcId="{9898553F-ED9F-4ED5-A68C-5BCF3206843E}" destId="{74E2B631-F8B0-45DF-8779-E8E976A4E8DD}" srcOrd="1" destOrd="0" presId="urn:microsoft.com/office/officeart/2016/7/layout/RoundedRectangleTimeline"/>
    <dgm:cxn modelId="{494326E2-DFCB-4805-A8D2-D75A9E05BCED}" type="presParOf" srcId="{9898553F-ED9F-4ED5-A68C-5BCF3206843E}" destId="{8F385E7C-4CF5-4383-9C31-8A1ADF899481}" srcOrd="2" destOrd="0" presId="urn:microsoft.com/office/officeart/2016/7/layout/RoundedRectangleTimeline"/>
    <dgm:cxn modelId="{6B441584-4E24-40F7-AD3B-298D3E07341D}" type="presParOf" srcId="{8F385E7C-4CF5-4383-9C31-8A1ADF899481}" destId="{928D62E6-29C6-4D5E-8236-4218D4663DF0}" srcOrd="0" destOrd="0" presId="urn:microsoft.com/office/officeart/2016/7/layout/RoundedRectangleTimeline"/>
    <dgm:cxn modelId="{D7AB99E9-40E9-4846-99E5-40E43E68C216}" type="presParOf" srcId="{8F385E7C-4CF5-4383-9C31-8A1ADF899481}" destId="{FD20AFC5-2A73-42CB-84BE-A8E017ECC87D}" srcOrd="1" destOrd="0" presId="urn:microsoft.com/office/officeart/2016/7/layout/RoundedRectangleTimeline"/>
    <dgm:cxn modelId="{4C1F02BB-7FB3-46FD-8924-68BD4756ADF5}" type="presParOf" srcId="{8F385E7C-4CF5-4383-9C31-8A1ADF899481}" destId="{D6FB894C-E3B6-420F-973E-12289D20CF9D}" srcOrd="2" destOrd="0" presId="urn:microsoft.com/office/officeart/2016/7/layout/RoundedRectangleTimeline"/>
    <dgm:cxn modelId="{A153101C-7B02-4280-8260-4A0C9E027F09}" type="presParOf" srcId="{8F385E7C-4CF5-4383-9C31-8A1ADF899481}" destId="{DEEC814E-BA89-4075-8258-A90E8BEEFC05}" srcOrd="3" destOrd="0" presId="urn:microsoft.com/office/officeart/2016/7/layout/RoundedRectangleTimeline"/>
    <dgm:cxn modelId="{35095E83-D8A6-4327-BCB8-CDC253696016}" type="presParOf" srcId="{8F385E7C-4CF5-4383-9C31-8A1ADF899481}" destId="{1E7B800C-BCA3-410F-899B-5F5FBF287185}" srcOrd="4" destOrd="0" presId="urn:microsoft.com/office/officeart/2016/7/layout/RoundedRectangleTimeline"/>
    <dgm:cxn modelId="{4D17487A-D5DF-452E-AE38-D96A24C381B2}" type="presParOf" srcId="{9898553F-ED9F-4ED5-A68C-5BCF3206843E}" destId="{1C600D5F-A444-47D6-9A0B-1F59508AF1C3}" srcOrd="3" destOrd="0" presId="urn:microsoft.com/office/officeart/2016/7/layout/RoundedRectangleTimeline"/>
    <dgm:cxn modelId="{0BDB84F7-2EC2-4E7D-BE87-C55EAB7E711E}" type="presParOf" srcId="{9898553F-ED9F-4ED5-A68C-5BCF3206843E}" destId="{64CDA4B0-46CE-4B41-9BC0-03131E7BF3ED}" srcOrd="4" destOrd="0" presId="urn:microsoft.com/office/officeart/2016/7/layout/RoundedRectangleTimeline"/>
    <dgm:cxn modelId="{C4A55923-D61C-4152-8889-D997EE85E5A3}" type="presParOf" srcId="{64CDA4B0-46CE-4B41-9BC0-03131E7BF3ED}" destId="{EF3B521D-180C-4EE9-9764-8939A4B361F6}" srcOrd="0" destOrd="0" presId="urn:microsoft.com/office/officeart/2016/7/layout/RoundedRectangleTimeline"/>
    <dgm:cxn modelId="{C7097E64-D307-433A-A220-0BAE6558A87E}" type="presParOf" srcId="{64CDA4B0-46CE-4B41-9BC0-03131E7BF3ED}" destId="{207C9C97-E6E8-4219-8659-BA0D9218D130}" srcOrd="1" destOrd="0" presId="urn:microsoft.com/office/officeart/2016/7/layout/RoundedRectangleTimeline"/>
    <dgm:cxn modelId="{9B79B1C2-3FC0-4426-B2B7-5CACBBE45F40}" type="presParOf" srcId="{64CDA4B0-46CE-4B41-9BC0-03131E7BF3ED}" destId="{7A073645-50D5-40B9-BB40-0415D3CDFC4C}" srcOrd="2" destOrd="0" presId="urn:microsoft.com/office/officeart/2016/7/layout/RoundedRectangleTimeline"/>
    <dgm:cxn modelId="{1F5A254B-D750-47A8-9054-103A768CA37B}" type="presParOf" srcId="{64CDA4B0-46CE-4B41-9BC0-03131E7BF3ED}" destId="{21C72DDB-041E-424A-896D-1A3DA22F8372}" srcOrd="3" destOrd="0" presId="urn:microsoft.com/office/officeart/2016/7/layout/RoundedRectangleTimeline"/>
    <dgm:cxn modelId="{6C8D8A91-DDE2-40A0-972D-D98322C20E45}" type="presParOf" srcId="{64CDA4B0-46CE-4B41-9BC0-03131E7BF3ED}" destId="{722C47DF-ABF8-4B74-A2AE-36A2770A5117}"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61DD21-E0C1-42B6-AC94-914A4D87A48D}">
      <dsp:nvSpPr>
        <dsp:cNvPr id="0" name=""/>
        <dsp:cNvSpPr/>
      </dsp:nvSpPr>
      <dsp:spPr>
        <a:xfrm rot="16200000">
          <a:off x="2113020" y="206782"/>
          <a:ext cx="313121" cy="2717652"/>
        </a:xfrm>
        <a:prstGeom prst="round2SameRect">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dirty="0"/>
            <a:t>Beginning of the month</a:t>
          </a:r>
        </a:p>
      </dsp:txBody>
      <dsp:txXfrm rot="5400000">
        <a:off x="926040" y="1424333"/>
        <a:ext cx="2702367" cy="282551"/>
      </dsp:txXfrm>
    </dsp:sp>
    <dsp:sp modelId="{FE954242-D11C-43AA-B102-68814FB4D39A}">
      <dsp:nvSpPr>
        <dsp:cNvPr id="0" name=""/>
        <dsp:cNvSpPr/>
      </dsp:nvSpPr>
      <dsp:spPr>
        <a:xfrm>
          <a:off x="4870" y="0"/>
          <a:ext cx="4529421" cy="10959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37160" numCol="1" spcCol="1270" anchor="b" anchorCtr="1">
          <a:noAutofit/>
        </a:bodyPr>
        <a:lstStyle/>
        <a:p>
          <a:pPr marL="0" lvl="0" indent="0" algn="ctr" defTabSz="800100">
            <a:lnSpc>
              <a:spcPct val="90000"/>
            </a:lnSpc>
            <a:spcBef>
              <a:spcPct val="0"/>
            </a:spcBef>
            <a:spcAft>
              <a:spcPct val="35000"/>
            </a:spcAft>
            <a:buNone/>
          </a:pPr>
          <a:r>
            <a:rPr lang="en-US" sz="1800" kern="1200" dirty="0">
              <a:solidFill>
                <a:schemeClr val="bg1"/>
              </a:solidFill>
            </a:rPr>
            <a:t>Review the previous month charges </a:t>
          </a:r>
        </a:p>
        <a:p>
          <a:pPr marL="0" lvl="0" indent="0" algn="ctr" defTabSz="800100">
            <a:lnSpc>
              <a:spcPct val="90000"/>
            </a:lnSpc>
            <a:spcBef>
              <a:spcPct val="0"/>
            </a:spcBef>
            <a:spcAft>
              <a:spcPct val="35000"/>
            </a:spcAft>
            <a:buNone/>
          </a:pPr>
          <a:r>
            <a:rPr lang="en-US" sz="1800" kern="1200">
              <a:solidFill>
                <a:schemeClr val="bg1"/>
              </a:solidFill>
            </a:rPr>
            <a:t>Prepare &amp; Submit Use Tax</a:t>
          </a:r>
          <a:endParaRPr lang="en-US" sz="1800" kern="1200" dirty="0">
            <a:solidFill>
              <a:schemeClr val="bg1"/>
            </a:solidFill>
          </a:endParaRPr>
        </a:p>
      </dsp:txBody>
      <dsp:txXfrm>
        <a:off x="4870" y="0"/>
        <a:ext cx="4529421" cy="1095925"/>
      </dsp:txXfrm>
    </dsp:sp>
    <dsp:sp modelId="{57938E7E-DCCE-419A-80C7-A8948311AE69}">
      <dsp:nvSpPr>
        <dsp:cNvPr id="0" name=""/>
        <dsp:cNvSpPr/>
      </dsp:nvSpPr>
      <dsp:spPr>
        <a:xfrm>
          <a:off x="2269581" y="1158550"/>
          <a:ext cx="0" cy="250497"/>
        </a:xfrm>
        <a:prstGeom prst="line">
          <a:avLst/>
        </a:prstGeom>
        <a:noFill/>
        <a:ln w="9525" cap="flat"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158801C7-A3B6-40DD-AE22-F64B625ABDA2}">
      <dsp:nvSpPr>
        <dsp:cNvPr id="0" name=""/>
        <dsp:cNvSpPr/>
      </dsp:nvSpPr>
      <dsp:spPr>
        <a:xfrm>
          <a:off x="2238268" y="1095925"/>
          <a:ext cx="62624" cy="62624"/>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8D62E6-29C6-4D5E-8236-4218D4663DF0}">
      <dsp:nvSpPr>
        <dsp:cNvPr id="0" name=""/>
        <dsp:cNvSpPr/>
      </dsp:nvSpPr>
      <dsp:spPr>
        <a:xfrm>
          <a:off x="3628407" y="1409047"/>
          <a:ext cx="2717652" cy="313121"/>
        </a:xfrm>
        <a:prstGeom prst="rect">
          <a:avLst/>
        </a:prstGeom>
        <a:solidFill>
          <a:schemeClr val="accent2">
            <a:hueOff val="1327892"/>
            <a:satOff val="4567"/>
            <a:lumOff val="-882"/>
            <a:alphaOff val="0"/>
          </a:schemeClr>
        </a:solidFill>
        <a:ln w="15875" cap="flat" cmpd="sng" algn="ctr">
          <a:solidFill>
            <a:schemeClr val="accent2">
              <a:hueOff val="1327892"/>
              <a:satOff val="4567"/>
              <a:lumOff val="-88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dirty="0"/>
            <a:t>Mid Month</a:t>
          </a:r>
        </a:p>
      </dsp:txBody>
      <dsp:txXfrm>
        <a:off x="3628407" y="1409047"/>
        <a:ext cx="2717652" cy="313121"/>
      </dsp:txXfrm>
    </dsp:sp>
    <dsp:sp modelId="{FD20AFC5-2A73-42CB-84BE-A8E017ECC87D}">
      <dsp:nvSpPr>
        <dsp:cNvPr id="0" name=""/>
        <dsp:cNvSpPr/>
      </dsp:nvSpPr>
      <dsp:spPr>
        <a:xfrm>
          <a:off x="2722523" y="2035291"/>
          <a:ext cx="4529421" cy="10959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7160" rIns="0" bIns="0" numCol="1" spcCol="1270" anchor="t" anchorCtr="1">
          <a:noAutofit/>
        </a:bodyPr>
        <a:lstStyle/>
        <a:p>
          <a:pPr marL="0" lvl="0" indent="0" algn="ctr" defTabSz="800100">
            <a:lnSpc>
              <a:spcPct val="90000"/>
            </a:lnSpc>
            <a:spcBef>
              <a:spcPct val="0"/>
            </a:spcBef>
            <a:spcAft>
              <a:spcPct val="35000"/>
            </a:spcAft>
            <a:buNone/>
          </a:pPr>
          <a:r>
            <a:rPr lang="en-US" sz="1800" kern="1200" dirty="0">
              <a:solidFill>
                <a:schemeClr val="bg1"/>
              </a:solidFill>
            </a:rPr>
            <a:t>Compile backup, prepare packet and submit for Supervisors approval</a:t>
          </a:r>
        </a:p>
      </dsp:txBody>
      <dsp:txXfrm>
        <a:off x="2722523" y="2035291"/>
        <a:ext cx="4529421" cy="1095925"/>
      </dsp:txXfrm>
    </dsp:sp>
    <dsp:sp modelId="{D6FB894C-E3B6-420F-973E-12289D20CF9D}">
      <dsp:nvSpPr>
        <dsp:cNvPr id="0" name=""/>
        <dsp:cNvSpPr/>
      </dsp:nvSpPr>
      <dsp:spPr>
        <a:xfrm>
          <a:off x="4987234" y="1722169"/>
          <a:ext cx="0" cy="250497"/>
        </a:xfrm>
        <a:prstGeom prst="line">
          <a:avLst/>
        </a:prstGeom>
        <a:noFill/>
        <a:ln w="9525" cap="flat" cmpd="sng" algn="ctr">
          <a:solidFill>
            <a:schemeClr val="accent2">
              <a:hueOff val="663946"/>
              <a:satOff val="2284"/>
              <a:lumOff val="-441"/>
              <a:alphaOff val="0"/>
            </a:schemeClr>
          </a:solidFill>
          <a:prstDash val="dash"/>
        </a:ln>
        <a:effectLst/>
      </dsp:spPr>
      <dsp:style>
        <a:lnRef idx="1">
          <a:scrgbClr r="0" g="0" b="0"/>
        </a:lnRef>
        <a:fillRef idx="0">
          <a:scrgbClr r="0" g="0" b="0"/>
        </a:fillRef>
        <a:effectRef idx="0">
          <a:scrgbClr r="0" g="0" b="0"/>
        </a:effectRef>
        <a:fontRef idx="minor"/>
      </dsp:style>
    </dsp:sp>
    <dsp:sp modelId="{DEEC814E-BA89-4075-8258-A90E8BEEFC05}">
      <dsp:nvSpPr>
        <dsp:cNvPr id="0" name=""/>
        <dsp:cNvSpPr/>
      </dsp:nvSpPr>
      <dsp:spPr>
        <a:xfrm>
          <a:off x="4955921" y="1972666"/>
          <a:ext cx="62624" cy="62624"/>
        </a:xfrm>
        <a:prstGeom prst="ellipse">
          <a:avLst/>
        </a:prstGeom>
        <a:solidFill>
          <a:schemeClr val="accent2">
            <a:hueOff val="1327892"/>
            <a:satOff val="4567"/>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3B521D-180C-4EE9-9764-8939A4B361F6}">
      <dsp:nvSpPr>
        <dsp:cNvPr id="0" name=""/>
        <dsp:cNvSpPr/>
      </dsp:nvSpPr>
      <dsp:spPr>
        <a:xfrm rot="5400000">
          <a:off x="7548326" y="206782"/>
          <a:ext cx="313121" cy="2717652"/>
        </a:xfrm>
        <a:prstGeom prst="round2SameRect">
          <a:avLst/>
        </a:prstGeom>
        <a:solidFill>
          <a:schemeClr val="accent2">
            <a:hueOff val="2655785"/>
            <a:satOff val="9135"/>
            <a:lumOff val="-1765"/>
            <a:alphaOff val="0"/>
          </a:schemeClr>
        </a:solidFill>
        <a:ln w="15875" cap="flat" cmpd="sng" algn="ctr">
          <a:solidFill>
            <a:schemeClr val="accent2">
              <a:hueOff val="2655785"/>
              <a:satOff val="9135"/>
              <a:lumOff val="-176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dirty="0"/>
            <a:t>End of the month </a:t>
          </a:r>
        </a:p>
      </dsp:txBody>
      <dsp:txXfrm rot="-5400000">
        <a:off x="6346061" y="1424333"/>
        <a:ext cx="2702367" cy="282551"/>
      </dsp:txXfrm>
    </dsp:sp>
    <dsp:sp modelId="{207C9C97-E6E8-4219-8659-BA0D9218D130}">
      <dsp:nvSpPr>
        <dsp:cNvPr id="0" name=""/>
        <dsp:cNvSpPr/>
      </dsp:nvSpPr>
      <dsp:spPr>
        <a:xfrm>
          <a:off x="5440176" y="0"/>
          <a:ext cx="4529421" cy="10959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37160" numCol="1" spcCol="1270" anchor="b" anchorCtr="1">
          <a:noAutofit/>
        </a:bodyPr>
        <a:lstStyle/>
        <a:p>
          <a:pPr marL="0" lvl="0" indent="0" algn="ctr" defTabSz="800100">
            <a:lnSpc>
              <a:spcPct val="90000"/>
            </a:lnSpc>
            <a:spcBef>
              <a:spcPct val="0"/>
            </a:spcBef>
            <a:spcAft>
              <a:spcPct val="35000"/>
            </a:spcAft>
            <a:buNone/>
          </a:pPr>
          <a:r>
            <a:rPr lang="en-US" sz="1800" kern="1200" dirty="0">
              <a:solidFill>
                <a:schemeClr val="bg1"/>
              </a:solidFill>
            </a:rPr>
            <a:t>Journal expense to correct account</a:t>
          </a:r>
        </a:p>
        <a:p>
          <a:pPr marL="0" lvl="0" indent="0" algn="ctr" defTabSz="800100">
            <a:lnSpc>
              <a:spcPct val="90000"/>
            </a:lnSpc>
            <a:spcBef>
              <a:spcPct val="0"/>
            </a:spcBef>
            <a:spcAft>
              <a:spcPct val="35000"/>
            </a:spcAft>
            <a:buNone/>
          </a:pPr>
          <a:r>
            <a:rPr lang="en-US" sz="1800" kern="1200" dirty="0">
              <a:solidFill>
                <a:schemeClr val="bg1"/>
              </a:solidFill>
            </a:rPr>
            <a:t>Upload approved packet to the shared folder</a:t>
          </a:r>
        </a:p>
      </dsp:txBody>
      <dsp:txXfrm>
        <a:off x="5440176" y="0"/>
        <a:ext cx="4529421" cy="1095925"/>
      </dsp:txXfrm>
    </dsp:sp>
    <dsp:sp modelId="{7A073645-50D5-40B9-BB40-0415D3CDFC4C}">
      <dsp:nvSpPr>
        <dsp:cNvPr id="0" name=""/>
        <dsp:cNvSpPr/>
      </dsp:nvSpPr>
      <dsp:spPr>
        <a:xfrm>
          <a:off x="7704886" y="1158550"/>
          <a:ext cx="0" cy="250497"/>
        </a:xfrm>
        <a:prstGeom prst="line">
          <a:avLst/>
        </a:prstGeom>
        <a:noFill/>
        <a:ln w="9525" cap="flat" cmpd="sng" algn="ctr">
          <a:solidFill>
            <a:schemeClr val="accent2">
              <a:hueOff val="1991838"/>
              <a:satOff val="6851"/>
              <a:lumOff val="-1324"/>
              <a:alphaOff val="0"/>
            </a:schemeClr>
          </a:solidFill>
          <a:prstDash val="dash"/>
        </a:ln>
        <a:effectLst/>
      </dsp:spPr>
      <dsp:style>
        <a:lnRef idx="1">
          <a:scrgbClr r="0" g="0" b="0"/>
        </a:lnRef>
        <a:fillRef idx="0">
          <a:scrgbClr r="0" g="0" b="0"/>
        </a:fillRef>
        <a:effectRef idx="0">
          <a:scrgbClr r="0" g="0" b="0"/>
        </a:effectRef>
        <a:fontRef idx="minor"/>
      </dsp:style>
    </dsp:sp>
    <dsp:sp modelId="{21C72DDB-041E-424A-896D-1A3DA22F8372}">
      <dsp:nvSpPr>
        <dsp:cNvPr id="0" name=""/>
        <dsp:cNvSpPr/>
      </dsp:nvSpPr>
      <dsp:spPr>
        <a:xfrm>
          <a:off x="7673574" y="1095925"/>
          <a:ext cx="62624" cy="62624"/>
        </a:xfrm>
        <a:prstGeom prst="ellipse">
          <a:avLst/>
        </a:prstGeom>
        <a:solidFill>
          <a:schemeClr val="accent2">
            <a:hueOff val="2655785"/>
            <a:satOff val="9135"/>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8B987B-6643-43AA-9B56-509B80CCD0F3}" type="datetimeFigureOut">
              <a:rPr lang="en-US" smtClean="0"/>
              <a:t>11/13/2023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0D42F3-CDD5-4B19-B3DB-7C5223465AF0}" type="slidenum">
              <a:rPr lang="en-US" smtClean="0"/>
              <a:t>‹#›</a:t>
            </a:fld>
            <a:endParaRPr lang="en-US" dirty="0"/>
          </a:p>
        </p:txBody>
      </p:sp>
    </p:spTree>
    <p:extLst>
      <p:ext uri="{BB962C8B-B14F-4D97-AF65-F5344CB8AC3E}">
        <p14:creationId xmlns:p14="http://schemas.microsoft.com/office/powerpoint/2010/main" val="481058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C2F5248-46FB-4B21-86CC-193094DCEFA0}" type="datetime1">
              <a:rPr lang="en-US" smtClean="0"/>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D1CC9A-5A1F-4B55-A065-BB4E65346D4D}" type="datetime1">
              <a:rPr lang="en-US" smtClean="0"/>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F9D0E3-2BD6-4254-82D0-8E1441667E33}" type="datetime1">
              <a:rPr lang="en-US" smtClean="0"/>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BCEC5-CE1B-4617-82D6-65BD0F5B07A5}" type="datetime1">
              <a:rPr lang="en-US" smtClean="0"/>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40011BD-7957-4CF3-8BCA-9A385F7F00A0}" type="datetime1">
              <a:rPr lang="en-US" smtClean="0"/>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4D1E35-9E29-4BA2-8650-B8DF2FB8418A}" type="datetime1">
              <a:rPr lang="en-US" smtClean="0"/>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0E36BE-4641-4FC6-BB34-6A020DAA3E16}" type="datetime1">
              <a:rPr lang="en-US" smtClean="0"/>
              <a:t>11/13/2023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3F94D2-0D2E-4C87-8168-ED920BF6FA52}" type="datetime1">
              <a:rPr lang="en-US" smtClean="0"/>
              <a:t>11/13/2023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1893852E-F5CF-4AEE-8E73-07BBAD90892A}" type="datetime1">
              <a:rPr lang="en-US" smtClean="0"/>
              <a:t>11/13/2023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6DCBE78-9AC4-4210-8A68-53918CCA97CC}" type="datetime1">
              <a:rPr lang="en-US" smtClean="0"/>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F9BF09E-DD05-437F-9F41-BFC11A888A78}" type="datetime1">
              <a:rPr lang="en-US" smtClean="0"/>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C3E312BF-6E7B-46F2-B83A-98982FB970FA}" type="datetime1">
              <a:rPr lang="en-US" smtClean="0"/>
              <a:t>11/13/2023</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Ca&#241;ada_%20Use%20Tax_November%202020.xls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kabarintens.blogspot.com/2017/09/contoh-121-skripsi-akuntansi-audit.html" TargetMode="External"/><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mailto:conchathiam@smccd.edu"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downloads.smccd.edu/pr/purchgs/Procurement%20Card%20Agreement%2C%20Application%20and%20Change%20Request.pdf?f=https%3A%2F%2Fsmccd.sharepoint.com%2Fsites%2Fdownloads%2Fpurchgs%2F_api%2FWeb%2FGetFileByServerRelativePath%28decodedurl%3D%27%2Fsites%2Fdownloads%2Fpurchgs%2FShared%2520Documents%2FProcurement%2520Cards%2520-%2520U.S.%2520Bank%2FProcurement%2520Card%2520Agreement%2C%2520Application%2520and%2520Change%2520Request.pdf%27%29"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downloads.smccd.edu/pr/purchgs/Procard%20User%27s%20Guide.pdf?f=https%3A%2F%2Fsmccd.sharepoint.com%2Fsites%2Fdownloads%2Fpurchgs%2F_api%2FWeb%2FGetFileByServerRelativePath%28decodedurl%3D%27%2Fsites%2Fdownloads%2Fpurchgs%2FShared%2520Documents%2FProcurement%2520Cards%2520-%2520U.S.%2520Bank%2FProcard%2520User%2527s%2520Guide.pdf%27%29" TargetMode="External"/><Relationship Id="rId2" Type="http://schemas.openxmlformats.org/officeDocument/2006/relationships/hyperlink" Target="https://downloads.smccd.edu/pr/purchgs/Procard%20Document%20Management.pdf?f=https%3A%2F%2Fsmccd.sharepoint.com%2Fsites%2Fdownloads%2Fpurchgs%2F_api%2FWeb%2FGetFileByServerRelativePath%28decodedurl%3D%27%2Fsites%2Fdownloads%2Fpurchgs%2FShared%2520Documents%2FProcurement%2520Cards%2520-%2520C-Doc%2520Receipt%2520Packets%2FProcard%2520Document%2520Management.pdf%27%29" TargetMode="External"/><Relationship Id="rId1" Type="http://schemas.openxmlformats.org/officeDocument/2006/relationships/slideLayout" Target="../slideLayouts/slideLayout7.xml"/><Relationship Id="rId4" Type="http://schemas.openxmlformats.org/officeDocument/2006/relationships/hyperlink" Target="file:///E:\1%20-%20Procurement%20Card%20Training\Grants_Expenditure-Request-Form.pdf"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file:///\\Appserv1\CIAG_Procurement_Card\Level%201%20Audit\Canada"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8F3CF990-ACB8-443A-BB74-D36EC8A00B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8" name="Picture 47">
            <a:extLst>
              <a:ext uri="{FF2B5EF4-FFF2-40B4-BE49-F238E27FC236}">
                <a16:creationId xmlns:a16="http://schemas.microsoft.com/office/drawing/2014/main" id="{00B98862-BEE1-44FB-A335-A1B9106B445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a:noFill/>
        </p:spPr>
      </p:pic>
      <p:sp>
        <p:nvSpPr>
          <p:cNvPr id="50" name="Freeform: Shape 49">
            <a:extLst>
              <a:ext uri="{FF2B5EF4-FFF2-40B4-BE49-F238E27FC236}">
                <a16:creationId xmlns:a16="http://schemas.microsoft.com/office/drawing/2014/main" id="{65F94F98-3A57-49AA-838E-91AAF600B6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678519" y="-1660968"/>
            <a:ext cx="5838229" cy="11188733"/>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25000">
                <a:schemeClr val="accent1">
                  <a:alpha val="0"/>
                </a:schemeClr>
              </a:gs>
              <a:gs pos="100000">
                <a:schemeClr val="accent1">
                  <a:alpha val="75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52" name="Picture 51">
            <a:extLst>
              <a:ext uri="{FF2B5EF4-FFF2-40B4-BE49-F238E27FC236}">
                <a16:creationId xmlns:a16="http://schemas.microsoft.com/office/drawing/2014/main" id="{7185CF21-0594-48C0-9F3E-254D6BCE9D9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45489" y="-5487"/>
            <a:ext cx="12189867" cy="6858000"/>
          </a:xfrm>
          <a:prstGeom prst="rect">
            <a:avLst/>
          </a:prstGeom>
        </p:spPr>
      </p:pic>
      <p:sp>
        <p:nvSpPr>
          <p:cNvPr id="54" name="Rectangle 53">
            <a:extLst>
              <a:ext uri="{FF2B5EF4-FFF2-40B4-BE49-F238E27FC236}">
                <a16:creationId xmlns:a16="http://schemas.microsoft.com/office/drawing/2014/main" id="{A0B5529D-5CAA-4BF2-B5C9-34705E7661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59909"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 name="Freeform: Shape 55">
            <a:extLst>
              <a:ext uri="{FF2B5EF4-FFF2-40B4-BE49-F238E27FC236}">
                <a16:creationId xmlns:a16="http://schemas.microsoft.com/office/drawing/2014/main" id="{FBD68200-BC03-4015-860B-CD5C30CD7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910" y="0"/>
            <a:ext cx="7869544" cy="6858000"/>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25996">
                <a:srgbClr val="1F2D29">
                  <a:alpha val="4000"/>
                </a:srgbClr>
              </a:gs>
              <a:gs pos="20000">
                <a:schemeClr val="bg2">
                  <a:alpha val="0"/>
                </a:schemeClr>
              </a:gs>
              <a:gs pos="100000">
                <a:schemeClr val="bg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sp>
      <p:sp>
        <p:nvSpPr>
          <p:cNvPr id="58" name="Oval 57">
            <a:extLst>
              <a:ext uri="{FF2B5EF4-FFF2-40B4-BE49-F238E27FC236}">
                <a16:creationId xmlns:a16="http://schemas.microsoft.com/office/drawing/2014/main" id="{332A6F87-AC28-4AA8-B8A6-AEBC67BD0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47567" y="2282700"/>
            <a:ext cx="967148" cy="967148"/>
          </a:xfrm>
          <a:prstGeom prst="ellipse">
            <a:avLst/>
          </a:prstGeom>
          <a:gradFill>
            <a:gsLst>
              <a:gs pos="0">
                <a:schemeClr val="bg2">
                  <a:alpha val="0"/>
                </a:schemeClr>
              </a:gs>
              <a:gs pos="100000">
                <a:schemeClr val="accent1">
                  <a:alpha val="21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2D3C9CC-F0AD-4F56-9B0F-18ED29C3B4C9}"/>
              </a:ext>
            </a:extLst>
          </p:cNvPr>
          <p:cNvSpPr>
            <a:spLocks noGrp="1"/>
          </p:cNvSpPr>
          <p:nvPr>
            <p:ph type="ctrTitle"/>
          </p:nvPr>
        </p:nvSpPr>
        <p:spPr>
          <a:xfrm>
            <a:off x="2411179" y="2105202"/>
            <a:ext cx="7369642" cy="3608480"/>
          </a:xfrm>
        </p:spPr>
        <p:txBody>
          <a:bodyPr>
            <a:normAutofit/>
          </a:bodyPr>
          <a:lstStyle/>
          <a:p>
            <a:pPr algn="l"/>
            <a:r>
              <a:rPr lang="en-US" sz="8000" dirty="0"/>
              <a:t>Procurement Card Training </a:t>
            </a:r>
          </a:p>
        </p:txBody>
      </p:sp>
      <p:sp>
        <p:nvSpPr>
          <p:cNvPr id="3" name="Subtitle 2">
            <a:extLst>
              <a:ext uri="{FF2B5EF4-FFF2-40B4-BE49-F238E27FC236}">
                <a16:creationId xmlns:a16="http://schemas.microsoft.com/office/drawing/2014/main" id="{F5138C4F-5ED7-4B74-B0C6-2DF6DC04F194}"/>
              </a:ext>
            </a:extLst>
          </p:cNvPr>
          <p:cNvSpPr>
            <a:spLocks noGrp="1"/>
          </p:cNvSpPr>
          <p:nvPr>
            <p:ph type="subTitle" idx="1"/>
          </p:nvPr>
        </p:nvSpPr>
        <p:spPr>
          <a:xfrm>
            <a:off x="2193167" y="618719"/>
            <a:ext cx="6437630" cy="1335503"/>
          </a:xfrm>
        </p:spPr>
        <p:txBody>
          <a:bodyPr>
            <a:normAutofit/>
          </a:bodyPr>
          <a:lstStyle/>
          <a:p>
            <a:pPr algn="l"/>
            <a:r>
              <a:rPr lang="en-US" sz="2800" dirty="0"/>
              <a:t>Cañada College</a:t>
            </a:r>
          </a:p>
        </p:txBody>
      </p:sp>
      <p:sp>
        <p:nvSpPr>
          <p:cNvPr id="4" name="TextBox 3">
            <a:extLst>
              <a:ext uri="{FF2B5EF4-FFF2-40B4-BE49-F238E27FC236}">
                <a16:creationId xmlns:a16="http://schemas.microsoft.com/office/drawing/2014/main" id="{53FA73FD-8664-4F4D-BF8A-AB14C49FEDD6}"/>
              </a:ext>
            </a:extLst>
          </p:cNvPr>
          <p:cNvSpPr txBox="1"/>
          <p:nvPr/>
        </p:nvSpPr>
        <p:spPr>
          <a:xfrm>
            <a:off x="6140422" y="6298516"/>
            <a:ext cx="6015429" cy="369332"/>
          </a:xfrm>
          <a:prstGeom prst="rect">
            <a:avLst/>
          </a:prstGeom>
          <a:noFill/>
        </p:spPr>
        <p:txBody>
          <a:bodyPr wrap="none" rtlCol="0">
            <a:spAutoFit/>
          </a:bodyPr>
          <a:lstStyle/>
          <a:p>
            <a:r>
              <a:rPr lang="en-US" dirty="0"/>
              <a:t>Presented by: Mary Chries Concha Thia &amp; Chantal Sosa </a:t>
            </a:r>
          </a:p>
        </p:txBody>
      </p:sp>
    </p:spTree>
    <p:extLst>
      <p:ext uri="{BB962C8B-B14F-4D97-AF65-F5344CB8AC3E}">
        <p14:creationId xmlns:p14="http://schemas.microsoft.com/office/powerpoint/2010/main" val="41256246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2C355-C780-40AF-AB8E-3157DD18ACDA}"/>
              </a:ext>
            </a:extLst>
          </p:cNvPr>
          <p:cNvSpPr txBox="1">
            <a:spLocks/>
          </p:cNvSpPr>
          <p:nvPr/>
        </p:nvSpPr>
        <p:spPr>
          <a:xfrm>
            <a:off x="-162156" y="519702"/>
            <a:ext cx="11008333" cy="1400530"/>
          </a:xfrm>
          <a:prstGeom prst="rect">
            <a:avLst/>
          </a:prstGeom>
        </p:spPr>
        <p:txBody>
          <a:bodyPr/>
          <a:lst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a:lstStyle>
          <a:p>
            <a:r>
              <a:rPr lang="en-US" sz="4000" dirty="0"/>
              <a:t>When using your Procard at a Conference </a:t>
            </a:r>
          </a:p>
        </p:txBody>
      </p:sp>
      <p:sp>
        <p:nvSpPr>
          <p:cNvPr id="3" name="Content Placeholder 2">
            <a:extLst>
              <a:ext uri="{FF2B5EF4-FFF2-40B4-BE49-F238E27FC236}">
                <a16:creationId xmlns:a16="http://schemas.microsoft.com/office/drawing/2014/main" id="{A695B2A8-10DC-4553-8690-98E43273745D}"/>
              </a:ext>
            </a:extLst>
          </p:cNvPr>
          <p:cNvSpPr txBox="1">
            <a:spLocks/>
          </p:cNvSpPr>
          <p:nvPr/>
        </p:nvSpPr>
        <p:spPr>
          <a:xfrm>
            <a:off x="1391776" y="3650952"/>
            <a:ext cx="6080658" cy="1450736"/>
          </a:xfrm>
          <a:prstGeom prst="rect">
            <a:avLst/>
          </a:prstGeom>
        </p:spPr>
        <p:txBody>
          <a:bodyPr>
            <a:noAutofit/>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a:buFont typeface="Wingdings" panose="05000000000000000000" pitchFamily="2" charset="2"/>
              <a:buChar char="Ø"/>
            </a:pPr>
            <a:r>
              <a:rPr lang="en-US" sz="1700" dirty="0">
                <a:latin typeface="+mj-lt"/>
                <a:ea typeface="+mj-ea"/>
                <a:cs typeface="+mj-cs"/>
              </a:rPr>
              <a:t>Transportation</a:t>
            </a:r>
            <a:r>
              <a:rPr lang="en-US" sz="1600" dirty="0"/>
              <a:t> </a:t>
            </a:r>
          </a:p>
          <a:p>
            <a:pPr lvl="2"/>
            <a:r>
              <a:rPr lang="en-US" sz="1700" dirty="0"/>
              <a:t>Airfare </a:t>
            </a:r>
          </a:p>
          <a:p>
            <a:pPr lvl="2">
              <a:spcBef>
                <a:spcPts val="0"/>
              </a:spcBef>
            </a:pPr>
            <a:r>
              <a:rPr lang="en-US" sz="1700" dirty="0"/>
              <a:t>Uber (please label to and from) </a:t>
            </a:r>
          </a:p>
          <a:p>
            <a:pPr lvl="2">
              <a:spcBef>
                <a:spcPts val="0"/>
              </a:spcBef>
            </a:pPr>
            <a:r>
              <a:rPr lang="en-US" sz="1700" dirty="0"/>
              <a:t>Parking (request receipt)</a:t>
            </a:r>
          </a:p>
          <a:p>
            <a:pPr lvl="2">
              <a:spcBef>
                <a:spcPts val="0"/>
              </a:spcBef>
            </a:pPr>
            <a:r>
              <a:rPr lang="en-US" sz="1700" dirty="0"/>
              <a:t>Tolls (request receipt)  </a:t>
            </a:r>
          </a:p>
        </p:txBody>
      </p:sp>
      <p:sp>
        <p:nvSpPr>
          <p:cNvPr id="4" name="Content Placeholder 2">
            <a:extLst>
              <a:ext uri="{FF2B5EF4-FFF2-40B4-BE49-F238E27FC236}">
                <a16:creationId xmlns:a16="http://schemas.microsoft.com/office/drawing/2014/main" id="{81E4792D-7A20-415F-B207-E92CA07D7C5A}"/>
              </a:ext>
            </a:extLst>
          </p:cNvPr>
          <p:cNvSpPr txBox="1">
            <a:spLocks/>
          </p:cNvSpPr>
          <p:nvPr/>
        </p:nvSpPr>
        <p:spPr>
          <a:xfrm>
            <a:off x="1326947" y="2094754"/>
            <a:ext cx="9932932" cy="1417122"/>
          </a:xfrm>
          <a:prstGeom prst="rect">
            <a:avLst/>
          </a:prstGeom>
        </p:spPr>
        <p:txBody>
          <a:bodyPr vert="horz" lIns="91440" tIns="45720" rIns="91440" bIns="45720" rtlCol="0">
            <a:normAutofit fontScale="85000" lnSpcReduction="200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9pPr>
          </a:lstStyle>
          <a:p>
            <a:pPr>
              <a:buFont typeface="Wingdings" panose="05000000000000000000" pitchFamily="2" charset="2"/>
              <a:buChar char="Ø"/>
            </a:pPr>
            <a:r>
              <a:rPr lang="en-US" sz="1700" dirty="0"/>
              <a:t>Meals </a:t>
            </a:r>
            <a:r>
              <a:rPr lang="en-US" sz="1500" dirty="0">
                <a:solidFill>
                  <a:schemeClr val="accent2">
                    <a:lumMod val="60000"/>
                    <a:lumOff val="40000"/>
                  </a:schemeClr>
                </a:solidFill>
              </a:rPr>
              <a:t>(Starting January 1</a:t>
            </a:r>
            <a:r>
              <a:rPr lang="en-US" sz="1500" baseline="30000" dirty="0">
                <a:solidFill>
                  <a:schemeClr val="accent2">
                    <a:lumMod val="60000"/>
                    <a:lumOff val="40000"/>
                  </a:schemeClr>
                </a:solidFill>
              </a:rPr>
              <a:t>st</a:t>
            </a:r>
            <a:r>
              <a:rPr lang="en-US" sz="1500" dirty="0">
                <a:solidFill>
                  <a:schemeClr val="accent2">
                    <a:lumMod val="60000"/>
                    <a:lumOff val="40000"/>
                  </a:schemeClr>
                </a:solidFill>
              </a:rPr>
              <a:t>, 2024 – Procurement cardholders will no longer charge meals on their procurement card. You may request per diem – with the Advance Conf. or be reimbursed the Conference Exp. – please be sure to include the agenda.) </a:t>
            </a:r>
          </a:p>
          <a:p>
            <a:pPr lvl="1">
              <a:buFont typeface="Wingdings" panose="05000000000000000000" pitchFamily="2" charset="2"/>
              <a:buChar char="§"/>
            </a:pPr>
            <a:r>
              <a:rPr lang="en-US" sz="1700" dirty="0">
                <a:latin typeface="+mn-lt"/>
              </a:rPr>
              <a:t>Breakfast: $10 </a:t>
            </a:r>
          </a:p>
          <a:p>
            <a:pPr lvl="1">
              <a:buFont typeface="Wingdings" panose="05000000000000000000" pitchFamily="2" charset="2"/>
              <a:buChar char="§"/>
            </a:pPr>
            <a:r>
              <a:rPr lang="en-US" sz="1700" dirty="0">
                <a:latin typeface="+mn-lt"/>
              </a:rPr>
              <a:t>Lunch: $20	</a:t>
            </a:r>
          </a:p>
          <a:p>
            <a:pPr lvl="1">
              <a:buFont typeface="Wingdings" panose="05000000000000000000" pitchFamily="2" charset="2"/>
              <a:buChar char="§"/>
            </a:pPr>
            <a:r>
              <a:rPr lang="en-US" sz="1700" dirty="0">
                <a:latin typeface="+mn-lt"/>
              </a:rPr>
              <a:t>Dinner: $30 </a:t>
            </a:r>
          </a:p>
        </p:txBody>
      </p:sp>
      <p:sp>
        <p:nvSpPr>
          <p:cNvPr id="5" name="Content Placeholder 2">
            <a:extLst>
              <a:ext uri="{FF2B5EF4-FFF2-40B4-BE49-F238E27FC236}">
                <a16:creationId xmlns:a16="http://schemas.microsoft.com/office/drawing/2014/main" id="{54A5BFCB-8608-4746-BE7D-FB5FCECB0A97}"/>
              </a:ext>
            </a:extLst>
          </p:cNvPr>
          <p:cNvSpPr txBox="1">
            <a:spLocks/>
          </p:cNvSpPr>
          <p:nvPr/>
        </p:nvSpPr>
        <p:spPr>
          <a:xfrm>
            <a:off x="1326947" y="5724684"/>
            <a:ext cx="5652165" cy="890036"/>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9pPr>
          </a:lstStyle>
          <a:p>
            <a:pPr>
              <a:buFont typeface="Wingdings" panose="05000000000000000000" pitchFamily="2" charset="2"/>
              <a:buChar char="Ø"/>
            </a:pPr>
            <a:r>
              <a:rPr lang="en-US" sz="1700" dirty="0"/>
              <a:t>Hotel </a:t>
            </a:r>
          </a:p>
          <a:p>
            <a:pPr lvl="2">
              <a:lnSpc>
                <a:spcPct val="80000"/>
              </a:lnSpc>
              <a:spcBef>
                <a:spcPts val="0"/>
              </a:spcBef>
              <a:buFont typeface="Wingdings" panose="05000000000000000000" pitchFamily="2" charset="2"/>
              <a:buChar char="§"/>
            </a:pPr>
            <a:r>
              <a:rPr lang="en-US" sz="1600" dirty="0"/>
              <a:t>Lodging Fee – Final Invoice required</a:t>
            </a:r>
          </a:p>
          <a:p>
            <a:pPr marL="914400" lvl="2" indent="0">
              <a:lnSpc>
                <a:spcPct val="80000"/>
              </a:lnSpc>
              <a:spcBef>
                <a:spcPts val="0"/>
              </a:spcBef>
              <a:buNone/>
            </a:pPr>
            <a:endParaRPr lang="en-US" sz="1600" dirty="0"/>
          </a:p>
          <a:p>
            <a:pPr lvl="2">
              <a:lnSpc>
                <a:spcPct val="80000"/>
              </a:lnSpc>
              <a:spcBef>
                <a:spcPts val="0"/>
              </a:spcBef>
              <a:buFont typeface="Wingdings" panose="05000000000000000000" pitchFamily="2" charset="2"/>
              <a:buChar char="§"/>
            </a:pPr>
            <a:r>
              <a:rPr lang="en-US" sz="1600" dirty="0"/>
              <a:t>Room Service – Meals within District limits  </a:t>
            </a:r>
          </a:p>
          <a:p>
            <a:pPr lvl="2">
              <a:lnSpc>
                <a:spcPct val="80000"/>
              </a:lnSpc>
              <a:spcBef>
                <a:spcPts val="0"/>
              </a:spcBef>
            </a:pPr>
            <a:endParaRPr lang="en-US" sz="1600" dirty="0"/>
          </a:p>
        </p:txBody>
      </p:sp>
      <p:sp>
        <p:nvSpPr>
          <p:cNvPr id="6" name="TextBox 5">
            <a:extLst>
              <a:ext uri="{FF2B5EF4-FFF2-40B4-BE49-F238E27FC236}">
                <a16:creationId xmlns:a16="http://schemas.microsoft.com/office/drawing/2014/main" id="{89DF6319-1823-4DCE-B28D-ADE713479B86}"/>
              </a:ext>
            </a:extLst>
          </p:cNvPr>
          <p:cNvSpPr txBox="1"/>
          <p:nvPr/>
        </p:nvSpPr>
        <p:spPr>
          <a:xfrm>
            <a:off x="1326947" y="1510320"/>
            <a:ext cx="1770036" cy="646331"/>
          </a:xfrm>
          <a:prstGeom prst="rect">
            <a:avLst/>
          </a:prstGeom>
          <a:noFill/>
        </p:spPr>
        <p:txBody>
          <a:bodyPr wrap="none" rtlCol="0">
            <a:spAutoFit/>
          </a:bodyPr>
          <a:lstStyle/>
          <a:p>
            <a:r>
              <a:rPr lang="en-US" dirty="0"/>
              <a:t>Reimbursable </a:t>
            </a:r>
          </a:p>
          <a:p>
            <a:endParaRPr lang="en-US" dirty="0"/>
          </a:p>
        </p:txBody>
      </p:sp>
      <p:sp>
        <p:nvSpPr>
          <p:cNvPr id="7" name="TextBox 6">
            <a:extLst>
              <a:ext uri="{FF2B5EF4-FFF2-40B4-BE49-F238E27FC236}">
                <a16:creationId xmlns:a16="http://schemas.microsoft.com/office/drawing/2014/main" id="{45C0F1C1-2148-4D02-9677-E2AC70545A18}"/>
              </a:ext>
            </a:extLst>
          </p:cNvPr>
          <p:cNvSpPr txBox="1"/>
          <p:nvPr/>
        </p:nvSpPr>
        <p:spPr>
          <a:xfrm>
            <a:off x="976893" y="42981"/>
            <a:ext cx="1569660" cy="646331"/>
          </a:xfrm>
          <a:prstGeom prst="rect">
            <a:avLst/>
          </a:prstGeom>
          <a:noFill/>
        </p:spPr>
        <p:txBody>
          <a:bodyPr wrap="none" rtlCol="0">
            <a:spAutoFit/>
          </a:bodyPr>
          <a:lstStyle/>
          <a:p>
            <a:r>
              <a:rPr lang="en-US" dirty="0"/>
              <a:t>(Pre-COVID) </a:t>
            </a:r>
          </a:p>
          <a:p>
            <a:endParaRPr lang="en-US" dirty="0"/>
          </a:p>
        </p:txBody>
      </p:sp>
    </p:spTree>
    <p:extLst>
      <p:ext uri="{BB962C8B-B14F-4D97-AF65-F5344CB8AC3E}">
        <p14:creationId xmlns:p14="http://schemas.microsoft.com/office/powerpoint/2010/main" val="3218694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1000"/>
                                        <p:tgtEl>
                                          <p:spTgt spid="3"/>
                                        </p:tgtEl>
                                      </p:cBhvr>
                                    </p:animEffect>
                                    <p:anim calcmode="lin" valueType="num">
                                      <p:cBhvr>
                                        <p:cTn id="36" dur="1000" fill="hold"/>
                                        <p:tgtEl>
                                          <p:spTgt spid="3"/>
                                        </p:tgtEl>
                                        <p:attrNameLst>
                                          <p:attrName>ppt_x</p:attrName>
                                        </p:attrNameLst>
                                      </p:cBhvr>
                                      <p:tavLst>
                                        <p:tav tm="0">
                                          <p:val>
                                            <p:strVal val="#ppt_x"/>
                                          </p:val>
                                        </p:tav>
                                        <p:tav tm="100000">
                                          <p:val>
                                            <p:strVal val="#ppt_x"/>
                                          </p:val>
                                        </p:tav>
                                      </p:tavLst>
                                    </p:anim>
                                    <p:anim calcmode="lin" valueType="num">
                                      <p:cBhvr>
                                        <p:cTn id="3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fade">
                                      <p:cBhvr>
                                        <p:cTn id="42" dur="1000"/>
                                        <p:tgtEl>
                                          <p:spTgt spid="5"/>
                                        </p:tgtEl>
                                      </p:cBhvr>
                                    </p:animEffect>
                                    <p:anim calcmode="lin" valueType="num">
                                      <p:cBhvr>
                                        <p:cTn id="43" dur="1000" fill="hold"/>
                                        <p:tgtEl>
                                          <p:spTgt spid="5"/>
                                        </p:tgtEl>
                                        <p:attrNameLst>
                                          <p:attrName>ppt_x</p:attrName>
                                        </p:attrNameLst>
                                      </p:cBhvr>
                                      <p:tavLst>
                                        <p:tav tm="0">
                                          <p:val>
                                            <p:strVal val="#ppt_x"/>
                                          </p:val>
                                        </p:tav>
                                        <p:tav tm="100000">
                                          <p:val>
                                            <p:strVal val="#ppt_x"/>
                                          </p:val>
                                        </p:tav>
                                      </p:tavLst>
                                    </p:anim>
                                    <p:anim calcmode="lin" valueType="num">
                                      <p:cBhvr>
                                        <p:cTn id="4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C3815-533C-4862-A7D2-3F5710D309B2}"/>
              </a:ext>
            </a:extLst>
          </p:cNvPr>
          <p:cNvSpPr txBox="1">
            <a:spLocks/>
          </p:cNvSpPr>
          <p:nvPr/>
        </p:nvSpPr>
        <p:spPr>
          <a:xfrm>
            <a:off x="1016000" y="301011"/>
            <a:ext cx="7518400" cy="1171930"/>
          </a:xfrm>
          <a:prstGeom prst="rect">
            <a:avLst/>
          </a:prstGeom>
        </p:spPr>
        <p:txBody>
          <a:bodyPr/>
          <a:lst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a:lstStyle>
          <a:p>
            <a:r>
              <a:rPr lang="en-US" dirty="0"/>
              <a:t>Structure of Procurement Card Packet </a:t>
            </a:r>
          </a:p>
        </p:txBody>
      </p:sp>
      <p:sp>
        <p:nvSpPr>
          <p:cNvPr id="3" name="Content Placeholder 2">
            <a:extLst>
              <a:ext uri="{FF2B5EF4-FFF2-40B4-BE49-F238E27FC236}">
                <a16:creationId xmlns:a16="http://schemas.microsoft.com/office/drawing/2014/main" id="{9017B1A4-7942-4BD9-A453-B64A370C69EB}"/>
              </a:ext>
            </a:extLst>
          </p:cNvPr>
          <p:cNvSpPr txBox="1">
            <a:spLocks/>
          </p:cNvSpPr>
          <p:nvPr/>
        </p:nvSpPr>
        <p:spPr>
          <a:xfrm>
            <a:off x="1016001" y="1472941"/>
            <a:ext cx="4436844" cy="4195763"/>
          </a:xfrm>
          <a:prstGeom prst="rect">
            <a:avLst/>
          </a:prstGeom>
        </p:spPr>
        <p:txBody>
          <a:bodyPr>
            <a:normAutofit/>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marL="0" indent="0">
              <a:buNone/>
            </a:pPr>
            <a:r>
              <a:rPr lang="en-US" dirty="0">
                <a:solidFill>
                  <a:schemeClr val="accent2">
                    <a:lumMod val="60000"/>
                    <a:lumOff val="40000"/>
                  </a:schemeClr>
                </a:solidFill>
              </a:rPr>
              <a:t>   US Bank Statement </a:t>
            </a:r>
          </a:p>
          <a:p>
            <a:pPr lvl="1">
              <a:buFont typeface="Wingdings" panose="05000000000000000000" pitchFamily="2" charset="2"/>
              <a:buChar char="Ø"/>
            </a:pPr>
            <a:r>
              <a:rPr lang="en-US" dirty="0"/>
              <a:t>CDoc# (place on 1</a:t>
            </a:r>
            <a:r>
              <a:rPr lang="en-US" baseline="30000" dirty="0"/>
              <a:t>st</a:t>
            </a:r>
            <a:r>
              <a:rPr lang="en-US" dirty="0"/>
              <a:t> page)</a:t>
            </a:r>
          </a:p>
          <a:p>
            <a:pPr lvl="1">
              <a:buFont typeface="Wingdings" panose="05000000000000000000" pitchFamily="2" charset="2"/>
              <a:buChar char="Ø"/>
            </a:pPr>
            <a:r>
              <a:rPr lang="en-US" dirty="0"/>
              <a:t>Assign a number to each item </a:t>
            </a:r>
          </a:p>
          <a:p>
            <a:pPr lvl="1">
              <a:buFont typeface="Wingdings" panose="05000000000000000000" pitchFamily="2" charset="2"/>
              <a:buChar char="Ø"/>
            </a:pPr>
            <a:r>
              <a:rPr lang="en-US" dirty="0"/>
              <a:t>Number receipt(s) to match statement</a:t>
            </a:r>
          </a:p>
          <a:p>
            <a:pPr lvl="1">
              <a:buFont typeface="Wingdings" panose="05000000000000000000" pitchFamily="2" charset="2"/>
              <a:buChar char="Ø"/>
            </a:pPr>
            <a:r>
              <a:rPr lang="en-US" dirty="0"/>
              <a:t>Block out of Account Number</a:t>
            </a:r>
          </a:p>
          <a:p>
            <a:pPr lvl="1">
              <a:buFont typeface="Wingdings" panose="05000000000000000000" pitchFamily="2" charset="2"/>
              <a:buChar char="Ø"/>
            </a:pPr>
            <a:r>
              <a:rPr lang="en-US" dirty="0"/>
              <a:t>Signature of Manager </a:t>
            </a:r>
          </a:p>
          <a:p>
            <a:pPr lvl="1">
              <a:buFont typeface="Wingdings" panose="05000000000000000000" pitchFamily="2" charset="2"/>
              <a:buChar char="Ø"/>
            </a:pPr>
            <a:r>
              <a:rPr lang="en-US" dirty="0"/>
              <a:t>Use Tax (notate only if Use Tax was reported)</a:t>
            </a:r>
          </a:p>
          <a:p>
            <a:pPr lvl="1"/>
            <a:endParaRPr lang="en-US" dirty="0"/>
          </a:p>
        </p:txBody>
      </p:sp>
      <p:sp>
        <p:nvSpPr>
          <p:cNvPr id="4" name="Content Placeholder 4">
            <a:extLst>
              <a:ext uri="{FF2B5EF4-FFF2-40B4-BE49-F238E27FC236}">
                <a16:creationId xmlns:a16="http://schemas.microsoft.com/office/drawing/2014/main" id="{132C8786-DDA4-4540-918B-E0C241063D37}"/>
              </a:ext>
            </a:extLst>
          </p:cNvPr>
          <p:cNvSpPr txBox="1">
            <a:spLocks/>
          </p:cNvSpPr>
          <p:nvPr/>
        </p:nvSpPr>
        <p:spPr>
          <a:xfrm>
            <a:off x="5473843" y="1585519"/>
            <a:ext cx="5702156" cy="2149195"/>
          </a:xfrm>
          <a:prstGeom prst="rect">
            <a:avLst/>
          </a:prstGeom>
        </p:spPr>
        <p:txBody>
          <a:bodyPr>
            <a:normAutofit fontScale="92500" lnSpcReduction="10000"/>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marL="0" indent="0">
              <a:buNone/>
            </a:pPr>
            <a:r>
              <a:rPr lang="en-US" dirty="0">
                <a:solidFill>
                  <a:schemeClr val="accent2">
                    <a:lumMod val="60000"/>
                    <a:lumOff val="40000"/>
                  </a:schemeClr>
                </a:solidFill>
              </a:rPr>
              <a:t>   Receipts</a:t>
            </a:r>
          </a:p>
          <a:p>
            <a:pPr lvl="1">
              <a:buFont typeface="Wingdings" panose="05000000000000000000" pitchFamily="2" charset="2"/>
              <a:buChar char="Ø"/>
            </a:pPr>
            <a:r>
              <a:rPr lang="en-US" dirty="0"/>
              <a:t>Reason of Purchase on receipt </a:t>
            </a:r>
          </a:p>
          <a:p>
            <a:pPr lvl="1">
              <a:buFont typeface="Wingdings" panose="05000000000000000000" pitchFamily="2" charset="2"/>
              <a:buChar char="Ø"/>
            </a:pPr>
            <a:r>
              <a:rPr lang="en-US" dirty="0"/>
              <a:t>Block-out Credit Card number</a:t>
            </a:r>
          </a:p>
          <a:p>
            <a:pPr lvl="1">
              <a:buFont typeface="Wingdings" panose="05000000000000000000" pitchFamily="2" charset="2"/>
              <a:buChar char="Ø"/>
            </a:pPr>
            <a:r>
              <a:rPr lang="en-US" dirty="0"/>
              <a:t>Match assigned item number from Statement to receipt </a:t>
            </a:r>
          </a:p>
          <a:p>
            <a:endParaRPr lang="en-US" dirty="0"/>
          </a:p>
        </p:txBody>
      </p:sp>
      <p:sp>
        <p:nvSpPr>
          <p:cNvPr id="5" name="Content Placeholder 4">
            <a:extLst>
              <a:ext uri="{FF2B5EF4-FFF2-40B4-BE49-F238E27FC236}">
                <a16:creationId xmlns:a16="http://schemas.microsoft.com/office/drawing/2014/main" id="{96C7A225-09B8-4315-8058-D71B3E139044}"/>
              </a:ext>
            </a:extLst>
          </p:cNvPr>
          <p:cNvSpPr txBox="1">
            <a:spLocks/>
          </p:cNvSpPr>
          <p:nvPr/>
        </p:nvSpPr>
        <p:spPr>
          <a:xfrm>
            <a:off x="5555871" y="4030439"/>
            <a:ext cx="5702156" cy="225291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9pPr>
          </a:lstStyle>
          <a:p>
            <a:pPr marL="0" indent="0">
              <a:buNone/>
            </a:pPr>
            <a:r>
              <a:rPr lang="en-US" dirty="0">
                <a:solidFill>
                  <a:schemeClr val="accent2">
                    <a:lumMod val="60000"/>
                    <a:lumOff val="40000"/>
                  </a:schemeClr>
                </a:solidFill>
              </a:rPr>
              <a:t>      </a:t>
            </a:r>
            <a:r>
              <a:rPr lang="en-US" sz="2000" dirty="0">
                <a:solidFill>
                  <a:schemeClr val="accent2">
                    <a:lumMod val="60000"/>
                    <a:lumOff val="40000"/>
                  </a:schemeClr>
                </a:solidFill>
                <a:hlinkClick r:id="rId2" action="ppaction://hlinkfile"/>
              </a:rPr>
              <a:t>Use Tax </a:t>
            </a:r>
            <a:endParaRPr lang="en-US" sz="2000" dirty="0">
              <a:solidFill>
                <a:schemeClr val="accent2">
                  <a:lumMod val="60000"/>
                  <a:lumOff val="40000"/>
                </a:schemeClr>
              </a:solidFill>
            </a:endParaRPr>
          </a:p>
          <a:p>
            <a:pPr lvl="1"/>
            <a:r>
              <a:rPr lang="en-US" dirty="0"/>
              <a:t>Review receipts/invoice for correct tax (9.25%)</a:t>
            </a:r>
          </a:p>
          <a:p>
            <a:pPr lvl="1"/>
            <a:r>
              <a:rPr lang="en-US" dirty="0"/>
              <a:t>Complete &amp; Submit Monthly Use Tax Template by Due Date </a:t>
            </a:r>
          </a:p>
          <a:p>
            <a:pPr lvl="1"/>
            <a:r>
              <a:rPr lang="en-US" dirty="0"/>
              <a:t>Include complete Use Tax Template with Procurement Card Packet when uploading to shared folder.</a:t>
            </a:r>
          </a:p>
          <a:p>
            <a:endParaRPr lang="en-US" dirty="0"/>
          </a:p>
        </p:txBody>
      </p:sp>
    </p:spTree>
    <p:extLst>
      <p:ext uri="{BB962C8B-B14F-4D97-AF65-F5344CB8AC3E}">
        <p14:creationId xmlns:p14="http://schemas.microsoft.com/office/powerpoint/2010/main" val="2042273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4">
                                            <p:txEl>
                                              <p:pRg st="0" end="0"/>
                                            </p:txEl>
                                          </p:spTgt>
                                        </p:tgtEl>
                                        <p:attrNameLst>
                                          <p:attrName>style.visibility</p:attrName>
                                        </p:attrNameLst>
                                      </p:cBhvr>
                                      <p:to>
                                        <p:strVal val="visible"/>
                                      </p:to>
                                    </p:set>
                                    <p:animEffect transition="in" filter="fade">
                                      <p:cBhvr>
                                        <p:cTn id="44" dur="1000"/>
                                        <p:tgtEl>
                                          <p:spTgt spid="4">
                                            <p:txEl>
                                              <p:pRg st="0" end="0"/>
                                            </p:txEl>
                                          </p:spTgt>
                                        </p:tgtEl>
                                      </p:cBhvr>
                                    </p:animEffect>
                                    <p:anim calcmode="lin" valueType="num">
                                      <p:cBhvr>
                                        <p:cTn id="4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0" end="0"/>
                                            </p:tx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4">
                                            <p:txEl>
                                              <p:pRg st="1" end="1"/>
                                            </p:txEl>
                                          </p:spTgt>
                                        </p:tgtEl>
                                        <p:attrNameLst>
                                          <p:attrName>style.visibility</p:attrName>
                                        </p:attrNameLst>
                                      </p:cBhvr>
                                      <p:to>
                                        <p:strVal val="visible"/>
                                      </p:to>
                                    </p:set>
                                    <p:animEffect transition="in" filter="fade">
                                      <p:cBhvr>
                                        <p:cTn id="49" dur="1000"/>
                                        <p:tgtEl>
                                          <p:spTgt spid="4">
                                            <p:txEl>
                                              <p:pRg st="1" end="1"/>
                                            </p:txEl>
                                          </p:spTgt>
                                        </p:tgtEl>
                                      </p:cBhvr>
                                    </p:animEffect>
                                    <p:anim calcmode="lin" valueType="num">
                                      <p:cBhvr>
                                        <p:cTn id="5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1" end="1"/>
                                            </p:txEl>
                                          </p:spTgt>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4">
                                            <p:txEl>
                                              <p:pRg st="2" end="2"/>
                                            </p:txEl>
                                          </p:spTgt>
                                        </p:tgtEl>
                                        <p:attrNameLst>
                                          <p:attrName>style.visibility</p:attrName>
                                        </p:attrNameLst>
                                      </p:cBhvr>
                                      <p:to>
                                        <p:strVal val="visible"/>
                                      </p:to>
                                    </p:set>
                                    <p:animEffect transition="in" filter="fade">
                                      <p:cBhvr>
                                        <p:cTn id="54" dur="1000"/>
                                        <p:tgtEl>
                                          <p:spTgt spid="4">
                                            <p:txEl>
                                              <p:pRg st="2" end="2"/>
                                            </p:txEl>
                                          </p:spTgt>
                                        </p:tgtEl>
                                      </p:cBhvr>
                                    </p:animEffect>
                                    <p:anim calcmode="lin" valueType="num">
                                      <p:cBhvr>
                                        <p:cTn id="5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56" dur="1000" fill="hold"/>
                                        <p:tgtEl>
                                          <p:spTgt spid="4">
                                            <p:txEl>
                                              <p:pRg st="2" end="2"/>
                                            </p:txEl>
                                          </p:spTgt>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4">
                                            <p:txEl>
                                              <p:pRg st="3" end="3"/>
                                            </p:txEl>
                                          </p:spTgt>
                                        </p:tgtEl>
                                        <p:attrNameLst>
                                          <p:attrName>style.visibility</p:attrName>
                                        </p:attrNameLst>
                                      </p:cBhvr>
                                      <p:to>
                                        <p:strVal val="visible"/>
                                      </p:to>
                                    </p:set>
                                    <p:animEffect transition="in" filter="fade">
                                      <p:cBhvr>
                                        <p:cTn id="59" dur="1000"/>
                                        <p:tgtEl>
                                          <p:spTgt spid="4">
                                            <p:txEl>
                                              <p:pRg st="3" end="3"/>
                                            </p:txEl>
                                          </p:spTgt>
                                        </p:tgtEl>
                                      </p:cBhvr>
                                    </p:animEffect>
                                    <p:anim calcmode="lin" valueType="num">
                                      <p:cBhvr>
                                        <p:cTn id="60"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61"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1000"/>
                                        <p:tgtEl>
                                          <p:spTgt spid="5"/>
                                        </p:tgtEl>
                                      </p:cBhvr>
                                    </p:animEffect>
                                    <p:anim calcmode="lin" valueType="num">
                                      <p:cBhvr>
                                        <p:cTn id="67" dur="1000" fill="hold"/>
                                        <p:tgtEl>
                                          <p:spTgt spid="5"/>
                                        </p:tgtEl>
                                        <p:attrNameLst>
                                          <p:attrName>ppt_x</p:attrName>
                                        </p:attrNameLst>
                                      </p:cBhvr>
                                      <p:tavLst>
                                        <p:tav tm="0">
                                          <p:val>
                                            <p:strVal val="#ppt_x"/>
                                          </p:val>
                                        </p:tav>
                                        <p:tav tm="100000">
                                          <p:val>
                                            <p:strVal val="#ppt_x"/>
                                          </p:val>
                                        </p:tav>
                                      </p:tavLst>
                                    </p:anim>
                                    <p:anim calcmode="lin" valueType="num">
                                      <p:cBhvr>
                                        <p:cTn id="6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2"/>
                                        </p:tgtEl>
                                        <p:attrNameLst>
                                          <p:attrName>style.visibility</p:attrName>
                                        </p:attrNameLst>
                                      </p:cBhvr>
                                      <p:to>
                                        <p:strVal val="visible"/>
                                      </p:to>
                                    </p:set>
                                    <p:animEffect transition="in" filter="fade">
                                      <p:cBhvr>
                                        <p:cTn id="73" dur="1000"/>
                                        <p:tgtEl>
                                          <p:spTgt spid="2"/>
                                        </p:tgtEl>
                                      </p:cBhvr>
                                    </p:animEffect>
                                    <p:anim calcmode="lin" valueType="num">
                                      <p:cBhvr>
                                        <p:cTn id="74" dur="1000" fill="hold"/>
                                        <p:tgtEl>
                                          <p:spTgt spid="2"/>
                                        </p:tgtEl>
                                        <p:attrNameLst>
                                          <p:attrName>ppt_x</p:attrName>
                                        </p:attrNameLst>
                                      </p:cBhvr>
                                      <p:tavLst>
                                        <p:tav tm="0">
                                          <p:val>
                                            <p:strVal val="#ppt_x"/>
                                          </p:val>
                                        </p:tav>
                                        <p:tav tm="100000">
                                          <p:val>
                                            <p:strVal val="#ppt_x"/>
                                          </p:val>
                                        </p:tav>
                                      </p:tavLst>
                                    </p:anim>
                                    <p:anim calcmode="lin" valueType="num">
                                      <p:cBhvr>
                                        <p:cTn id="7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71AC01-5B12-4212-A52C-F15AE26F6D75}"/>
              </a:ext>
            </a:extLst>
          </p:cNvPr>
          <p:cNvSpPr/>
          <p:nvPr/>
        </p:nvSpPr>
        <p:spPr>
          <a:xfrm>
            <a:off x="984860" y="221488"/>
            <a:ext cx="5111140" cy="918831"/>
          </a:xfrm>
          <a:prstGeom prst="rect">
            <a:avLst/>
          </a:prstGeom>
        </p:spPr>
        <p:txBody>
          <a:bodyPr vert="horz" lIns="91440" tIns="45720" rIns="91440" bIns="45720" rtlCol="0" anchor="t">
            <a:normAutofit fontScale="92500" lnSpcReduction="20000"/>
          </a:bodyPr>
          <a:lstStyle/>
          <a:p>
            <a:pPr>
              <a:spcBef>
                <a:spcPct val="0"/>
              </a:spcBef>
            </a:pPr>
            <a:r>
              <a:rPr lang="en-US" sz="3600" dirty="0">
                <a:solidFill>
                  <a:schemeClr val="accent1"/>
                </a:solidFill>
                <a:latin typeface="+mj-lt"/>
                <a:ea typeface="+mj-ea"/>
                <a:cs typeface="+mj-cs"/>
              </a:rPr>
              <a:t>Common Missing Items:</a:t>
            </a:r>
          </a:p>
          <a:p>
            <a:pPr>
              <a:spcBef>
                <a:spcPct val="0"/>
              </a:spcBef>
            </a:pPr>
            <a:r>
              <a:rPr lang="en-US" sz="3600" dirty="0">
                <a:solidFill>
                  <a:schemeClr val="accent1"/>
                </a:solidFill>
                <a:latin typeface="+mj-lt"/>
                <a:ea typeface="+mj-ea"/>
                <a:cs typeface="+mj-cs"/>
              </a:rPr>
              <a:t>	</a:t>
            </a:r>
          </a:p>
        </p:txBody>
      </p:sp>
      <p:sp>
        <p:nvSpPr>
          <p:cNvPr id="4" name="Rectangle 3">
            <a:extLst>
              <a:ext uri="{FF2B5EF4-FFF2-40B4-BE49-F238E27FC236}">
                <a16:creationId xmlns:a16="http://schemas.microsoft.com/office/drawing/2014/main" id="{5FA297AB-0511-400F-9D75-63B977E80995}"/>
              </a:ext>
            </a:extLst>
          </p:cNvPr>
          <p:cNvSpPr/>
          <p:nvPr/>
        </p:nvSpPr>
        <p:spPr>
          <a:xfrm>
            <a:off x="1164272" y="1140319"/>
            <a:ext cx="2954655" cy="369332"/>
          </a:xfrm>
          <a:prstGeom prst="rect">
            <a:avLst/>
          </a:prstGeom>
        </p:spPr>
        <p:txBody>
          <a:bodyPr wrap="none">
            <a:spAutoFit/>
          </a:bodyPr>
          <a:lstStyle/>
          <a:p>
            <a:r>
              <a:rPr lang="en-US" dirty="0"/>
              <a:t>Procurement Card Packets</a:t>
            </a:r>
          </a:p>
        </p:txBody>
      </p:sp>
      <p:sp>
        <p:nvSpPr>
          <p:cNvPr id="5" name="Rectangle 4">
            <a:extLst>
              <a:ext uri="{FF2B5EF4-FFF2-40B4-BE49-F238E27FC236}">
                <a16:creationId xmlns:a16="http://schemas.microsoft.com/office/drawing/2014/main" id="{59ACD613-1AEA-4E3D-B693-6B47122AF56C}"/>
              </a:ext>
            </a:extLst>
          </p:cNvPr>
          <p:cNvSpPr/>
          <p:nvPr/>
        </p:nvSpPr>
        <p:spPr>
          <a:xfrm>
            <a:off x="1328313" y="1830520"/>
            <a:ext cx="5923416" cy="369332"/>
          </a:xfrm>
          <a:prstGeom prst="rect">
            <a:avLst/>
          </a:prstGeom>
        </p:spPr>
        <p:txBody>
          <a:bodyPr wrap="none">
            <a:spAutoFit/>
          </a:bodyPr>
          <a:lstStyle/>
          <a:p>
            <a:pPr marL="285750" indent="-285750">
              <a:buFont typeface="Arial" panose="020B0604020202020204" pitchFamily="34" charset="0"/>
              <a:buChar char="•"/>
            </a:pPr>
            <a:r>
              <a:rPr lang="en-US" dirty="0"/>
              <a:t>Use tax report and notation on US Statement missing</a:t>
            </a:r>
          </a:p>
        </p:txBody>
      </p:sp>
      <p:sp>
        <p:nvSpPr>
          <p:cNvPr id="6" name="Rectangle 5">
            <a:extLst>
              <a:ext uri="{FF2B5EF4-FFF2-40B4-BE49-F238E27FC236}">
                <a16:creationId xmlns:a16="http://schemas.microsoft.com/office/drawing/2014/main" id="{264F04B4-B97E-4372-B74C-E5D2BFBD6387}"/>
              </a:ext>
            </a:extLst>
          </p:cNvPr>
          <p:cNvSpPr/>
          <p:nvPr/>
        </p:nvSpPr>
        <p:spPr>
          <a:xfrm>
            <a:off x="1328313" y="2552721"/>
            <a:ext cx="10108035" cy="646331"/>
          </a:xfrm>
          <a:prstGeom prst="rect">
            <a:avLst/>
          </a:prstGeom>
        </p:spPr>
        <p:txBody>
          <a:bodyPr wrap="square">
            <a:spAutoFit/>
          </a:bodyPr>
          <a:lstStyle/>
          <a:p>
            <a:pPr marL="285750" indent="-285750">
              <a:buFont typeface="Arial" panose="020B0604020202020204" pitchFamily="34" charset="0"/>
              <a:buChar char="•"/>
            </a:pPr>
            <a:r>
              <a:rPr lang="en-US" dirty="0"/>
              <a:t>Missing backup – Itemized receipts for: airfare w/ name, flight: departure and arrival times and cost. Hotel – final invoice, car rental &amp; meals: itemized receipt if paid with a procurement card. </a:t>
            </a:r>
          </a:p>
        </p:txBody>
      </p:sp>
      <p:sp>
        <p:nvSpPr>
          <p:cNvPr id="7" name="Rectangle 6">
            <a:extLst>
              <a:ext uri="{FF2B5EF4-FFF2-40B4-BE49-F238E27FC236}">
                <a16:creationId xmlns:a16="http://schemas.microsoft.com/office/drawing/2014/main" id="{09E240D5-5F5E-44EC-A743-B1733B530E32}"/>
              </a:ext>
            </a:extLst>
          </p:cNvPr>
          <p:cNvSpPr/>
          <p:nvPr/>
        </p:nvSpPr>
        <p:spPr>
          <a:xfrm>
            <a:off x="1328313" y="3375712"/>
            <a:ext cx="5859296" cy="369332"/>
          </a:xfrm>
          <a:prstGeom prst="rect">
            <a:avLst/>
          </a:prstGeom>
        </p:spPr>
        <p:txBody>
          <a:bodyPr wrap="none">
            <a:spAutoFit/>
          </a:bodyPr>
          <a:lstStyle/>
          <a:p>
            <a:pPr marL="285750" indent="-285750">
              <a:buFont typeface="Arial" panose="020B0604020202020204" pitchFamily="34" charset="0"/>
              <a:buChar char="•"/>
            </a:pPr>
            <a:r>
              <a:rPr lang="en-US" dirty="0"/>
              <a:t>Notation on Receipt/Invoice – purpose of the charge </a:t>
            </a:r>
          </a:p>
        </p:txBody>
      </p:sp>
      <p:sp>
        <p:nvSpPr>
          <p:cNvPr id="8" name="Rectangle 7">
            <a:extLst>
              <a:ext uri="{FF2B5EF4-FFF2-40B4-BE49-F238E27FC236}">
                <a16:creationId xmlns:a16="http://schemas.microsoft.com/office/drawing/2014/main" id="{C7144E72-DDF6-4635-9D61-5DB0A6ED2068}"/>
              </a:ext>
            </a:extLst>
          </p:cNvPr>
          <p:cNvSpPr/>
          <p:nvPr/>
        </p:nvSpPr>
        <p:spPr>
          <a:xfrm>
            <a:off x="1328313" y="4720063"/>
            <a:ext cx="10006435" cy="923330"/>
          </a:xfrm>
          <a:prstGeom prst="rect">
            <a:avLst/>
          </a:prstGeom>
        </p:spPr>
        <p:txBody>
          <a:bodyPr wrap="square">
            <a:spAutoFit/>
          </a:bodyPr>
          <a:lstStyle/>
          <a:p>
            <a:pPr marL="285750" indent="-285750">
              <a:buFont typeface="Arial" panose="020B0604020202020204" pitchFamily="34" charset="0"/>
              <a:buChar char="•"/>
            </a:pPr>
            <a:r>
              <a:rPr lang="en-US" dirty="0"/>
              <a:t>Meals – backup (the amount people taking part, flyer, sign-in sheet, agenda)  </a:t>
            </a:r>
            <a:endParaRPr lang="en-US" dirty="0">
              <a:solidFill>
                <a:schemeClr val="accent1">
                  <a:lumMod val="60000"/>
                  <a:lumOff val="40000"/>
                </a:schemeClr>
              </a:solidFill>
            </a:endParaRPr>
          </a:p>
          <a:p>
            <a:pPr marL="285750" indent="-285750">
              <a:buFont typeface="Arial" panose="020B0604020202020204" pitchFamily="34" charset="0"/>
              <a:buChar char="•"/>
            </a:pPr>
            <a:endParaRPr lang="en-US" dirty="0">
              <a:solidFill>
                <a:schemeClr val="accent1">
                  <a:lumMod val="60000"/>
                  <a:lumOff val="40000"/>
                </a:schemeClr>
              </a:solidFill>
            </a:endParaRPr>
          </a:p>
          <a:p>
            <a:pPr marL="285750" indent="-285750">
              <a:buFont typeface="Arial" panose="020B0604020202020204" pitchFamily="34" charset="0"/>
              <a:buChar char="•"/>
            </a:pPr>
            <a:endParaRPr lang="en-US" dirty="0">
              <a:solidFill>
                <a:schemeClr val="accent1">
                  <a:lumMod val="60000"/>
                  <a:lumOff val="40000"/>
                </a:schemeClr>
              </a:solidFill>
            </a:endParaRPr>
          </a:p>
        </p:txBody>
      </p:sp>
      <p:sp>
        <p:nvSpPr>
          <p:cNvPr id="9" name="Rectangle 8">
            <a:extLst>
              <a:ext uri="{FF2B5EF4-FFF2-40B4-BE49-F238E27FC236}">
                <a16:creationId xmlns:a16="http://schemas.microsoft.com/office/drawing/2014/main" id="{8656A674-5381-4EA4-8189-C6A9D0E21BD4}"/>
              </a:ext>
            </a:extLst>
          </p:cNvPr>
          <p:cNvSpPr/>
          <p:nvPr/>
        </p:nvSpPr>
        <p:spPr>
          <a:xfrm>
            <a:off x="1328313" y="3831732"/>
            <a:ext cx="6096000" cy="646331"/>
          </a:xfrm>
          <a:prstGeom prst="rect">
            <a:avLst/>
          </a:prstGeom>
        </p:spPr>
        <p:txBody>
          <a:bodyPr>
            <a:spAutoFit/>
          </a:bodyPr>
          <a:lstStyle/>
          <a:p>
            <a:endParaRPr lang="en-US" dirty="0"/>
          </a:p>
          <a:p>
            <a:pPr marL="285750" indent="-285750">
              <a:buFont typeface="Arial" panose="020B0604020202020204" pitchFamily="34" charset="0"/>
              <a:buChar char="•"/>
            </a:pPr>
            <a:r>
              <a:rPr lang="en-US" dirty="0"/>
              <a:t>Journal vouchers missing from packets </a:t>
            </a:r>
          </a:p>
        </p:txBody>
      </p:sp>
      <p:sp>
        <p:nvSpPr>
          <p:cNvPr id="10" name="Rectangle 9">
            <a:extLst>
              <a:ext uri="{FF2B5EF4-FFF2-40B4-BE49-F238E27FC236}">
                <a16:creationId xmlns:a16="http://schemas.microsoft.com/office/drawing/2014/main" id="{7A834361-9E68-4334-887D-60DF1F170C08}"/>
              </a:ext>
            </a:extLst>
          </p:cNvPr>
          <p:cNvSpPr/>
          <p:nvPr/>
        </p:nvSpPr>
        <p:spPr>
          <a:xfrm>
            <a:off x="1328313" y="5366394"/>
            <a:ext cx="9866736" cy="369332"/>
          </a:xfrm>
          <a:prstGeom prst="rect">
            <a:avLst/>
          </a:prstGeom>
        </p:spPr>
        <p:txBody>
          <a:bodyPr wrap="square">
            <a:spAutoFit/>
          </a:bodyPr>
          <a:lstStyle/>
          <a:p>
            <a:pPr marL="285750" indent="-285750">
              <a:buFont typeface="Arial" panose="020B0604020202020204" pitchFamily="34" charset="0"/>
              <a:buChar char="•"/>
            </a:pPr>
            <a:r>
              <a:rPr lang="en-US" dirty="0"/>
              <a:t>Realignments missing (moving of expenses from default to ending Acct# and/or Fund#)</a:t>
            </a:r>
          </a:p>
        </p:txBody>
      </p:sp>
    </p:spTree>
    <p:extLst>
      <p:ext uri="{BB962C8B-B14F-4D97-AF65-F5344CB8AC3E}">
        <p14:creationId xmlns:p14="http://schemas.microsoft.com/office/powerpoint/2010/main" val="240797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animEffect transition="in" filter="fade">
                                      <p:cBhvr>
                                        <p:cTn id="21" dur="1000"/>
                                        <p:tgtEl>
                                          <p:spTgt spid="5">
                                            <p:txEl>
                                              <p:pRg st="0" end="0"/>
                                            </p:txEl>
                                          </p:spTgt>
                                        </p:tgtEl>
                                      </p:cBhvr>
                                    </p:animEffect>
                                    <p:anim calcmode="lin" valueType="num">
                                      <p:cBhvr>
                                        <p:cTn id="22"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fade">
                                      <p:cBhvr>
                                        <p:cTn id="28" dur="1000"/>
                                        <p:tgtEl>
                                          <p:spTgt spid="6">
                                            <p:txEl>
                                              <p:pRg st="0" end="0"/>
                                            </p:txEl>
                                          </p:spTgt>
                                        </p:tgtEl>
                                      </p:cBhvr>
                                    </p:animEffect>
                                    <p:anim calcmode="lin" valueType="num">
                                      <p:cBhvr>
                                        <p:cTn id="29"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animEffect transition="in" filter="fade">
                                      <p:cBhvr>
                                        <p:cTn id="35" dur="1000"/>
                                        <p:tgtEl>
                                          <p:spTgt spid="7">
                                            <p:txEl>
                                              <p:pRg st="0" end="0"/>
                                            </p:txEl>
                                          </p:spTgt>
                                        </p:tgtEl>
                                      </p:cBhvr>
                                    </p:animEffect>
                                    <p:anim calcmode="lin" valueType="num">
                                      <p:cBhvr>
                                        <p:cTn id="36"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8">
                                            <p:txEl>
                                              <p:pRg st="0" end="0"/>
                                            </p:txEl>
                                          </p:spTgt>
                                        </p:tgtEl>
                                        <p:attrNameLst>
                                          <p:attrName>style.visibility</p:attrName>
                                        </p:attrNameLst>
                                      </p:cBhvr>
                                      <p:to>
                                        <p:strVal val="visible"/>
                                      </p:to>
                                    </p:set>
                                    <p:animEffect transition="in" filter="fade">
                                      <p:cBhvr>
                                        <p:cTn id="49" dur="1000"/>
                                        <p:tgtEl>
                                          <p:spTgt spid="8">
                                            <p:txEl>
                                              <p:pRg st="0" end="0"/>
                                            </p:txEl>
                                          </p:spTgt>
                                        </p:tgtEl>
                                      </p:cBhvr>
                                    </p:animEffect>
                                    <p:anim calcmode="lin" valueType="num">
                                      <p:cBhvr>
                                        <p:cTn id="50"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0">
                                            <p:txEl>
                                              <p:pRg st="0" end="0"/>
                                            </p:txEl>
                                          </p:spTgt>
                                        </p:tgtEl>
                                        <p:attrNameLst>
                                          <p:attrName>style.visibility</p:attrName>
                                        </p:attrNameLst>
                                      </p:cBhvr>
                                      <p:to>
                                        <p:strVal val="visible"/>
                                      </p:to>
                                    </p:set>
                                    <p:animEffect transition="in" filter="fade">
                                      <p:cBhvr>
                                        <p:cTn id="56" dur="1000"/>
                                        <p:tgtEl>
                                          <p:spTgt spid="10">
                                            <p:txEl>
                                              <p:pRg st="0" end="0"/>
                                            </p:txEl>
                                          </p:spTgt>
                                        </p:tgtEl>
                                      </p:cBhvr>
                                    </p:animEffect>
                                    <p:anim calcmode="lin" valueType="num">
                                      <p:cBhvr>
                                        <p:cTn id="57"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DBDB6-2871-453A-8253-A1A27BB71607}"/>
              </a:ext>
            </a:extLst>
          </p:cNvPr>
          <p:cNvSpPr txBox="1">
            <a:spLocks/>
          </p:cNvSpPr>
          <p:nvPr/>
        </p:nvSpPr>
        <p:spPr>
          <a:xfrm>
            <a:off x="1027111" y="389218"/>
            <a:ext cx="8980489" cy="817282"/>
          </a:xfrm>
          <a:prstGeom prst="rect">
            <a:avLst/>
          </a:prstGeom>
        </p:spPr>
        <p:txBody>
          <a:bodyPr/>
          <a:lst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a:lstStyle>
          <a:p>
            <a:pPr algn="l"/>
            <a:r>
              <a:rPr lang="en-US" sz="4400" dirty="0">
                <a:solidFill>
                  <a:schemeClr val="accent1"/>
                </a:solidFill>
              </a:rPr>
              <a:t>Common Missing Items cont.:</a:t>
            </a:r>
            <a:endParaRPr lang="en-US" dirty="0"/>
          </a:p>
        </p:txBody>
      </p:sp>
      <p:sp>
        <p:nvSpPr>
          <p:cNvPr id="4" name="Rectangle 3">
            <a:extLst>
              <a:ext uri="{FF2B5EF4-FFF2-40B4-BE49-F238E27FC236}">
                <a16:creationId xmlns:a16="http://schemas.microsoft.com/office/drawing/2014/main" id="{4512A161-D867-4A84-80C2-4CBA6EE86920}"/>
              </a:ext>
            </a:extLst>
          </p:cNvPr>
          <p:cNvSpPr/>
          <p:nvPr/>
        </p:nvSpPr>
        <p:spPr>
          <a:xfrm>
            <a:off x="1027111" y="1416592"/>
            <a:ext cx="4006290" cy="367216"/>
          </a:xfrm>
          <a:prstGeom prst="rect">
            <a:avLst/>
          </a:prstGeom>
        </p:spPr>
        <p:txBody>
          <a:bodyPr wrap="none">
            <a:spAutoFit/>
          </a:bodyPr>
          <a:lstStyle/>
          <a:p>
            <a:pPr>
              <a:lnSpc>
                <a:spcPct val="107000"/>
              </a:lnSpc>
              <a:spcAft>
                <a:spcPts val="800"/>
              </a:spcAft>
            </a:pPr>
            <a:r>
              <a:rPr lang="en-US" dirty="0">
                <a:latin typeface="Arial" panose="020B0604020202020204" pitchFamily="34" charset="0"/>
                <a:ea typeface="Calibri" panose="020F0502020204030204" pitchFamily="34" charset="0"/>
                <a:cs typeface="Times New Roman" panose="02020603050405020304" pitchFamily="18" charset="0"/>
              </a:rPr>
              <a:t>Conference Advance/Expense Forms</a:t>
            </a:r>
          </a:p>
        </p:txBody>
      </p:sp>
      <p:sp>
        <p:nvSpPr>
          <p:cNvPr id="5" name="Rectangle 4">
            <a:extLst>
              <a:ext uri="{FF2B5EF4-FFF2-40B4-BE49-F238E27FC236}">
                <a16:creationId xmlns:a16="http://schemas.microsoft.com/office/drawing/2014/main" id="{A0AB7D17-CC3A-4DE0-B812-1562014AA3A4}"/>
              </a:ext>
            </a:extLst>
          </p:cNvPr>
          <p:cNvSpPr/>
          <p:nvPr/>
        </p:nvSpPr>
        <p:spPr>
          <a:xfrm>
            <a:off x="1187450" y="1959019"/>
            <a:ext cx="9925050" cy="670120"/>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en-US" dirty="0">
                <a:latin typeface="Arial" panose="020B0604020202020204" pitchFamily="34" charset="0"/>
                <a:ea typeface="Calibri" panose="020F0502020204030204" pitchFamily="34" charset="0"/>
                <a:cs typeface="Times New Roman" panose="02020603050405020304" pitchFamily="18" charset="0"/>
              </a:rPr>
              <a:t>Conference Advance:  Registration Fee – To pay vendor directly – new vendor (request W-9), Agenda or Flyer for the event.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33467C71-B720-4ED4-839F-395BB47DA44D}"/>
              </a:ext>
            </a:extLst>
          </p:cNvPr>
          <p:cNvSpPr/>
          <p:nvPr/>
        </p:nvSpPr>
        <p:spPr>
          <a:xfrm>
            <a:off x="1187450" y="2846622"/>
            <a:ext cx="9925050" cy="670120"/>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en-US" dirty="0">
                <a:solidFill>
                  <a:schemeClr val="accent1">
                    <a:lumMod val="60000"/>
                    <a:lumOff val="40000"/>
                  </a:schemeClr>
                </a:solidFill>
                <a:latin typeface="Arial" panose="020B0604020202020204" pitchFamily="34" charset="0"/>
                <a:ea typeface="Calibri" panose="020F0502020204030204" pitchFamily="34" charset="0"/>
                <a:cs typeface="Times New Roman" panose="02020603050405020304" pitchFamily="18" charset="0"/>
              </a:rPr>
              <a:t>Incomplete </a:t>
            </a:r>
            <a:r>
              <a:rPr lang="en-US" dirty="0">
                <a:latin typeface="Arial" panose="020B0604020202020204" pitchFamily="34" charset="0"/>
                <a:ea typeface="Calibri" panose="020F0502020204030204" pitchFamily="34" charset="0"/>
                <a:cs typeface="Times New Roman" panose="02020603050405020304" pitchFamily="18" charset="0"/>
              </a:rPr>
              <a:t>Procurement Card Packets uploaded – supervisor signature missing, backup missing, FOAP, meals, journal#</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EA6AE924-BCF8-4EBF-A43B-7AA74F0126CE}"/>
              </a:ext>
            </a:extLst>
          </p:cNvPr>
          <p:cNvSpPr/>
          <p:nvPr/>
        </p:nvSpPr>
        <p:spPr>
          <a:xfrm>
            <a:off x="1187450" y="3772087"/>
            <a:ext cx="9817100" cy="367216"/>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en-US" dirty="0">
                <a:latin typeface="Arial" panose="020B0604020202020204" pitchFamily="34" charset="0"/>
                <a:ea typeface="Calibri" panose="020F0502020204030204" pitchFamily="34" charset="0"/>
                <a:cs typeface="Times New Roman" panose="02020603050405020304" pitchFamily="18" charset="0"/>
              </a:rPr>
              <a:t>Conference Forms: notation if not claiming meal (N/A), splitting tabs – avoid when possible</a:t>
            </a:r>
          </a:p>
        </p:txBody>
      </p:sp>
    </p:spTree>
    <p:extLst>
      <p:ext uri="{BB962C8B-B14F-4D97-AF65-F5344CB8AC3E}">
        <p14:creationId xmlns:p14="http://schemas.microsoft.com/office/powerpoint/2010/main" val="3452294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fade">
                                      <p:cBhvr>
                                        <p:cTn id="28" dur="1000"/>
                                        <p:tgtEl>
                                          <p:spTgt spid="6">
                                            <p:txEl>
                                              <p:pRg st="0" end="0"/>
                                            </p:txEl>
                                          </p:spTgt>
                                        </p:tgtEl>
                                      </p:cBhvr>
                                    </p:animEffect>
                                    <p:anim calcmode="lin" valueType="num">
                                      <p:cBhvr>
                                        <p:cTn id="29"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animEffect transition="in" filter="fade">
                                      <p:cBhvr>
                                        <p:cTn id="35" dur="1000"/>
                                        <p:tgtEl>
                                          <p:spTgt spid="7">
                                            <p:txEl>
                                              <p:pRg st="0" end="0"/>
                                            </p:txEl>
                                          </p:spTgt>
                                        </p:tgtEl>
                                      </p:cBhvr>
                                    </p:animEffect>
                                    <p:anim calcmode="lin" valueType="num">
                                      <p:cBhvr>
                                        <p:cTn id="36"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F2554-771F-41D8-B52B-4AFD020831F4}"/>
              </a:ext>
            </a:extLst>
          </p:cNvPr>
          <p:cNvSpPr txBox="1">
            <a:spLocks/>
          </p:cNvSpPr>
          <p:nvPr/>
        </p:nvSpPr>
        <p:spPr>
          <a:xfrm>
            <a:off x="1075046" y="325718"/>
            <a:ext cx="8739189" cy="728382"/>
          </a:xfrm>
          <a:prstGeom prst="rect">
            <a:avLst/>
          </a:prstGeom>
        </p:spPr>
        <p:txBody>
          <a:bodyPr/>
          <a:lst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a:lstStyle>
          <a:p>
            <a:pPr algn="l"/>
            <a:r>
              <a:rPr lang="en-US" dirty="0"/>
              <a:t>Restricted Purchases	</a:t>
            </a:r>
          </a:p>
        </p:txBody>
      </p:sp>
      <p:sp>
        <p:nvSpPr>
          <p:cNvPr id="3" name="Content Placeholder 2">
            <a:extLst>
              <a:ext uri="{FF2B5EF4-FFF2-40B4-BE49-F238E27FC236}">
                <a16:creationId xmlns:a16="http://schemas.microsoft.com/office/drawing/2014/main" id="{BC2BE61D-DB62-4157-A69D-9C60A55868D4}"/>
              </a:ext>
            </a:extLst>
          </p:cNvPr>
          <p:cNvSpPr txBox="1">
            <a:spLocks/>
          </p:cNvSpPr>
          <p:nvPr/>
        </p:nvSpPr>
        <p:spPr>
          <a:xfrm>
            <a:off x="1311116" y="1054100"/>
            <a:ext cx="9168124" cy="5540657"/>
          </a:xfrm>
          <a:prstGeom prst="rect">
            <a:avLst/>
          </a:prstGeom>
        </p:spPr>
        <p:txBody>
          <a:bodyPr>
            <a:noAutofit/>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r>
              <a:rPr lang="en-US" sz="1800" dirty="0"/>
              <a:t>Conference Meals – </a:t>
            </a:r>
            <a:r>
              <a:rPr lang="en-US" sz="1800" dirty="0">
                <a:solidFill>
                  <a:schemeClr val="accent1">
                    <a:lumMod val="60000"/>
                    <a:lumOff val="40000"/>
                  </a:schemeClr>
                </a:solidFill>
                <a:latin typeface="Arial" panose="020B0604020202020204" pitchFamily="34" charset="0"/>
                <a:ea typeface="Calibri" panose="020F0502020204030204" pitchFamily="34" charset="0"/>
                <a:cs typeface="Times New Roman" panose="02020603050405020304" pitchFamily="18" charset="0"/>
              </a:rPr>
              <a:t>(NEW – as of January 1, 2024)</a:t>
            </a:r>
          </a:p>
          <a:p>
            <a:r>
              <a:rPr lang="en-US" sz="1800" dirty="0"/>
              <a:t>Technology Equipment over $300.00</a:t>
            </a:r>
          </a:p>
          <a:p>
            <a:r>
              <a:rPr lang="en-US" sz="1800" dirty="0"/>
              <a:t>Alcoholic Beverages</a:t>
            </a:r>
          </a:p>
          <a:p>
            <a:r>
              <a:rPr lang="en-US" sz="1800" dirty="0"/>
              <a:t>Legal Services</a:t>
            </a:r>
          </a:p>
          <a:p>
            <a:r>
              <a:rPr lang="en-US" sz="1800" dirty="0"/>
              <a:t>Insurance</a:t>
            </a:r>
          </a:p>
          <a:p>
            <a:r>
              <a:rPr lang="en-US" sz="1800" dirty="0"/>
              <a:t>Professional Services</a:t>
            </a:r>
          </a:p>
          <a:p>
            <a:r>
              <a:rPr lang="en-US" sz="1800" dirty="0"/>
              <a:t>Cash Advances/Loans</a:t>
            </a:r>
          </a:p>
          <a:p>
            <a:r>
              <a:rPr lang="en-US" sz="1800" dirty="0"/>
              <a:t>Ammunition/Weapons</a:t>
            </a:r>
          </a:p>
          <a:p>
            <a:r>
              <a:rPr lang="en-US" sz="1800" dirty="0"/>
              <a:t>Gift cards </a:t>
            </a:r>
          </a:p>
          <a:p>
            <a:r>
              <a:rPr lang="en-US" sz="1800" dirty="0"/>
              <a:t>Although not prohibited, ongoing supply and equipment purchases should be managed through a standing PO.</a:t>
            </a:r>
          </a:p>
          <a:p>
            <a:endParaRPr lang="en-US" sz="1800" dirty="0"/>
          </a:p>
        </p:txBody>
      </p:sp>
    </p:spTree>
    <p:extLst>
      <p:ext uri="{BB962C8B-B14F-4D97-AF65-F5344CB8AC3E}">
        <p14:creationId xmlns:p14="http://schemas.microsoft.com/office/powerpoint/2010/main" val="1655381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863C-ABFD-457B-A21E-5E9910015E96}"/>
              </a:ext>
            </a:extLst>
          </p:cNvPr>
          <p:cNvSpPr txBox="1">
            <a:spLocks/>
          </p:cNvSpPr>
          <p:nvPr/>
        </p:nvSpPr>
        <p:spPr>
          <a:xfrm>
            <a:off x="1081206" y="365427"/>
            <a:ext cx="10412755" cy="779650"/>
          </a:xfrm>
          <a:prstGeom prst="rect">
            <a:avLst/>
          </a:prstGeom>
        </p:spPr>
        <p:txBody>
          <a:bodyPr/>
          <a:lst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a:lstStyle>
          <a:p>
            <a:pPr algn="l"/>
            <a:r>
              <a:rPr lang="en-US" dirty="0"/>
              <a:t>Revocation of a Procurement Card </a:t>
            </a:r>
          </a:p>
        </p:txBody>
      </p:sp>
      <p:sp>
        <p:nvSpPr>
          <p:cNvPr id="3" name="Content Placeholder 2">
            <a:extLst>
              <a:ext uri="{FF2B5EF4-FFF2-40B4-BE49-F238E27FC236}">
                <a16:creationId xmlns:a16="http://schemas.microsoft.com/office/drawing/2014/main" id="{15E91287-57A5-4028-87E0-6364B2CDA442}"/>
              </a:ext>
            </a:extLst>
          </p:cNvPr>
          <p:cNvSpPr txBox="1">
            <a:spLocks/>
          </p:cNvSpPr>
          <p:nvPr/>
        </p:nvSpPr>
        <p:spPr>
          <a:xfrm>
            <a:off x="894618" y="1058254"/>
            <a:ext cx="11592252" cy="5104508"/>
          </a:xfrm>
          <a:prstGeom prst="rect">
            <a:avLst/>
          </a:prstGeom>
        </p:spPr>
        <p:txBody>
          <a:bodyPr>
            <a:normAutofit/>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marL="0" indent="0">
              <a:buFont typeface="Wingdings" panose="05000000000000000000" pitchFamily="2" charset="2"/>
              <a:buNone/>
            </a:pPr>
            <a:endParaRPr lang="en-US" sz="1800" dirty="0"/>
          </a:p>
          <a:p>
            <a:pPr lvl="1"/>
            <a:r>
              <a:rPr lang="en-US" dirty="0"/>
              <a:t>Used for personal or unauthorized purposes.</a:t>
            </a:r>
          </a:p>
          <a:p>
            <a:pPr lvl="1"/>
            <a:r>
              <a:rPr lang="en-US" dirty="0"/>
              <a:t>Not adhering to the Procurement Card ~ Policies &amp; Procedures. </a:t>
            </a:r>
          </a:p>
          <a:p>
            <a:pPr lvl="1"/>
            <a:r>
              <a:rPr lang="en-US" dirty="0"/>
              <a:t>A Cardholder using another Cardholder's Procurement Card.</a:t>
            </a:r>
          </a:p>
          <a:p>
            <a:pPr lvl="1"/>
            <a:r>
              <a:rPr lang="en-US" dirty="0"/>
              <a:t>Cardholder fails to provide upon request from the District – receipts, statements and/or related documentation upon an audit. </a:t>
            </a:r>
          </a:p>
          <a:p>
            <a:pPr marL="457200" lvl="1" indent="0">
              <a:buFont typeface="Wingdings" panose="05000000000000000000" pitchFamily="2" charset="2"/>
              <a:buNone/>
            </a:pPr>
            <a:endParaRPr lang="en-US" dirty="0"/>
          </a:p>
          <a:p>
            <a:pPr lvl="1"/>
            <a:endParaRPr lang="en-US" dirty="0"/>
          </a:p>
          <a:p>
            <a:pPr lvl="1"/>
            <a:endParaRPr lang="en-US" dirty="0"/>
          </a:p>
          <a:p>
            <a:endParaRPr lang="en-US" sz="1800" dirty="0"/>
          </a:p>
        </p:txBody>
      </p:sp>
    </p:spTree>
    <p:extLst>
      <p:ext uri="{BB962C8B-B14F-4D97-AF65-F5344CB8AC3E}">
        <p14:creationId xmlns:p14="http://schemas.microsoft.com/office/powerpoint/2010/main" val="25438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A06DB-03E7-4B00-B413-EA725EC9D888}"/>
              </a:ext>
            </a:extLst>
          </p:cNvPr>
          <p:cNvSpPr txBox="1">
            <a:spLocks/>
          </p:cNvSpPr>
          <p:nvPr/>
        </p:nvSpPr>
        <p:spPr>
          <a:xfrm>
            <a:off x="1248834" y="266014"/>
            <a:ext cx="1989666" cy="445186"/>
          </a:xfrm>
          <a:prstGeom prst="rect">
            <a:avLst/>
          </a:prstGeom>
        </p:spPr>
        <p:txBody>
          <a:bodyPr/>
          <a:lst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a:lstStyle>
          <a:p>
            <a:pPr algn="l"/>
            <a:r>
              <a:rPr lang="en-US" sz="3600" dirty="0"/>
              <a:t>Audits</a:t>
            </a:r>
          </a:p>
        </p:txBody>
      </p:sp>
      <p:sp>
        <p:nvSpPr>
          <p:cNvPr id="3" name="Content Placeholder 2">
            <a:extLst>
              <a:ext uri="{FF2B5EF4-FFF2-40B4-BE49-F238E27FC236}">
                <a16:creationId xmlns:a16="http://schemas.microsoft.com/office/drawing/2014/main" id="{302070DC-2E9B-4E1A-9752-A9C11A83A152}"/>
              </a:ext>
            </a:extLst>
          </p:cNvPr>
          <p:cNvSpPr txBox="1">
            <a:spLocks/>
          </p:cNvSpPr>
          <p:nvPr/>
        </p:nvSpPr>
        <p:spPr>
          <a:xfrm>
            <a:off x="1248833" y="2047009"/>
            <a:ext cx="4764040" cy="2844799"/>
          </a:xfrm>
          <a:prstGeom prst="rect">
            <a:avLst/>
          </a:prstGeom>
        </p:spPr>
        <p:txBody>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a:spcBef>
                <a:spcPts val="0"/>
              </a:spcBef>
              <a:spcAft>
                <a:spcPts val="0"/>
              </a:spcAft>
              <a:buFont typeface="Wingdings" panose="05000000000000000000" pitchFamily="2" charset="2"/>
              <a:buChar char="Ø"/>
            </a:pPr>
            <a:r>
              <a:rPr lang="en-US" sz="2800" dirty="0"/>
              <a:t>College Review          </a:t>
            </a:r>
          </a:p>
          <a:p>
            <a:pPr marL="0" indent="0">
              <a:spcBef>
                <a:spcPts val="0"/>
              </a:spcBef>
              <a:spcAft>
                <a:spcPts val="0"/>
              </a:spcAft>
              <a:buNone/>
            </a:pPr>
            <a:r>
              <a:rPr lang="en-US" dirty="0"/>
              <a:t>     Conducted by the Business Office</a:t>
            </a:r>
          </a:p>
          <a:p>
            <a:pPr>
              <a:buFont typeface="Wingdings" panose="05000000000000000000" pitchFamily="2" charset="2"/>
              <a:buChar char="Ø"/>
            </a:pPr>
            <a:r>
              <a:rPr lang="en-US" sz="2800" dirty="0"/>
              <a:t>District Audits                      </a:t>
            </a:r>
            <a:r>
              <a:rPr lang="en-US" dirty="0"/>
              <a:t>Conducted by the Internal Audit Team</a:t>
            </a:r>
          </a:p>
          <a:p>
            <a:pPr>
              <a:buFont typeface="Wingdings" panose="05000000000000000000" pitchFamily="2" charset="2"/>
              <a:buChar char="Ø"/>
            </a:pPr>
            <a:r>
              <a:rPr lang="en-US" sz="2800" dirty="0"/>
              <a:t>External Audits                     </a:t>
            </a:r>
            <a:r>
              <a:rPr lang="en-US" dirty="0"/>
              <a:t>Conducted by an External Auditor</a:t>
            </a:r>
          </a:p>
          <a:p>
            <a:pPr marL="0" indent="0">
              <a:buFont typeface="Wingdings" panose="05000000000000000000" pitchFamily="2" charset="2"/>
              <a:buNone/>
            </a:pPr>
            <a:endParaRPr lang="en-US" dirty="0"/>
          </a:p>
          <a:p>
            <a:pPr marL="0" indent="0">
              <a:buFont typeface="Wingdings" panose="05000000000000000000" pitchFamily="2" charset="2"/>
              <a:buNone/>
            </a:pPr>
            <a:endParaRPr lang="en-US" dirty="0"/>
          </a:p>
          <a:p>
            <a:endParaRPr lang="en-US" dirty="0"/>
          </a:p>
        </p:txBody>
      </p:sp>
      <p:pic>
        <p:nvPicPr>
          <p:cNvPr id="9" name="Picture 8">
            <a:extLst>
              <a:ext uri="{FF2B5EF4-FFF2-40B4-BE49-F238E27FC236}">
                <a16:creationId xmlns:a16="http://schemas.microsoft.com/office/drawing/2014/main" id="{BF0FE6C1-EBCB-4B6F-86C4-8961C6FA0A04}"/>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027131" y="2342572"/>
            <a:ext cx="2763982" cy="2763982"/>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3827638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B3459-FF63-44BE-8BE6-11431BA3ECCC}"/>
              </a:ext>
            </a:extLst>
          </p:cNvPr>
          <p:cNvSpPr txBox="1">
            <a:spLocks/>
          </p:cNvSpPr>
          <p:nvPr/>
        </p:nvSpPr>
        <p:spPr>
          <a:xfrm>
            <a:off x="1364051" y="495995"/>
            <a:ext cx="8596668" cy="1320800"/>
          </a:xfrm>
          <a:prstGeom prst="rect">
            <a:avLst/>
          </a:prstGeom>
        </p:spPr>
        <p:txBody>
          <a:bodyPr/>
          <a:lst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a:lstStyle>
          <a:p>
            <a:pPr algn="ctr"/>
            <a:r>
              <a:rPr lang="en-US" dirty="0"/>
              <a:t>Q &amp; A</a:t>
            </a:r>
          </a:p>
        </p:txBody>
      </p:sp>
      <p:pic>
        <p:nvPicPr>
          <p:cNvPr id="3" name="Picture 2">
            <a:extLst>
              <a:ext uri="{FF2B5EF4-FFF2-40B4-BE49-F238E27FC236}">
                <a16:creationId xmlns:a16="http://schemas.microsoft.com/office/drawing/2014/main" id="{9209D7F9-0745-4CE1-BD14-6FABF6D0EA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7583" y="1816795"/>
            <a:ext cx="3619167" cy="3619167"/>
          </a:xfrm>
          <a:prstGeom prst="rect">
            <a:avLst/>
          </a:prstGeom>
        </p:spPr>
      </p:pic>
    </p:spTree>
    <p:extLst>
      <p:ext uri="{BB962C8B-B14F-4D97-AF65-F5344CB8AC3E}">
        <p14:creationId xmlns:p14="http://schemas.microsoft.com/office/powerpoint/2010/main" val="108429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C48CD3-15BA-47F8-9746-46863B24E1B7}"/>
              </a:ext>
            </a:extLst>
          </p:cNvPr>
          <p:cNvSpPr txBox="1"/>
          <p:nvPr/>
        </p:nvSpPr>
        <p:spPr>
          <a:xfrm>
            <a:off x="2486170" y="1492437"/>
            <a:ext cx="6989523" cy="830997"/>
          </a:xfrm>
          <a:prstGeom prst="rect">
            <a:avLst/>
          </a:prstGeom>
          <a:noFill/>
        </p:spPr>
        <p:txBody>
          <a:bodyPr wrap="square" rtlCol="0">
            <a:spAutoFit/>
          </a:bodyPr>
          <a:lstStyle/>
          <a:p>
            <a:pPr algn="ctr"/>
            <a:r>
              <a:rPr lang="en-US" sz="3000" dirty="0"/>
              <a:t>Thank you for your time &amp; attention!</a:t>
            </a:r>
          </a:p>
          <a:p>
            <a:pPr algn="ctr"/>
            <a:endParaRPr lang="en-US" dirty="0"/>
          </a:p>
        </p:txBody>
      </p:sp>
      <p:sp>
        <p:nvSpPr>
          <p:cNvPr id="4" name="TextBox 3">
            <a:extLst>
              <a:ext uri="{FF2B5EF4-FFF2-40B4-BE49-F238E27FC236}">
                <a16:creationId xmlns:a16="http://schemas.microsoft.com/office/drawing/2014/main" id="{DD828757-BA2C-452F-889C-901DE6373CC3}"/>
              </a:ext>
            </a:extLst>
          </p:cNvPr>
          <p:cNvSpPr txBox="1"/>
          <p:nvPr/>
        </p:nvSpPr>
        <p:spPr>
          <a:xfrm>
            <a:off x="2623726" y="2819443"/>
            <a:ext cx="6851967" cy="1200329"/>
          </a:xfrm>
          <a:prstGeom prst="rect">
            <a:avLst/>
          </a:prstGeom>
          <a:noFill/>
        </p:spPr>
        <p:txBody>
          <a:bodyPr wrap="square" rtlCol="0">
            <a:spAutoFit/>
          </a:bodyPr>
          <a:lstStyle/>
          <a:p>
            <a:pPr algn="ctr"/>
            <a:r>
              <a:rPr lang="en-US" dirty="0"/>
              <a:t>If further explanation is needed, please feel free to stop our virtual office or email at </a:t>
            </a:r>
            <a:r>
              <a:rPr lang="en-US" dirty="0">
                <a:solidFill>
                  <a:srgbClr val="92D050"/>
                </a:solidFill>
                <a:hlinkClick r:id="rId2"/>
              </a:rPr>
              <a:t>conchathiam@smccd.edu</a:t>
            </a:r>
            <a:r>
              <a:rPr lang="en-US" dirty="0">
                <a:solidFill>
                  <a:srgbClr val="92D050"/>
                </a:solidFill>
              </a:rPr>
              <a:t> </a:t>
            </a:r>
            <a:r>
              <a:rPr lang="en-US" dirty="0"/>
              <a:t>to </a:t>
            </a:r>
          </a:p>
          <a:p>
            <a:pPr algn="ctr"/>
            <a:r>
              <a:rPr lang="en-US" dirty="0"/>
              <a:t>set up a personal training. </a:t>
            </a:r>
          </a:p>
          <a:p>
            <a:endParaRPr lang="en-US" dirty="0"/>
          </a:p>
        </p:txBody>
      </p:sp>
    </p:spTree>
    <p:extLst>
      <p:ext uri="{BB962C8B-B14F-4D97-AF65-F5344CB8AC3E}">
        <p14:creationId xmlns:p14="http://schemas.microsoft.com/office/powerpoint/2010/main" val="310985810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77C8F-5869-4BB5-A677-1B4112F01F7F}"/>
              </a:ext>
            </a:extLst>
          </p:cNvPr>
          <p:cNvSpPr>
            <a:spLocks noGrp="1"/>
          </p:cNvSpPr>
          <p:nvPr>
            <p:ph type="title"/>
          </p:nvPr>
        </p:nvSpPr>
        <p:spPr>
          <a:xfrm>
            <a:off x="1279229" y="148694"/>
            <a:ext cx="1756992" cy="563544"/>
          </a:xfrm>
        </p:spPr>
        <p:txBody>
          <a:bodyPr/>
          <a:lstStyle/>
          <a:p>
            <a:pPr algn="l"/>
            <a:r>
              <a:rPr lang="en-US" dirty="0"/>
              <a:t>Agenda</a:t>
            </a:r>
          </a:p>
        </p:txBody>
      </p:sp>
      <p:sp>
        <p:nvSpPr>
          <p:cNvPr id="3" name="TextBox 2">
            <a:extLst>
              <a:ext uri="{FF2B5EF4-FFF2-40B4-BE49-F238E27FC236}">
                <a16:creationId xmlns:a16="http://schemas.microsoft.com/office/drawing/2014/main" id="{E94C4FA1-BF6B-44C6-8384-CA900974019D}"/>
              </a:ext>
            </a:extLst>
          </p:cNvPr>
          <p:cNvSpPr txBox="1"/>
          <p:nvPr/>
        </p:nvSpPr>
        <p:spPr>
          <a:xfrm>
            <a:off x="1562100" y="1206500"/>
            <a:ext cx="3653564" cy="369332"/>
          </a:xfrm>
          <a:prstGeom prst="rect">
            <a:avLst/>
          </a:prstGeom>
          <a:noFill/>
        </p:spPr>
        <p:txBody>
          <a:bodyPr wrap="none" rtlCol="0">
            <a:spAutoFit/>
          </a:bodyPr>
          <a:lstStyle/>
          <a:p>
            <a:pPr marL="285750" indent="-285750">
              <a:buFont typeface="Wingdings" panose="05000000000000000000" pitchFamily="2" charset="2"/>
              <a:buChar char="Ø"/>
            </a:pPr>
            <a:r>
              <a:rPr lang="en-US" dirty="0"/>
              <a:t>Purpose of a procurement card</a:t>
            </a:r>
          </a:p>
        </p:txBody>
      </p:sp>
      <p:sp>
        <p:nvSpPr>
          <p:cNvPr id="4" name="TextBox 3">
            <a:extLst>
              <a:ext uri="{FF2B5EF4-FFF2-40B4-BE49-F238E27FC236}">
                <a16:creationId xmlns:a16="http://schemas.microsoft.com/office/drawing/2014/main" id="{D7AA932B-CCCB-430F-B818-7EE48883B153}"/>
              </a:ext>
            </a:extLst>
          </p:cNvPr>
          <p:cNvSpPr txBox="1"/>
          <p:nvPr/>
        </p:nvSpPr>
        <p:spPr>
          <a:xfrm>
            <a:off x="1574800" y="1599533"/>
            <a:ext cx="1370888" cy="369332"/>
          </a:xfrm>
          <a:prstGeom prst="rect">
            <a:avLst/>
          </a:prstGeom>
          <a:noFill/>
        </p:spPr>
        <p:txBody>
          <a:bodyPr wrap="none" rtlCol="0">
            <a:spAutoFit/>
          </a:bodyPr>
          <a:lstStyle/>
          <a:p>
            <a:pPr marL="285750" indent="-285750">
              <a:buFont typeface="Wingdings" panose="05000000000000000000" pitchFamily="2" charset="2"/>
              <a:buChar char="Ø"/>
            </a:pPr>
            <a:r>
              <a:rPr lang="en-US" dirty="0"/>
              <a:t>Eligibility</a:t>
            </a:r>
          </a:p>
        </p:txBody>
      </p:sp>
      <p:sp>
        <p:nvSpPr>
          <p:cNvPr id="5" name="TextBox 4">
            <a:extLst>
              <a:ext uri="{FF2B5EF4-FFF2-40B4-BE49-F238E27FC236}">
                <a16:creationId xmlns:a16="http://schemas.microsoft.com/office/drawing/2014/main" id="{B05A8970-F42E-4139-ADCE-34760763E104}"/>
              </a:ext>
            </a:extLst>
          </p:cNvPr>
          <p:cNvSpPr txBox="1"/>
          <p:nvPr/>
        </p:nvSpPr>
        <p:spPr>
          <a:xfrm>
            <a:off x="1562100" y="1969869"/>
            <a:ext cx="3226204" cy="369332"/>
          </a:xfrm>
          <a:prstGeom prst="rect">
            <a:avLst/>
          </a:prstGeom>
          <a:noFill/>
        </p:spPr>
        <p:txBody>
          <a:bodyPr wrap="none" rtlCol="0">
            <a:spAutoFit/>
          </a:bodyPr>
          <a:lstStyle/>
          <a:p>
            <a:pPr marL="285750" indent="-285750">
              <a:buFont typeface="Wingdings" panose="05000000000000000000" pitchFamily="2" charset="2"/>
              <a:buChar char="Ø"/>
            </a:pPr>
            <a:r>
              <a:rPr lang="en-US" dirty="0"/>
              <a:t>Receipts and the FIVE W’s</a:t>
            </a:r>
          </a:p>
        </p:txBody>
      </p:sp>
      <p:sp>
        <p:nvSpPr>
          <p:cNvPr id="6" name="TextBox 5">
            <a:extLst>
              <a:ext uri="{FF2B5EF4-FFF2-40B4-BE49-F238E27FC236}">
                <a16:creationId xmlns:a16="http://schemas.microsoft.com/office/drawing/2014/main" id="{04C5F1B7-9B56-4A4A-AD3D-7AD9D055E005}"/>
              </a:ext>
            </a:extLst>
          </p:cNvPr>
          <p:cNvSpPr txBox="1"/>
          <p:nvPr/>
        </p:nvSpPr>
        <p:spPr>
          <a:xfrm>
            <a:off x="1562100" y="2363917"/>
            <a:ext cx="2845651" cy="369332"/>
          </a:xfrm>
          <a:prstGeom prst="rect">
            <a:avLst/>
          </a:prstGeom>
          <a:noFill/>
        </p:spPr>
        <p:txBody>
          <a:bodyPr wrap="none" rtlCol="0">
            <a:spAutoFit/>
          </a:bodyPr>
          <a:lstStyle/>
          <a:p>
            <a:pPr marL="285750" indent="-285750">
              <a:buFont typeface="Wingdings" panose="05000000000000000000" pitchFamily="2" charset="2"/>
              <a:buChar char="Ø"/>
            </a:pPr>
            <a:r>
              <a:rPr lang="en-US" dirty="0"/>
              <a:t>Monthly Reconciliation </a:t>
            </a:r>
          </a:p>
        </p:txBody>
      </p:sp>
      <p:sp>
        <p:nvSpPr>
          <p:cNvPr id="7" name="TextBox 6">
            <a:extLst>
              <a:ext uri="{FF2B5EF4-FFF2-40B4-BE49-F238E27FC236}">
                <a16:creationId xmlns:a16="http://schemas.microsoft.com/office/drawing/2014/main" id="{4ED8DB56-4D7C-471A-9EB0-FA6D31C40962}"/>
              </a:ext>
            </a:extLst>
          </p:cNvPr>
          <p:cNvSpPr txBox="1"/>
          <p:nvPr/>
        </p:nvSpPr>
        <p:spPr>
          <a:xfrm>
            <a:off x="1562100" y="2771695"/>
            <a:ext cx="3345788" cy="369332"/>
          </a:xfrm>
          <a:prstGeom prst="rect">
            <a:avLst/>
          </a:prstGeom>
          <a:noFill/>
        </p:spPr>
        <p:txBody>
          <a:bodyPr wrap="none" rtlCol="0">
            <a:spAutoFit/>
          </a:bodyPr>
          <a:lstStyle/>
          <a:p>
            <a:pPr marL="285750" indent="-285750">
              <a:buFont typeface="Wingdings" panose="05000000000000000000" pitchFamily="2" charset="2"/>
              <a:buChar char="Ø"/>
            </a:pPr>
            <a:r>
              <a:rPr lang="en-US" dirty="0"/>
              <a:t>Cardholder Responsibilities </a:t>
            </a:r>
          </a:p>
        </p:txBody>
      </p:sp>
      <p:sp>
        <p:nvSpPr>
          <p:cNvPr id="8" name="TextBox 7">
            <a:extLst>
              <a:ext uri="{FF2B5EF4-FFF2-40B4-BE49-F238E27FC236}">
                <a16:creationId xmlns:a16="http://schemas.microsoft.com/office/drawing/2014/main" id="{C3936853-1A82-400F-A385-EC8C4C827F84}"/>
              </a:ext>
            </a:extLst>
          </p:cNvPr>
          <p:cNvSpPr txBox="1"/>
          <p:nvPr/>
        </p:nvSpPr>
        <p:spPr>
          <a:xfrm>
            <a:off x="1562100" y="3141027"/>
            <a:ext cx="2948243" cy="369332"/>
          </a:xfrm>
          <a:prstGeom prst="rect">
            <a:avLst/>
          </a:prstGeom>
          <a:noFill/>
        </p:spPr>
        <p:txBody>
          <a:bodyPr wrap="none" rtlCol="0">
            <a:spAutoFit/>
          </a:bodyPr>
          <a:lstStyle/>
          <a:p>
            <a:pPr marL="285750" indent="-285750">
              <a:buFont typeface="Wingdings" panose="05000000000000000000" pitchFamily="2" charset="2"/>
              <a:buChar char="Ø"/>
            </a:pPr>
            <a:r>
              <a:rPr lang="en-US" dirty="0"/>
              <a:t>Reviewers responsibility</a:t>
            </a:r>
          </a:p>
        </p:txBody>
      </p:sp>
      <p:sp>
        <p:nvSpPr>
          <p:cNvPr id="9" name="TextBox 8">
            <a:extLst>
              <a:ext uri="{FF2B5EF4-FFF2-40B4-BE49-F238E27FC236}">
                <a16:creationId xmlns:a16="http://schemas.microsoft.com/office/drawing/2014/main" id="{E9672E16-503F-4873-AA2B-E49B5DB784F0}"/>
              </a:ext>
            </a:extLst>
          </p:cNvPr>
          <p:cNvSpPr txBox="1"/>
          <p:nvPr/>
        </p:nvSpPr>
        <p:spPr>
          <a:xfrm>
            <a:off x="1562100" y="3937845"/>
            <a:ext cx="4576894" cy="369332"/>
          </a:xfrm>
          <a:prstGeom prst="rect">
            <a:avLst/>
          </a:prstGeom>
          <a:noFill/>
        </p:spPr>
        <p:txBody>
          <a:bodyPr wrap="none" rtlCol="0">
            <a:spAutoFit/>
          </a:bodyPr>
          <a:lstStyle/>
          <a:p>
            <a:pPr marL="285750" indent="-285750">
              <a:buFont typeface="Wingdings" panose="05000000000000000000" pitchFamily="2" charset="2"/>
              <a:buChar char="Ø"/>
            </a:pPr>
            <a:r>
              <a:rPr lang="en-US" dirty="0"/>
              <a:t>Structure of a Procurement Card Packet</a:t>
            </a:r>
          </a:p>
        </p:txBody>
      </p:sp>
      <p:sp>
        <p:nvSpPr>
          <p:cNvPr id="10" name="TextBox 9">
            <a:extLst>
              <a:ext uri="{FF2B5EF4-FFF2-40B4-BE49-F238E27FC236}">
                <a16:creationId xmlns:a16="http://schemas.microsoft.com/office/drawing/2014/main" id="{C19E01A7-DBA9-416D-869D-2DAFA9AEB37A}"/>
              </a:ext>
            </a:extLst>
          </p:cNvPr>
          <p:cNvSpPr txBox="1"/>
          <p:nvPr/>
        </p:nvSpPr>
        <p:spPr>
          <a:xfrm>
            <a:off x="1562100" y="3530067"/>
            <a:ext cx="8847294" cy="369332"/>
          </a:xfrm>
          <a:prstGeom prst="rect">
            <a:avLst/>
          </a:prstGeom>
          <a:noFill/>
        </p:spPr>
        <p:txBody>
          <a:bodyPr wrap="none" rtlCol="0">
            <a:spAutoFit/>
          </a:bodyPr>
          <a:lstStyle/>
          <a:p>
            <a:pPr marL="285750" indent="-285750">
              <a:buFont typeface="Wingdings" panose="05000000000000000000" pitchFamily="2" charset="2"/>
              <a:buChar char="Ø"/>
            </a:pPr>
            <a:r>
              <a:rPr lang="en-US" dirty="0"/>
              <a:t>When using your Procurement Card at a Conference (Pre-COVID/ During COVID)</a:t>
            </a:r>
          </a:p>
        </p:txBody>
      </p:sp>
      <p:sp>
        <p:nvSpPr>
          <p:cNvPr id="11" name="TextBox 10">
            <a:extLst>
              <a:ext uri="{FF2B5EF4-FFF2-40B4-BE49-F238E27FC236}">
                <a16:creationId xmlns:a16="http://schemas.microsoft.com/office/drawing/2014/main" id="{A7D400B9-F966-454A-818D-7BB60A601472}"/>
              </a:ext>
            </a:extLst>
          </p:cNvPr>
          <p:cNvSpPr txBox="1"/>
          <p:nvPr/>
        </p:nvSpPr>
        <p:spPr>
          <a:xfrm>
            <a:off x="1579400" y="4703218"/>
            <a:ext cx="2730235" cy="369332"/>
          </a:xfrm>
          <a:prstGeom prst="rect">
            <a:avLst/>
          </a:prstGeom>
          <a:noFill/>
        </p:spPr>
        <p:txBody>
          <a:bodyPr wrap="none" rtlCol="0">
            <a:spAutoFit/>
          </a:bodyPr>
          <a:lstStyle/>
          <a:p>
            <a:pPr marL="285750" indent="-285750">
              <a:buFont typeface="Wingdings" panose="05000000000000000000" pitchFamily="2" charset="2"/>
              <a:buChar char="Ø"/>
            </a:pPr>
            <a:r>
              <a:rPr lang="en-US" dirty="0"/>
              <a:t>Restricted Purchases </a:t>
            </a:r>
          </a:p>
        </p:txBody>
      </p:sp>
      <p:sp>
        <p:nvSpPr>
          <p:cNvPr id="12" name="TextBox 11">
            <a:extLst>
              <a:ext uri="{FF2B5EF4-FFF2-40B4-BE49-F238E27FC236}">
                <a16:creationId xmlns:a16="http://schemas.microsoft.com/office/drawing/2014/main" id="{7DF6D1D1-0F51-4417-A0D8-AAD39EA4911D}"/>
              </a:ext>
            </a:extLst>
          </p:cNvPr>
          <p:cNvSpPr txBox="1"/>
          <p:nvPr/>
        </p:nvSpPr>
        <p:spPr>
          <a:xfrm>
            <a:off x="1574800" y="5103996"/>
            <a:ext cx="3833101" cy="369332"/>
          </a:xfrm>
          <a:prstGeom prst="rect">
            <a:avLst/>
          </a:prstGeom>
          <a:noFill/>
        </p:spPr>
        <p:txBody>
          <a:bodyPr wrap="none" rtlCol="0">
            <a:spAutoFit/>
          </a:bodyPr>
          <a:lstStyle/>
          <a:p>
            <a:pPr marL="285750" indent="-285750">
              <a:buFont typeface="Wingdings" panose="05000000000000000000" pitchFamily="2" charset="2"/>
              <a:buChar char="Ø"/>
            </a:pPr>
            <a:r>
              <a:rPr lang="en-US" dirty="0"/>
              <a:t>Revocation of Procurement Card</a:t>
            </a:r>
          </a:p>
        </p:txBody>
      </p:sp>
      <p:sp>
        <p:nvSpPr>
          <p:cNvPr id="13" name="TextBox 12">
            <a:extLst>
              <a:ext uri="{FF2B5EF4-FFF2-40B4-BE49-F238E27FC236}">
                <a16:creationId xmlns:a16="http://schemas.microsoft.com/office/drawing/2014/main" id="{704D9E3F-E272-4190-B1E9-E949429500E5}"/>
              </a:ext>
            </a:extLst>
          </p:cNvPr>
          <p:cNvSpPr txBox="1"/>
          <p:nvPr/>
        </p:nvSpPr>
        <p:spPr>
          <a:xfrm>
            <a:off x="1574800" y="4292921"/>
            <a:ext cx="5743880" cy="369332"/>
          </a:xfrm>
          <a:prstGeom prst="rect">
            <a:avLst/>
          </a:prstGeom>
          <a:noFill/>
        </p:spPr>
        <p:txBody>
          <a:bodyPr wrap="none" rtlCol="0">
            <a:spAutoFit/>
          </a:bodyPr>
          <a:lstStyle/>
          <a:p>
            <a:pPr marL="285750" indent="-285750">
              <a:buFont typeface="Wingdings" panose="05000000000000000000" pitchFamily="2" charset="2"/>
              <a:buChar char="Ø"/>
            </a:pPr>
            <a:r>
              <a:rPr lang="en-US" dirty="0"/>
              <a:t>Common Missing Items (Procurement card packet) </a:t>
            </a:r>
          </a:p>
        </p:txBody>
      </p:sp>
      <p:sp>
        <p:nvSpPr>
          <p:cNvPr id="14" name="TextBox 13">
            <a:extLst>
              <a:ext uri="{FF2B5EF4-FFF2-40B4-BE49-F238E27FC236}">
                <a16:creationId xmlns:a16="http://schemas.microsoft.com/office/drawing/2014/main" id="{44D797A8-6E05-4534-B300-C9AF53C70CA6}"/>
              </a:ext>
            </a:extLst>
          </p:cNvPr>
          <p:cNvSpPr txBox="1"/>
          <p:nvPr/>
        </p:nvSpPr>
        <p:spPr>
          <a:xfrm>
            <a:off x="1574800" y="5514293"/>
            <a:ext cx="1114408" cy="369332"/>
          </a:xfrm>
          <a:prstGeom prst="rect">
            <a:avLst/>
          </a:prstGeom>
          <a:noFill/>
        </p:spPr>
        <p:txBody>
          <a:bodyPr wrap="none" rtlCol="0">
            <a:spAutoFit/>
          </a:bodyPr>
          <a:lstStyle/>
          <a:p>
            <a:pPr marL="285750" indent="-285750">
              <a:buFont typeface="Wingdings" panose="05000000000000000000" pitchFamily="2" charset="2"/>
              <a:buChar char="Ø"/>
            </a:pPr>
            <a:r>
              <a:rPr lang="en-US" dirty="0"/>
              <a:t>Audits</a:t>
            </a:r>
          </a:p>
        </p:txBody>
      </p:sp>
      <p:sp>
        <p:nvSpPr>
          <p:cNvPr id="15" name="TextBox 14">
            <a:extLst>
              <a:ext uri="{FF2B5EF4-FFF2-40B4-BE49-F238E27FC236}">
                <a16:creationId xmlns:a16="http://schemas.microsoft.com/office/drawing/2014/main" id="{347D5C49-61D1-4855-87D4-A5B8BFDF773E}"/>
              </a:ext>
            </a:extLst>
          </p:cNvPr>
          <p:cNvSpPr txBox="1"/>
          <p:nvPr/>
        </p:nvSpPr>
        <p:spPr>
          <a:xfrm>
            <a:off x="1594004" y="5883625"/>
            <a:ext cx="1076000" cy="369332"/>
          </a:xfrm>
          <a:prstGeom prst="rect">
            <a:avLst/>
          </a:prstGeom>
          <a:noFill/>
        </p:spPr>
        <p:txBody>
          <a:bodyPr wrap="none" rtlCol="0">
            <a:spAutoFit/>
          </a:bodyPr>
          <a:lstStyle/>
          <a:p>
            <a:pPr marL="285750" indent="-285750">
              <a:buFont typeface="Wingdings" panose="05000000000000000000" pitchFamily="2" charset="2"/>
              <a:buChar char="Ø"/>
            </a:pPr>
            <a:r>
              <a:rPr lang="en-US" dirty="0"/>
              <a:t>Q &amp; A</a:t>
            </a:r>
          </a:p>
        </p:txBody>
      </p:sp>
      <p:sp>
        <p:nvSpPr>
          <p:cNvPr id="16" name="TextBox 15">
            <a:extLst>
              <a:ext uri="{FF2B5EF4-FFF2-40B4-BE49-F238E27FC236}">
                <a16:creationId xmlns:a16="http://schemas.microsoft.com/office/drawing/2014/main" id="{701D538F-3235-4B19-A15E-467916F63725}"/>
              </a:ext>
            </a:extLst>
          </p:cNvPr>
          <p:cNvSpPr txBox="1"/>
          <p:nvPr/>
        </p:nvSpPr>
        <p:spPr>
          <a:xfrm>
            <a:off x="1574800" y="851238"/>
            <a:ext cx="4217886" cy="369332"/>
          </a:xfrm>
          <a:prstGeom prst="rect">
            <a:avLst/>
          </a:prstGeom>
          <a:noFill/>
        </p:spPr>
        <p:txBody>
          <a:bodyPr wrap="none" rtlCol="0">
            <a:spAutoFit/>
          </a:bodyPr>
          <a:lstStyle/>
          <a:p>
            <a:pPr marL="285750" indent="-285750">
              <a:buFont typeface="Wingdings" panose="05000000000000000000" pitchFamily="2" charset="2"/>
              <a:buChar char="Ø"/>
            </a:pPr>
            <a:r>
              <a:rPr lang="en-US" dirty="0"/>
              <a:t>Procurement Card Monthly Time line</a:t>
            </a:r>
          </a:p>
        </p:txBody>
      </p:sp>
    </p:spTree>
    <p:extLst>
      <p:ext uri="{BB962C8B-B14F-4D97-AF65-F5344CB8AC3E}">
        <p14:creationId xmlns:p14="http://schemas.microsoft.com/office/powerpoint/2010/main" val="22461162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1000"/>
                                        <p:tgtEl>
                                          <p:spTgt spid="16"/>
                                        </p:tgtEl>
                                      </p:cBhvr>
                                    </p:animEffect>
                                    <p:anim calcmode="lin" valueType="num">
                                      <p:cBhvr>
                                        <p:cTn id="15" dur="1000" fill="hold"/>
                                        <p:tgtEl>
                                          <p:spTgt spid="16"/>
                                        </p:tgtEl>
                                        <p:attrNameLst>
                                          <p:attrName>ppt_x</p:attrName>
                                        </p:attrNameLst>
                                      </p:cBhvr>
                                      <p:tavLst>
                                        <p:tav tm="0">
                                          <p:val>
                                            <p:strVal val="#ppt_x"/>
                                          </p:val>
                                        </p:tav>
                                        <p:tav tm="100000">
                                          <p:val>
                                            <p:strVal val="#ppt_x"/>
                                          </p:val>
                                        </p:tav>
                                      </p:tavLst>
                                    </p:anim>
                                    <p:anim calcmode="lin" valueType="num">
                                      <p:cBhvr>
                                        <p:cTn id="1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0" end="0"/>
                                            </p:txEl>
                                          </p:spTgt>
                                        </p:tgtEl>
                                        <p:attrNameLst>
                                          <p:attrName>style.visibility</p:attrName>
                                        </p:attrNameLst>
                                      </p:cBhvr>
                                      <p:to>
                                        <p:strVal val="visible"/>
                                      </p:to>
                                    </p:set>
                                    <p:animEffect transition="in" filter="fade">
                                      <p:cBhvr>
                                        <p:cTn id="35" dur="1000"/>
                                        <p:tgtEl>
                                          <p:spTgt spid="5">
                                            <p:txEl>
                                              <p:pRg st="0" end="0"/>
                                            </p:txEl>
                                          </p:spTgt>
                                        </p:tgtEl>
                                      </p:cBhvr>
                                    </p:animEffect>
                                    <p:anim calcmode="lin" valueType="num">
                                      <p:cBhvr>
                                        <p:cTn id="36"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Effect transition="in" filter="fade">
                                      <p:cBhvr>
                                        <p:cTn id="42" dur="1000"/>
                                        <p:tgtEl>
                                          <p:spTgt spid="6">
                                            <p:txEl>
                                              <p:pRg st="0" end="0"/>
                                            </p:txEl>
                                          </p:spTgt>
                                        </p:tgtEl>
                                      </p:cBhvr>
                                    </p:animEffect>
                                    <p:anim calcmode="lin" valueType="num">
                                      <p:cBhvr>
                                        <p:cTn id="4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animEffect transition="in" filter="fade">
                                      <p:cBhvr>
                                        <p:cTn id="49" dur="1000"/>
                                        <p:tgtEl>
                                          <p:spTgt spid="7">
                                            <p:txEl>
                                              <p:pRg st="0" end="0"/>
                                            </p:txEl>
                                          </p:spTgt>
                                        </p:tgtEl>
                                      </p:cBhvr>
                                    </p:animEffect>
                                    <p:anim calcmode="lin" valueType="num">
                                      <p:cBhvr>
                                        <p:cTn id="50"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8">
                                            <p:txEl>
                                              <p:pRg st="0" end="0"/>
                                            </p:txEl>
                                          </p:spTgt>
                                        </p:tgtEl>
                                        <p:attrNameLst>
                                          <p:attrName>style.visibility</p:attrName>
                                        </p:attrNameLst>
                                      </p:cBhvr>
                                      <p:to>
                                        <p:strVal val="visible"/>
                                      </p:to>
                                    </p:set>
                                    <p:animEffect transition="in" filter="fade">
                                      <p:cBhvr>
                                        <p:cTn id="56" dur="1000"/>
                                        <p:tgtEl>
                                          <p:spTgt spid="8">
                                            <p:txEl>
                                              <p:pRg st="0" end="0"/>
                                            </p:txEl>
                                          </p:spTgt>
                                        </p:tgtEl>
                                      </p:cBhvr>
                                    </p:animEffect>
                                    <p:anim calcmode="lin" valueType="num">
                                      <p:cBhvr>
                                        <p:cTn id="57"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0">
                                            <p:txEl>
                                              <p:pRg st="0" end="0"/>
                                            </p:txEl>
                                          </p:spTgt>
                                        </p:tgtEl>
                                        <p:attrNameLst>
                                          <p:attrName>style.visibility</p:attrName>
                                        </p:attrNameLst>
                                      </p:cBhvr>
                                      <p:to>
                                        <p:strVal val="visible"/>
                                      </p:to>
                                    </p:set>
                                    <p:animEffect transition="in" filter="fade">
                                      <p:cBhvr>
                                        <p:cTn id="63" dur="1000"/>
                                        <p:tgtEl>
                                          <p:spTgt spid="10">
                                            <p:txEl>
                                              <p:pRg st="0" end="0"/>
                                            </p:txEl>
                                          </p:spTgt>
                                        </p:tgtEl>
                                      </p:cBhvr>
                                    </p:animEffect>
                                    <p:anim calcmode="lin" valueType="num">
                                      <p:cBhvr>
                                        <p:cTn id="64"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9"/>
                                        </p:tgtEl>
                                        <p:attrNameLst>
                                          <p:attrName>style.visibility</p:attrName>
                                        </p:attrNameLst>
                                      </p:cBhvr>
                                      <p:to>
                                        <p:strVal val="visible"/>
                                      </p:to>
                                    </p:set>
                                    <p:animEffect transition="in" filter="fade">
                                      <p:cBhvr>
                                        <p:cTn id="70" dur="1000"/>
                                        <p:tgtEl>
                                          <p:spTgt spid="9"/>
                                        </p:tgtEl>
                                      </p:cBhvr>
                                    </p:animEffect>
                                    <p:anim calcmode="lin" valueType="num">
                                      <p:cBhvr>
                                        <p:cTn id="71" dur="1000" fill="hold"/>
                                        <p:tgtEl>
                                          <p:spTgt spid="9"/>
                                        </p:tgtEl>
                                        <p:attrNameLst>
                                          <p:attrName>ppt_x</p:attrName>
                                        </p:attrNameLst>
                                      </p:cBhvr>
                                      <p:tavLst>
                                        <p:tav tm="0">
                                          <p:val>
                                            <p:strVal val="#ppt_x"/>
                                          </p:val>
                                        </p:tav>
                                        <p:tav tm="100000">
                                          <p:val>
                                            <p:strVal val="#ppt_x"/>
                                          </p:val>
                                        </p:tav>
                                      </p:tavLst>
                                    </p:anim>
                                    <p:anim calcmode="lin" valueType="num">
                                      <p:cBhvr>
                                        <p:cTn id="7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fade">
                                      <p:cBhvr>
                                        <p:cTn id="77" dur="1000"/>
                                        <p:tgtEl>
                                          <p:spTgt spid="13"/>
                                        </p:tgtEl>
                                      </p:cBhvr>
                                    </p:animEffect>
                                    <p:anim calcmode="lin" valueType="num">
                                      <p:cBhvr>
                                        <p:cTn id="78" dur="1000" fill="hold"/>
                                        <p:tgtEl>
                                          <p:spTgt spid="13"/>
                                        </p:tgtEl>
                                        <p:attrNameLst>
                                          <p:attrName>ppt_x</p:attrName>
                                        </p:attrNameLst>
                                      </p:cBhvr>
                                      <p:tavLst>
                                        <p:tav tm="0">
                                          <p:val>
                                            <p:strVal val="#ppt_x"/>
                                          </p:val>
                                        </p:tav>
                                        <p:tav tm="100000">
                                          <p:val>
                                            <p:strVal val="#ppt_x"/>
                                          </p:val>
                                        </p:tav>
                                      </p:tavLst>
                                    </p:anim>
                                    <p:anim calcmode="lin" valueType="num">
                                      <p:cBhvr>
                                        <p:cTn id="7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11"/>
                                        </p:tgtEl>
                                        <p:attrNameLst>
                                          <p:attrName>style.visibility</p:attrName>
                                        </p:attrNameLst>
                                      </p:cBhvr>
                                      <p:to>
                                        <p:strVal val="visible"/>
                                      </p:to>
                                    </p:set>
                                    <p:animEffect transition="in" filter="fade">
                                      <p:cBhvr>
                                        <p:cTn id="84" dur="1000"/>
                                        <p:tgtEl>
                                          <p:spTgt spid="11"/>
                                        </p:tgtEl>
                                      </p:cBhvr>
                                    </p:animEffect>
                                    <p:anim calcmode="lin" valueType="num">
                                      <p:cBhvr>
                                        <p:cTn id="85" dur="1000" fill="hold"/>
                                        <p:tgtEl>
                                          <p:spTgt spid="11"/>
                                        </p:tgtEl>
                                        <p:attrNameLst>
                                          <p:attrName>ppt_x</p:attrName>
                                        </p:attrNameLst>
                                      </p:cBhvr>
                                      <p:tavLst>
                                        <p:tav tm="0">
                                          <p:val>
                                            <p:strVal val="#ppt_x"/>
                                          </p:val>
                                        </p:tav>
                                        <p:tav tm="100000">
                                          <p:val>
                                            <p:strVal val="#ppt_x"/>
                                          </p:val>
                                        </p:tav>
                                      </p:tavLst>
                                    </p:anim>
                                    <p:anim calcmode="lin" valueType="num">
                                      <p:cBhvr>
                                        <p:cTn id="8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12">
                                            <p:txEl>
                                              <p:pRg st="0" end="0"/>
                                            </p:txEl>
                                          </p:spTgt>
                                        </p:tgtEl>
                                        <p:attrNameLst>
                                          <p:attrName>style.visibility</p:attrName>
                                        </p:attrNameLst>
                                      </p:cBhvr>
                                      <p:to>
                                        <p:strVal val="visible"/>
                                      </p:to>
                                    </p:set>
                                    <p:animEffect transition="in" filter="fade">
                                      <p:cBhvr>
                                        <p:cTn id="91" dur="1000"/>
                                        <p:tgtEl>
                                          <p:spTgt spid="12">
                                            <p:txEl>
                                              <p:pRg st="0" end="0"/>
                                            </p:txEl>
                                          </p:spTgt>
                                        </p:tgtEl>
                                      </p:cBhvr>
                                    </p:animEffect>
                                    <p:anim calcmode="lin" valueType="num">
                                      <p:cBhvr>
                                        <p:cTn id="92"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93"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nodeType="clickEffect">
                                  <p:stCondLst>
                                    <p:cond delay="0"/>
                                  </p:stCondLst>
                                  <p:childTnLst>
                                    <p:set>
                                      <p:cBhvr>
                                        <p:cTn id="97" dur="1" fill="hold">
                                          <p:stCondLst>
                                            <p:cond delay="0"/>
                                          </p:stCondLst>
                                        </p:cTn>
                                        <p:tgtEl>
                                          <p:spTgt spid="14">
                                            <p:txEl>
                                              <p:pRg st="0" end="0"/>
                                            </p:txEl>
                                          </p:spTgt>
                                        </p:tgtEl>
                                        <p:attrNameLst>
                                          <p:attrName>style.visibility</p:attrName>
                                        </p:attrNameLst>
                                      </p:cBhvr>
                                      <p:to>
                                        <p:strVal val="visible"/>
                                      </p:to>
                                    </p:set>
                                    <p:animEffect transition="in" filter="fade">
                                      <p:cBhvr>
                                        <p:cTn id="98" dur="1000"/>
                                        <p:tgtEl>
                                          <p:spTgt spid="14">
                                            <p:txEl>
                                              <p:pRg st="0" end="0"/>
                                            </p:txEl>
                                          </p:spTgt>
                                        </p:tgtEl>
                                      </p:cBhvr>
                                    </p:animEffect>
                                    <p:anim calcmode="lin" valueType="num">
                                      <p:cBhvr>
                                        <p:cTn id="99"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nodeType="clickEffect">
                                  <p:stCondLst>
                                    <p:cond delay="0"/>
                                  </p:stCondLst>
                                  <p:childTnLst>
                                    <p:set>
                                      <p:cBhvr>
                                        <p:cTn id="104" dur="1" fill="hold">
                                          <p:stCondLst>
                                            <p:cond delay="0"/>
                                          </p:stCondLst>
                                        </p:cTn>
                                        <p:tgtEl>
                                          <p:spTgt spid="15">
                                            <p:txEl>
                                              <p:pRg st="0" end="0"/>
                                            </p:txEl>
                                          </p:spTgt>
                                        </p:tgtEl>
                                        <p:attrNameLst>
                                          <p:attrName>style.visibility</p:attrName>
                                        </p:attrNameLst>
                                      </p:cBhvr>
                                      <p:to>
                                        <p:strVal val="visible"/>
                                      </p:to>
                                    </p:set>
                                    <p:animEffect transition="in" filter="fade">
                                      <p:cBhvr>
                                        <p:cTn id="105" dur="1000"/>
                                        <p:tgtEl>
                                          <p:spTgt spid="15">
                                            <p:txEl>
                                              <p:pRg st="0" end="0"/>
                                            </p:txEl>
                                          </p:spTgt>
                                        </p:tgtEl>
                                      </p:cBhvr>
                                    </p:animEffect>
                                    <p:anim calcmode="lin" valueType="num">
                                      <p:cBhvr>
                                        <p:cTn id="106"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107"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9" grpId="0"/>
      <p:bldP spid="11" grpId="0"/>
      <p:bldP spid="13"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2"/>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EC0294F1-7EE2-4EB9-A41B-908481D40A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32"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dirty="0"/>
          </a:p>
        </p:txBody>
      </p:sp>
      <p:sp useBgFill="1">
        <p:nvSpPr>
          <p:cNvPr id="43" name="Rectangle 42">
            <a:extLst>
              <a:ext uri="{FF2B5EF4-FFF2-40B4-BE49-F238E27FC236}">
                <a16:creationId xmlns:a16="http://schemas.microsoft.com/office/drawing/2014/main" id="{B5E326A3-EB92-4BDA-9F77-45197E0CBE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39686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CAC996C7-7B84-4645-9AA1-6EA85EAB47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 name="Rectangle 46">
            <a:extLst>
              <a:ext uri="{FF2B5EF4-FFF2-40B4-BE49-F238E27FC236}">
                <a16:creationId xmlns:a16="http://schemas.microsoft.com/office/drawing/2014/main" id="{32DC315B-5680-47D9-B827-34D012FB14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BD5D5B6-1EE6-4A33-9D8C-0932DF771FAF}"/>
              </a:ext>
            </a:extLst>
          </p:cNvPr>
          <p:cNvSpPr>
            <a:spLocks noGrp="1"/>
          </p:cNvSpPr>
          <p:nvPr>
            <p:ph type="title"/>
          </p:nvPr>
        </p:nvSpPr>
        <p:spPr>
          <a:xfrm>
            <a:off x="1422401" y="645327"/>
            <a:ext cx="7958331" cy="1077229"/>
          </a:xfrm>
        </p:spPr>
        <p:txBody>
          <a:bodyPr>
            <a:normAutofit/>
          </a:bodyPr>
          <a:lstStyle/>
          <a:p>
            <a:pPr algn="l"/>
            <a:r>
              <a:rPr lang="en-US" b="1" dirty="0">
                <a:solidFill>
                  <a:schemeClr val="bg1"/>
                </a:solidFill>
              </a:rPr>
              <a:t>Procurement Card Monthly Time-line </a:t>
            </a:r>
          </a:p>
        </p:txBody>
      </p:sp>
      <p:graphicFrame>
        <p:nvGraphicFramePr>
          <p:cNvPr id="36" name="Content Placeholder 2" descr="rounded rectangle timeline SmartArt">
            <a:extLst>
              <a:ext uri="{FF2B5EF4-FFF2-40B4-BE49-F238E27FC236}">
                <a16:creationId xmlns:a16="http://schemas.microsoft.com/office/drawing/2014/main" id="{6BA025B2-6EAF-4BAB-AE0F-7FFFCD4D8AFF}"/>
              </a:ext>
            </a:extLst>
          </p:cNvPr>
          <p:cNvGraphicFramePr>
            <a:graphicFrameLocks noGrp="1"/>
          </p:cNvGraphicFramePr>
          <p:nvPr>
            <p:ph idx="1"/>
            <p:extLst>
              <p:ext uri="{D42A27DB-BD31-4B8C-83A1-F6EECF244321}">
                <p14:modId xmlns:p14="http://schemas.microsoft.com/office/powerpoint/2010/main" val="2024033900"/>
              </p:ext>
            </p:extLst>
          </p:nvPr>
        </p:nvGraphicFramePr>
        <p:xfrm>
          <a:off x="1106634" y="1728239"/>
          <a:ext cx="9974468" cy="31312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192488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6"/>
                                        </p:tgtEl>
                                        <p:attrNameLst>
                                          <p:attrName>style.visibility</p:attrName>
                                        </p:attrNameLst>
                                      </p:cBhvr>
                                      <p:to>
                                        <p:strVal val="visible"/>
                                      </p:to>
                                    </p:set>
                                    <p:animEffect transition="in" filter="fade">
                                      <p:cBhvr>
                                        <p:cTn id="14" dur="1000"/>
                                        <p:tgtEl>
                                          <p:spTgt spid="36"/>
                                        </p:tgtEl>
                                      </p:cBhvr>
                                    </p:animEffect>
                                    <p:anim calcmode="lin" valueType="num">
                                      <p:cBhvr>
                                        <p:cTn id="15" dur="1000" fill="hold"/>
                                        <p:tgtEl>
                                          <p:spTgt spid="36"/>
                                        </p:tgtEl>
                                        <p:attrNameLst>
                                          <p:attrName>ppt_x</p:attrName>
                                        </p:attrNameLst>
                                      </p:cBhvr>
                                      <p:tavLst>
                                        <p:tav tm="0">
                                          <p:val>
                                            <p:strVal val="#ppt_x"/>
                                          </p:val>
                                        </p:tav>
                                        <p:tav tm="100000">
                                          <p:val>
                                            <p:strVal val="#ppt_x"/>
                                          </p:val>
                                        </p:tav>
                                      </p:tavLst>
                                    </p:anim>
                                    <p:anim calcmode="lin" valueType="num">
                                      <p:cBhvr>
                                        <p:cTn id="1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6"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DD43-A2E2-4D31-B7CA-0057318DFFFB}"/>
              </a:ext>
            </a:extLst>
          </p:cNvPr>
          <p:cNvSpPr txBox="1">
            <a:spLocks/>
          </p:cNvSpPr>
          <p:nvPr/>
        </p:nvSpPr>
        <p:spPr>
          <a:xfrm>
            <a:off x="1181100" y="222597"/>
            <a:ext cx="6544656" cy="704503"/>
          </a:xfrm>
          <a:prstGeom prst="rect">
            <a:avLst/>
          </a:prstGeom>
        </p:spPr>
        <p:txBody>
          <a:bodyPr/>
          <a:lst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a:lstStyle>
          <a:p>
            <a:r>
              <a:rPr lang="en-US" dirty="0"/>
              <a:t>Purpose of a Procurement Card	</a:t>
            </a:r>
          </a:p>
        </p:txBody>
      </p:sp>
      <p:sp>
        <p:nvSpPr>
          <p:cNvPr id="3" name="Text Placeholder 2">
            <a:extLst>
              <a:ext uri="{FF2B5EF4-FFF2-40B4-BE49-F238E27FC236}">
                <a16:creationId xmlns:a16="http://schemas.microsoft.com/office/drawing/2014/main" id="{97FEFA48-5B79-4D4C-BFA0-AC20F584A68E}"/>
              </a:ext>
            </a:extLst>
          </p:cNvPr>
          <p:cNvSpPr txBox="1">
            <a:spLocks/>
          </p:cNvSpPr>
          <p:nvPr/>
        </p:nvSpPr>
        <p:spPr>
          <a:xfrm>
            <a:off x="1363513" y="1230607"/>
            <a:ext cx="4021287" cy="585493"/>
          </a:xfrm>
          <a:prstGeom prst="rect">
            <a:avLst/>
          </a:prstGeom>
        </p:spPr>
        <p:txBody>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marL="0" indent="0">
              <a:buNone/>
            </a:pPr>
            <a:r>
              <a:rPr lang="en-US" dirty="0"/>
              <a:t>Procurement Card is:</a:t>
            </a:r>
          </a:p>
          <a:p>
            <a:endParaRPr lang="en-US" dirty="0"/>
          </a:p>
        </p:txBody>
      </p:sp>
      <p:sp>
        <p:nvSpPr>
          <p:cNvPr id="4" name="Content Placeholder 3">
            <a:extLst>
              <a:ext uri="{FF2B5EF4-FFF2-40B4-BE49-F238E27FC236}">
                <a16:creationId xmlns:a16="http://schemas.microsoft.com/office/drawing/2014/main" id="{C9611A41-8C42-4CDC-ABEA-C79BFF6A4143}"/>
              </a:ext>
            </a:extLst>
          </p:cNvPr>
          <p:cNvSpPr txBox="1">
            <a:spLocks/>
          </p:cNvSpPr>
          <p:nvPr/>
        </p:nvSpPr>
        <p:spPr>
          <a:xfrm>
            <a:off x="1363513" y="1944903"/>
            <a:ext cx="4396339" cy="2123902"/>
          </a:xfrm>
          <a:prstGeom prst="rect">
            <a:avLst/>
          </a:prstGeom>
        </p:spPr>
        <p:txBody>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a:buFont typeface="Wingdings" panose="05000000000000000000" pitchFamily="2" charset="2"/>
              <a:buChar char="Ø"/>
            </a:pPr>
            <a:r>
              <a:rPr lang="en-US" dirty="0"/>
              <a:t>A convenient way to purchase  goods directly from Vendors </a:t>
            </a:r>
          </a:p>
          <a:p>
            <a:pPr>
              <a:buFont typeface="Wingdings" panose="05000000000000000000" pitchFamily="2" charset="2"/>
              <a:buChar char="Ø"/>
            </a:pPr>
            <a:r>
              <a:rPr lang="en-US" dirty="0"/>
              <a:t>A way to eliminate the use of personal funds for purchases</a:t>
            </a:r>
          </a:p>
          <a:p>
            <a:endParaRPr lang="en-US" dirty="0"/>
          </a:p>
          <a:p>
            <a:endParaRPr lang="en-US" dirty="0"/>
          </a:p>
          <a:p>
            <a:endParaRPr lang="en-US" dirty="0"/>
          </a:p>
        </p:txBody>
      </p:sp>
      <p:sp>
        <p:nvSpPr>
          <p:cNvPr id="5" name="Text Placeholder 4">
            <a:extLst>
              <a:ext uri="{FF2B5EF4-FFF2-40B4-BE49-F238E27FC236}">
                <a16:creationId xmlns:a16="http://schemas.microsoft.com/office/drawing/2014/main" id="{D0612434-D611-4B46-A386-A7CECA472CF9}"/>
              </a:ext>
            </a:extLst>
          </p:cNvPr>
          <p:cNvSpPr txBox="1">
            <a:spLocks/>
          </p:cNvSpPr>
          <p:nvPr/>
        </p:nvSpPr>
        <p:spPr>
          <a:xfrm>
            <a:off x="5995027" y="571500"/>
            <a:ext cx="3885573" cy="1244600"/>
          </a:xfrm>
          <a:prstGeom prst="rect">
            <a:avLst/>
          </a:prstGeom>
        </p:spPr>
        <p:txBody>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endParaRPr lang="en-US" dirty="0"/>
          </a:p>
          <a:p>
            <a:pPr marL="0" indent="0">
              <a:buNone/>
            </a:pPr>
            <a:r>
              <a:rPr lang="en-US" dirty="0"/>
              <a:t>Procurement Card is not:</a:t>
            </a:r>
          </a:p>
        </p:txBody>
      </p:sp>
      <p:sp>
        <p:nvSpPr>
          <p:cNvPr id="6" name="Content Placeholder 5">
            <a:extLst>
              <a:ext uri="{FF2B5EF4-FFF2-40B4-BE49-F238E27FC236}">
                <a16:creationId xmlns:a16="http://schemas.microsoft.com/office/drawing/2014/main" id="{992B069C-A7F7-4925-9D48-DC3BA41E420D}"/>
              </a:ext>
            </a:extLst>
          </p:cNvPr>
          <p:cNvSpPr txBox="1">
            <a:spLocks/>
          </p:cNvSpPr>
          <p:nvPr/>
        </p:nvSpPr>
        <p:spPr>
          <a:xfrm>
            <a:off x="5995027" y="2023874"/>
            <a:ext cx="4728101" cy="1965960"/>
          </a:xfrm>
          <a:prstGeom prst="rect">
            <a:avLst/>
          </a:prstGeom>
        </p:spPr>
        <p:txBody>
          <a:bodyPr>
            <a:noAutofit/>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a:buFont typeface="Wingdings" panose="05000000000000000000" pitchFamily="2" charset="2"/>
              <a:buChar char="Ø"/>
            </a:pPr>
            <a:r>
              <a:rPr lang="en-US" dirty="0"/>
              <a:t>The way to avoid appropriate purchasing or payment procedures.</a:t>
            </a:r>
          </a:p>
          <a:p>
            <a:pPr>
              <a:buFont typeface="Wingdings" panose="05000000000000000000" pitchFamily="2" charset="2"/>
              <a:buChar char="Ø"/>
            </a:pPr>
            <a:r>
              <a:rPr lang="en-US" dirty="0"/>
              <a:t>A card to obtain cash or credit</a:t>
            </a:r>
          </a:p>
          <a:p>
            <a:pPr>
              <a:buFont typeface="Wingdings" panose="05000000000000000000" pitchFamily="2" charset="2"/>
              <a:buChar char="Ø"/>
            </a:pPr>
            <a:r>
              <a:rPr lang="en-US" dirty="0"/>
              <a:t>For personal use</a:t>
            </a:r>
          </a:p>
        </p:txBody>
      </p:sp>
    </p:spTree>
    <p:extLst>
      <p:ext uri="{BB962C8B-B14F-4D97-AF65-F5344CB8AC3E}">
        <p14:creationId xmlns:p14="http://schemas.microsoft.com/office/powerpoint/2010/main" val="1034526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A44B83E-543F-4B36-BD89-8FB4D76ACA00}"/>
              </a:ext>
            </a:extLst>
          </p:cNvPr>
          <p:cNvSpPr>
            <a:spLocks noGrp="1"/>
          </p:cNvSpPr>
          <p:nvPr>
            <p:ph type="title"/>
          </p:nvPr>
        </p:nvSpPr>
        <p:spPr>
          <a:xfrm>
            <a:off x="1101437" y="198828"/>
            <a:ext cx="4715163" cy="555037"/>
          </a:xfrm>
        </p:spPr>
        <p:txBody>
          <a:bodyPr>
            <a:normAutofit fontScale="90000"/>
          </a:bodyPr>
          <a:lstStyle/>
          <a:p>
            <a:pPr algn="l"/>
            <a:r>
              <a:rPr lang="en-US" dirty="0"/>
              <a:t>Eligibility</a:t>
            </a:r>
          </a:p>
        </p:txBody>
      </p:sp>
      <p:sp>
        <p:nvSpPr>
          <p:cNvPr id="4" name="Content Placeholder 2">
            <a:extLst>
              <a:ext uri="{FF2B5EF4-FFF2-40B4-BE49-F238E27FC236}">
                <a16:creationId xmlns:a16="http://schemas.microsoft.com/office/drawing/2014/main" id="{DE58420E-D753-4CD7-B2FF-D889B52E424F}"/>
              </a:ext>
            </a:extLst>
          </p:cNvPr>
          <p:cNvSpPr txBox="1">
            <a:spLocks/>
          </p:cNvSpPr>
          <p:nvPr/>
        </p:nvSpPr>
        <p:spPr>
          <a:xfrm>
            <a:off x="1101437" y="1863940"/>
            <a:ext cx="11135051" cy="3880773"/>
          </a:xfrm>
          <a:prstGeom prst="rect">
            <a:avLst/>
          </a:prstGeom>
        </p:spPr>
        <p:txBody>
          <a:bodyPr>
            <a:normAutofit/>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a:buFont typeface="Wingdings" panose="05000000000000000000" pitchFamily="2" charset="2"/>
              <a:buChar char="Ø"/>
            </a:pPr>
            <a:r>
              <a:rPr lang="en-US" sz="1900" dirty="0"/>
              <a:t>Employees who are required to make purchases on behalf of the District</a:t>
            </a:r>
            <a:r>
              <a:rPr lang="en-US" sz="1900" b="1" dirty="0"/>
              <a:t> </a:t>
            </a:r>
            <a:endParaRPr lang="en-US" dirty="0"/>
          </a:p>
          <a:p>
            <a:pPr>
              <a:buFont typeface="Wingdings" panose="05000000000000000000" pitchFamily="2" charset="2"/>
              <a:buChar char="Ø"/>
            </a:pPr>
            <a:r>
              <a:rPr lang="en-US" dirty="0"/>
              <a:t>Permanent employees (who have passed their probationary period) </a:t>
            </a:r>
            <a:endParaRPr lang="en-US" sz="1900" dirty="0"/>
          </a:p>
          <a:p>
            <a:pPr>
              <a:buFont typeface="Wingdings" panose="05000000000000000000" pitchFamily="2" charset="2"/>
              <a:buChar char="Ø"/>
            </a:pPr>
            <a:r>
              <a:rPr lang="en-US" sz="1900" dirty="0"/>
              <a:t>Employees whose assignment are at least 50% full-time</a:t>
            </a:r>
          </a:p>
          <a:p>
            <a:pPr marL="0" indent="0">
              <a:buFont typeface="Wingdings" panose="05000000000000000000" pitchFamily="2" charset="2"/>
              <a:buNone/>
            </a:pPr>
            <a:endParaRPr lang="en-US" sz="1900" dirty="0"/>
          </a:p>
          <a:p>
            <a:r>
              <a:rPr lang="en-US" sz="1900" dirty="0">
                <a:hlinkClick r:id="rId2"/>
              </a:rPr>
              <a:t>Procurement Card Application</a:t>
            </a:r>
            <a:endParaRPr lang="en-US" sz="1900" dirty="0"/>
          </a:p>
        </p:txBody>
      </p:sp>
      <p:sp>
        <p:nvSpPr>
          <p:cNvPr id="5" name="TextBox 4">
            <a:extLst>
              <a:ext uri="{FF2B5EF4-FFF2-40B4-BE49-F238E27FC236}">
                <a16:creationId xmlns:a16="http://schemas.microsoft.com/office/drawing/2014/main" id="{3F6B850F-9FE1-4F8F-BB4D-DC58FA194896}"/>
              </a:ext>
            </a:extLst>
          </p:cNvPr>
          <p:cNvSpPr txBox="1"/>
          <p:nvPr/>
        </p:nvSpPr>
        <p:spPr>
          <a:xfrm>
            <a:off x="1101437" y="753865"/>
            <a:ext cx="9313768" cy="707886"/>
          </a:xfrm>
          <a:prstGeom prst="rect">
            <a:avLst/>
          </a:prstGeom>
          <a:noFill/>
        </p:spPr>
        <p:txBody>
          <a:bodyPr wrap="none" rtlCol="0">
            <a:spAutoFit/>
          </a:bodyPr>
          <a:lstStyle/>
          <a:p>
            <a:endParaRPr lang="en-US" sz="2000" dirty="0"/>
          </a:p>
          <a:p>
            <a:r>
              <a:rPr lang="en-US" sz="2000" dirty="0"/>
              <a:t> The only employees who are eligible for a District Procurement Card are: </a:t>
            </a:r>
          </a:p>
        </p:txBody>
      </p:sp>
    </p:spTree>
    <p:extLst>
      <p:ext uri="{BB962C8B-B14F-4D97-AF65-F5344CB8AC3E}">
        <p14:creationId xmlns:p14="http://schemas.microsoft.com/office/powerpoint/2010/main" val="179461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BA9B4-B208-4A85-B1FC-FB2A662A4A45}"/>
              </a:ext>
            </a:extLst>
          </p:cNvPr>
          <p:cNvSpPr txBox="1">
            <a:spLocks/>
          </p:cNvSpPr>
          <p:nvPr/>
        </p:nvSpPr>
        <p:spPr>
          <a:xfrm>
            <a:off x="989011" y="158540"/>
            <a:ext cx="9404723" cy="1065171"/>
          </a:xfrm>
          <a:prstGeom prst="rect">
            <a:avLst/>
          </a:prstGeom>
        </p:spPr>
        <p:txBody>
          <a:bodyPr/>
          <a:lst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a:lstStyle>
          <a:p>
            <a:pPr algn="l"/>
            <a:r>
              <a:rPr lang="en-US" dirty="0"/>
              <a:t>Receipts and the FIVE W’s</a:t>
            </a:r>
          </a:p>
        </p:txBody>
      </p:sp>
      <p:sp>
        <p:nvSpPr>
          <p:cNvPr id="3" name="Content Placeholder 2">
            <a:extLst>
              <a:ext uri="{FF2B5EF4-FFF2-40B4-BE49-F238E27FC236}">
                <a16:creationId xmlns:a16="http://schemas.microsoft.com/office/drawing/2014/main" id="{067C6ABC-7DBE-480D-AD5F-59D299571F61}"/>
              </a:ext>
            </a:extLst>
          </p:cNvPr>
          <p:cNvSpPr txBox="1">
            <a:spLocks/>
          </p:cNvSpPr>
          <p:nvPr/>
        </p:nvSpPr>
        <p:spPr>
          <a:xfrm>
            <a:off x="989011" y="1214949"/>
            <a:ext cx="11649985" cy="4428102"/>
          </a:xfrm>
          <a:prstGeom prst="rect">
            <a:avLst/>
          </a:prstGeom>
        </p:spPr>
        <p:txBody>
          <a:bodyPr>
            <a:normAutofit fontScale="92500" lnSpcReduction="20000"/>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a:buFont typeface="Wingdings" panose="05000000000000000000" pitchFamily="2" charset="2"/>
              <a:buChar char="Ø"/>
            </a:pPr>
            <a:r>
              <a:rPr lang="en-US" dirty="0"/>
              <a:t>A itemized receipt is required for </a:t>
            </a:r>
            <a:r>
              <a:rPr lang="en-US" dirty="0">
                <a:solidFill>
                  <a:schemeClr val="accent2">
                    <a:lumMod val="60000"/>
                    <a:lumOff val="40000"/>
                  </a:schemeClr>
                </a:solidFill>
              </a:rPr>
              <a:t>EVERY</a:t>
            </a:r>
            <a:r>
              <a:rPr lang="en-US" dirty="0"/>
              <a:t> transaction made with the Procurement Card.</a:t>
            </a:r>
          </a:p>
          <a:p>
            <a:pPr marL="0" indent="0">
              <a:buFont typeface="Wingdings" panose="05000000000000000000" pitchFamily="2" charset="2"/>
              <a:buNone/>
            </a:pPr>
            <a:endParaRPr lang="en-US" dirty="0"/>
          </a:p>
          <a:p>
            <a:pPr>
              <a:buFont typeface="Wingdings" panose="05000000000000000000" pitchFamily="2" charset="2"/>
              <a:buChar char="Ø"/>
            </a:pPr>
            <a:r>
              <a:rPr lang="en-US" dirty="0"/>
              <a:t>Receipts must be kept on file for </a:t>
            </a:r>
            <a:r>
              <a:rPr lang="en-US" dirty="0">
                <a:solidFill>
                  <a:schemeClr val="accent2">
                    <a:lumMod val="60000"/>
                    <a:lumOff val="40000"/>
                  </a:schemeClr>
                </a:solidFill>
              </a:rPr>
              <a:t>three years </a:t>
            </a:r>
            <a:r>
              <a:rPr lang="en-US" dirty="0"/>
              <a:t>as per District regulations.</a:t>
            </a:r>
          </a:p>
          <a:p>
            <a:pPr marL="0" indent="0">
              <a:buFont typeface="Wingdings" panose="05000000000000000000" pitchFamily="2" charset="2"/>
              <a:buNone/>
            </a:pPr>
            <a:endParaRPr lang="en-US" dirty="0"/>
          </a:p>
          <a:p>
            <a:pPr>
              <a:buFont typeface="Wingdings" panose="05000000000000000000" pitchFamily="2" charset="2"/>
              <a:buChar char="Ø"/>
            </a:pPr>
            <a:r>
              <a:rPr lang="en-US" dirty="0"/>
              <a:t>Each transaction should detail the following information:</a:t>
            </a:r>
          </a:p>
          <a:p>
            <a:pPr lvl="1"/>
            <a:r>
              <a:rPr lang="en-US" dirty="0"/>
              <a:t>Who (Vendor name)</a:t>
            </a:r>
          </a:p>
          <a:p>
            <a:pPr lvl="1"/>
            <a:r>
              <a:rPr lang="en-US" dirty="0"/>
              <a:t>What (items purchased)</a:t>
            </a:r>
          </a:p>
          <a:p>
            <a:pPr lvl="1"/>
            <a:r>
              <a:rPr lang="en-US" dirty="0"/>
              <a:t>Where (location of transaction)</a:t>
            </a:r>
          </a:p>
          <a:p>
            <a:pPr lvl="1"/>
            <a:r>
              <a:rPr lang="en-US" dirty="0"/>
              <a:t>When (date of transaction)</a:t>
            </a:r>
          </a:p>
          <a:p>
            <a:pPr lvl="1"/>
            <a:r>
              <a:rPr lang="en-US" dirty="0"/>
              <a:t>Why (purpose of the transaction)</a:t>
            </a:r>
          </a:p>
        </p:txBody>
      </p:sp>
    </p:spTree>
    <p:extLst>
      <p:ext uri="{BB962C8B-B14F-4D97-AF65-F5344CB8AC3E}">
        <p14:creationId xmlns:p14="http://schemas.microsoft.com/office/powerpoint/2010/main" val="449234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3C300-710F-4857-80E1-16B0F6EC5300}"/>
              </a:ext>
            </a:extLst>
          </p:cNvPr>
          <p:cNvSpPr txBox="1">
            <a:spLocks/>
          </p:cNvSpPr>
          <p:nvPr/>
        </p:nvSpPr>
        <p:spPr>
          <a:xfrm>
            <a:off x="1039349" y="163850"/>
            <a:ext cx="9404723" cy="894868"/>
          </a:xfrm>
          <a:prstGeom prst="rect">
            <a:avLst/>
          </a:prstGeom>
        </p:spPr>
        <p:txBody>
          <a:bodyPr/>
          <a:lst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a:lstStyle>
          <a:p>
            <a:pPr algn="l"/>
            <a:r>
              <a:rPr lang="en-US" dirty="0"/>
              <a:t>Monthly Reconciliation</a:t>
            </a:r>
          </a:p>
        </p:txBody>
      </p:sp>
      <p:sp>
        <p:nvSpPr>
          <p:cNvPr id="3" name="Content Placeholder 2">
            <a:extLst>
              <a:ext uri="{FF2B5EF4-FFF2-40B4-BE49-F238E27FC236}">
                <a16:creationId xmlns:a16="http://schemas.microsoft.com/office/drawing/2014/main" id="{14DEA398-CBD7-4188-857D-CD3655C8A5EC}"/>
              </a:ext>
            </a:extLst>
          </p:cNvPr>
          <p:cNvSpPr txBox="1">
            <a:spLocks/>
          </p:cNvSpPr>
          <p:nvPr/>
        </p:nvSpPr>
        <p:spPr>
          <a:xfrm>
            <a:off x="1039349" y="1058718"/>
            <a:ext cx="12107640" cy="4910282"/>
          </a:xfrm>
          <a:prstGeom prst="rect">
            <a:avLst/>
          </a:prstGeom>
        </p:spPr>
        <p:txBody>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a:buFont typeface="Wingdings" panose="05000000000000000000" pitchFamily="2" charset="2"/>
              <a:buChar char="Ø"/>
            </a:pPr>
            <a:r>
              <a:rPr lang="en-US" dirty="0"/>
              <a:t>US Bank - cycle end date is the </a:t>
            </a:r>
            <a:r>
              <a:rPr lang="en-US" dirty="0">
                <a:solidFill>
                  <a:schemeClr val="accent2">
                    <a:lumMod val="60000"/>
                    <a:lumOff val="40000"/>
                  </a:schemeClr>
                </a:solidFill>
              </a:rPr>
              <a:t>25</a:t>
            </a:r>
            <a:r>
              <a:rPr lang="en-US" baseline="30000" dirty="0">
                <a:solidFill>
                  <a:schemeClr val="accent2">
                    <a:lumMod val="60000"/>
                    <a:lumOff val="40000"/>
                  </a:schemeClr>
                </a:solidFill>
              </a:rPr>
              <a:t>th</a:t>
            </a:r>
            <a:r>
              <a:rPr lang="en-US" dirty="0"/>
              <a:t> of every month.</a:t>
            </a:r>
          </a:p>
          <a:p>
            <a:pPr>
              <a:buFont typeface="Wingdings" panose="05000000000000000000" pitchFamily="2" charset="2"/>
              <a:buChar char="Ø"/>
            </a:pPr>
            <a:r>
              <a:rPr lang="en-US" dirty="0"/>
              <a:t>US Bank’s email will serve as a reminder that the monthly statement is ready for review.</a:t>
            </a:r>
          </a:p>
          <a:p>
            <a:pPr>
              <a:buFont typeface="Wingdings" panose="05000000000000000000" pitchFamily="2" charset="2"/>
              <a:buChar char="Ø"/>
            </a:pPr>
            <a:r>
              <a:rPr lang="en-US" dirty="0"/>
              <a:t>Banner Screens to review charges:</a:t>
            </a:r>
          </a:p>
          <a:p>
            <a:pPr lvl="1"/>
            <a:r>
              <a:rPr lang="en-US" dirty="0"/>
              <a:t>FGIDOCR – To review charges by C Document</a:t>
            </a:r>
          </a:p>
          <a:p>
            <a:pPr lvl="1"/>
            <a:r>
              <a:rPr lang="en-US" dirty="0"/>
              <a:t>FGIBDST – To review charges by Account number</a:t>
            </a:r>
          </a:p>
          <a:p>
            <a:pPr lvl="1"/>
            <a:r>
              <a:rPr lang="en-US" dirty="0"/>
              <a:t>FYAPRJV – To review charges by Journal Voucher Document</a:t>
            </a:r>
          </a:p>
          <a:p>
            <a:pPr lvl="1"/>
            <a:r>
              <a:rPr lang="en-US" dirty="0"/>
              <a:t>FGAJVCD – Allocation of expenses (Creating a Journal – to move expenses)</a:t>
            </a:r>
          </a:p>
          <a:p>
            <a:pPr lvl="2"/>
            <a:r>
              <a:rPr lang="en-US" dirty="0"/>
              <a:t>Journal Type: APCF – Journaling between different funds</a:t>
            </a:r>
          </a:p>
          <a:p>
            <a:pPr lvl="2"/>
            <a:r>
              <a:rPr lang="en-US" dirty="0"/>
              <a:t>Journal Type: APCA – Journaling between same funds</a:t>
            </a:r>
          </a:p>
          <a:p>
            <a:pPr lvl="1"/>
            <a:endParaRPr lang="en-US" dirty="0"/>
          </a:p>
        </p:txBody>
      </p:sp>
    </p:spTree>
    <p:extLst>
      <p:ext uri="{BB962C8B-B14F-4D97-AF65-F5344CB8AC3E}">
        <p14:creationId xmlns:p14="http://schemas.microsoft.com/office/powerpoint/2010/main" val="571813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0C7B-3EEA-4193-B358-2BB8CC345536}"/>
              </a:ext>
            </a:extLst>
          </p:cNvPr>
          <p:cNvSpPr txBox="1">
            <a:spLocks/>
          </p:cNvSpPr>
          <p:nvPr/>
        </p:nvSpPr>
        <p:spPr>
          <a:xfrm>
            <a:off x="1130329" y="322170"/>
            <a:ext cx="5778472" cy="554130"/>
          </a:xfrm>
          <a:prstGeom prst="rect">
            <a:avLst/>
          </a:prstGeom>
        </p:spPr>
        <p:txBody>
          <a:bodyPr/>
          <a:lst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a:lstStyle>
          <a:p>
            <a:pPr algn="l"/>
            <a:r>
              <a:rPr lang="en-US" dirty="0"/>
              <a:t>Cardholders Responsibilities</a:t>
            </a:r>
          </a:p>
        </p:txBody>
      </p:sp>
      <p:sp>
        <p:nvSpPr>
          <p:cNvPr id="3" name="Content Placeholder 2">
            <a:extLst>
              <a:ext uri="{FF2B5EF4-FFF2-40B4-BE49-F238E27FC236}">
                <a16:creationId xmlns:a16="http://schemas.microsoft.com/office/drawing/2014/main" id="{AFA728B5-38C8-4579-9906-E6C8F3046D16}"/>
              </a:ext>
            </a:extLst>
          </p:cNvPr>
          <p:cNvSpPr txBox="1">
            <a:spLocks/>
          </p:cNvSpPr>
          <p:nvPr/>
        </p:nvSpPr>
        <p:spPr>
          <a:xfrm>
            <a:off x="1130329" y="1050635"/>
            <a:ext cx="11849946" cy="4756729"/>
          </a:xfrm>
          <a:prstGeom prst="rect">
            <a:avLst/>
          </a:prstGeom>
        </p:spPr>
        <p:txBody>
          <a:bodyPr>
            <a:normAutofit fontScale="92500" lnSpcReduction="10000"/>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a:buFont typeface="Wingdings" panose="05000000000000000000" pitchFamily="2" charset="2"/>
              <a:buChar char="Ø"/>
            </a:pPr>
            <a:r>
              <a:rPr lang="en-US" dirty="0"/>
              <a:t>To make purchases in compliance with the College ~ Expenditures Polices.</a:t>
            </a:r>
          </a:p>
          <a:p>
            <a:pPr>
              <a:buFont typeface="Wingdings" panose="05000000000000000000" pitchFamily="2" charset="2"/>
              <a:buChar char="Ø"/>
            </a:pPr>
            <a:r>
              <a:rPr lang="en-US" dirty="0"/>
              <a:t>Retain all </a:t>
            </a:r>
            <a:r>
              <a:rPr lang="en-US" dirty="0">
                <a:solidFill>
                  <a:schemeClr val="accent2">
                    <a:lumMod val="60000"/>
                    <a:lumOff val="40000"/>
                  </a:schemeClr>
                </a:solidFill>
              </a:rPr>
              <a:t>original itemized receipts </a:t>
            </a:r>
            <a:r>
              <a:rPr lang="en-US" dirty="0"/>
              <a:t>for purchases made with the Procurement Card.</a:t>
            </a:r>
          </a:p>
          <a:p>
            <a:pPr>
              <a:buFont typeface="Wingdings" panose="05000000000000000000" pitchFamily="2" charset="2"/>
              <a:buChar char="Ø"/>
            </a:pPr>
            <a:r>
              <a:rPr lang="en-US" dirty="0"/>
              <a:t>Monthly reconciliation of all transactions. </a:t>
            </a:r>
          </a:p>
          <a:p>
            <a:pPr>
              <a:buFont typeface="Wingdings" panose="05000000000000000000" pitchFamily="2" charset="2"/>
              <a:buChar char="Ø"/>
            </a:pPr>
            <a:r>
              <a:rPr lang="en-US" dirty="0"/>
              <a:t>Upload Procurement Card Packet to the share folder.</a:t>
            </a:r>
          </a:p>
          <a:p>
            <a:pPr marL="0" indent="0">
              <a:buFont typeface="Wingdings" panose="05000000000000000000" pitchFamily="2" charset="2"/>
              <a:buNone/>
            </a:pPr>
            <a:endParaRPr lang="en-US" dirty="0"/>
          </a:p>
          <a:p>
            <a:r>
              <a:rPr lang="en-US" dirty="0">
                <a:hlinkClick r:id="rId2"/>
              </a:rPr>
              <a:t>Procurement Card Document Management Procedures</a:t>
            </a:r>
            <a:endParaRPr lang="en-US" dirty="0"/>
          </a:p>
          <a:p>
            <a:r>
              <a:rPr lang="en-US" dirty="0">
                <a:hlinkClick r:id="rId3"/>
              </a:rPr>
              <a:t>Procurement Card User’s Guide </a:t>
            </a:r>
            <a:endParaRPr lang="en-US" dirty="0"/>
          </a:p>
          <a:p>
            <a:pPr marL="0" indent="0">
              <a:buFont typeface="Wingdings" panose="05000000000000000000" pitchFamily="2" charset="2"/>
              <a:buNone/>
            </a:pPr>
            <a:endParaRPr lang="en-US" dirty="0"/>
          </a:p>
          <a:p>
            <a:r>
              <a:rPr lang="en-US" dirty="0"/>
              <a:t>For Grant Purposes </a:t>
            </a:r>
            <a:r>
              <a:rPr lang="en-US" dirty="0">
                <a:hlinkClick r:id="rId4" action="ppaction://hlinkfile"/>
              </a:rPr>
              <a:t>Expenditure Request Form</a:t>
            </a:r>
            <a:endParaRPr lang="en-US" dirty="0"/>
          </a:p>
          <a:p>
            <a:pPr marL="0" indent="0">
              <a:buNone/>
            </a:pPr>
            <a:endParaRPr lang="en-US" dirty="0"/>
          </a:p>
        </p:txBody>
      </p:sp>
    </p:spTree>
    <p:extLst>
      <p:ext uri="{BB962C8B-B14F-4D97-AF65-F5344CB8AC3E}">
        <p14:creationId xmlns:p14="http://schemas.microsoft.com/office/powerpoint/2010/main" val="1315215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71B88-22B3-4D1A-99C2-DAB63360ECFE}"/>
              </a:ext>
            </a:extLst>
          </p:cNvPr>
          <p:cNvSpPr txBox="1">
            <a:spLocks/>
          </p:cNvSpPr>
          <p:nvPr/>
        </p:nvSpPr>
        <p:spPr>
          <a:xfrm>
            <a:off x="1024341" y="197101"/>
            <a:ext cx="6494060" cy="602999"/>
          </a:xfrm>
          <a:prstGeom prst="rect">
            <a:avLst/>
          </a:prstGeom>
        </p:spPr>
        <p:txBody>
          <a:bodyPr/>
          <a:lst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a:lstStyle>
          <a:p>
            <a:pPr algn="l"/>
            <a:r>
              <a:rPr lang="en-US" dirty="0"/>
              <a:t>Reviewer Responsibilities</a:t>
            </a:r>
          </a:p>
        </p:txBody>
      </p:sp>
      <p:sp>
        <p:nvSpPr>
          <p:cNvPr id="3" name="Content Placeholder 2">
            <a:extLst>
              <a:ext uri="{FF2B5EF4-FFF2-40B4-BE49-F238E27FC236}">
                <a16:creationId xmlns:a16="http://schemas.microsoft.com/office/drawing/2014/main" id="{AC9576A1-4FF8-43F8-8A7E-D1F8C4934D34}"/>
              </a:ext>
            </a:extLst>
          </p:cNvPr>
          <p:cNvSpPr txBox="1">
            <a:spLocks/>
          </p:cNvSpPr>
          <p:nvPr/>
        </p:nvSpPr>
        <p:spPr>
          <a:xfrm>
            <a:off x="1024341" y="1102017"/>
            <a:ext cx="10991950" cy="5065334"/>
          </a:xfrm>
          <a:prstGeom prst="rect">
            <a:avLst/>
          </a:prstGeom>
        </p:spPr>
        <p:txBody>
          <a:bodyPr>
            <a:normAutofit/>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marL="0" indent="0">
              <a:buFont typeface="Wingdings" panose="05000000000000000000" pitchFamily="2" charset="2"/>
              <a:buNone/>
            </a:pPr>
            <a:r>
              <a:rPr lang="en-US" dirty="0"/>
              <a:t>Each month, the reviewer must…</a:t>
            </a:r>
          </a:p>
          <a:p>
            <a:pPr lvl="1">
              <a:buFont typeface="Wingdings" panose="05000000000000000000" pitchFamily="2" charset="2"/>
              <a:buChar char="Ø"/>
            </a:pPr>
            <a:r>
              <a:rPr lang="en-US" dirty="0"/>
              <a:t>Verify the Bank Statement and receipts reflects what was purchased and submitted.</a:t>
            </a:r>
          </a:p>
          <a:p>
            <a:pPr marL="457200" lvl="1" indent="0">
              <a:buFont typeface="Wingdings" panose="05000000000000000000" pitchFamily="2" charset="2"/>
              <a:buNone/>
            </a:pPr>
            <a:endParaRPr lang="en-US" dirty="0"/>
          </a:p>
          <a:p>
            <a:pPr lvl="1">
              <a:buFont typeface="Wingdings" panose="05000000000000000000" pitchFamily="2" charset="2"/>
              <a:buChar char="Ø"/>
            </a:pPr>
            <a:r>
              <a:rPr lang="en-US" dirty="0"/>
              <a:t>Verify that all transactions are valid, according to the College ~ Policies &amp; Procedures.</a:t>
            </a:r>
          </a:p>
          <a:p>
            <a:pPr marL="457200" lvl="1" indent="0">
              <a:buFont typeface="Wingdings" panose="05000000000000000000" pitchFamily="2" charset="2"/>
              <a:buNone/>
            </a:pPr>
            <a:endParaRPr lang="en-US" dirty="0"/>
          </a:p>
          <a:p>
            <a:pPr lvl="1">
              <a:buFont typeface="Wingdings" panose="05000000000000000000" pitchFamily="2" charset="2"/>
              <a:buChar char="Ø"/>
            </a:pPr>
            <a:r>
              <a:rPr lang="en-US" dirty="0"/>
              <a:t>Upload complete packet with the following:</a:t>
            </a:r>
          </a:p>
          <a:p>
            <a:pPr lvl="2"/>
            <a:r>
              <a:rPr lang="en-US" dirty="0"/>
              <a:t>US Bank Statement with Manager signature, C-DOC#, Numbered Statement, Supporting numbered receipts in order of charges, blocked-out account#, Journal Voucher &amp; Use Tax Report. </a:t>
            </a:r>
          </a:p>
          <a:p>
            <a:pPr marL="914400" lvl="2" indent="0">
              <a:buFont typeface="Wingdings" panose="05000000000000000000" pitchFamily="2" charset="2"/>
              <a:buNone/>
            </a:pPr>
            <a:r>
              <a:rPr lang="en-US" u="sng" dirty="0">
                <a:hlinkClick r:id="rId2" action="ppaction://hlinkfile"/>
              </a:rPr>
              <a:t>\\Appserv1\CIAG_Procurement_Card\Level 1 Audit\Canada</a:t>
            </a:r>
            <a:endParaRPr lang="en-US" u="sng" dirty="0"/>
          </a:p>
          <a:p>
            <a:pPr lvl="1"/>
            <a:endParaRPr lang="en-US" dirty="0"/>
          </a:p>
          <a:p>
            <a:pPr marL="457200" lvl="1" indent="0">
              <a:buNone/>
            </a:pPr>
            <a:endParaRPr lang="en-US" dirty="0"/>
          </a:p>
        </p:txBody>
      </p:sp>
    </p:spTree>
    <p:extLst>
      <p:ext uri="{BB962C8B-B14F-4D97-AF65-F5344CB8AC3E}">
        <p14:creationId xmlns:p14="http://schemas.microsoft.com/office/powerpoint/2010/main" val="2710756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5A3BA9-6D02-4532-AB7C-88A97C6EE2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E38766F-4A4C-4A97-A586-D473DB738966}">
  <ds:schemaRefs>
    <ds:schemaRef ds:uri="16c05727-aa75-4e4a-9b5f-8a80a1165891"/>
    <ds:schemaRef ds:uri="http://schemas.openxmlformats.org/package/2006/metadata/core-properties"/>
    <ds:schemaRef ds:uri="http://www.w3.org/XML/1998/namespace"/>
    <ds:schemaRef ds:uri="http://schemas.microsoft.com/office/2006/documentManagement/types"/>
    <ds:schemaRef ds:uri="http://purl.org/dc/dcmitype/"/>
    <ds:schemaRef ds:uri="http://purl.org/dc/elements/1.1/"/>
    <ds:schemaRef ds:uri="http://schemas.microsoft.com/office/2006/metadata/properties"/>
    <ds:schemaRef ds:uri="http://schemas.microsoft.com/office/infopath/2007/PartnerControls"/>
    <ds:schemaRef ds:uri="71af3243-3dd4-4a8d-8c0d-dd76da1f02a5"/>
    <ds:schemaRef ds:uri="http://purl.org/dc/terms/"/>
  </ds:schemaRefs>
</ds:datastoreItem>
</file>

<file path=customXml/itemProps3.xml><?xml version="1.0" encoding="utf-8"?>
<ds:datastoreItem xmlns:ds="http://schemas.openxmlformats.org/officeDocument/2006/customXml" ds:itemID="{209D4EA3-187B-4130-8E4D-A4F81F9678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Madison design</Template>
  <TotalTime>0</TotalTime>
  <Words>1098</Words>
  <Application>Microsoft Office PowerPoint</Application>
  <PresentationFormat>Widescreen</PresentationFormat>
  <Paragraphs>161</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MS Shell Dlg 2</vt:lpstr>
      <vt:lpstr>Wingdings</vt:lpstr>
      <vt:lpstr>Wingdings 3</vt:lpstr>
      <vt:lpstr>Madison</vt:lpstr>
      <vt:lpstr>Procurement Card Training </vt:lpstr>
      <vt:lpstr>Agenda</vt:lpstr>
      <vt:lpstr>Procurement Card Monthly Time-line </vt:lpstr>
      <vt:lpstr>PowerPoint Presentation</vt:lpstr>
      <vt:lpstr>Eligibility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2020-12-03T00:38:26Z</dcterms:created>
  <dcterms:modified xsi:type="dcterms:W3CDTF">2023-11-13T19:37:08Z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