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80" r:id="rId1"/>
  </p:sldMasterIdLst>
  <p:notesMasterIdLst>
    <p:notesMasterId r:id="rId11"/>
  </p:notesMasterIdLst>
  <p:handoutMasterIdLst>
    <p:handoutMasterId r:id="rId12"/>
  </p:handoutMasterIdLst>
  <p:sldIdLst>
    <p:sldId id="256" r:id="rId2"/>
    <p:sldId id="257" r:id="rId3"/>
    <p:sldId id="263" r:id="rId4"/>
    <p:sldId id="260" r:id="rId5"/>
    <p:sldId id="266" r:id="rId6"/>
    <p:sldId id="267" r:id="rId7"/>
    <p:sldId id="264" r:id="rId8"/>
    <p:sldId id="265"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074" autoAdjust="0"/>
    <p:restoredTop sz="94660"/>
  </p:normalViewPr>
  <p:slideViewPr>
    <p:cSldViewPr snapToGrid="0">
      <p:cViewPr varScale="1">
        <p:scale>
          <a:sx n="59" d="100"/>
          <a:sy n="59" d="100"/>
        </p:scale>
        <p:origin x="72" y="4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FB3AAD-F3F2-4E94-9F26-DFD098E0A628}" type="datetimeFigureOut">
              <a:rPr lang="en-US" smtClean="0"/>
              <a:t>5/2/2016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3CBG/CISOA Monterey Conference 2015</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4F4C6F5-ED48-4D04-A9CA-3A7FED36D32A}" type="slidenum">
              <a:rPr lang="en-US" smtClean="0"/>
              <a:t>‹#›</a:t>
            </a:fld>
            <a:endParaRPr lang="en-US"/>
          </a:p>
        </p:txBody>
      </p:sp>
    </p:spTree>
    <p:extLst>
      <p:ext uri="{BB962C8B-B14F-4D97-AF65-F5344CB8AC3E}">
        <p14:creationId xmlns:p14="http://schemas.microsoft.com/office/powerpoint/2010/main" val="772406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59C1A-19F2-44C9-942C-64A7E486409A}" type="datetimeFigureOut">
              <a:rPr lang="en-US" smtClean="0"/>
              <a:t>5/2/2016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3CBG/CISOA Monterey Conference 2015</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D1BEE9-C180-4EFF-847F-9242D265752F}" type="slidenum">
              <a:rPr lang="en-US" smtClean="0"/>
              <a:t>‹#›</a:t>
            </a:fld>
            <a:endParaRPr lang="en-US"/>
          </a:p>
        </p:txBody>
      </p:sp>
    </p:spTree>
    <p:extLst>
      <p:ext uri="{BB962C8B-B14F-4D97-AF65-F5344CB8AC3E}">
        <p14:creationId xmlns:p14="http://schemas.microsoft.com/office/powerpoint/2010/main" val="2551879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D1BEE9-C180-4EFF-847F-9242D265752F}" type="slidenum">
              <a:rPr lang="en-US" smtClean="0"/>
              <a:t>1</a:t>
            </a:fld>
            <a:endParaRPr lang="en-US"/>
          </a:p>
        </p:txBody>
      </p:sp>
      <p:sp>
        <p:nvSpPr>
          <p:cNvPr id="5" name="Footer Placeholder 4"/>
          <p:cNvSpPr>
            <a:spLocks noGrp="1"/>
          </p:cNvSpPr>
          <p:nvPr>
            <p:ph type="ftr" sz="quarter" idx="11"/>
          </p:nvPr>
        </p:nvSpPr>
        <p:spPr/>
        <p:txBody>
          <a:bodyPr/>
          <a:lstStyle/>
          <a:p>
            <a:r>
              <a:rPr lang="en-US" smtClean="0"/>
              <a:t>3CBG/CISOA Monterey Conference 2015</a:t>
            </a:r>
            <a:endParaRPr lang="en-US"/>
          </a:p>
        </p:txBody>
      </p:sp>
    </p:spTree>
    <p:extLst>
      <p:ext uri="{BB962C8B-B14F-4D97-AF65-F5344CB8AC3E}">
        <p14:creationId xmlns:p14="http://schemas.microsoft.com/office/powerpoint/2010/main" val="414192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4EACB8-D1B8-4E86-8A54-6713C216F567}" type="datetime1">
              <a:rPr lang="en-US" smtClean="0"/>
              <a:t>5/2/2016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5803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0C99C0-7FD0-4F42-9496-A39BC002F643}" type="datetime1">
              <a:rPr lang="en-US" smtClean="0"/>
              <a:t>5/2/2016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04435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66C2FE-DACA-41C4-BCED-862CD89AE71A}" type="datetime1">
              <a:rPr lang="en-US" smtClean="0"/>
              <a:t>5/2/2016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7756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98EA08-A7FC-4AAB-8BB7-621E6FB999C1}" type="datetime1">
              <a:rPr lang="en-US" smtClean="0"/>
              <a:t>5/2/2016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170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0C1EE-3C4A-4560-A22C-7429716662B7}" type="datetime1">
              <a:rPr lang="en-US" smtClean="0"/>
              <a:t>5/2/2016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505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47E204-5ABD-419A-A7AB-7F7D6BC07BF4}" type="datetime1">
              <a:rPr lang="en-US" smtClean="0"/>
              <a:t>5/2/2016</a:t>
            </a:fld>
            <a:endParaRPr lang="en-US" dirty="0"/>
          </a:p>
        </p:txBody>
      </p:sp>
      <p:sp>
        <p:nvSpPr>
          <p:cNvPr id="6" name="Footer Placeholder 5"/>
          <p:cNvSpPr>
            <a:spLocks noGrp="1"/>
          </p:cNvSpPr>
          <p:nvPr>
            <p:ph type="ftr" sz="quarter" idx="11"/>
          </p:nvPr>
        </p:nvSpPr>
        <p:spPr/>
        <p:txBody>
          <a:bodyPr/>
          <a:lstStyle/>
          <a:p>
            <a:r>
              <a:rPr lang="en-US" smtClean="0"/>
              <a:t>3CBG/ CISOA 2015 Conference Monterey</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56794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00E11E-FC3B-4121-8A94-77234113BCC1}" type="datetime1">
              <a:rPr lang="en-US" smtClean="0"/>
              <a:t>5/2/2016</a:t>
            </a:fld>
            <a:endParaRPr lang="en-US" dirty="0"/>
          </a:p>
        </p:txBody>
      </p:sp>
      <p:sp>
        <p:nvSpPr>
          <p:cNvPr id="8" name="Footer Placeholder 7"/>
          <p:cNvSpPr>
            <a:spLocks noGrp="1"/>
          </p:cNvSpPr>
          <p:nvPr>
            <p:ph type="ftr" sz="quarter" idx="11"/>
          </p:nvPr>
        </p:nvSpPr>
        <p:spPr/>
        <p:txBody>
          <a:bodyPr/>
          <a:lstStyle/>
          <a:p>
            <a:r>
              <a:rPr lang="en-US" smtClean="0"/>
              <a:t>3CBG/ CISOA 2015 Conference Monterey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773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8F74D9-0C26-4EB5-8DD4-A972A4734EF0}" type="datetime1">
              <a:rPr lang="en-US" smtClean="0"/>
              <a:t>5/2/2016</a:t>
            </a:fld>
            <a:endParaRPr lang="en-US" dirty="0"/>
          </a:p>
        </p:txBody>
      </p:sp>
      <p:sp>
        <p:nvSpPr>
          <p:cNvPr id="4" name="Footer Placeholder 3"/>
          <p:cNvSpPr>
            <a:spLocks noGrp="1"/>
          </p:cNvSpPr>
          <p:nvPr>
            <p:ph type="ftr" sz="quarter" idx="11"/>
          </p:nvPr>
        </p:nvSpPr>
        <p:spPr/>
        <p:txBody>
          <a:bodyPr/>
          <a:lstStyle/>
          <a:p>
            <a:r>
              <a:rPr lang="en-US" smtClean="0"/>
              <a:t>3CBG/ CISOA 2015 Conference Monterey</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84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139471A-DC80-48A1-B1C4-F887DD89ACD4}" type="datetime1">
              <a:rPr lang="en-US" smtClean="0"/>
              <a:t>5/2/2016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3CBG/ CISOA 2015 Conference Monterey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656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692B98-D05E-4B0C-A622-2EA5A07D152A}" type="datetime1">
              <a:rPr lang="en-US" smtClean="0"/>
              <a:t>5/2/2016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3CBG/ CISOA 2015 Conference Monterey</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3386363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2E694-FC85-427B-938D-3C20BAD030A0}" type="datetime1">
              <a:rPr lang="en-US" smtClean="0"/>
              <a:t>5/2/2016</a:t>
            </a:fld>
            <a:endParaRPr lang="en-US" dirty="0"/>
          </a:p>
        </p:txBody>
      </p:sp>
      <p:sp>
        <p:nvSpPr>
          <p:cNvPr id="6" name="Footer Placeholder 5"/>
          <p:cNvSpPr>
            <a:spLocks noGrp="1"/>
          </p:cNvSpPr>
          <p:nvPr>
            <p:ph type="ftr" sz="quarter" idx="11"/>
          </p:nvPr>
        </p:nvSpPr>
        <p:spPr/>
        <p:txBody>
          <a:bodyPr/>
          <a:lstStyle/>
          <a:p>
            <a:r>
              <a:rPr lang="en-US" smtClean="0"/>
              <a:t>3CBG/ CISOA 2015 Conference Monterey</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777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9FC4B7-2E5D-4705-8C35-807D0DCD0129}" type="datetime1">
              <a:rPr lang="en-US" smtClean="0"/>
              <a:t>5/2/2016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3CBG/ CISOA 2015 Conference Monterey</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28847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ccd.edu/faprob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0327" y="625310"/>
            <a:ext cx="7766936" cy="1646302"/>
          </a:xfrm>
        </p:spPr>
        <p:txBody>
          <a:bodyPr>
            <a:noAutofit/>
          </a:bodyPr>
          <a:lstStyle/>
          <a:p>
            <a:pPr algn="ctr"/>
            <a:r>
              <a:rPr lang="en-US" sz="6600" b="1" dirty="0" smtClean="0">
                <a:solidFill>
                  <a:schemeClr val="tx1"/>
                </a:solidFill>
              </a:rPr>
              <a:t>Board </a:t>
            </a:r>
            <a:r>
              <a:rPr lang="en-US" sz="6600" b="1" dirty="0">
                <a:solidFill>
                  <a:schemeClr val="tx1"/>
                </a:solidFill>
              </a:rPr>
              <a:t>of </a:t>
            </a:r>
            <a:r>
              <a:rPr lang="en-US" sz="6600" b="1" dirty="0" smtClean="0">
                <a:solidFill>
                  <a:schemeClr val="tx1"/>
                </a:solidFill>
              </a:rPr>
              <a:t>Governors Fee Waiver</a:t>
            </a:r>
            <a:endParaRPr lang="en-US" sz="6600" dirty="0"/>
          </a:p>
        </p:txBody>
      </p:sp>
      <p:sp>
        <p:nvSpPr>
          <p:cNvPr id="3" name="Subtitle 2"/>
          <p:cNvSpPr>
            <a:spLocks noGrp="1"/>
          </p:cNvSpPr>
          <p:nvPr>
            <p:ph type="subTitle" idx="1"/>
          </p:nvPr>
        </p:nvSpPr>
        <p:spPr>
          <a:xfrm>
            <a:off x="1442519" y="2450979"/>
            <a:ext cx="9562553" cy="1701473"/>
          </a:xfrm>
        </p:spPr>
        <p:txBody>
          <a:bodyPr>
            <a:normAutofit/>
          </a:bodyPr>
          <a:lstStyle/>
          <a:p>
            <a:pPr algn="ctr"/>
            <a:r>
              <a:rPr lang="en-US" sz="2800" b="1" dirty="0" smtClean="0">
                <a:solidFill>
                  <a:schemeClr val="tx1"/>
                </a:solidFill>
              </a:rPr>
              <a:t>SMCCCD</a:t>
            </a:r>
          </a:p>
          <a:p>
            <a:pPr algn="ctr"/>
            <a:r>
              <a:rPr lang="en-US" sz="2800" b="1" dirty="0" smtClean="0">
                <a:solidFill>
                  <a:schemeClr val="tx1"/>
                </a:solidFill>
              </a:rPr>
              <a:t>Loss of eligibility</a:t>
            </a:r>
            <a:br>
              <a:rPr lang="en-US" sz="2800" b="1" dirty="0" smtClean="0">
                <a:solidFill>
                  <a:schemeClr val="tx1"/>
                </a:solidFill>
              </a:rPr>
            </a:br>
            <a:r>
              <a:rPr lang="en-US" sz="2800" b="1" dirty="0" smtClean="0">
                <a:solidFill>
                  <a:schemeClr val="tx1"/>
                </a:solidFill>
              </a:rPr>
              <a:t>regulatory changes</a:t>
            </a:r>
            <a:endParaRPr lang="en-US" sz="2800" b="1" dirty="0">
              <a:solidFill>
                <a:schemeClr val="tx1"/>
              </a:solidFill>
            </a:endParaRPr>
          </a:p>
        </p:txBody>
      </p:sp>
      <p:sp>
        <p:nvSpPr>
          <p:cNvPr id="7" name="TextBox 6"/>
          <p:cNvSpPr txBox="1"/>
          <p:nvPr/>
        </p:nvSpPr>
        <p:spPr>
          <a:xfrm flipH="1">
            <a:off x="1168616" y="4331819"/>
            <a:ext cx="4048841" cy="923330"/>
          </a:xfrm>
          <a:prstGeom prst="rect">
            <a:avLst/>
          </a:prstGeom>
          <a:noFill/>
        </p:spPr>
        <p:txBody>
          <a:bodyPr wrap="square" rtlCol="0">
            <a:spAutoFit/>
          </a:bodyPr>
          <a:lstStyle/>
          <a:p>
            <a:r>
              <a:rPr lang="en-US" dirty="0" smtClean="0"/>
              <a:t>Staff Training</a:t>
            </a:r>
          </a:p>
          <a:p>
            <a:r>
              <a:rPr lang="en-US" dirty="0" smtClean="0"/>
              <a:t>March 14, 2016</a:t>
            </a:r>
          </a:p>
          <a:p>
            <a:r>
              <a:rPr lang="en-US" dirty="0" smtClean="0"/>
              <a:t>Margie Carrington</a:t>
            </a:r>
            <a:endParaRPr lang="en-US" dirty="0"/>
          </a:p>
        </p:txBody>
      </p:sp>
    </p:spTree>
    <p:extLst>
      <p:ext uri="{BB962C8B-B14F-4D97-AF65-F5344CB8AC3E}">
        <p14:creationId xmlns:p14="http://schemas.microsoft.com/office/powerpoint/2010/main" val="530210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Loss of Fee Waiver</a:t>
            </a:r>
            <a:endParaRPr lang="en-US" dirty="0"/>
          </a:p>
        </p:txBody>
      </p:sp>
      <p:sp>
        <p:nvSpPr>
          <p:cNvPr id="4" name="Content Placeholder 3"/>
          <p:cNvSpPr>
            <a:spLocks noGrp="1"/>
          </p:cNvSpPr>
          <p:nvPr>
            <p:ph idx="1"/>
          </p:nvPr>
        </p:nvSpPr>
        <p:spPr>
          <a:xfrm>
            <a:off x="1097280" y="1845733"/>
            <a:ext cx="10058400" cy="4366807"/>
          </a:xfrm>
        </p:spPr>
        <p:txBody>
          <a:bodyPr>
            <a:normAutofit/>
          </a:bodyPr>
          <a:lstStyle/>
          <a:p>
            <a:pPr marL="228600" indent="0">
              <a:buNone/>
            </a:pPr>
            <a:r>
              <a:rPr lang="en-US" sz="2800" dirty="0"/>
              <a:t>September 27, </a:t>
            </a:r>
            <a:r>
              <a:rPr lang="en-US" sz="2800" dirty="0" smtClean="0"/>
              <a:t>2012:  SB 1456 Student </a:t>
            </a:r>
            <a:r>
              <a:rPr lang="en-US" sz="2800" dirty="0"/>
              <a:t>Success Act of </a:t>
            </a:r>
            <a:r>
              <a:rPr lang="en-US" sz="2800" dirty="0" smtClean="0"/>
              <a:t>2012</a:t>
            </a:r>
            <a:endParaRPr lang="en-US" sz="2800" dirty="0"/>
          </a:p>
          <a:p>
            <a:pPr marL="749808" lvl="1" indent="-228600">
              <a:buFont typeface="Wingdings" panose="05000000000000000000" pitchFamily="2" charset="2"/>
              <a:buChar char="§"/>
            </a:pPr>
            <a:r>
              <a:rPr lang="en-US" sz="2400" i="1" dirty="0" smtClean="0"/>
              <a:t>New </a:t>
            </a:r>
            <a:r>
              <a:rPr lang="en-US" sz="2400" i="1" dirty="0"/>
              <a:t>law will help students </a:t>
            </a:r>
            <a:r>
              <a:rPr lang="en-US" sz="2400" i="1" u="sng" dirty="0"/>
              <a:t>complete</a:t>
            </a:r>
            <a:r>
              <a:rPr lang="en-US" sz="2400" i="1" dirty="0"/>
              <a:t> educational </a:t>
            </a:r>
            <a:r>
              <a:rPr lang="en-US" sz="2400" i="1" dirty="0" smtClean="0"/>
              <a:t>goals</a:t>
            </a:r>
          </a:p>
          <a:p>
            <a:pPr marL="749808" lvl="1" indent="-228600">
              <a:buFont typeface="Wingdings" panose="05000000000000000000" pitchFamily="2" charset="2"/>
              <a:buChar char="§"/>
            </a:pPr>
            <a:r>
              <a:rPr lang="en-US" sz="2400" dirty="0" smtClean="0"/>
              <a:t>Begins implementation </a:t>
            </a:r>
            <a:r>
              <a:rPr lang="en-US" sz="2400" dirty="0"/>
              <a:t>of Student Success Task Force recommendations 2.2 (mandated services), </a:t>
            </a:r>
            <a:r>
              <a:rPr lang="en-US" sz="2400" b="1" dirty="0"/>
              <a:t>3.2 (BOG Fee Waiver conditions)</a:t>
            </a:r>
            <a:r>
              <a:rPr lang="en-US" sz="2400" dirty="0"/>
              <a:t>, and 8.2 (Student Support Initiative</a:t>
            </a:r>
            <a:r>
              <a:rPr lang="en-US" sz="2400" dirty="0" smtClean="0"/>
              <a:t>) </a:t>
            </a:r>
          </a:p>
          <a:p>
            <a:pPr marL="282575" lvl="1" indent="0">
              <a:buNone/>
            </a:pPr>
            <a:endParaRPr lang="en-US" dirty="0"/>
          </a:p>
          <a:p>
            <a:pPr marL="282575" lvl="1" indent="0">
              <a:buNone/>
            </a:pPr>
            <a:r>
              <a:rPr lang="en-US" sz="2800" dirty="0" smtClean="0"/>
              <a:t>January 2014: Final Board of Governors Fee </a:t>
            </a:r>
            <a:r>
              <a:rPr lang="en-US" sz="2800" smtClean="0"/>
              <a:t>Waiver regulations </a:t>
            </a:r>
            <a:r>
              <a:rPr lang="en-US" sz="2800" dirty="0" smtClean="0"/>
              <a:t>adopted</a:t>
            </a:r>
            <a:endParaRPr lang="en-US" sz="2800" b="1" dirty="0" smtClean="0"/>
          </a:p>
          <a:p>
            <a:pPr marL="749808" lvl="1" indent="-228600">
              <a:buFont typeface="Wingdings" panose="05000000000000000000" pitchFamily="2" charset="2"/>
              <a:buChar char="§"/>
            </a:pPr>
            <a:r>
              <a:rPr lang="en-US" sz="2400" dirty="0" smtClean="0"/>
              <a:t>Section </a:t>
            </a:r>
            <a:r>
              <a:rPr lang="en-US" sz="2400" dirty="0"/>
              <a:t>58621 of subchapter 7 of chapter 9 of division 6 of title 5 of the California Code of Regulations is </a:t>
            </a:r>
            <a:r>
              <a:rPr lang="en-US" sz="2400" dirty="0" smtClean="0"/>
              <a:t>added</a:t>
            </a:r>
            <a:endParaRPr lang="en-US" sz="2400" dirty="0"/>
          </a:p>
        </p:txBody>
      </p:sp>
    </p:spTree>
    <p:extLst>
      <p:ext uri="{BB962C8B-B14F-4D97-AF65-F5344CB8AC3E}">
        <p14:creationId xmlns:p14="http://schemas.microsoft.com/office/powerpoint/2010/main" val="2206679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Provisions</a:t>
            </a:r>
            <a:endParaRPr lang="en-US" dirty="0"/>
          </a:p>
        </p:txBody>
      </p:sp>
      <p:sp>
        <p:nvSpPr>
          <p:cNvPr id="3" name="Content Placeholder 2"/>
          <p:cNvSpPr>
            <a:spLocks noGrp="1"/>
          </p:cNvSpPr>
          <p:nvPr>
            <p:ph idx="1"/>
          </p:nvPr>
        </p:nvSpPr>
        <p:spPr>
          <a:xfrm>
            <a:off x="1097280" y="1877027"/>
            <a:ext cx="10058400" cy="4582758"/>
          </a:xfrm>
        </p:spPr>
        <p:txBody>
          <a:bodyPr>
            <a:normAutofit fontScale="92500" lnSpcReduction="10000"/>
          </a:bodyPr>
          <a:lstStyle/>
          <a:p>
            <a:pPr marL="282575" lvl="1" indent="0">
              <a:buNone/>
            </a:pPr>
            <a:r>
              <a:rPr lang="en-US" sz="3000" dirty="0" smtClean="0"/>
              <a:t>The student becomes ineligible for the </a:t>
            </a:r>
            <a:r>
              <a:rPr lang="en-US" sz="3000" dirty="0" err="1" smtClean="0"/>
              <a:t>BOGFW</a:t>
            </a:r>
            <a:r>
              <a:rPr lang="en-US" sz="3000" dirty="0" smtClean="0"/>
              <a:t> if placed </a:t>
            </a:r>
            <a:r>
              <a:rPr lang="en-US" sz="3000" dirty="0"/>
              <a:t>on academic or progress probation, as defined in section 55031(a) or (b), or </a:t>
            </a:r>
            <a:r>
              <a:rPr lang="en-US" sz="3000" dirty="0" smtClean="0"/>
              <a:t>a combination for </a:t>
            </a:r>
            <a:r>
              <a:rPr lang="en-US" sz="3000" dirty="0"/>
              <a:t>two consecutive </a:t>
            </a:r>
            <a:r>
              <a:rPr lang="en-US" sz="3000" u="sng" dirty="0"/>
              <a:t>primary</a:t>
            </a:r>
            <a:r>
              <a:rPr lang="en-US" sz="3000" dirty="0"/>
              <a:t> </a:t>
            </a:r>
            <a:r>
              <a:rPr lang="en-US" sz="3000" dirty="0" smtClean="0"/>
              <a:t>terms</a:t>
            </a:r>
            <a:endParaRPr lang="en-US" sz="3000" dirty="0"/>
          </a:p>
          <a:p>
            <a:pPr marL="749808" lvl="1" indent="-228600">
              <a:buFont typeface="Wingdings" panose="05000000000000000000" pitchFamily="2" charset="2"/>
              <a:buChar char="§"/>
            </a:pPr>
            <a:r>
              <a:rPr lang="en-US" sz="2600" dirty="0" smtClean="0"/>
              <a:t>Fall </a:t>
            </a:r>
            <a:r>
              <a:rPr lang="en-US" sz="2600" dirty="0"/>
              <a:t>and spring semesters for colleges on a semester </a:t>
            </a:r>
            <a:r>
              <a:rPr lang="en-US" sz="2600" dirty="0" smtClean="0"/>
              <a:t>system</a:t>
            </a:r>
          </a:p>
          <a:p>
            <a:pPr marL="749808" lvl="1" indent="-228600">
              <a:buFont typeface="Wingdings" panose="05000000000000000000" pitchFamily="2" charset="2"/>
              <a:buChar char="§"/>
            </a:pPr>
            <a:r>
              <a:rPr lang="en-US" sz="2600" dirty="0" smtClean="0"/>
              <a:t>Fall</a:t>
            </a:r>
            <a:r>
              <a:rPr lang="en-US" sz="2600" dirty="0"/>
              <a:t>, winter, and spring quarters for colleges on a quarter </a:t>
            </a:r>
            <a:r>
              <a:rPr lang="en-US" sz="2600" dirty="0" smtClean="0"/>
              <a:t>system</a:t>
            </a:r>
            <a:endParaRPr lang="en-US" sz="2600" dirty="0"/>
          </a:p>
          <a:p>
            <a:pPr marL="749808" lvl="1" indent="-228600">
              <a:buFont typeface="Wingdings" panose="05000000000000000000" pitchFamily="2" charset="2"/>
              <a:buChar char="§"/>
            </a:pPr>
            <a:r>
              <a:rPr lang="en-US" sz="2600" dirty="0"/>
              <a:t>Terms are considered consecutive on the basis of the student’s enrollment so long as the break in the student’s enrollment does not exceed one primary </a:t>
            </a:r>
            <a:r>
              <a:rPr lang="en-US" sz="2600" dirty="0" smtClean="0"/>
              <a:t>term </a:t>
            </a:r>
            <a:r>
              <a:rPr lang="en-US" sz="2600" b="1" dirty="0" smtClean="0"/>
              <a:t>– recent guidance from </a:t>
            </a:r>
            <a:r>
              <a:rPr lang="en-US" sz="2600" b="1" dirty="0" err="1" smtClean="0"/>
              <a:t>CCCCO</a:t>
            </a:r>
            <a:r>
              <a:rPr lang="en-US" sz="2600" b="1" dirty="0" smtClean="0"/>
              <a:t> to go back up to 4 terms</a:t>
            </a:r>
          </a:p>
          <a:p>
            <a:pPr marL="749808" lvl="1" indent="-228600">
              <a:buFont typeface="Wingdings" panose="05000000000000000000" pitchFamily="2" charset="2"/>
              <a:buChar char="§"/>
            </a:pPr>
            <a:r>
              <a:rPr lang="en-US" sz="2600" dirty="0" smtClean="0"/>
              <a:t>Loss of eligibility shall become effective at the first registration opportunity AFTER such determination is made</a:t>
            </a:r>
          </a:p>
          <a:p>
            <a:pPr marL="749808" lvl="1" indent="-228600">
              <a:buFont typeface="Wingdings" panose="05000000000000000000" pitchFamily="2" charset="2"/>
              <a:buChar char="§"/>
            </a:pPr>
            <a:r>
              <a:rPr lang="en-US" sz="2600" dirty="0" smtClean="0"/>
              <a:t>Loss </a:t>
            </a:r>
            <a:r>
              <a:rPr lang="en-US" sz="2600" dirty="0"/>
              <a:t>of </a:t>
            </a:r>
            <a:r>
              <a:rPr lang="en-US" sz="2600" dirty="0" err="1" smtClean="0"/>
              <a:t>BOGFW</a:t>
            </a:r>
            <a:r>
              <a:rPr lang="en-US" sz="2600" dirty="0" smtClean="0"/>
              <a:t> eligibility </a:t>
            </a:r>
            <a:r>
              <a:rPr lang="en-US" sz="2600" dirty="0"/>
              <a:t>shall not occur prior to the fall 2016 </a:t>
            </a:r>
            <a:r>
              <a:rPr lang="en-US" sz="2600" dirty="0" smtClean="0"/>
              <a:t>term</a:t>
            </a:r>
          </a:p>
          <a:p>
            <a:pPr marL="749808" lvl="1" indent="-228600">
              <a:buFont typeface="Wingdings" panose="05000000000000000000" pitchFamily="2" charset="2"/>
              <a:buChar char="§"/>
            </a:pPr>
            <a:r>
              <a:rPr lang="en-US" sz="2600" dirty="0" smtClean="0"/>
              <a:t>Excludes Foster </a:t>
            </a:r>
            <a:r>
              <a:rPr lang="en-US" sz="2600" dirty="0"/>
              <a:t>Youth (up to age 24) – expires on January 1, 2017</a:t>
            </a:r>
          </a:p>
          <a:p>
            <a:endParaRPr lang="en-US" dirty="0"/>
          </a:p>
        </p:txBody>
      </p:sp>
    </p:spTree>
    <p:extLst>
      <p:ext uri="{BB962C8B-B14F-4D97-AF65-F5344CB8AC3E}">
        <p14:creationId xmlns:p14="http://schemas.microsoft.com/office/powerpoint/2010/main" val="1362505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4221" y="257906"/>
            <a:ext cx="9843247" cy="1450757"/>
          </a:xfrm>
        </p:spPr>
        <p:txBody>
          <a:bodyPr/>
          <a:lstStyle/>
          <a:p>
            <a:r>
              <a:rPr lang="en-US" dirty="0" smtClean="0"/>
              <a:t>Implementing Regulations</a:t>
            </a:r>
            <a:endParaRPr lang="en-US" dirty="0"/>
          </a:p>
        </p:txBody>
      </p:sp>
      <p:sp>
        <p:nvSpPr>
          <p:cNvPr id="4" name="Content Placeholder 3"/>
          <p:cNvSpPr>
            <a:spLocks noGrp="1"/>
          </p:cNvSpPr>
          <p:nvPr>
            <p:ph idx="1"/>
          </p:nvPr>
        </p:nvSpPr>
        <p:spPr>
          <a:xfrm>
            <a:off x="1097279" y="1845733"/>
            <a:ext cx="10058400" cy="4339913"/>
          </a:xfrm>
        </p:spPr>
        <p:txBody>
          <a:bodyPr>
            <a:normAutofit fontScale="32500" lnSpcReduction="20000"/>
          </a:bodyPr>
          <a:lstStyle/>
          <a:p>
            <a:pPr marL="228600" indent="0">
              <a:buNone/>
            </a:pPr>
            <a:r>
              <a:rPr lang="en-US" sz="8600" dirty="0" smtClean="0"/>
              <a:t>Districts required to begin </a:t>
            </a:r>
            <a:r>
              <a:rPr lang="en-US" sz="8600" dirty="0"/>
              <a:t>notifications to students following the spring 2015 </a:t>
            </a:r>
            <a:r>
              <a:rPr lang="en-US" sz="8600" dirty="0" smtClean="0"/>
              <a:t>term</a:t>
            </a:r>
          </a:p>
          <a:p>
            <a:pPr marL="511175" indent="-282575">
              <a:buFont typeface="Wingdings" panose="05000000000000000000" pitchFamily="2" charset="2"/>
              <a:buChar char="§"/>
            </a:pPr>
            <a:r>
              <a:rPr lang="en-US" sz="7400" dirty="0" smtClean="0"/>
              <a:t>Notice of future </a:t>
            </a:r>
            <a:r>
              <a:rPr lang="en-US" sz="7400" dirty="0" err="1" smtClean="0"/>
              <a:t>BOGFW</a:t>
            </a:r>
            <a:r>
              <a:rPr lang="en-US" sz="7400" dirty="0" smtClean="0"/>
              <a:t> eligibility risk to ALL at-risk students</a:t>
            </a:r>
          </a:p>
          <a:p>
            <a:pPr marL="511175" indent="-282575">
              <a:buFont typeface="Wingdings" panose="05000000000000000000" pitchFamily="2" charset="2"/>
              <a:buChar char="§"/>
            </a:pPr>
            <a:r>
              <a:rPr lang="en-US" sz="7400" dirty="0" smtClean="0"/>
              <a:t>Not just current </a:t>
            </a:r>
            <a:r>
              <a:rPr lang="en-US" sz="7400" dirty="0" err="1" smtClean="0"/>
              <a:t>BOGFW</a:t>
            </a:r>
            <a:r>
              <a:rPr lang="en-US" sz="7400" dirty="0" smtClean="0"/>
              <a:t> at-risk students</a:t>
            </a:r>
            <a:endParaRPr lang="en-US" sz="6200" dirty="0" smtClean="0"/>
          </a:p>
          <a:p>
            <a:pPr marL="511175" indent="-282575">
              <a:buFont typeface="Wingdings" panose="05000000000000000000" pitchFamily="2" charset="2"/>
              <a:buChar char="§"/>
            </a:pPr>
            <a:r>
              <a:rPr lang="en-US" sz="7400" dirty="0" smtClean="0"/>
              <a:t>Required within 30 days from the end of the term - ongoing</a:t>
            </a:r>
          </a:p>
          <a:p>
            <a:pPr marL="228600" indent="0">
              <a:buNone/>
            </a:pPr>
            <a:r>
              <a:rPr lang="en-US" sz="8600" dirty="0" smtClean="0"/>
              <a:t>Districts must ensure that the requirements of this section are fully operational for registration for the fall 2016 term</a:t>
            </a:r>
          </a:p>
          <a:p>
            <a:pPr marL="511175" indent="-282575">
              <a:buFont typeface="Wingdings" panose="05000000000000000000" pitchFamily="2" charset="2"/>
              <a:buChar char="§"/>
            </a:pPr>
            <a:r>
              <a:rPr lang="en-US" sz="7400" dirty="0"/>
              <a:t>Includes information in board policies, catalogs, websites, etc.</a:t>
            </a:r>
          </a:p>
          <a:p>
            <a:pPr marL="228600" indent="0">
              <a:buNone/>
            </a:pPr>
            <a:r>
              <a:rPr lang="en-US" sz="8600" dirty="0"/>
              <a:t>Each community college district shall establish written procedures to appeal the loss of the </a:t>
            </a:r>
            <a:r>
              <a:rPr lang="en-US" sz="8600" dirty="0" err="1" smtClean="0"/>
              <a:t>BOGFW</a:t>
            </a:r>
            <a:endParaRPr lang="en-US" sz="8600" dirty="0" smtClean="0"/>
          </a:p>
          <a:p>
            <a:pPr marL="749808" lvl="1" indent="-228600">
              <a:buFont typeface="Wingdings" panose="05000000000000000000" pitchFamily="2" charset="2"/>
              <a:buChar char="§"/>
            </a:pPr>
            <a:endParaRPr lang="en-US" sz="4000" dirty="0"/>
          </a:p>
        </p:txBody>
      </p:sp>
    </p:spTree>
    <p:extLst>
      <p:ext uri="{BB962C8B-B14F-4D97-AF65-F5344CB8AC3E}">
        <p14:creationId xmlns:p14="http://schemas.microsoft.com/office/powerpoint/2010/main" val="2377242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Notification</a:t>
            </a:r>
            <a:endParaRPr lang="en-US" dirty="0"/>
          </a:p>
        </p:txBody>
      </p:sp>
      <p:sp>
        <p:nvSpPr>
          <p:cNvPr id="3" name="Content Placeholder 2"/>
          <p:cNvSpPr>
            <a:spLocks noGrp="1"/>
          </p:cNvSpPr>
          <p:nvPr>
            <p:ph idx="1"/>
          </p:nvPr>
        </p:nvSpPr>
        <p:spPr>
          <a:xfrm>
            <a:off x="1097280" y="1845734"/>
            <a:ext cx="10058400" cy="4461760"/>
          </a:xfrm>
        </p:spPr>
        <p:txBody>
          <a:bodyPr>
            <a:normAutofit fontScale="77500" lnSpcReduction="20000"/>
          </a:bodyPr>
          <a:lstStyle/>
          <a:p>
            <a:r>
              <a:rPr lang="en-US" dirty="0"/>
              <a:t>Dear SMCCCD Student,</a:t>
            </a:r>
          </a:p>
          <a:p>
            <a:r>
              <a:rPr lang="en-US" dirty="0"/>
              <a:t>This email is to alert you that you are currently failing to meet the minimum academic progress standards at one or more of the three colleges within the San Mateo County Community College District (Cañada College, College of San Mateo and Skyline College) and are at risk of losing future Board of Governors’ Fee waiver (BOGFW) eligibility.</a:t>
            </a:r>
          </a:p>
          <a:p>
            <a:r>
              <a:rPr lang="en-US" dirty="0"/>
              <a:t>The most recent assessment of your academic standing was made after final grades were processed at the end of the spring 2015 semester.  The minimum academic and progress standards are defined as a 2.0 cumulative GPA and a 50% completion rate for all attempted units within the SMCCCD.   </a:t>
            </a:r>
          </a:p>
          <a:p>
            <a:r>
              <a:rPr lang="en-US" dirty="0"/>
              <a:t>Recent changes made to Title 5 of the California Education Code by SB 1456 Student Success Act of 2012 state that beginning in Fall 2016, a student who fails to meet the minimum academic and progress standards of the institution for two consecutive semesters (fall and spring semesters, excludes summer) is at risk of losing eligibility for the Board of Governors’ Fee Waiver (BOGFW).  If you currently do not receive the BOGFW, you are still at risk of losing future eligibility until you regain good academic progress standing.</a:t>
            </a:r>
          </a:p>
          <a:p>
            <a:r>
              <a:rPr lang="en-US" dirty="0"/>
              <a:t>To learn more about this recent change and the steps you can take now to improve your academic progress standing, please see </a:t>
            </a:r>
            <a:r>
              <a:rPr lang="en-US" u="sng" dirty="0">
                <a:hlinkClick r:id="rId2"/>
              </a:rPr>
              <a:t>http://smccd.edu/faprobation/</a:t>
            </a:r>
            <a:r>
              <a:rPr lang="en-US" dirty="0"/>
              <a:t>. </a:t>
            </a:r>
          </a:p>
          <a:p>
            <a:r>
              <a:rPr lang="en-US" dirty="0"/>
              <a:t>The SMCCCD Colleges have a wide variety of support services and programs to help you successfully achieve your educational goals.  You are strongly encouraged to take advantage of them.</a:t>
            </a:r>
          </a:p>
          <a:p>
            <a:r>
              <a:rPr lang="en-US" dirty="0"/>
              <a:t>Sincerely,</a:t>
            </a:r>
          </a:p>
          <a:p>
            <a:r>
              <a:rPr lang="en-US" dirty="0"/>
              <a:t>The SMCCCD Colleges</a:t>
            </a:r>
          </a:p>
        </p:txBody>
      </p:sp>
    </p:spTree>
    <p:extLst>
      <p:ext uri="{BB962C8B-B14F-4D97-AF65-F5344CB8AC3E}">
        <p14:creationId xmlns:p14="http://schemas.microsoft.com/office/powerpoint/2010/main" val="2728312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Consecutive Terms</a:t>
            </a:r>
            <a:endParaRPr lang="en-US" dirty="0"/>
          </a:p>
        </p:txBody>
      </p:sp>
      <p:pic>
        <p:nvPicPr>
          <p:cNvPr id="5" name="Content Placeholder 4"/>
          <p:cNvPicPr>
            <a:picLocks noGrp="1" noChangeAspect="1"/>
          </p:cNvPicPr>
          <p:nvPr>
            <p:ph idx="1"/>
          </p:nvPr>
        </p:nvPicPr>
        <p:blipFill rotWithShape="1">
          <a:blip r:embed="rId2"/>
          <a:srcRect t="1724" b="2497"/>
          <a:stretch/>
        </p:blipFill>
        <p:spPr>
          <a:xfrm>
            <a:off x="2570075" y="1813560"/>
            <a:ext cx="6124825" cy="4501515"/>
          </a:xfrm>
          <a:prstGeom prst="rect">
            <a:avLst/>
          </a:prstGeom>
        </p:spPr>
      </p:pic>
    </p:spTree>
    <p:extLst>
      <p:ext uri="{BB962C8B-B14F-4D97-AF65-F5344CB8AC3E}">
        <p14:creationId xmlns:p14="http://schemas.microsoft.com/office/powerpoint/2010/main" val="728778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a:t>
            </a:r>
            <a:endParaRPr lang="en-US" dirty="0"/>
          </a:p>
        </p:txBody>
      </p:sp>
      <p:sp>
        <p:nvSpPr>
          <p:cNvPr id="3" name="Content Placeholder 2"/>
          <p:cNvSpPr>
            <a:spLocks noGrp="1"/>
          </p:cNvSpPr>
          <p:nvPr>
            <p:ph idx="1"/>
          </p:nvPr>
        </p:nvSpPr>
        <p:spPr>
          <a:xfrm>
            <a:off x="1097280" y="1737360"/>
            <a:ext cx="10305826" cy="5087549"/>
          </a:xfrm>
        </p:spPr>
        <p:txBody>
          <a:bodyPr>
            <a:normAutofit/>
          </a:bodyPr>
          <a:lstStyle/>
          <a:p>
            <a:pPr marL="200025" lvl="1" indent="0">
              <a:buNone/>
            </a:pPr>
            <a:r>
              <a:rPr lang="en-US" sz="2800" dirty="0" smtClean="0"/>
              <a:t>Extenuating circumstances</a:t>
            </a:r>
          </a:p>
          <a:p>
            <a:pPr marL="725488" lvl="1" indent="-342900">
              <a:spcAft>
                <a:spcPts val="200"/>
              </a:spcAft>
              <a:buFont typeface="Wingdings" panose="05000000000000000000" pitchFamily="2" charset="2"/>
              <a:buChar char="§"/>
            </a:pPr>
            <a:r>
              <a:rPr lang="en-US" sz="2400" dirty="0" smtClean="0"/>
              <a:t>Verified </a:t>
            </a:r>
            <a:r>
              <a:rPr lang="en-US" sz="2400" dirty="0"/>
              <a:t>cases of accidents, </a:t>
            </a:r>
            <a:r>
              <a:rPr lang="en-US" sz="2400" dirty="0" smtClean="0"/>
              <a:t>illnesses</a:t>
            </a:r>
          </a:p>
          <a:p>
            <a:pPr marL="725488" lvl="1" indent="-342900">
              <a:spcAft>
                <a:spcPts val="200"/>
              </a:spcAft>
              <a:buFont typeface="Wingdings" panose="05000000000000000000" pitchFamily="2" charset="2"/>
              <a:buChar char="§"/>
            </a:pPr>
            <a:r>
              <a:rPr lang="en-US" sz="2400" dirty="0" smtClean="0"/>
              <a:t>Documented changes in student’s economic situation</a:t>
            </a:r>
          </a:p>
          <a:p>
            <a:pPr marL="725488" lvl="1" indent="-342900">
              <a:spcAft>
                <a:spcPts val="200"/>
              </a:spcAft>
              <a:buFont typeface="Wingdings" panose="05000000000000000000" pitchFamily="2" charset="2"/>
              <a:buChar char="§"/>
            </a:pPr>
            <a:r>
              <a:rPr lang="en-US" sz="2400" dirty="0" smtClean="0"/>
              <a:t>Evidence the student was unable to obtain essential support services</a:t>
            </a:r>
          </a:p>
          <a:p>
            <a:pPr marL="746125" lvl="1" indent="-342900">
              <a:spcAft>
                <a:spcPts val="200"/>
              </a:spcAft>
              <a:buFont typeface="Wingdings" panose="05000000000000000000" pitchFamily="2" charset="2"/>
              <a:buChar char="§"/>
            </a:pPr>
            <a:r>
              <a:rPr lang="en-US" sz="2400" dirty="0" smtClean="0"/>
              <a:t>Factors </a:t>
            </a:r>
            <a:r>
              <a:rPr lang="en-US" sz="2400" dirty="0"/>
              <a:t>associated with Veterans, CalWORKs, </a:t>
            </a:r>
            <a:r>
              <a:rPr lang="en-US" sz="2400" dirty="0" err="1"/>
              <a:t>EOPS</a:t>
            </a:r>
            <a:r>
              <a:rPr lang="en-US" sz="2400" dirty="0"/>
              <a:t>, and </a:t>
            </a:r>
            <a:r>
              <a:rPr lang="en-US" sz="2400" dirty="0" smtClean="0"/>
              <a:t>DSPS status</a:t>
            </a:r>
          </a:p>
          <a:p>
            <a:pPr marL="200025" lvl="1" indent="0">
              <a:buNone/>
            </a:pPr>
            <a:r>
              <a:rPr lang="en-US" sz="2800" dirty="0" smtClean="0"/>
              <a:t>Student </a:t>
            </a:r>
            <a:r>
              <a:rPr lang="en-US" sz="2800" dirty="0"/>
              <a:t>with a disability applied for, but did not receive reasonable accommodation in a timely </a:t>
            </a:r>
            <a:r>
              <a:rPr lang="en-US" sz="2800" dirty="0" smtClean="0"/>
              <a:t>manner</a:t>
            </a:r>
          </a:p>
          <a:p>
            <a:pPr marL="200025" lvl="1" indent="0">
              <a:buNone/>
            </a:pPr>
            <a:r>
              <a:rPr lang="en-US" sz="2800" dirty="0" smtClean="0"/>
              <a:t>Significant </a:t>
            </a:r>
            <a:r>
              <a:rPr lang="en-US" sz="2800" dirty="0"/>
              <a:t>academic </a:t>
            </a:r>
            <a:r>
              <a:rPr lang="en-US" sz="2800" dirty="0" smtClean="0"/>
              <a:t>improvement in term (2.0 GPA/50% Completion)</a:t>
            </a:r>
          </a:p>
          <a:p>
            <a:pPr marL="739775" lvl="2" indent="-355600">
              <a:buFont typeface="Wingdings" panose="05000000000000000000" pitchFamily="2" charset="2"/>
              <a:buChar char="§"/>
            </a:pPr>
            <a:r>
              <a:rPr lang="en-US" sz="2400" dirty="0" smtClean="0"/>
              <a:t>Optional to approve or grant automatic appeal</a:t>
            </a:r>
          </a:p>
          <a:p>
            <a:pPr marL="228600" lvl="2" indent="0">
              <a:buNone/>
            </a:pPr>
            <a:r>
              <a:rPr lang="en-US" sz="2800" dirty="0" smtClean="0"/>
              <a:t>A </a:t>
            </a:r>
            <a:r>
              <a:rPr lang="en-US" sz="2800" dirty="0"/>
              <a:t>student who successfully appeals the loss of enrollment priority shall also have </a:t>
            </a:r>
            <a:r>
              <a:rPr lang="en-US" sz="2800" dirty="0" err="1" smtClean="0"/>
              <a:t>BOGFW</a:t>
            </a:r>
            <a:r>
              <a:rPr lang="en-US" sz="2800" dirty="0" smtClean="0"/>
              <a:t> </a:t>
            </a:r>
            <a:r>
              <a:rPr lang="en-US" sz="2800" dirty="0"/>
              <a:t>eligibility </a:t>
            </a:r>
            <a:r>
              <a:rPr lang="en-US" sz="2800" dirty="0" smtClean="0"/>
              <a:t>restored (ONE APPEAL PROCESS)</a:t>
            </a:r>
            <a:endParaRPr lang="en-US" sz="2800" dirty="0"/>
          </a:p>
        </p:txBody>
      </p:sp>
    </p:spTree>
    <p:extLst>
      <p:ext uri="{BB962C8B-B14F-4D97-AF65-F5344CB8AC3E}">
        <p14:creationId xmlns:p14="http://schemas.microsoft.com/office/powerpoint/2010/main" val="3071643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SMCCCD Status/Process</a:t>
            </a:r>
            <a:endParaRPr lang="en-US" dirty="0"/>
          </a:p>
        </p:txBody>
      </p:sp>
      <p:sp>
        <p:nvSpPr>
          <p:cNvPr id="3" name="Content Placeholder 2"/>
          <p:cNvSpPr>
            <a:spLocks noGrp="1"/>
          </p:cNvSpPr>
          <p:nvPr>
            <p:ph idx="1"/>
          </p:nvPr>
        </p:nvSpPr>
        <p:spPr/>
        <p:txBody>
          <a:bodyPr>
            <a:normAutofit lnSpcReduction="10000"/>
          </a:bodyPr>
          <a:lstStyle/>
          <a:p>
            <a:pPr marL="725488" lvl="1" indent="-342900">
              <a:buNone/>
            </a:pPr>
            <a:r>
              <a:rPr lang="en-US" sz="2800" dirty="0" smtClean="0"/>
              <a:t>Common Appeal Form</a:t>
            </a:r>
          </a:p>
          <a:p>
            <a:pPr marL="725488" lvl="1" indent="-342900">
              <a:buNone/>
            </a:pPr>
            <a:r>
              <a:rPr lang="en-US" sz="2800" dirty="0" smtClean="0"/>
              <a:t>Local Committee</a:t>
            </a:r>
          </a:p>
          <a:p>
            <a:pPr marL="725488" lvl="1" indent="-342900">
              <a:buNone/>
            </a:pPr>
            <a:r>
              <a:rPr lang="en-US" sz="2800" dirty="0" smtClean="0"/>
              <a:t>SMCCCD Resource Page</a:t>
            </a:r>
          </a:p>
          <a:p>
            <a:pPr marL="725488" lvl="1" indent="-342900">
              <a:spcAft>
                <a:spcPts val="200"/>
              </a:spcAft>
              <a:buFont typeface="Wingdings" panose="05000000000000000000" pitchFamily="2" charset="2"/>
              <a:buChar char="§"/>
            </a:pPr>
            <a:r>
              <a:rPr lang="en-US" sz="2400" dirty="0">
                <a:solidFill>
                  <a:schemeClr val="tx1"/>
                </a:solidFill>
              </a:rPr>
              <a:t>http://</a:t>
            </a:r>
            <a:r>
              <a:rPr lang="en-US" sz="2400" dirty="0" smtClean="0">
                <a:solidFill>
                  <a:schemeClr val="tx1"/>
                </a:solidFill>
              </a:rPr>
              <a:t>smccd.edu/faprobation</a:t>
            </a:r>
          </a:p>
          <a:p>
            <a:pPr marL="725488" lvl="1" indent="-342900">
              <a:spcAft>
                <a:spcPts val="200"/>
              </a:spcAft>
              <a:buFont typeface="Wingdings" panose="05000000000000000000" pitchFamily="2" charset="2"/>
              <a:buChar char="§"/>
            </a:pPr>
            <a:r>
              <a:rPr lang="en-US" sz="2400" dirty="0" smtClean="0">
                <a:solidFill>
                  <a:schemeClr val="tx1"/>
                </a:solidFill>
              </a:rPr>
              <a:t>Needs update</a:t>
            </a:r>
          </a:p>
          <a:p>
            <a:pPr marL="725488" lvl="1" indent="-342900">
              <a:spcAft>
                <a:spcPts val="200"/>
              </a:spcAft>
              <a:buFont typeface="Wingdings" panose="05000000000000000000" pitchFamily="2" charset="2"/>
              <a:buChar char="§"/>
            </a:pPr>
            <a:r>
              <a:rPr lang="en-US" sz="2400" dirty="0" smtClean="0">
                <a:solidFill>
                  <a:schemeClr val="tx1"/>
                </a:solidFill>
              </a:rPr>
              <a:t>Link Appeal Form</a:t>
            </a:r>
          </a:p>
          <a:p>
            <a:pPr marL="725488" lvl="1" indent="-342900">
              <a:spcAft>
                <a:spcPts val="200"/>
              </a:spcAft>
              <a:buNone/>
            </a:pPr>
            <a:endParaRPr lang="en-US" sz="2400" dirty="0" smtClean="0"/>
          </a:p>
          <a:p>
            <a:pPr marL="725488" lvl="1" indent="-342900">
              <a:buNone/>
            </a:pPr>
            <a:r>
              <a:rPr lang="en-US" sz="2800" dirty="0" smtClean="0"/>
              <a:t>CALBFA/CALBSTU Banner Releases late April/Install June</a:t>
            </a:r>
          </a:p>
          <a:p>
            <a:pPr marL="725488" lvl="1" indent="-342900">
              <a:buNone/>
            </a:pPr>
            <a:r>
              <a:rPr lang="en-US" sz="2800" dirty="0"/>
              <a:t>FA TV Get </a:t>
            </a:r>
            <a:r>
              <a:rPr lang="en-US" sz="2800" dirty="0" smtClean="0"/>
              <a:t>SAP</a:t>
            </a:r>
          </a:p>
          <a:p>
            <a:pPr marL="725488" lvl="1" indent="-342900">
              <a:spcAft>
                <a:spcPts val="200"/>
              </a:spcAft>
              <a:buFont typeface="Wingdings" panose="05000000000000000000" pitchFamily="2" charset="2"/>
              <a:buChar char="§"/>
            </a:pPr>
            <a:r>
              <a:rPr lang="en-US" sz="2800" dirty="0" smtClean="0"/>
              <a:t>	Loss of Enrollment Priority &amp; BOGFW Modules</a:t>
            </a:r>
          </a:p>
        </p:txBody>
      </p:sp>
    </p:spTree>
    <p:extLst>
      <p:ext uri="{BB962C8B-B14F-4D97-AF65-F5344CB8AC3E}">
        <p14:creationId xmlns:p14="http://schemas.microsoft.com/office/powerpoint/2010/main" val="2036784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SMCCCD Resource Page</a:t>
            </a:r>
            <a:endParaRPr lang="en-US" dirty="0"/>
          </a:p>
        </p:txBody>
      </p:sp>
      <p:sp>
        <p:nvSpPr>
          <p:cNvPr id="4" name="Content Placeholder 3"/>
          <p:cNvSpPr>
            <a:spLocks noGrp="1"/>
          </p:cNvSpPr>
          <p:nvPr>
            <p:ph idx="1"/>
          </p:nvPr>
        </p:nvSpPr>
        <p:spPr/>
        <p:txBody>
          <a:bodyPr/>
          <a:lstStyle/>
          <a:p>
            <a:pPr marL="201168" lvl="1" indent="0">
              <a:buNone/>
            </a:pPr>
            <a:endParaRPr lang="en-US" dirty="0" smtClean="0"/>
          </a:p>
          <a:p>
            <a:pPr lvl="1"/>
            <a:endParaRPr lang="en-US" dirty="0"/>
          </a:p>
          <a:p>
            <a:pPr lvl="1"/>
            <a:endParaRPr lang="en-US" dirty="0"/>
          </a:p>
        </p:txBody>
      </p:sp>
      <p:pic>
        <p:nvPicPr>
          <p:cNvPr id="6" name="Picture 5"/>
          <p:cNvPicPr>
            <a:picLocks noChangeAspect="1"/>
          </p:cNvPicPr>
          <p:nvPr/>
        </p:nvPicPr>
        <p:blipFill>
          <a:blip r:embed="rId2"/>
          <a:stretch>
            <a:fillRect/>
          </a:stretch>
        </p:blipFill>
        <p:spPr>
          <a:xfrm>
            <a:off x="2695575" y="1737360"/>
            <a:ext cx="6362700" cy="4549177"/>
          </a:xfrm>
          <a:prstGeom prst="rect">
            <a:avLst/>
          </a:prstGeom>
        </p:spPr>
      </p:pic>
    </p:spTree>
    <p:extLst>
      <p:ext uri="{BB962C8B-B14F-4D97-AF65-F5344CB8AC3E}">
        <p14:creationId xmlns:p14="http://schemas.microsoft.com/office/powerpoint/2010/main" val="1403123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708</TotalTime>
  <Words>555</Words>
  <Application>Microsoft Office PowerPoint</Application>
  <PresentationFormat>Widescreen</PresentationFormat>
  <Paragraphs>64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Wingdings</vt:lpstr>
      <vt:lpstr>Retrospect</vt:lpstr>
      <vt:lpstr>Board of Governors Fee Waiver</vt:lpstr>
      <vt:lpstr>Loss of Fee Waiver</vt:lpstr>
      <vt:lpstr>Key Provisions</vt:lpstr>
      <vt:lpstr>Implementing Regulations</vt:lpstr>
      <vt:lpstr>Notification</vt:lpstr>
      <vt:lpstr>Determining Consecutive Terms</vt:lpstr>
      <vt:lpstr>Appeals</vt:lpstr>
      <vt:lpstr>SMCCCD Status/Process</vt:lpstr>
      <vt:lpstr>SMCCCD Resource Page</vt:lpstr>
    </vt:vector>
  </TitlesOfParts>
  <Company>Taft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3CBG-CISOA 2015</dc:title>
  <dc:creator>Adrian Agundez</dc:creator>
  <cp:lastModifiedBy>Hsieh, Chialin</cp:lastModifiedBy>
  <cp:revision>42</cp:revision>
  <dcterms:created xsi:type="dcterms:W3CDTF">2015-01-21T01:18:24Z</dcterms:created>
  <dcterms:modified xsi:type="dcterms:W3CDTF">2016-05-02T16:11:25Z</dcterms:modified>
</cp:coreProperties>
</file>