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Roboto"/>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font" Target="fonts/Roboto-regular.fntdata"/><Relationship Id="rId10" Type="http://schemas.openxmlformats.org/officeDocument/2006/relationships/slide" Target="slides/slide6.xml"/><Relationship Id="rId13" Type="http://schemas.openxmlformats.org/officeDocument/2006/relationships/font" Target="fonts/Roboto-italic.fntdata"/><Relationship Id="rId12" Type="http://schemas.openxmlformats.org/officeDocument/2006/relationships/font" Target="fonts/Roboto-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font" Target="fonts/Roboto-bold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6e052fab83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g6e052fab83_0_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6e052fab83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g6e052fab83_0_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6e052fab83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g6e052fab83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g6efa19826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g6efa198269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3" name="Shape 23"/>
        <p:cNvGrpSpPr/>
        <p:nvPr/>
      </p:nvGrpSpPr>
      <p:grpSpPr>
        <a:xfrm>
          <a:off x="0" y="0"/>
          <a:ext cx="0" cy="0"/>
          <a:chOff x="0" y="0"/>
          <a:chExt cx="0" cy="0"/>
        </a:xfrm>
      </p:grpSpPr>
      <p:sp>
        <p:nvSpPr>
          <p:cNvPr id="24" name="Google Shape;2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32" name="Shape 32"/>
        <p:cNvGrpSpPr/>
        <p:nvPr/>
      </p:nvGrpSpPr>
      <p:grpSpPr>
        <a:xfrm>
          <a:off x="0" y="0"/>
          <a:ext cx="0" cy="0"/>
          <a:chOff x="0" y="0"/>
          <a:chExt cx="0" cy="0"/>
        </a:xfrm>
      </p:grpSpPr>
      <p:sp>
        <p:nvSpPr>
          <p:cNvPr id="33" name="Google Shape;33;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8" name="Shape 38"/>
        <p:cNvGrpSpPr/>
        <p:nvPr/>
      </p:nvGrpSpPr>
      <p:grpSpPr>
        <a:xfrm>
          <a:off x="0" y="0"/>
          <a:ext cx="0" cy="0"/>
          <a:chOff x="0" y="0"/>
          <a:chExt cx="0" cy="0"/>
        </a:xfrm>
      </p:grpSpPr>
      <p:sp>
        <p:nvSpPr>
          <p:cNvPr id="39" name="Google Shape;39;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5" name="Shape 45"/>
        <p:cNvGrpSpPr/>
        <p:nvPr/>
      </p:nvGrpSpPr>
      <p:grpSpPr>
        <a:xfrm>
          <a:off x="0" y="0"/>
          <a:ext cx="0" cy="0"/>
          <a:chOff x="0" y="0"/>
          <a:chExt cx="0" cy="0"/>
        </a:xfrm>
      </p:grpSpPr>
      <p:sp>
        <p:nvSpPr>
          <p:cNvPr id="46" name="Google Shape;46;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3"/>
          <p:cNvSpPr txBox="1"/>
          <p:nvPr>
            <p:ph type="ctrTitle"/>
          </p:nvPr>
        </p:nvSpPr>
        <p:spPr>
          <a:xfrm>
            <a:off x="1524000" y="1597025"/>
            <a:ext cx="9144000" cy="26076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6000"/>
              <a:buFont typeface="Calibri"/>
              <a:buNone/>
            </a:pPr>
            <a:r>
              <a:t/>
            </a:r>
            <a:endParaRPr/>
          </a:p>
        </p:txBody>
      </p:sp>
      <p:sp>
        <p:nvSpPr>
          <p:cNvPr id="85" name="Google Shape;85;p13"/>
          <p:cNvSpPr txBox="1"/>
          <p:nvPr>
            <p:ph idx="1" type="subTitle"/>
          </p:nvPr>
        </p:nvSpPr>
        <p:spPr>
          <a:xfrm>
            <a:off x="1377950" y="4917900"/>
            <a:ext cx="9829500" cy="996300"/>
          </a:xfrm>
          <a:prstGeom prst="rect">
            <a:avLst/>
          </a:prstGeom>
          <a:noFill/>
          <a:ln>
            <a:noFill/>
          </a:ln>
        </p:spPr>
        <p:txBody>
          <a:bodyPr anchorCtr="0" anchor="t" bIns="45700" lIns="91425" spcFirstLastPara="1" rIns="91425" wrap="square" tIns="45700">
            <a:noAutofit/>
          </a:bodyPr>
          <a:lstStyle/>
          <a:p>
            <a:pPr indent="0" lvl="0" marL="0" rtl="0" algn="l">
              <a:lnSpc>
                <a:spcPct val="120000"/>
              </a:lnSpc>
              <a:spcBef>
                <a:spcPts val="0"/>
              </a:spcBef>
              <a:spcAft>
                <a:spcPts val="0"/>
              </a:spcAft>
              <a:buClr>
                <a:schemeClr val="dk1"/>
              </a:buClr>
              <a:buSzPts val="1100"/>
              <a:buFont typeface="Arial"/>
              <a:buNone/>
            </a:pPr>
            <a:r>
              <a:rPr lang="en-US" sz="3600">
                <a:solidFill>
                  <a:srgbClr val="002F6D"/>
                </a:solidFill>
                <a:highlight>
                  <a:srgbClr val="FFFFFF"/>
                </a:highlight>
                <a:latin typeface="Roboto"/>
                <a:ea typeface="Roboto"/>
                <a:cs typeface="Roboto"/>
                <a:sym typeface="Roboto"/>
              </a:rPr>
              <a:t>Improving Online CTE Pathways Grant Program</a:t>
            </a:r>
            <a:endParaRPr sz="3600">
              <a:solidFill>
                <a:srgbClr val="002F6D"/>
              </a:solidFill>
              <a:highlight>
                <a:srgbClr val="FFFFFF"/>
              </a:highlight>
              <a:latin typeface="Roboto"/>
              <a:ea typeface="Roboto"/>
              <a:cs typeface="Roboto"/>
              <a:sym typeface="Roboto"/>
            </a:endParaRPr>
          </a:p>
          <a:p>
            <a:pPr indent="0" lvl="0" marL="0" rtl="0" algn="ctr">
              <a:lnSpc>
                <a:spcPct val="90000"/>
              </a:lnSpc>
              <a:spcBef>
                <a:spcPts val="0"/>
              </a:spcBef>
              <a:spcAft>
                <a:spcPts val="0"/>
              </a:spcAft>
              <a:buClr>
                <a:schemeClr val="dk1"/>
              </a:buClr>
              <a:buSzPts val="3600"/>
              <a:buNone/>
            </a:pPr>
            <a:r>
              <a:t/>
            </a:r>
            <a:endParaRPr sz="3600"/>
          </a:p>
        </p:txBody>
      </p:sp>
      <p:pic>
        <p:nvPicPr>
          <p:cNvPr id="86" name="Google Shape;86;p13"/>
          <p:cNvPicPr preferRelativeResize="0"/>
          <p:nvPr/>
        </p:nvPicPr>
        <p:blipFill rotWithShape="1">
          <a:blip r:embed="rId3">
            <a:alphaModFix/>
          </a:blip>
          <a:srcRect b="0" l="0" r="0" t="0"/>
          <a:stretch/>
        </p:blipFill>
        <p:spPr>
          <a:xfrm>
            <a:off x="4741887" y="463562"/>
            <a:ext cx="2524125" cy="1133475"/>
          </a:xfrm>
          <a:prstGeom prst="rect">
            <a:avLst/>
          </a:prstGeom>
          <a:noFill/>
          <a:ln>
            <a:noFill/>
          </a:ln>
        </p:spPr>
      </p:pic>
      <p:pic>
        <p:nvPicPr>
          <p:cNvPr id="87" name="Google Shape;87;p13"/>
          <p:cNvPicPr preferRelativeResize="0"/>
          <p:nvPr/>
        </p:nvPicPr>
        <p:blipFill>
          <a:blip r:embed="rId4">
            <a:alphaModFix/>
          </a:blip>
          <a:stretch>
            <a:fillRect/>
          </a:stretch>
        </p:blipFill>
        <p:spPr>
          <a:xfrm>
            <a:off x="3676349" y="1637625"/>
            <a:ext cx="4547175" cy="31209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4"/>
          <p:cNvSpPr txBox="1"/>
          <p:nvPr>
            <p:ph type="title"/>
          </p:nvPr>
        </p:nvSpPr>
        <p:spPr>
          <a:xfrm>
            <a:off x="713475" y="490775"/>
            <a:ext cx="9481500" cy="15333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90000"/>
              </a:lnSpc>
              <a:spcBef>
                <a:spcPts val="0"/>
              </a:spcBef>
              <a:spcAft>
                <a:spcPts val="0"/>
              </a:spcAft>
              <a:buClr>
                <a:schemeClr val="dk1"/>
              </a:buClr>
              <a:buSzPts val="3959"/>
              <a:buFont typeface="Calibri"/>
              <a:buNone/>
            </a:pPr>
            <a:r>
              <a:rPr lang="en-US" sz="3959"/>
              <a:t>Programs to be launched or expanded under this Grant:</a:t>
            </a:r>
            <a:endParaRPr sz="3959"/>
          </a:p>
          <a:p>
            <a:pPr indent="0" lvl="0" marL="0" rtl="0" algn="l">
              <a:lnSpc>
                <a:spcPct val="90000"/>
              </a:lnSpc>
              <a:spcBef>
                <a:spcPts val="0"/>
              </a:spcBef>
              <a:spcAft>
                <a:spcPts val="0"/>
              </a:spcAft>
              <a:buClr>
                <a:schemeClr val="dk1"/>
              </a:buClr>
              <a:buSzPts val="3959"/>
              <a:buFont typeface="Calibri"/>
              <a:buNone/>
            </a:pPr>
            <a:br>
              <a:rPr lang="en-US" sz="3959"/>
            </a:br>
            <a:br>
              <a:rPr lang="en-US" sz="2520"/>
            </a:br>
            <a:endParaRPr sz="3959">
              <a:latin typeface="Calibri"/>
              <a:ea typeface="Calibri"/>
              <a:cs typeface="Calibri"/>
              <a:sym typeface="Calibri"/>
            </a:endParaRPr>
          </a:p>
        </p:txBody>
      </p:sp>
      <p:sp>
        <p:nvSpPr>
          <p:cNvPr id="93" name="Google Shape;93;p14"/>
          <p:cNvSpPr txBox="1"/>
          <p:nvPr>
            <p:ph idx="1" type="body"/>
          </p:nvPr>
        </p:nvSpPr>
        <p:spPr>
          <a:xfrm>
            <a:off x="631050" y="1503450"/>
            <a:ext cx="9809400" cy="4956300"/>
          </a:xfrm>
          <a:prstGeom prst="rect">
            <a:avLst/>
          </a:prstGeom>
          <a:noFill/>
          <a:ln>
            <a:noFill/>
          </a:ln>
        </p:spPr>
        <p:txBody>
          <a:bodyPr anchorCtr="0" anchor="t" bIns="45700" lIns="91425" spcFirstLastPara="1" rIns="91425" wrap="square" tIns="45700">
            <a:noAutofit/>
          </a:bodyPr>
          <a:lstStyle/>
          <a:p>
            <a:pPr indent="-342900" lvl="0" marL="457200" rtl="0" algn="l">
              <a:spcBef>
                <a:spcPts val="1000"/>
              </a:spcBef>
              <a:spcAft>
                <a:spcPts val="0"/>
              </a:spcAft>
              <a:buSzPts val="1800"/>
              <a:buChar char="➢"/>
            </a:pPr>
            <a:r>
              <a:rPr lang="en-US"/>
              <a:t>Online </a:t>
            </a:r>
            <a:r>
              <a:rPr lang="en-US"/>
              <a:t>Business Academy</a:t>
            </a:r>
            <a:endParaRPr/>
          </a:p>
          <a:p>
            <a:pPr indent="-342900" lvl="0" marL="457200" rtl="0" algn="l">
              <a:spcBef>
                <a:spcPts val="0"/>
              </a:spcBef>
              <a:spcAft>
                <a:spcPts val="0"/>
              </a:spcAft>
              <a:buSzPts val="1800"/>
              <a:buChar char="➢"/>
            </a:pPr>
            <a:r>
              <a:rPr lang="en-US"/>
              <a:t>Cloud Computing</a:t>
            </a:r>
            <a:endParaRPr/>
          </a:p>
          <a:p>
            <a:pPr indent="-342900" lvl="0" marL="457200" rtl="0" algn="l">
              <a:spcBef>
                <a:spcPts val="0"/>
              </a:spcBef>
              <a:spcAft>
                <a:spcPts val="0"/>
              </a:spcAft>
              <a:buSzPts val="1800"/>
              <a:buChar char="➢"/>
            </a:pPr>
            <a:r>
              <a:rPr lang="en-US"/>
              <a:t>Data Analysis</a:t>
            </a:r>
            <a:endParaRPr/>
          </a:p>
          <a:p>
            <a:pPr indent="-342900" lvl="0" marL="457200" rtl="0" algn="l">
              <a:spcBef>
                <a:spcPts val="0"/>
              </a:spcBef>
              <a:spcAft>
                <a:spcPts val="0"/>
              </a:spcAft>
              <a:buSzPts val="1800"/>
              <a:buChar char="➢"/>
            </a:pPr>
            <a:r>
              <a:rPr lang="en-US"/>
              <a:t>Cybersecurity</a:t>
            </a:r>
            <a:endParaRPr/>
          </a:p>
          <a:p>
            <a:pPr indent="-342900" lvl="0" marL="457200" rtl="0" algn="l">
              <a:spcBef>
                <a:spcPts val="0"/>
              </a:spcBef>
              <a:spcAft>
                <a:spcPts val="0"/>
              </a:spcAft>
              <a:buSzPts val="1800"/>
              <a:buChar char="➢"/>
            </a:pPr>
            <a:r>
              <a:rPr lang="en-US"/>
              <a:t>User Interface/User Experience (UI/UX)</a:t>
            </a:r>
            <a:endParaRPr/>
          </a:p>
          <a:p>
            <a:pPr indent="-342900" lvl="0" marL="457200" rtl="0" algn="l">
              <a:spcBef>
                <a:spcPts val="0"/>
              </a:spcBef>
              <a:spcAft>
                <a:spcPts val="0"/>
              </a:spcAft>
              <a:buSzPts val="1800"/>
              <a:buChar char="➢"/>
            </a:pPr>
            <a:r>
              <a:rPr lang="en-US"/>
              <a:t>Paralegal</a:t>
            </a:r>
            <a:endParaRPr/>
          </a:p>
          <a:p>
            <a:pPr indent="0" lvl="0" marL="0" rtl="0" algn="l">
              <a:spcBef>
                <a:spcPts val="1000"/>
              </a:spcBef>
              <a:spcAft>
                <a:spcPts val="0"/>
              </a:spcAft>
              <a:buClr>
                <a:schemeClr val="dk1"/>
              </a:buClr>
              <a:buSzPts val="1100"/>
              <a:buFont typeface="Arial"/>
              <a:buNone/>
            </a:pPr>
            <a:r>
              <a:rPr lang="en-US"/>
              <a:t>Satellite campus in Menlo Park (location of several classes in our CTE Programs)</a:t>
            </a:r>
            <a:endParaRPr/>
          </a:p>
        </p:txBody>
      </p:sp>
      <p:sp>
        <p:nvSpPr>
          <p:cNvPr id="94" name="Google Shape;94;p14"/>
          <p:cNvSpPr txBox="1"/>
          <p:nvPr/>
        </p:nvSpPr>
        <p:spPr>
          <a:xfrm>
            <a:off x="7592133" y="1050254"/>
            <a:ext cx="4415246"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15"/>
          <p:cNvSpPr txBox="1"/>
          <p:nvPr>
            <p:ph type="title"/>
          </p:nvPr>
        </p:nvSpPr>
        <p:spPr>
          <a:xfrm>
            <a:off x="806850" y="667833"/>
            <a:ext cx="67854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100000"/>
              </a:lnSpc>
              <a:spcBef>
                <a:spcPts val="0"/>
              </a:spcBef>
              <a:spcAft>
                <a:spcPts val="0"/>
              </a:spcAft>
              <a:buClr>
                <a:schemeClr val="dk1"/>
              </a:buClr>
              <a:buSzPts val="3959"/>
              <a:buFont typeface="Calibri"/>
              <a:buNone/>
            </a:pPr>
            <a:r>
              <a:rPr lang="en-US" sz="3959"/>
              <a:t>Areas of work for the Grant:</a:t>
            </a:r>
            <a:endParaRPr sz="3959"/>
          </a:p>
          <a:p>
            <a:pPr indent="0" lvl="0" marL="0" rtl="0" algn="l">
              <a:lnSpc>
                <a:spcPct val="100000"/>
              </a:lnSpc>
              <a:spcBef>
                <a:spcPts val="0"/>
              </a:spcBef>
              <a:spcAft>
                <a:spcPts val="0"/>
              </a:spcAft>
              <a:buClr>
                <a:schemeClr val="dk1"/>
              </a:buClr>
              <a:buSzPts val="3959"/>
              <a:buFont typeface="Calibri"/>
              <a:buNone/>
            </a:pPr>
            <a:r>
              <a:rPr lang="en-US" sz="3959"/>
              <a:t>Marketing</a:t>
            </a:r>
            <a:br>
              <a:rPr lang="en-US" sz="3959"/>
            </a:br>
            <a:br>
              <a:rPr lang="en-US" sz="2520"/>
            </a:br>
            <a:endParaRPr sz="3959">
              <a:latin typeface="Calibri"/>
              <a:ea typeface="Calibri"/>
              <a:cs typeface="Calibri"/>
              <a:sym typeface="Calibri"/>
            </a:endParaRPr>
          </a:p>
        </p:txBody>
      </p:sp>
      <p:sp>
        <p:nvSpPr>
          <p:cNvPr id="100" name="Google Shape;100;p15"/>
          <p:cNvSpPr txBox="1"/>
          <p:nvPr>
            <p:ph idx="1" type="body"/>
          </p:nvPr>
        </p:nvSpPr>
        <p:spPr>
          <a:xfrm>
            <a:off x="646400" y="1472750"/>
            <a:ext cx="8421000" cy="4351200"/>
          </a:xfrm>
          <a:prstGeom prst="rect">
            <a:avLst/>
          </a:prstGeom>
          <a:noFill/>
          <a:ln>
            <a:noFill/>
          </a:ln>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rPr lang="en-US"/>
              <a:t>The goal of our marketing campaign is to increase enrollment at Cañada College in our CTE Programs, as well as increase awareness of our CTE Programs in the communities we serve.</a:t>
            </a:r>
            <a:endParaRPr/>
          </a:p>
        </p:txBody>
      </p:sp>
      <p:sp>
        <p:nvSpPr>
          <p:cNvPr id="101" name="Google Shape;101;p15"/>
          <p:cNvSpPr txBox="1"/>
          <p:nvPr/>
        </p:nvSpPr>
        <p:spPr>
          <a:xfrm>
            <a:off x="7592133" y="1050254"/>
            <a:ext cx="44151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806850" y="667833"/>
            <a:ext cx="67854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90000"/>
              </a:lnSpc>
              <a:spcBef>
                <a:spcPts val="0"/>
              </a:spcBef>
              <a:spcAft>
                <a:spcPts val="0"/>
              </a:spcAft>
              <a:buClr>
                <a:schemeClr val="dk1"/>
              </a:buClr>
              <a:buSzPts val="3959"/>
              <a:buFont typeface="Calibri"/>
              <a:buNone/>
            </a:pPr>
            <a:r>
              <a:rPr lang="en-US" sz="3959"/>
              <a:t>Areas of work for the Grant:</a:t>
            </a:r>
            <a:endParaRPr sz="3959"/>
          </a:p>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90000"/>
              </a:lnSpc>
              <a:spcBef>
                <a:spcPts val="0"/>
              </a:spcBef>
              <a:spcAft>
                <a:spcPts val="0"/>
              </a:spcAft>
              <a:buClr>
                <a:schemeClr val="dk1"/>
              </a:buClr>
              <a:buSzPts val="3959"/>
              <a:buFont typeface="Calibri"/>
              <a:buNone/>
            </a:pPr>
            <a:r>
              <a:rPr lang="en-US" sz="3959"/>
              <a:t>Marketing</a:t>
            </a:r>
            <a:br>
              <a:rPr lang="en-US" sz="3959"/>
            </a:br>
            <a:br>
              <a:rPr lang="en-US" sz="2520"/>
            </a:br>
            <a:endParaRPr sz="3959">
              <a:latin typeface="Calibri"/>
              <a:ea typeface="Calibri"/>
              <a:cs typeface="Calibri"/>
              <a:sym typeface="Calibri"/>
            </a:endParaRPr>
          </a:p>
        </p:txBody>
      </p:sp>
      <p:sp>
        <p:nvSpPr>
          <p:cNvPr id="107" name="Google Shape;107;p16"/>
          <p:cNvSpPr txBox="1"/>
          <p:nvPr>
            <p:ph idx="1" type="body"/>
          </p:nvPr>
        </p:nvSpPr>
        <p:spPr>
          <a:xfrm>
            <a:off x="646400" y="1472750"/>
            <a:ext cx="8421000" cy="4351200"/>
          </a:xfrm>
          <a:prstGeom prst="rect">
            <a:avLst/>
          </a:prstGeom>
          <a:noFill/>
          <a:ln>
            <a:noFill/>
          </a:ln>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rPr lang="en-US"/>
              <a:t>● 496,970 Impressions</a:t>
            </a:r>
            <a:endParaRPr/>
          </a:p>
          <a:p>
            <a:pPr indent="0" lvl="0" marL="0" rtl="0" algn="l">
              <a:spcBef>
                <a:spcPts val="1000"/>
              </a:spcBef>
              <a:spcAft>
                <a:spcPts val="0"/>
              </a:spcAft>
              <a:buNone/>
            </a:pPr>
            <a:r>
              <a:rPr lang="en-US"/>
              <a:t>● 53,080 Clicks and Views</a:t>
            </a:r>
            <a:endParaRPr/>
          </a:p>
          <a:p>
            <a:pPr indent="0" lvl="0" marL="0" rtl="0" algn="l">
              <a:spcBef>
                <a:spcPts val="1000"/>
              </a:spcBef>
              <a:spcAft>
                <a:spcPts val="0"/>
              </a:spcAft>
              <a:buNone/>
            </a:pPr>
            <a:r>
              <a:rPr lang="en-US"/>
              <a:t>● 623 Website Visits with Action (clicked a link, emailed)</a:t>
            </a:r>
            <a:endParaRPr/>
          </a:p>
          <a:p>
            <a:pPr indent="0" lvl="0" marL="0" rtl="0" algn="l">
              <a:spcBef>
                <a:spcPts val="1000"/>
              </a:spcBef>
              <a:spcAft>
                <a:spcPts val="0"/>
              </a:spcAft>
              <a:buNone/>
            </a:pPr>
            <a:r>
              <a:rPr lang="en-US"/>
              <a:t>● 71 Calls to the college</a:t>
            </a:r>
            <a:endParaRPr/>
          </a:p>
          <a:p>
            <a:pPr indent="0" lvl="0" marL="0" rtl="0" algn="l">
              <a:spcBef>
                <a:spcPts val="1000"/>
              </a:spcBef>
              <a:spcAft>
                <a:spcPts val="0"/>
              </a:spcAft>
              <a:buNone/>
            </a:pPr>
            <a:r>
              <a:t/>
            </a:r>
            <a:endParaRPr/>
          </a:p>
        </p:txBody>
      </p:sp>
      <p:sp>
        <p:nvSpPr>
          <p:cNvPr id="108" name="Google Shape;108;p16"/>
          <p:cNvSpPr txBox="1"/>
          <p:nvPr/>
        </p:nvSpPr>
        <p:spPr>
          <a:xfrm>
            <a:off x="7592133" y="1050254"/>
            <a:ext cx="44151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806850" y="667825"/>
            <a:ext cx="88050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90000"/>
              </a:lnSpc>
              <a:spcBef>
                <a:spcPts val="0"/>
              </a:spcBef>
              <a:spcAft>
                <a:spcPts val="0"/>
              </a:spcAft>
              <a:buClr>
                <a:schemeClr val="dk1"/>
              </a:buClr>
              <a:buSzPts val="3959"/>
              <a:buFont typeface="Calibri"/>
              <a:buNone/>
            </a:pPr>
            <a:r>
              <a:rPr lang="en-US" sz="3959"/>
              <a:t>Areas of work for the Grant:</a:t>
            </a:r>
            <a:endParaRPr sz="3959"/>
          </a:p>
          <a:p>
            <a:pPr indent="0" lvl="0" marL="0" rtl="0" algn="l">
              <a:lnSpc>
                <a:spcPct val="90000"/>
              </a:lnSpc>
              <a:spcBef>
                <a:spcPts val="0"/>
              </a:spcBef>
              <a:spcAft>
                <a:spcPts val="0"/>
              </a:spcAft>
              <a:buClr>
                <a:schemeClr val="dk1"/>
              </a:buClr>
              <a:buSzPts val="3959"/>
              <a:buFont typeface="Calibri"/>
              <a:buNone/>
            </a:pPr>
            <a:r>
              <a:rPr lang="en-US" sz="3959"/>
              <a:t>Quality Online Teaching and Learning (QOTL):</a:t>
            </a:r>
            <a:br>
              <a:rPr lang="en-US" sz="3959"/>
            </a:br>
            <a:br>
              <a:rPr lang="en-US" sz="2520"/>
            </a:br>
            <a:endParaRPr sz="3959">
              <a:latin typeface="Calibri"/>
              <a:ea typeface="Calibri"/>
              <a:cs typeface="Calibri"/>
              <a:sym typeface="Calibri"/>
            </a:endParaRPr>
          </a:p>
        </p:txBody>
      </p:sp>
      <p:sp>
        <p:nvSpPr>
          <p:cNvPr id="114" name="Google Shape;114;p17"/>
          <p:cNvSpPr txBox="1"/>
          <p:nvPr>
            <p:ph idx="1" type="body"/>
          </p:nvPr>
        </p:nvSpPr>
        <p:spPr>
          <a:xfrm>
            <a:off x="715425" y="1480425"/>
            <a:ext cx="8421000" cy="4351200"/>
          </a:xfrm>
          <a:prstGeom prst="rect">
            <a:avLst/>
          </a:prstGeom>
          <a:noFill/>
          <a:ln>
            <a:noFill/>
          </a:ln>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Char char="•"/>
            </a:pPr>
            <a:r>
              <a:rPr lang="en-US"/>
              <a:t>15 faculty members are currently participating in the Spring 2020 QOTL Work</a:t>
            </a:r>
            <a:endParaRPr/>
          </a:p>
          <a:p>
            <a:pPr indent="0" lvl="0" marL="457200" rtl="0" algn="l">
              <a:spcBef>
                <a:spcPts val="1000"/>
              </a:spcBef>
              <a:spcAft>
                <a:spcPts val="0"/>
              </a:spcAft>
              <a:buNone/>
            </a:pPr>
            <a:r>
              <a:rPr lang="en-US"/>
              <a:t>Group</a:t>
            </a:r>
            <a:endParaRPr/>
          </a:p>
          <a:p>
            <a:pPr indent="-342900" lvl="0" marL="457200" rtl="0" algn="l">
              <a:spcBef>
                <a:spcPts val="1000"/>
              </a:spcBef>
              <a:spcAft>
                <a:spcPts val="0"/>
              </a:spcAft>
              <a:buSzPts val="1800"/>
              <a:buChar char="•"/>
            </a:pPr>
            <a:r>
              <a:rPr lang="en-US"/>
              <a:t>Three of our first four QOTL Coaches completed the Peer Online Course Review (POCR) training course in</a:t>
            </a:r>
            <a:endParaRPr/>
          </a:p>
          <a:p>
            <a:pPr indent="0" lvl="0" marL="457200" rtl="0" algn="l">
              <a:spcBef>
                <a:spcPts val="1000"/>
              </a:spcBef>
              <a:spcAft>
                <a:spcPts val="0"/>
              </a:spcAft>
              <a:buNone/>
            </a:pPr>
            <a:r>
              <a:rPr lang="en-US"/>
              <a:t>the Fall - this is an important step towards our goal of joining the CVC course exchange (ExCEL)</a:t>
            </a:r>
            <a:endParaRPr/>
          </a:p>
          <a:p>
            <a:pPr indent="0" lvl="0" marL="0" rtl="0" algn="l">
              <a:spcBef>
                <a:spcPts val="1000"/>
              </a:spcBef>
              <a:spcAft>
                <a:spcPts val="0"/>
              </a:spcAft>
              <a:buNone/>
            </a:pPr>
            <a:r>
              <a:t/>
            </a:r>
            <a:endParaRPr/>
          </a:p>
        </p:txBody>
      </p:sp>
      <p:sp>
        <p:nvSpPr>
          <p:cNvPr id="115" name="Google Shape;115;p17"/>
          <p:cNvSpPr txBox="1"/>
          <p:nvPr/>
        </p:nvSpPr>
        <p:spPr>
          <a:xfrm>
            <a:off x="7592133" y="1050254"/>
            <a:ext cx="44151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18"/>
          <p:cNvSpPr txBox="1"/>
          <p:nvPr>
            <p:ph type="title"/>
          </p:nvPr>
        </p:nvSpPr>
        <p:spPr>
          <a:xfrm>
            <a:off x="806850" y="667825"/>
            <a:ext cx="88050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959"/>
              <a:buFont typeface="Calibri"/>
              <a:buNone/>
            </a:pPr>
            <a:r>
              <a:t/>
            </a:r>
            <a:endParaRPr sz="3959"/>
          </a:p>
          <a:p>
            <a:pPr indent="0" lvl="0" marL="0" rtl="0" algn="l">
              <a:lnSpc>
                <a:spcPct val="90000"/>
              </a:lnSpc>
              <a:spcBef>
                <a:spcPts val="0"/>
              </a:spcBef>
              <a:spcAft>
                <a:spcPts val="0"/>
              </a:spcAft>
              <a:buClr>
                <a:schemeClr val="dk1"/>
              </a:buClr>
              <a:buSzPts val="3959"/>
              <a:buFont typeface="Calibri"/>
              <a:buNone/>
            </a:pPr>
            <a:r>
              <a:rPr lang="en-US" sz="3959"/>
              <a:t>Areas of work for the Grant:</a:t>
            </a:r>
            <a:endParaRPr sz="3959"/>
          </a:p>
          <a:p>
            <a:pPr indent="0" lvl="0" marL="0" rtl="0" algn="l">
              <a:lnSpc>
                <a:spcPct val="90000"/>
              </a:lnSpc>
              <a:spcBef>
                <a:spcPts val="0"/>
              </a:spcBef>
              <a:spcAft>
                <a:spcPts val="0"/>
              </a:spcAft>
              <a:buClr>
                <a:schemeClr val="dk1"/>
              </a:buClr>
              <a:buSzPts val="3959"/>
              <a:buFont typeface="Calibri"/>
              <a:buNone/>
            </a:pPr>
            <a:r>
              <a:rPr lang="en-US" sz="3959"/>
              <a:t>Instructional Design Assistance</a:t>
            </a:r>
            <a:br>
              <a:rPr lang="en-US" sz="3959"/>
            </a:br>
            <a:br>
              <a:rPr lang="en-US" sz="2520"/>
            </a:br>
            <a:endParaRPr sz="3959">
              <a:latin typeface="Calibri"/>
              <a:ea typeface="Calibri"/>
              <a:cs typeface="Calibri"/>
              <a:sym typeface="Calibri"/>
            </a:endParaRPr>
          </a:p>
        </p:txBody>
      </p:sp>
      <p:sp>
        <p:nvSpPr>
          <p:cNvPr id="121" name="Google Shape;121;p18"/>
          <p:cNvSpPr txBox="1"/>
          <p:nvPr>
            <p:ph idx="1" type="body"/>
          </p:nvPr>
        </p:nvSpPr>
        <p:spPr>
          <a:xfrm>
            <a:off x="715425" y="1480425"/>
            <a:ext cx="8421000" cy="4351200"/>
          </a:xfrm>
          <a:prstGeom prst="rect">
            <a:avLst/>
          </a:prstGeom>
          <a:noFill/>
          <a:ln>
            <a:noFill/>
          </a:ln>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Char char="•"/>
            </a:pPr>
            <a:r>
              <a:rPr lang="en-US"/>
              <a:t>Instructure (parent company of Canvas) has been contracted to assist with optimizing online CTE curriculum in Canvas</a:t>
            </a:r>
            <a:endParaRPr/>
          </a:p>
          <a:p>
            <a:pPr indent="-342900" lvl="0" marL="457200" rtl="0" algn="l">
              <a:spcBef>
                <a:spcPts val="0"/>
              </a:spcBef>
              <a:spcAft>
                <a:spcPts val="0"/>
              </a:spcAft>
              <a:buSzPts val="1800"/>
              <a:buChar char="•"/>
            </a:pPr>
            <a:r>
              <a:rPr lang="en-US"/>
              <a:t>Templates designed through this process will be assets for us to use in the future</a:t>
            </a:r>
            <a:endParaRPr/>
          </a:p>
          <a:p>
            <a:pPr indent="0" lvl="0" marL="0" rtl="0" algn="l">
              <a:spcBef>
                <a:spcPts val="1000"/>
              </a:spcBef>
              <a:spcAft>
                <a:spcPts val="0"/>
              </a:spcAft>
              <a:buNone/>
            </a:pPr>
            <a:r>
              <a:t/>
            </a:r>
            <a:endParaRPr/>
          </a:p>
        </p:txBody>
      </p:sp>
      <p:sp>
        <p:nvSpPr>
          <p:cNvPr id="122" name="Google Shape;122;p18"/>
          <p:cNvSpPr txBox="1"/>
          <p:nvPr/>
        </p:nvSpPr>
        <p:spPr>
          <a:xfrm>
            <a:off x="7592133" y="1050254"/>
            <a:ext cx="44151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