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5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6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7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8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9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0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30D422-6F68-4AC8-84AE-04AEA87A9F93}" v="5" dt="2019-09-29T23:01:37.0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ngel, Karen" userId="S::engelk@smccd.edu::b1bdb765-af5a-4eea-b146-a3f1b2df645c" providerId="AD" clId="Web-{8530D422-6F68-4AC8-84AE-04AEA87A9F93}"/>
    <pc:docChg chg="delSld modSld addMainMaster delMainMaster">
      <pc:chgData name="Engel, Karen" userId="S::engelk@smccd.edu::b1bdb765-af5a-4eea-b146-a3f1b2df645c" providerId="AD" clId="Web-{8530D422-6F68-4AC8-84AE-04AEA87A9F93}" dt="2019-09-29T23:01:37.063" v="4"/>
      <pc:docMkLst>
        <pc:docMk/>
      </pc:docMkLst>
      <pc:sldChg chg="modSp 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56"/>
        </pc:sldMkLst>
        <pc:spChg chg="mod ord">
          <ac:chgData name="Engel, Karen" userId="S::engelk@smccd.edu::b1bdb765-af5a-4eea-b146-a3f1b2df645c" providerId="AD" clId="Web-{8530D422-6F68-4AC8-84AE-04AEA87A9F93}" dt="2019-09-29T23:01:37.063" v="4"/>
          <ac:spMkLst>
            <pc:docMk/>
            <pc:sldMk cId="0" sldId="256"/>
            <ac:spMk id="3" creationId="{00000000-0000-0000-0000-000000000000}"/>
          </ac:spMkLst>
        </pc:spChg>
        <pc:spChg chg="mod ord">
          <ac:chgData name="Engel, Karen" userId="S::engelk@smccd.edu::b1bdb765-af5a-4eea-b146-a3f1b2df645c" providerId="AD" clId="Web-{8530D422-6F68-4AC8-84AE-04AEA87A9F93}" dt="2019-09-29T23:01:37.063" v="4"/>
          <ac:spMkLst>
            <pc:docMk/>
            <pc:sldMk cId="0" sldId="256"/>
            <ac:spMk id="2050" creationId="{00000000-0000-0000-0000-000000000000}"/>
          </ac:spMkLst>
        </pc:spChg>
      </pc:sldChg>
      <pc:sldChg chg="modSp 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60"/>
        </pc:sldMkLst>
        <pc:spChg chg="mod ord">
          <ac:chgData name="Engel, Karen" userId="S::engelk@smccd.edu::b1bdb765-af5a-4eea-b146-a3f1b2df645c" providerId="AD" clId="Web-{8530D422-6F68-4AC8-84AE-04AEA87A9F93}" dt="2019-09-29T23:01:37.063" v="4"/>
          <ac:spMkLst>
            <pc:docMk/>
            <pc:sldMk cId="0" sldId="260"/>
            <ac:spMk id="3074" creationId="{00000000-0000-0000-0000-000000000000}"/>
          </ac:spMkLst>
        </pc:spChg>
        <pc:spChg chg="mod ord">
          <ac:chgData name="Engel, Karen" userId="S::engelk@smccd.edu::b1bdb765-af5a-4eea-b146-a3f1b2df645c" providerId="AD" clId="Web-{8530D422-6F68-4AC8-84AE-04AEA87A9F93}" dt="2019-09-29T23:01:37.063" v="4"/>
          <ac:spMkLst>
            <pc:docMk/>
            <pc:sldMk cId="0" sldId="260"/>
            <ac:spMk id="3075" creationId="{00000000-0000-0000-0000-000000000000}"/>
          </ac:spMkLst>
        </pc:spChg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61"/>
        </pc:sldMkLst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62"/>
        </pc:sldMkLst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63"/>
        </pc:sldMkLst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64"/>
        </pc:sldMkLst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65"/>
        </pc:sldMkLst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66"/>
        </pc:sldMkLst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67"/>
        </pc:sldMkLst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68"/>
        </pc:sldMkLst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69"/>
        </pc:sldMkLst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70"/>
        </pc:sldMkLst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71"/>
        </pc:sldMkLst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72"/>
        </pc:sldMkLst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73"/>
        </pc:sldMkLst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74"/>
        </pc:sldMkLst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75"/>
        </pc:sldMkLst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76"/>
        </pc:sldMkLst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77"/>
        </pc:sldMkLst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78"/>
        </pc:sldMkLst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79"/>
        </pc:sldMkLst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80"/>
        </pc:sldMkLst>
      </pc:sldChg>
      <pc:sldChg chg="mod modClrScheme chgLayout">
        <pc:chgData name="Engel, Karen" userId="S::engelk@smccd.edu::b1bdb765-af5a-4eea-b146-a3f1b2df645c" providerId="AD" clId="Web-{8530D422-6F68-4AC8-84AE-04AEA87A9F93}" dt="2019-09-29T23:01:37.063" v="4"/>
        <pc:sldMkLst>
          <pc:docMk/>
          <pc:sldMk cId="0" sldId="282"/>
        </pc:sldMkLst>
      </pc:sldChg>
      <pc:sldChg chg="del">
        <pc:chgData name="Engel, Karen" userId="S::engelk@smccd.edu::b1bdb765-af5a-4eea-b146-a3f1b2df645c" providerId="AD" clId="Web-{8530D422-6F68-4AC8-84AE-04AEA87A9F93}" dt="2019-09-29T23:00:47.811" v="0"/>
        <pc:sldMkLst>
          <pc:docMk/>
          <pc:sldMk cId="678678343" sldId="283"/>
        </pc:sldMkLst>
      </pc:sldChg>
      <pc:sldChg chg="del">
        <pc:chgData name="Engel, Karen" userId="S::engelk@smccd.edu::b1bdb765-af5a-4eea-b146-a3f1b2df645c" providerId="AD" clId="Web-{8530D422-6F68-4AC8-84AE-04AEA87A9F93}" dt="2019-09-29T23:00:50.029" v="1"/>
        <pc:sldMkLst>
          <pc:docMk/>
          <pc:sldMk cId="2961512232" sldId="284"/>
        </pc:sldMkLst>
      </pc:sldChg>
      <pc:sldChg chg="del">
        <pc:chgData name="Engel, Karen" userId="S::engelk@smccd.edu::b1bdb765-af5a-4eea-b146-a3f1b2df645c" providerId="AD" clId="Web-{8530D422-6F68-4AC8-84AE-04AEA87A9F93}" dt="2019-09-29T23:00:52.264" v="2"/>
        <pc:sldMkLst>
          <pc:docMk/>
          <pc:sldMk cId="1526429462" sldId="285"/>
        </pc:sldMkLst>
      </pc:sldChg>
      <pc:sldMasterChg chg="add del addSldLayout delSldLayout">
        <pc:chgData name="Engel, Karen" userId="S::engelk@smccd.edu::b1bdb765-af5a-4eea-b146-a3f1b2df645c" providerId="AD" clId="Web-{8530D422-6F68-4AC8-84AE-04AEA87A9F93}" dt="2019-09-29T23:01:37.063" v="4"/>
        <pc:sldMasterMkLst>
          <pc:docMk/>
          <pc:sldMasterMk cId="0" sldId="2147483648"/>
        </pc:sldMasterMkLst>
        <pc:sldLayoutChg chg="add del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0" sldId="2147483648"/>
            <pc:sldLayoutMk cId="1487519774" sldId="2147483649"/>
          </pc:sldLayoutMkLst>
        </pc:sldLayoutChg>
        <pc:sldLayoutChg chg="add del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0" sldId="2147483648"/>
            <pc:sldLayoutMk cId="849326439" sldId="2147483650"/>
          </pc:sldLayoutMkLst>
        </pc:sldLayoutChg>
        <pc:sldLayoutChg chg="add del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0" sldId="2147483648"/>
            <pc:sldLayoutMk cId="2722917468" sldId="2147483651"/>
          </pc:sldLayoutMkLst>
        </pc:sldLayoutChg>
        <pc:sldLayoutChg chg="add del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0" sldId="2147483648"/>
            <pc:sldLayoutMk cId="1331393552" sldId="2147483652"/>
          </pc:sldLayoutMkLst>
        </pc:sldLayoutChg>
        <pc:sldLayoutChg chg="add del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0" sldId="2147483648"/>
            <pc:sldLayoutMk cId="452534140" sldId="2147483653"/>
          </pc:sldLayoutMkLst>
        </pc:sldLayoutChg>
        <pc:sldLayoutChg chg="add del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0" sldId="2147483648"/>
            <pc:sldLayoutMk cId="2152462594" sldId="2147483654"/>
          </pc:sldLayoutMkLst>
        </pc:sldLayoutChg>
        <pc:sldLayoutChg chg="add del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0" sldId="2147483648"/>
            <pc:sldLayoutMk cId="2546800282" sldId="2147483655"/>
          </pc:sldLayoutMkLst>
        </pc:sldLayoutChg>
        <pc:sldLayoutChg chg="add del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0" sldId="2147483648"/>
            <pc:sldLayoutMk cId="3233806378" sldId="2147483656"/>
          </pc:sldLayoutMkLst>
        </pc:sldLayoutChg>
        <pc:sldLayoutChg chg="add del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0" sldId="2147483648"/>
            <pc:sldLayoutMk cId="3305270989" sldId="2147483657"/>
          </pc:sldLayoutMkLst>
        </pc:sldLayoutChg>
        <pc:sldLayoutChg chg="add del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0" sldId="2147483648"/>
            <pc:sldLayoutMk cId="3124467434" sldId="2147483658"/>
          </pc:sldLayoutMkLst>
        </pc:sldLayoutChg>
        <pc:sldLayoutChg chg="add del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0" sldId="2147483648"/>
            <pc:sldLayoutMk cId="3746935890" sldId="2147483659"/>
          </pc:sldLayoutMkLst>
        </pc:sldLayoutChg>
      </pc:sldMasterChg>
      <pc:sldMasterChg chg="add del addSldLayout delSldLayout modSldLayout">
        <pc:chgData name="Engel, Karen" userId="S::engelk@smccd.edu::b1bdb765-af5a-4eea-b146-a3f1b2df645c" providerId="AD" clId="Web-{8530D422-6F68-4AC8-84AE-04AEA87A9F93}" dt="2019-09-29T23:01:37.063" v="4"/>
        <pc:sldMasterMkLst>
          <pc:docMk/>
          <pc:sldMasterMk cId="3045088952" sldId="2147483660"/>
        </pc:sldMasterMkLst>
        <pc:sldLayoutChg chg="add del mod replId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3045088952" sldId="2147483660"/>
            <pc:sldLayoutMk cId="1956046119" sldId="2147483661"/>
          </pc:sldLayoutMkLst>
        </pc:sldLayoutChg>
        <pc:sldLayoutChg chg="add del mod replId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3045088952" sldId="2147483660"/>
            <pc:sldLayoutMk cId="907861931" sldId="2147483662"/>
          </pc:sldLayoutMkLst>
        </pc:sldLayoutChg>
        <pc:sldLayoutChg chg="add del mod replId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3045088952" sldId="2147483660"/>
            <pc:sldLayoutMk cId="1717554249" sldId="2147483663"/>
          </pc:sldLayoutMkLst>
        </pc:sldLayoutChg>
        <pc:sldLayoutChg chg="add del mod replId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3045088952" sldId="2147483660"/>
            <pc:sldLayoutMk cId="1036209830" sldId="2147483664"/>
          </pc:sldLayoutMkLst>
        </pc:sldLayoutChg>
        <pc:sldLayoutChg chg="add del mod replId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3045088952" sldId="2147483660"/>
            <pc:sldLayoutMk cId="58141137" sldId="2147483665"/>
          </pc:sldLayoutMkLst>
        </pc:sldLayoutChg>
        <pc:sldLayoutChg chg="add del mod replId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3045088952" sldId="2147483660"/>
            <pc:sldLayoutMk cId="3717929333" sldId="2147483666"/>
          </pc:sldLayoutMkLst>
        </pc:sldLayoutChg>
        <pc:sldLayoutChg chg="add del mod replId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3045088952" sldId="2147483660"/>
            <pc:sldLayoutMk cId="558662601" sldId="2147483667"/>
          </pc:sldLayoutMkLst>
        </pc:sldLayoutChg>
        <pc:sldLayoutChg chg="add del mod replId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3045088952" sldId="2147483660"/>
            <pc:sldLayoutMk cId="162166501" sldId="2147483668"/>
          </pc:sldLayoutMkLst>
        </pc:sldLayoutChg>
        <pc:sldLayoutChg chg="add del mod replId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3045088952" sldId="2147483660"/>
            <pc:sldLayoutMk cId="4261847155" sldId="2147483669"/>
          </pc:sldLayoutMkLst>
        </pc:sldLayoutChg>
        <pc:sldLayoutChg chg="add del mod replId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3045088952" sldId="2147483660"/>
            <pc:sldLayoutMk cId="1182977136" sldId="2147483670"/>
          </pc:sldLayoutMkLst>
        </pc:sldLayoutChg>
        <pc:sldLayoutChg chg="add del mod replId">
          <pc:chgData name="Engel, Karen" userId="S::engelk@smccd.edu::b1bdb765-af5a-4eea-b146-a3f1b2df645c" providerId="AD" clId="Web-{8530D422-6F68-4AC8-84AE-04AEA87A9F93}" dt="2019-09-29T23:01:37.063" v="4"/>
          <pc:sldLayoutMkLst>
            <pc:docMk/>
            <pc:sldMasterMk cId="3045088952" sldId="2147483660"/>
            <pc:sldLayoutMk cId="3844082122" sldId="2147483671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s://smccd-my.sharepoint.com/personal/engelk_smccd_edu/Documents/Surveys/Graduation%20Survey/Survey%20of%20the%20Graduating%20Class%20of%202018-19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smccd-my.sharepoint.com/personal/engelk_smccd_edu/Documents/Surveys/Graduation%20Survey/Survey%20of%20the%20Graduating%20Class%20of%202018-19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Primary ethnicity of survey respondents v. all graduates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'[Survey of the Graduating Class of 2018-19.xlsx]Question 18'!$B$3</c:f>
              <c:strCache>
                <c:ptCount val="1"/>
                <c:pt idx="0">
                  <c:v>Survey Respondents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18'!$A$4:$A$9</c:f>
              <c:strCache>
                <c:ptCount val="6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Multi Race</c:v>
                </c:pt>
                <c:pt idx="5">
                  <c:v>Other</c:v>
                </c:pt>
              </c:strCache>
            </c:strRef>
          </c:cat>
          <c:val>
            <c:numRef>
              <c:f>'[Survey of the Graduating Class of 2018-19.xlsx]Question 18'!$B$4:$B$9</c:f>
              <c:numCache>
                <c:formatCode>0%</c:formatCode>
                <c:ptCount val="6"/>
                <c:pt idx="0">
                  <c:v>9.7799999999999998E-2</c:v>
                </c:pt>
                <c:pt idx="1">
                  <c:v>3.2599999999999997E-2</c:v>
                </c:pt>
                <c:pt idx="2">
                  <c:v>0.57609999999999995</c:v>
                </c:pt>
                <c:pt idx="3">
                  <c:v>0.20649999999999999</c:v>
                </c:pt>
                <c:pt idx="4">
                  <c:v>4.3499999999999997E-2</c:v>
                </c:pt>
                <c:pt idx="5">
                  <c:v>4.3499999999999997E-2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13-4D5F-9590-71EDC2A88FD3}"/>
            </c:ext>
          </c:extLst>
        </c:ser>
        <c:ser>
          <c:idx val="1"/>
          <c:order val="1"/>
          <c:tx>
            <c:strRef>
              <c:f>'[Survey of the Graduating Class of 2018-19.xlsx]Question 18'!$C$3</c:f>
              <c:strCache>
                <c:ptCount val="1"/>
                <c:pt idx="0">
                  <c:v>Graduates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18'!$A$4:$A$9</c:f>
              <c:strCache>
                <c:ptCount val="6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Multi Race</c:v>
                </c:pt>
                <c:pt idx="5">
                  <c:v>Other</c:v>
                </c:pt>
              </c:strCache>
            </c:strRef>
          </c:cat>
          <c:val>
            <c:numRef>
              <c:f>'[Survey of the Graduating Class of 2018-19.xlsx]Question 18'!$C$4:$C$9</c:f>
              <c:numCache>
                <c:formatCode>0%</c:formatCode>
                <c:ptCount val="6"/>
                <c:pt idx="0">
                  <c:v>8.2000000000000003E-2</c:v>
                </c:pt>
                <c:pt idx="1">
                  <c:v>0.04</c:v>
                </c:pt>
                <c:pt idx="2">
                  <c:v>0.54</c:v>
                </c:pt>
                <c:pt idx="3">
                  <c:v>0.22</c:v>
                </c:pt>
                <c:pt idx="4">
                  <c:v>0.04</c:v>
                </c:pt>
                <c:pt idx="5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13-4D5F-9590-71EDC2A88FD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40190543"/>
        <c:axId val="1840167247"/>
      </c:barChart>
      <c:catAx>
        <c:axId val="1840190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0167247"/>
        <c:crosses val="autoZero"/>
        <c:auto val="1"/>
        <c:lblAlgn val="ctr"/>
        <c:lblOffset val="100"/>
        <c:noMultiLvlLbl val="0"/>
      </c:catAx>
      <c:valAx>
        <c:axId val="1840167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0190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apply the knowledge or skills that I acquired in one discipline to work that I do in another discipline.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6'!$B$3:$E$3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6'!$B$4:$E$4</c:f>
              <c:numCache>
                <c:formatCode>0%</c:formatCode>
                <c:ptCount val="4"/>
                <c:pt idx="0">
                  <c:v>0.52170000000000005</c:v>
                </c:pt>
                <c:pt idx="1">
                  <c:v>0.46739999999999998</c:v>
                </c:pt>
                <c:pt idx="2">
                  <c:v>1.09E-2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0C-4782-B5F6-E47DC224BDB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33189279"/>
        <c:axId val="1633182207"/>
      </c:barChart>
      <c:catAx>
        <c:axId val="1633189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82207"/>
        <c:crosses val="autoZero"/>
        <c:auto val="1"/>
        <c:lblAlgn val="ctr"/>
        <c:lblOffset val="100"/>
        <c:noMultiLvlLbl val="0"/>
      </c:catAx>
      <c:valAx>
        <c:axId val="16331822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892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speak clearly and effectively to convey an idea or set of facts.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7'!$B$3:$E$3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7'!$B$4:$E$4</c:f>
              <c:numCache>
                <c:formatCode>0%</c:formatCode>
                <c:ptCount val="4"/>
                <c:pt idx="0">
                  <c:v>0.46739999999999998</c:v>
                </c:pt>
                <c:pt idx="1">
                  <c:v>0.51090000000000002</c:v>
                </c:pt>
                <c:pt idx="2">
                  <c:v>2.1700000000000001E-2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B5-42BB-B17A-993F85B559E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33193855"/>
        <c:axId val="1633183455"/>
      </c:barChart>
      <c:catAx>
        <c:axId val="1633193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83455"/>
        <c:crosses val="autoZero"/>
        <c:auto val="1"/>
        <c:lblAlgn val="ctr"/>
        <c:lblOffset val="100"/>
        <c:noMultiLvlLbl val="0"/>
      </c:catAx>
      <c:valAx>
        <c:axId val="16331834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938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write clearly and effectively to convey an idea or set of facts.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8'!$B$3:$E$3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8'!$B$4:$E$4</c:f>
              <c:numCache>
                <c:formatCode>0%</c:formatCode>
                <c:ptCount val="4"/>
                <c:pt idx="0">
                  <c:v>0.45050000000000001</c:v>
                </c:pt>
                <c:pt idx="1">
                  <c:v>0.53849999999999998</c:v>
                </c:pt>
                <c:pt idx="2">
                  <c:v>1.0999999999999999E-2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CF-4F86-810C-CFCFE7E1959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33201759"/>
        <c:axId val="1633202175"/>
      </c:barChart>
      <c:catAx>
        <c:axId val="1633201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202175"/>
        <c:crosses val="autoZero"/>
        <c:auto val="1"/>
        <c:lblAlgn val="ctr"/>
        <c:lblOffset val="100"/>
        <c:noMultiLvlLbl val="0"/>
      </c:catAx>
      <c:valAx>
        <c:axId val="1633202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201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 can find and evaluate sources of information and cite sources appropriately according to institutional and discipline standards.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9'!$B$3:$E$3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 Disagree</c:v>
                </c:pt>
              </c:strCache>
            </c:strRef>
          </c:cat>
          <c:val>
            <c:numRef>
              <c:f>'[Survey of the Graduating Class of 2018-19.xlsx]Question 9'!$B$4:$E$4</c:f>
              <c:numCache>
                <c:formatCode>0%</c:formatCode>
                <c:ptCount val="4"/>
                <c:pt idx="0">
                  <c:v>0.47249999999999998</c:v>
                </c:pt>
                <c:pt idx="1">
                  <c:v>0.51649999999999996</c:v>
                </c:pt>
                <c:pt idx="2">
                  <c:v>1.0999999999999999E-2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A1-4944-A0D6-BC01A62FA52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33181791"/>
        <c:axId val="1633175135"/>
      </c:barChart>
      <c:catAx>
        <c:axId val="16331817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75135"/>
        <c:crosses val="autoZero"/>
        <c:auto val="1"/>
        <c:lblAlgn val="ctr"/>
        <c:lblOffset val="100"/>
        <c:noMultiLvlLbl val="0"/>
      </c:catAx>
      <c:valAx>
        <c:axId val="16331751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817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integrate ideas or information from a variety of sources into a document or report.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10'!$B$3:$E$3</c:f>
              <c:strCache>
                <c:ptCount val="4"/>
                <c:pt idx="0">
                  <c:v>Strongly 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10'!$B$4:$E$4</c:f>
              <c:numCache>
                <c:formatCode>0%</c:formatCode>
                <c:ptCount val="4"/>
                <c:pt idx="0">
                  <c:v>0.48349999999999999</c:v>
                </c:pt>
                <c:pt idx="1">
                  <c:v>0.50549999999999995</c:v>
                </c:pt>
                <c:pt idx="2">
                  <c:v>0</c:v>
                </c:pt>
                <c:pt idx="3">
                  <c:v>1.0999999999999999E-2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0C-4370-A80B-41D610ECE40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33182623"/>
        <c:axId val="1633184287"/>
      </c:barChart>
      <c:catAx>
        <c:axId val="1633182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84287"/>
        <c:crosses val="autoZero"/>
        <c:auto val="1"/>
        <c:lblAlgn val="ctr"/>
        <c:lblOffset val="100"/>
        <c:noMultiLvlLbl val="0"/>
      </c:catAx>
      <c:valAx>
        <c:axId val="16331842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826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understand the perspective of people who hold religious beliefs, political opinions, or personal values that substantially differ from my own.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11'!$B$3:$E$3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11'!$B$4:$E$4</c:f>
              <c:numCache>
                <c:formatCode>0%</c:formatCode>
                <c:ptCount val="4"/>
                <c:pt idx="0">
                  <c:v>0.57140000000000002</c:v>
                </c:pt>
                <c:pt idx="1">
                  <c:v>0.42859999999999998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BB-4587-B4D4-917BB2FB0ED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33195103"/>
        <c:axId val="1633173887"/>
      </c:barChart>
      <c:catAx>
        <c:axId val="16331951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73887"/>
        <c:crosses val="autoZero"/>
        <c:auto val="1"/>
        <c:lblAlgn val="ctr"/>
        <c:lblOffset val="100"/>
        <c:noMultiLvlLbl val="0"/>
      </c:catAx>
      <c:valAx>
        <c:axId val="16331738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951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work effectively with diverse groups of people to accomplish a task or solve a problem.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12'!$B$3:$E$3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12'!$B$4:$E$4</c:f>
              <c:numCache>
                <c:formatCode>0%</c:formatCode>
                <c:ptCount val="4"/>
                <c:pt idx="0">
                  <c:v>0.60439999999999994</c:v>
                </c:pt>
                <c:pt idx="1">
                  <c:v>0.39560000000000001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C1-4DB9-9C46-5CB6C1AF16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9661551"/>
        <c:axId val="1459664463"/>
      </c:barChart>
      <c:catAx>
        <c:axId val="1459661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9664463"/>
        <c:crosses val="autoZero"/>
        <c:auto val="1"/>
        <c:lblAlgn val="ctr"/>
        <c:lblOffset val="100"/>
        <c:noMultiLvlLbl val="0"/>
      </c:catAx>
      <c:valAx>
        <c:axId val="1459664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96615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identify the contributions of people from a different economic, social, racial or ethnic background than my own.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13'!$B$3:$E$3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13'!$B$4:$E$4</c:f>
              <c:numCache>
                <c:formatCode>0%</c:formatCode>
                <c:ptCount val="4"/>
                <c:pt idx="0">
                  <c:v>0.61960000000000004</c:v>
                </c:pt>
                <c:pt idx="1">
                  <c:v>0.38040000000000002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41-40D8-91B4-47F015F9649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84190559"/>
        <c:axId val="1584199295"/>
      </c:barChart>
      <c:catAx>
        <c:axId val="1584190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199295"/>
        <c:crosses val="autoZero"/>
        <c:auto val="1"/>
        <c:lblAlgn val="ctr"/>
        <c:lblOffset val="100"/>
        <c:noMultiLvlLbl val="0"/>
      </c:catAx>
      <c:valAx>
        <c:axId val="1584199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1905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 can use equations to analyze and solve problems.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14'!$B$3:$E$3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14'!$B$4:$E$4</c:f>
              <c:numCache>
                <c:formatCode>0%</c:formatCode>
                <c:ptCount val="4"/>
                <c:pt idx="0">
                  <c:v>0.4022</c:v>
                </c:pt>
                <c:pt idx="1">
                  <c:v>0.51090000000000002</c:v>
                </c:pt>
                <c:pt idx="2">
                  <c:v>8.6999999999999994E-2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6F-467D-8B3F-1DA789C320A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9658639"/>
        <c:axId val="1459659471"/>
      </c:barChart>
      <c:catAx>
        <c:axId val="1459658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9659471"/>
        <c:crosses val="autoZero"/>
        <c:auto val="1"/>
        <c:lblAlgn val="ctr"/>
        <c:lblOffset val="100"/>
        <c:noMultiLvlLbl val="0"/>
      </c:catAx>
      <c:valAx>
        <c:axId val="1459659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9658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make judgments and draw conclusions from data presented in graphs, tables, or diagrams.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15'!$B$3:$E$3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15'!$B$4:$E$4</c:f>
              <c:numCache>
                <c:formatCode>0%</c:formatCode>
                <c:ptCount val="4"/>
                <c:pt idx="0">
                  <c:v>0.46150000000000002</c:v>
                </c:pt>
                <c:pt idx="1">
                  <c:v>0.49450000000000011</c:v>
                </c:pt>
                <c:pt idx="2">
                  <c:v>4.3999999999999997E-2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4F-4424-8AE8-2093D9E816E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84203871"/>
        <c:axId val="1584204287"/>
      </c:barChart>
      <c:catAx>
        <c:axId val="15842038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204287"/>
        <c:crosses val="autoZero"/>
        <c:auto val="1"/>
        <c:lblAlgn val="ctr"/>
        <c:lblOffset val="100"/>
        <c:noMultiLvlLbl val="0"/>
      </c:catAx>
      <c:valAx>
        <c:axId val="15842042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2038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Primary Gender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'[Survey of the Graduating Class of 2018-19.xlsx]Question 19'!$B$3</c:f>
              <c:strCache>
                <c:ptCount val="1"/>
                <c:pt idx="0">
                  <c:v>Survey Respondents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19'!$A$4:$A$6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Other</c:v>
                </c:pt>
              </c:strCache>
            </c:strRef>
          </c:cat>
          <c:val>
            <c:numRef>
              <c:f>'[Survey of the Graduating Class of 2018-19.xlsx]Question 19'!$B$4:$B$6</c:f>
              <c:numCache>
                <c:formatCode>0%</c:formatCode>
                <c:ptCount val="3"/>
                <c:pt idx="0">
                  <c:v>0.1739</c:v>
                </c:pt>
                <c:pt idx="1">
                  <c:v>0.82609999999999995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BF-48B6-BC5E-F7BB3609B7E6}"/>
            </c:ext>
          </c:extLst>
        </c:ser>
        <c:ser>
          <c:idx val="1"/>
          <c:order val="1"/>
          <c:tx>
            <c:strRef>
              <c:f>'[Survey of the Graduating Class of 2018-19.xlsx]Question 19'!$C$3</c:f>
              <c:strCache>
                <c:ptCount val="1"/>
                <c:pt idx="0">
                  <c:v>All Graduates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19'!$A$4:$A$6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Other</c:v>
                </c:pt>
              </c:strCache>
            </c:strRef>
          </c:cat>
          <c:val>
            <c:numRef>
              <c:f>'[Survey of the Graduating Class of 2018-19.xlsx]Question 19'!$C$4:$C$6</c:f>
              <c:numCache>
                <c:formatCode>0%</c:formatCode>
                <c:ptCount val="3"/>
                <c:pt idx="0">
                  <c:v>0.3122923588039867</c:v>
                </c:pt>
                <c:pt idx="1">
                  <c:v>0.66445182724252494</c:v>
                </c:pt>
                <c:pt idx="2">
                  <c:v>1.8272425249169437E-2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BF-48B6-BC5E-F7BB3609B7E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40181807"/>
        <c:axId val="1840182223"/>
      </c:barChart>
      <c:catAx>
        <c:axId val="1840181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0182223"/>
        <c:crosses val="autoZero"/>
        <c:auto val="1"/>
        <c:lblAlgn val="ctr"/>
        <c:lblOffset val="100"/>
        <c:noMultiLvlLbl val="0"/>
      </c:catAx>
      <c:valAx>
        <c:axId val="1840182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01818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critically analyze whether data, presented in graphs, tables or diagrams, support appropriate conclusions.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16'!$B$3:$E$3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16'!$B$4:$E$4</c:f>
              <c:numCache>
                <c:formatCode>0%</c:formatCode>
                <c:ptCount val="4"/>
                <c:pt idx="0">
                  <c:v>0.43480000000000002</c:v>
                </c:pt>
                <c:pt idx="1">
                  <c:v>0.5</c:v>
                </c:pt>
                <c:pt idx="2">
                  <c:v>6.5199999999999994E-2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70-4854-B1E6-E67F51AC41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84200543"/>
        <c:axId val="1584202207"/>
      </c:barChart>
      <c:catAx>
        <c:axId val="1584200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202207"/>
        <c:crosses val="autoZero"/>
        <c:auto val="1"/>
        <c:lblAlgn val="ctr"/>
        <c:lblOffset val="100"/>
        <c:noMultiLvlLbl val="0"/>
      </c:catAx>
      <c:valAx>
        <c:axId val="15842022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2005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n-US" sz="3200" dirty="0"/>
              <a:t>Age of Respondents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'[Survey of the Graduating Class of 2018-19.xlsx]Question 20'!$B$3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'[Survey of the Graduating Class of 2018-19.xlsx]Question 20'!$A$4:$A$13</c:f>
              <c:strCache>
                <c:ptCount val="10"/>
                <c:pt idx="0">
                  <c:v>Younger than 18 years old</c:v>
                </c:pt>
                <c:pt idx="1">
                  <c:v>18-19</c:v>
                </c:pt>
                <c:pt idx="2">
                  <c:v>20-22</c:v>
                </c:pt>
                <c:pt idx="3">
                  <c:v>23-25</c:v>
                </c:pt>
                <c:pt idx="4">
                  <c:v>26-30</c:v>
                </c:pt>
                <c:pt idx="5">
                  <c:v>31-35</c:v>
                </c:pt>
                <c:pt idx="6">
                  <c:v>36-40</c:v>
                </c:pt>
                <c:pt idx="7">
                  <c:v>41-50</c:v>
                </c:pt>
                <c:pt idx="8">
                  <c:v>51-60</c:v>
                </c:pt>
                <c:pt idx="9">
                  <c:v>60+</c:v>
                </c:pt>
              </c:strCache>
            </c:strRef>
          </c:cat>
          <c:val>
            <c:numRef>
              <c:f>'[Survey of the Graduating Class of 2018-19.xlsx]Question 20'!$B$4:$B$13</c:f>
              <c:numCache>
                <c:formatCode>0%</c:formatCode>
                <c:ptCount val="10"/>
                <c:pt idx="0">
                  <c:v>0</c:v>
                </c:pt>
                <c:pt idx="1">
                  <c:v>3.2599999999999997E-2</c:v>
                </c:pt>
                <c:pt idx="2">
                  <c:v>0.28260000000000002</c:v>
                </c:pt>
                <c:pt idx="3">
                  <c:v>0.14130000000000001</c:v>
                </c:pt>
                <c:pt idx="4">
                  <c:v>0.1196</c:v>
                </c:pt>
                <c:pt idx="5">
                  <c:v>0.1196</c:v>
                </c:pt>
                <c:pt idx="6">
                  <c:v>6.5199999999999994E-2</c:v>
                </c:pt>
                <c:pt idx="7">
                  <c:v>5.4299999999999987E-2</c:v>
                </c:pt>
                <c:pt idx="8">
                  <c:v>0.14130000000000001</c:v>
                </c:pt>
                <c:pt idx="9">
                  <c:v>4.3499999999999997E-2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82-4583-BBB9-7E85B54F751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"/>
        <c:axId val="100"/>
      </c:barChart>
      <c:valAx>
        <c:axId val="10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n-US"/>
              <a:t>Type of Degree, Transfer, or Certificate (Mark all that apply)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'[Survey of the Graduating Class of 2018-19.xlsx]Question 21'!$B$3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'[Survey of the Graduating Class of 2018-19.xlsx]Question 21'!$A$4:$A$9</c:f>
              <c:strCache>
                <c:ptCount val="6"/>
                <c:pt idx="0">
                  <c:v>AA</c:v>
                </c:pt>
                <c:pt idx="1">
                  <c:v>AA-T</c:v>
                </c:pt>
                <c:pt idx="2">
                  <c:v>AS</c:v>
                </c:pt>
                <c:pt idx="3">
                  <c:v>AS-T</c:v>
                </c:pt>
                <c:pt idx="4">
                  <c:v>Transfer without a Degree</c:v>
                </c:pt>
                <c:pt idx="5">
                  <c:v>Certificate</c:v>
                </c:pt>
              </c:strCache>
            </c:strRef>
          </c:cat>
          <c:val>
            <c:numRef>
              <c:f>'[Survey of the Graduating Class of 2018-19.xlsx]Question 21'!$B$4:$B$9</c:f>
              <c:numCache>
                <c:formatCode>0%</c:formatCode>
                <c:ptCount val="6"/>
                <c:pt idx="0">
                  <c:v>0.36959999999999998</c:v>
                </c:pt>
                <c:pt idx="1">
                  <c:v>0.30430000000000001</c:v>
                </c:pt>
                <c:pt idx="2">
                  <c:v>0.2717</c:v>
                </c:pt>
                <c:pt idx="3">
                  <c:v>0.1087</c:v>
                </c:pt>
                <c:pt idx="4">
                  <c:v>2.1700000000000001E-2</c:v>
                </c:pt>
                <c:pt idx="5">
                  <c:v>0.36959999999999998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E8-4D79-9D30-80B89EA9637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"/>
        <c:axId val="100"/>
      </c:barChart>
      <c:valAx>
        <c:axId val="10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apply theories or concepts to solving practical problems.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1'!$I$9:$L$9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1'!$I$10:$L$10</c:f>
              <c:numCache>
                <c:formatCode>0%</c:formatCode>
                <c:ptCount val="4"/>
                <c:pt idx="0">
                  <c:v>0.51090000000000002</c:v>
                </c:pt>
                <c:pt idx="1">
                  <c:v>0.4783</c:v>
                </c:pt>
                <c:pt idx="2">
                  <c:v>1.09E-2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AF-4BA3-AFA3-379332D1967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28855503"/>
        <c:axId val="1328857583"/>
      </c:barChart>
      <c:catAx>
        <c:axId val="1328855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8857583"/>
        <c:crosses val="autoZero"/>
        <c:auto val="1"/>
        <c:lblAlgn val="ctr"/>
        <c:lblOffset val="100"/>
        <c:noMultiLvlLbl val="0"/>
      </c:catAx>
      <c:valAx>
        <c:axId val="1328857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88555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analyze the basic elements of an argument, idea, or theory.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2'!$B$3:$E$3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2'!$B$4:$E$4</c:f>
              <c:numCache>
                <c:formatCode>0%</c:formatCode>
                <c:ptCount val="4"/>
                <c:pt idx="0">
                  <c:v>0.48909999999999998</c:v>
                </c:pt>
                <c:pt idx="1">
                  <c:v>0.51090000000000002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03-41B3-9FEC-8D9679FED8E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7736255"/>
        <c:axId val="1457743327"/>
      </c:barChart>
      <c:catAx>
        <c:axId val="1457736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7743327"/>
        <c:crosses val="autoZero"/>
        <c:auto val="1"/>
        <c:lblAlgn val="ctr"/>
        <c:lblOffset val="100"/>
        <c:noMultiLvlLbl val="0"/>
      </c:catAx>
      <c:valAx>
        <c:axId val="14577433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77362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select, evaluate, and use information to support a conclusion.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3'!$B$3:$E$3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3'!$B$4:$E$4</c:f>
              <c:numCache>
                <c:formatCode>0%</c:formatCode>
                <c:ptCount val="4"/>
                <c:pt idx="0">
                  <c:v>0.55430000000000001</c:v>
                </c:pt>
                <c:pt idx="1">
                  <c:v>0.44569999999999999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5B-47E9-A529-0EAD7E9B7B5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84193055"/>
        <c:axId val="1584198463"/>
      </c:barChart>
      <c:catAx>
        <c:axId val="1584193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198463"/>
        <c:crosses val="autoZero"/>
        <c:auto val="1"/>
        <c:lblAlgn val="ctr"/>
        <c:lblOffset val="100"/>
        <c:noMultiLvlLbl val="0"/>
      </c:catAx>
      <c:valAx>
        <c:axId val="1584198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1930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draw from a variety of sources and inspirations to create unique, imaginative or innovative ideas or works.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4'!$B$3:$E$3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4'!$B$4:$E$4</c:f>
              <c:numCache>
                <c:formatCode>0%</c:formatCode>
                <c:ptCount val="4"/>
                <c:pt idx="0">
                  <c:v>0.48349999999999999</c:v>
                </c:pt>
                <c:pt idx="1">
                  <c:v>0.49450000000000011</c:v>
                </c:pt>
                <c:pt idx="2">
                  <c:v>2.1999999999999999E-2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E7-4DD7-8B0F-B149261612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9652815"/>
        <c:axId val="1328860911"/>
      </c:barChart>
      <c:catAx>
        <c:axId val="1459652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8860911"/>
        <c:crosses val="autoZero"/>
        <c:auto val="1"/>
        <c:lblAlgn val="ctr"/>
        <c:lblOffset val="100"/>
        <c:noMultiLvlLbl val="0"/>
      </c:catAx>
      <c:valAx>
        <c:axId val="1328860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96528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identify and evaluate multiple approaches to solving problems.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5'!$B$3:$E$3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 Disagree</c:v>
                </c:pt>
              </c:strCache>
            </c:strRef>
          </c:cat>
          <c:val>
            <c:numRef>
              <c:f>'[Survey of the Graduating Class of 2018-19.xlsx]Question 5'!$B$4:$E$4</c:f>
              <c:numCache>
                <c:formatCode>0%</c:formatCode>
                <c:ptCount val="4"/>
                <c:pt idx="0">
                  <c:v>0.50549999999999995</c:v>
                </c:pt>
                <c:pt idx="1">
                  <c:v>0.49450000000000011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2F-45A0-8DEE-2D4D06650CD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33188863"/>
        <c:axId val="1633183039"/>
      </c:barChart>
      <c:catAx>
        <c:axId val="1633188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83039"/>
        <c:crosses val="autoZero"/>
        <c:auto val="1"/>
        <c:lblAlgn val="ctr"/>
        <c:lblOffset val="100"/>
        <c:noMultiLvlLbl val="0"/>
      </c:catAx>
      <c:valAx>
        <c:axId val="16331830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88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0.57473</cdr:x>
      <cdr:y>0.17942</cdr:y>
    </cdr:from>
    <cdr:to>
      <cdr:x>0.65482</cdr:x>
      <cdr:y>0.32999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61816" y="10896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34% of all graduates earn a certificate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BFB38-FBE6-4ADB-AEF6-8025C37A5B8F}" type="datetimeFigureOut">
              <a:rPr lang="en-US"/>
              <a:pPr>
                <a:defRPr/>
              </a:pPr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D2601-A992-49AB-B1B8-A3D7FA0CE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1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BA382-94B0-4F59-B6B9-7C2AB83DBB1B}" type="datetimeFigureOut">
              <a:rPr lang="en-US"/>
              <a:pPr>
                <a:defRPr/>
              </a:pPr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095EB-A58F-4A4B-A3FE-FEE8B70A5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6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5BA0F-DAC3-4FC3-96F8-3913BD8A086B}" type="datetimeFigureOut">
              <a:rPr lang="en-US"/>
              <a:pPr>
                <a:defRPr/>
              </a:pPr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5D867-DEDB-461E-BF8D-B38E2E721A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3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9A041-3168-41AE-A446-65AA987B9E0F}" type="datetimeFigureOut">
              <a:rPr lang="en-US"/>
              <a:pPr>
                <a:defRPr/>
              </a:pPr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D2A7F-C7C9-46B2-ACB2-A36405600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2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C9FA6-F1CC-4AA7-A177-426EFE1AF0A8}" type="datetimeFigureOut">
              <a:rPr lang="en-US"/>
              <a:pPr>
                <a:defRPr/>
              </a:pPr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1483D-13FB-4F88-8330-4B03ED1F8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91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E68A0-A3A6-4C90-AE8B-8D19AA9D1CB8}" type="datetimeFigureOut">
              <a:rPr lang="en-US"/>
              <a:pPr>
                <a:defRPr/>
              </a:pPr>
              <a:t>9/29/2019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30213-3ED3-4593-9320-4F62520D3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9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CE367-4EA0-4B4A-B933-196DA582D27E}" type="datetimeFigureOut">
              <a:rPr lang="en-US"/>
              <a:pPr>
                <a:defRPr/>
              </a:pPr>
              <a:t>9/29/2019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C5548-6348-4037-B99A-1D156CAF0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34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7D371-0342-4EFA-B95A-871DAC6B8C4D}" type="datetimeFigureOut">
              <a:rPr lang="en-US"/>
              <a:pPr>
                <a:defRPr/>
              </a:pPr>
              <a:t>9/29/2019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8CD38-7B20-474A-B198-ED935F331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6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B59C4-C468-4ECC-AC6D-C79AD99CC6F8}" type="datetimeFigureOut">
              <a:rPr lang="en-US"/>
              <a:pPr>
                <a:defRPr/>
              </a:pPr>
              <a:t>9/29/2019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B6D0F-014E-4069-B097-EABCB1372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0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A177E-5E7A-48CC-8B34-BD96F4B2ECAF}" type="datetimeFigureOut">
              <a:rPr lang="en-US"/>
              <a:pPr>
                <a:defRPr/>
              </a:pPr>
              <a:t>9/29/2019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649DE-4A65-42C7-8555-C8B634557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06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E49B8-8915-4056-AA26-66E26DB1CC51}" type="datetimeFigureOut">
              <a:rPr lang="en-US"/>
              <a:pPr>
                <a:defRPr/>
              </a:pPr>
              <a:t>9/29/2019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6FDA6-1F14-4518-9093-517613228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70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944D11-5A34-4CB4-8B5C-8CF4244C8423}" type="datetimeFigureOut">
              <a:rPr lang="en-US"/>
              <a:pPr>
                <a:defRPr/>
              </a:pPr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6512DB-8191-4FDE-970C-884E8347A6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Graduation Survey Results</a:t>
            </a:r>
            <a:br>
              <a:rPr lang="en-US" altLang="en-US"/>
            </a:br>
            <a:r>
              <a:rPr lang="en-US" altLang="en-US" sz="4000"/>
              <a:t>Institutional Learning Outcomes Report</a:t>
            </a:r>
            <a:endParaRPr lang="en-US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A report from the Office of Planning, Research &amp; Institutional Effectiveness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To the Planning &amp; Budgeting Council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September 18, 2019</a:t>
            </a:r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50" y="555625"/>
            <a:ext cx="252412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280416" y="310896"/>
          <a:ext cx="11542776" cy="6318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408432" y="411480"/>
          <a:ext cx="11423904" cy="6135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426720" y="420624"/>
          <a:ext cx="11231880" cy="6099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472440" y="347472"/>
          <a:ext cx="11177016" cy="610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509016" y="411480"/>
          <a:ext cx="11103864" cy="6053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509016" y="265176"/>
          <a:ext cx="11295888" cy="6355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554736" y="310896"/>
          <a:ext cx="11186160" cy="6291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609600" y="365760"/>
          <a:ext cx="11186160" cy="6300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733044" y="408812"/>
          <a:ext cx="11026140" cy="6110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563880" y="475488"/>
          <a:ext cx="11140440" cy="5952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Respondents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92 out of 602 graduates</a:t>
            </a:r>
          </a:p>
          <a:p>
            <a:r>
              <a:rPr lang="en-US" altLang="en-US"/>
              <a:t>15% response rate</a:t>
            </a:r>
          </a:p>
          <a:p>
            <a:r>
              <a:rPr lang="en-US" altLang="en-US"/>
              <a:t>9% margin of error for a 95% confidence level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463296" y="374904"/>
          <a:ext cx="11286744" cy="6153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563880" y="566928"/>
          <a:ext cx="11268456" cy="5971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509016" y="457200"/>
          <a:ext cx="11314176" cy="602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527304" y="466344"/>
          <a:ext cx="11222736" cy="5952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Chart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438150"/>
            <a:ext cx="11095037" cy="604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493776" y="576072"/>
          <a:ext cx="11320272" cy="5971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502920" y="420624"/>
          <a:ext cx="11292840" cy="6089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466344" y="283464"/>
          <a:ext cx="11192256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8312150" y="1381125"/>
            <a:ext cx="3011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/>
              <a:t>Average Age of Graduates:  30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296184" y="391680"/>
          <a:ext cx="11417280" cy="6073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630936" y="484632"/>
          <a:ext cx="10963656" cy="6080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399288" y="438912"/>
          <a:ext cx="11414760" cy="6144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F67DFA2-DA22-417C-BD9F-876373DB76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B822F5-8134-47A3-8E31-C8A23B0BF9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D28761-B9DE-4415-AB6E-5241E6ADE0F9}">
  <ds:schemaRefs>
    <ds:schemaRef ds:uri="http://purl.org/dc/terms/"/>
    <ds:schemaRef ds:uri="http://schemas.microsoft.com/office/infopath/2007/PartnerControls"/>
    <ds:schemaRef ds:uri="http://purl.org/dc/dcmitype/"/>
    <ds:schemaRef ds:uri="bb5bbb0b-6c89-44d7-be61-0adfe653f983"/>
    <ds:schemaRef ds:uri="http://schemas.microsoft.com/office/2006/documentManagement/types"/>
    <ds:schemaRef ds:uri="2bc55ecc-363e-43e9-bfac-4ba2e86f45ee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799</Words>
  <Application>Microsoft Office PowerPoint</Application>
  <PresentationFormat>Widescreen</PresentationFormat>
  <Paragraphs>201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Graduation Survey Results Institutional Learning Outcomes Report</vt:lpstr>
      <vt:lpstr>Respondents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Karen</dc:creator>
  <cp:lastModifiedBy>Engel, Karen</cp:lastModifiedBy>
  <cp:revision>11</cp:revision>
  <dcterms:created xsi:type="dcterms:W3CDTF">2019-09-13T03:36:35Z</dcterms:created>
  <dcterms:modified xsi:type="dcterms:W3CDTF">2019-09-29T23:01:37Z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