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tags/tag1.xml" ContentType="application/vnd.openxmlformats-officedocument.presentationml.tags+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tags/tag2.xml" ContentType="application/vnd.openxmlformats-officedocument.presentationml.tags+xml"/>
  <Override PartName="/ppt/notesSlides/notesSlide2.xml" ContentType="application/vnd.openxmlformats-officedocument.presentationml.notesSlid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tags/tag3.xml" ContentType="application/vnd.openxmlformats-officedocument.presentationml.tags+xml"/>
  <Override PartName="/ppt/notesSlides/notesSlide3.xml" ContentType="application/vnd.openxmlformats-officedocument.presentationml.notesSlid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tags/tag4.xml" ContentType="application/vnd.openxmlformats-officedocument.presentationml.tags+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tags/tag5.xml" ContentType="application/vnd.openxmlformats-officedocument.presentationml.tags+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tags/tag6.xml" ContentType="application/vnd.openxmlformats-officedocument.presentationml.tags+xml"/>
  <Override PartName="/ppt/charts/chart6.xml" ContentType="application/vnd.openxmlformats-officedocument.drawingml.chart+xml"/>
  <Override PartName="/ppt/charts/style6.xml" ContentType="application/vnd.ms-office.chartstyle+xml"/>
  <Override PartName="/ppt/charts/colors6.xml" ContentType="application/vnd.ms-office.chartcolorstyle+xml"/>
  <Override PartName="/ppt/tags/tag7.xml" ContentType="application/vnd.openxmlformats-officedocument.presentationml.tags+xml"/>
  <Override PartName="/ppt/charts/chart7.xml" ContentType="application/vnd.openxmlformats-officedocument.drawingml.chart+xml"/>
  <Override PartName="/ppt/charts/style7.xml" ContentType="application/vnd.ms-office.chartstyle+xml"/>
  <Override PartName="/ppt/charts/colors7.xml" ContentType="application/vnd.ms-office.chartcolorstyle+xml"/>
  <Override PartName="/ppt/tags/tag8.xml" ContentType="application/vnd.openxmlformats-officedocument.presentationml.tags+xml"/>
  <Override PartName="/ppt/charts/chart8.xml" ContentType="application/vnd.openxmlformats-officedocument.drawingml.chart+xml"/>
  <Override PartName="/ppt/charts/style8.xml" ContentType="application/vnd.ms-office.chartstyle+xml"/>
  <Override PartName="/ppt/charts/colors8.xml" ContentType="application/vnd.ms-office.chartcolorstyle+xml"/>
  <Override PartName="/ppt/tags/tag9.xml" ContentType="application/vnd.openxmlformats-officedocument.presentationml.tags+xml"/>
  <Override PartName="/ppt/charts/chart9.xml" ContentType="application/vnd.openxmlformats-officedocument.drawingml.chart+xml"/>
  <Override PartName="/ppt/charts/style9.xml" ContentType="application/vnd.ms-office.chartstyle+xml"/>
  <Override PartName="/ppt/charts/colors9.xml" ContentType="application/vnd.ms-office.chartcolorstyle+xml"/>
  <Override PartName="/ppt/tags/tag10.xml" ContentType="application/vnd.openxmlformats-officedocument.presentationml.tags+xml"/>
  <Override PartName="/ppt/charts/chart10.xml" ContentType="application/vnd.openxmlformats-officedocument.drawingml.chart+xml"/>
  <Override PartName="/ppt/charts/style10.xml" ContentType="application/vnd.ms-office.chartstyle+xml"/>
  <Override PartName="/ppt/charts/colors10.xml" ContentType="application/vnd.ms-office.chartcolorstyle+xml"/>
  <Override PartName="/ppt/tags/tag11.xml" ContentType="application/vnd.openxmlformats-officedocument.presentationml.tags+xml"/>
  <Override PartName="/ppt/charts/chart11.xml" ContentType="application/vnd.openxmlformats-officedocument.drawingml.chart+xml"/>
  <Override PartName="/ppt/charts/style11.xml" ContentType="application/vnd.ms-office.chartstyle+xml"/>
  <Override PartName="/ppt/charts/colors11.xml" ContentType="application/vnd.ms-office.chartcolorstyl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 id="2147483650" r:id="rId5"/>
  </p:sldMasterIdLst>
  <p:notesMasterIdLst>
    <p:notesMasterId r:id="rId47"/>
  </p:notesMasterIdLst>
  <p:sldIdLst>
    <p:sldId id="256" r:id="rId6"/>
    <p:sldId id="329" r:id="rId7"/>
    <p:sldId id="331" r:id="rId8"/>
    <p:sldId id="335" r:id="rId9"/>
    <p:sldId id="311" r:id="rId10"/>
    <p:sldId id="322" r:id="rId11"/>
    <p:sldId id="336" r:id="rId12"/>
    <p:sldId id="313" r:id="rId13"/>
    <p:sldId id="337" r:id="rId14"/>
    <p:sldId id="315" r:id="rId15"/>
    <p:sldId id="317" r:id="rId16"/>
    <p:sldId id="316" r:id="rId17"/>
    <p:sldId id="318" r:id="rId18"/>
    <p:sldId id="319" r:id="rId19"/>
    <p:sldId id="323" r:id="rId20"/>
    <p:sldId id="338" r:id="rId21"/>
    <p:sldId id="333" r:id="rId22"/>
    <p:sldId id="325" r:id="rId23"/>
    <p:sldId id="287" r:id="rId24"/>
    <p:sldId id="288" r:id="rId25"/>
    <p:sldId id="289" r:id="rId26"/>
    <p:sldId id="291" r:id="rId27"/>
    <p:sldId id="293" r:id="rId28"/>
    <p:sldId id="294" r:id="rId29"/>
    <p:sldId id="295" r:id="rId30"/>
    <p:sldId id="296" r:id="rId31"/>
    <p:sldId id="297" r:id="rId32"/>
    <p:sldId id="298" r:id="rId33"/>
    <p:sldId id="324" r:id="rId34"/>
    <p:sldId id="299" r:id="rId35"/>
    <p:sldId id="300" r:id="rId36"/>
    <p:sldId id="301" r:id="rId37"/>
    <p:sldId id="302" r:id="rId38"/>
    <p:sldId id="303" r:id="rId39"/>
    <p:sldId id="304" r:id="rId40"/>
    <p:sldId id="305" r:id="rId41"/>
    <p:sldId id="306" r:id="rId42"/>
    <p:sldId id="307" r:id="rId43"/>
    <p:sldId id="308" r:id="rId44"/>
    <p:sldId id="309" r:id="rId45"/>
    <p:sldId id="310" r:id="rId4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634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7471" autoAdjust="0"/>
    <p:restoredTop sz="94660"/>
  </p:normalViewPr>
  <p:slideViewPr>
    <p:cSldViewPr snapToGrid="0">
      <p:cViewPr varScale="1">
        <p:scale>
          <a:sx n="121" d="100"/>
          <a:sy n="121" d="100"/>
        </p:scale>
        <p:origin x="1704"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39" Type="http://schemas.openxmlformats.org/officeDocument/2006/relationships/slide" Target="slides/slide34.xml"/><Relationship Id="rId21" Type="http://schemas.openxmlformats.org/officeDocument/2006/relationships/slide" Target="slides/slide16.xml"/><Relationship Id="rId34" Type="http://schemas.openxmlformats.org/officeDocument/2006/relationships/slide" Target="slides/slide29.xml"/><Relationship Id="rId42" Type="http://schemas.openxmlformats.org/officeDocument/2006/relationships/slide" Target="slides/slide37.xml"/><Relationship Id="rId47" Type="http://schemas.openxmlformats.org/officeDocument/2006/relationships/notesMaster" Target="notesMasters/notesMaster1.xml"/><Relationship Id="rId50" Type="http://schemas.openxmlformats.org/officeDocument/2006/relationships/theme" Target="theme/theme1.xml"/><Relationship Id="rId7" Type="http://schemas.openxmlformats.org/officeDocument/2006/relationships/slide" Target="slides/slide2.xml"/><Relationship Id="rId2" Type="http://schemas.openxmlformats.org/officeDocument/2006/relationships/customXml" Target="../customXml/item2.xml"/><Relationship Id="rId16" Type="http://schemas.openxmlformats.org/officeDocument/2006/relationships/slide" Target="slides/slide11.xml"/><Relationship Id="rId29" Type="http://schemas.openxmlformats.org/officeDocument/2006/relationships/slide" Target="slides/slide24.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slide" Target="slides/slide27.xml"/><Relationship Id="rId37" Type="http://schemas.openxmlformats.org/officeDocument/2006/relationships/slide" Target="slides/slide32.xml"/><Relationship Id="rId40" Type="http://schemas.openxmlformats.org/officeDocument/2006/relationships/slide" Target="slides/slide35.xml"/><Relationship Id="rId45" Type="http://schemas.openxmlformats.org/officeDocument/2006/relationships/slide" Target="slides/slide40.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slide" Target="slides/slide23.xml"/><Relationship Id="rId36" Type="http://schemas.openxmlformats.org/officeDocument/2006/relationships/slide" Target="slides/slide31.xml"/><Relationship Id="rId49" Type="http://schemas.openxmlformats.org/officeDocument/2006/relationships/viewProps" Target="viewProps.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slide" Target="slides/slide26.xml"/><Relationship Id="rId44" Type="http://schemas.openxmlformats.org/officeDocument/2006/relationships/slide" Target="slides/slide39.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slide" Target="slides/slide25.xml"/><Relationship Id="rId35" Type="http://schemas.openxmlformats.org/officeDocument/2006/relationships/slide" Target="slides/slide30.xml"/><Relationship Id="rId43" Type="http://schemas.openxmlformats.org/officeDocument/2006/relationships/slide" Target="slides/slide38.xml"/><Relationship Id="rId48" Type="http://schemas.openxmlformats.org/officeDocument/2006/relationships/presProps" Target="presProps.xml"/><Relationship Id="rId8" Type="http://schemas.openxmlformats.org/officeDocument/2006/relationships/slide" Target="slides/slide3.xml"/><Relationship Id="rId51" Type="http://schemas.openxmlformats.org/officeDocument/2006/relationships/tableStyles" Target="tableStyles.xml"/><Relationship Id="rId3" Type="http://schemas.openxmlformats.org/officeDocument/2006/relationships/customXml" Target="../customXml/item3.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slide" Target="slides/slide28.xml"/><Relationship Id="rId38" Type="http://schemas.openxmlformats.org/officeDocument/2006/relationships/slide" Target="slides/slide33.xml"/><Relationship Id="rId46" Type="http://schemas.openxmlformats.org/officeDocument/2006/relationships/slide" Target="slides/slide41.xml"/><Relationship Id="rId20" Type="http://schemas.openxmlformats.org/officeDocument/2006/relationships/slide" Target="slides/slide15.xml"/><Relationship Id="rId41" Type="http://schemas.openxmlformats.org/officeDocument/2006/relationships/slide" Target="slides/slide36.xml"/><Relationship Id="rId1" Type="http://schemas.openxmlformats.org/officeDocument/2006/relationships/customXml" Target="../customXml/item1.xml"/><Relationship Id="rId6" Type="http://schemas.openxmlformats.org/officeDocument/2006/relationships/slide" Target="slides/slide1.xml"/></Relationships>
</file>

<file path=ppt/charts/_rels/chart1.xml.rels><?xml version="1.0" encoding="UTF-8" standalone="yes"?>
<Relationships xmlns="http://schemas.openxmlformats.org/package/2006/relationships"><Relationship Id="rId3" Type="http://schemas.openxmlformats.org/officeDocument/2006/relationships/oleObject" Target="https://smccd-my.sharepoint.com/personal/engelk_smccd_edu/Documents/Surveys/Graduation%20Survey/Spring%202021%20survey/Ca&#241;ada%20Grads%20srvy%20dta%20and%20anal.xlsx" TargetMode="External"/><Relationship Id="rId2" Type="http://schemas.microsoft.com/office/2011/relationships/chartColorStyle" Target="colors1.xml"/><Relationship Id="rId1" Type="http://schemas.microsoft.com/office/2011/relationships/chartStyle" Target="style1.xml"/></Relationships>
</file>

<file path=ppt/charts/_rels/chart10.xml.rels><?xml version="1.0" encoding="UTF-8" standalone="yes"?>
<Relationships xmlns="http://schemas.openxmlformats.org/package/2006/relationships"><Relationship Id="rId3" Type="http://schemas.openxmlformats.org/officeDocument/2006/relationships/oleObject" Target="https://smccd-my.sharepoint.com/personal/engelk_smccd_edu/Documents/Surveys/Graduation%20Survey/Spring%202021%20survey/Ca&#241;ada%20Grads%20srvy%20dta%20and%20anal.xlsx" TargetMode="External"/><Relationship Id="rId2" Type="http://schemas.microsoft.com/office/2011/relationships/chartColorStyle" Target="colors10.xml"/><Relationship Id="rId1" Type="http://schemas.microsoft.com/office/2011/relationships/chartStyle" Target="style10.xml"/></Relationships>
</file>

<file path=ppt/charts/_rels/chart11.xml.rels><?xml version="1.0" encoding="UTF-8" standalone="yes"?>
<Relationships xmlns="http://schemas.openxmlformats.org/package/2006/relationships"><Relationship Id="rId3" Type="http://schemas.openxmlformats.org/officeDocument/2006/relationships/oleObject" Target="https://smccd-my.sharepoint.com/personal/engelk_smccd_edu/Documents/Surveys/Graduation%20Survey/Spring%202021%20survey/Ca&#241;ada%20Grads%20srvy%20dta%20and%20anal.xlsx" TargetMode="External"/><Relationship Id="rId2" Type="http://schemas.microsoft.com/office/2011/relationships/chartColorStyle" Target="colors11.xml"/><Relationship Id="rId1" Type="http://schemas.microsoft.com/office/2011/relationships/chartStyle" Target="style11.xml"/></Relationships>
</file>

<file path=ppt/charts/_rels/chart2.xml.rels><?xml version="1.0" encoding="UTF-8" standalone="yes"?>
<Relationships xmlns="http://schemas.openxmlformats.org/package/2006/relationships"><Relationship Id="rId3" Type="http://schemas.openxmlformats.org/officeDocument/2006/relationships/oleObject" Target="https://smccd-my.sharepoint.com/personal/engelk_smccd_edu/Documents/Surveys/Graduation%20Survey/Spring%202021%20survey/Ca&#241;ada%20College%20Survey%20of%20Graduates_%202020-21_October%201,%202021_11.01.xlsx" TargetMode="External"/><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oleObject" Target="https://smccd-my.sharepoint.com/personal/engelk_smccd_edu/Documents/Surveys/Graduation%20Survey/Spring%202021%20survey/Ca&#241;ada%20College%20Survey%20of%20Graduates_%202020-21_October%201,%202021_11.01.xlsx" TargetMode="External"/><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oleObject" Target="https://smccd-my.sharepoint.com/personal/engelk_smccd_edu/Documents/Surveys/Graduation%20Survey/Spring%202021%20survey/Ca&#241;ada%20College%20Survey%20of%20Graduates_%202020-21_October%201,%202021_11.01.xlsx" TargetMode="External"/><Relationship Id="rId2" Type="http://schemas.microsoft.com/office/2011/relationships/chartColorStyle" Target="colors4.xml"/><Relationship Id="rId1" Type="http://schemas.microsoft.com/office/2011/relationships/chartStyle" Target="style4.xml"/></Relationships>
</file>

<file path=ppt/charts/_rels/chart5.xml.rels><?xml version="1.0" encoding="UTF-8" standalone="yes"?>
<Relationships xmlns="http://schemas.openxmlformats.org/package/2006/relationships"><Relationship Id="rId3" Type="http://schemas.openxmlformats.org/officeDocument/2006/relationships/oleObject" Target="https://smccd-my.sharepoint.com/personal/engelk_smccd_edu/Documents/Surveys/Graduation%20Survey/Spring%202021%20survey/Ca&#241;ada%20College%20Survey%20of%20Graduates_%202020-21_October%201,%202021_11.01.xlsx" TargetMode="External"/><Relationship Id="rId2" Type="http://schemas.microsoft.com/office/2011/relationships/chartColorStyle" Target="colors5.xml"/><Relationship Id="rId1" Type="http://schemas.microsoft.com/office/2011/relationships/chartStyle" Target="style5.xml"/></Relationships>
</file>

<file path=ppt/charts/_rels/chart6.xml.rels><?xml version="1.0" encoding="UTF-8" standalone="yes"?>
<Relationships xmlns="http://schemas.openxmlformats.org/package/2006/relationships"><Relationship Id="rId3" Type="http://schemas.openxmlformats.org/officeDocument/2006/relationships/oleObject" Target="https://smccd-my.sharepoint.com/personal/engelk_smccd_edu/Documents/Surveys/Graduation%20Survey/Spring%202021%20survey/Ca&#241;ada%20College%20Survey%20of%20Graduates_%202020-21_October%201,%202021_11.01.xlsx" TargetMode="External"/><Relationship Id="rId2" Type="http://schemas.microsoft.com/office/2011/relationships/chartColorStyle" Target="colors6.xml"/><Relationship Id="rId1" Type="http://schemas.microsoft.com/office/2011/relationships/chartStyle" Target="style6.xml"/></Relationships>
</file>

<file path=ppt/charts/_rels/chart7.xml.rels><?xml version="1.0" encoding="UTF-8" standalone="yes"?>
<Relationships xmlns="http://schemas.openxmlformats.org/package/2006/relationships"><Relationship Id="rId3" Type="http://schemas.openxmlformats.org/officeDocument/2006/relationships/oleObject" Target="https://smccd-my.sharepoint.com/personal/engelk_smccd_edu/Documents/Surveys/Graduation%20Survey/Spring%202021%20survey/Ca&#241;ada%20College%20Survey%20of%20Graduates_%202020-21_October%201,%202021_11.01.xlsx" TargetMode="External"/><Relationship Id="rId2" Type="http://schemas.microsoft.com/office/2011/relationships/chartColorStyle" Target="colors7.xml"/><Relationship Id="rId1" Type="http://schemas.microsoft.com/office/2011/relationships/chartStyle" Target="style7.xml"/></Relationships>
</file>

<file path=ppt/charts/_rels/chart8.xml.rels><?xml version="1.0" encoding="UTF-8" standalone="yes"?>
<Relationships xmlns="http://schemas.openxmlformats.org/package/2006/relationships"><Relationship Id="rId3" Type="http://schemas.openxmlformats.org/officeDocument/2006/relationships/oleObject" Target="https://smccd-my.sharepoint.com/personal/engelk_smccd_edu/Documents/Surveys/Graduation%20Survey/Spring%202021%20survey/Ca&#241;ada%20College%20Survey%20of%20Graduates_%202020-21_October%201,%202021_11.01.xlsx" TargetMode="External"/><Relationship Id="rId2" Type="http://schemas.microsoft.com/office/2011/relationships/chartColorStyle" Target="colors8.xml"/><Relationship Id="rId1" Type="http://schemas.microsoft.com/office/2011/relationships/chartStyle" Target="style8.xml"/></Relationships>
</file>

<file path=ppt/charts/_rels/chart9.xml.rels><?xml version="1.0" encoding="UTF-8" standalone="yes"?>
<Relationships xmlns="http://schemas.openxmlformats.org/package/2006/relationships"><Relationship Id="rId3" Type="http://schemas.openxmlformats.org/officeDocument/2006/relationships/oleObject" Target="https://smccd-my.sharepoint.com/personal/engelk_smccd_edu/Documents/Surveys/Graduation%20Survey/Spring%202021%20survey/Ca&#241;ada%20College%20Survey%20of%20Graduates_%202020-21_October%201,%202021_11.01.xlsx" TargetMode="External"/><Relationship Id="rId2" Type="http://schemas.microsoft.com/office/2011/relationships/chartColorStyle" Target="colors9.xml"/><Relationship Id="rId1" Type="http://schemas.microsoft.com/office/2011/relationships/chartStyle" Target="style9.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880" b="0" i="0" u="none" strike="noStrike" kern="1200" spc="0" baseline="0">
                <a:solidFill>
                  <a:schemeClr val="tx1">
                    <a:lumMod val="65000"/>
                    <a:lumOff val="35000"/>
                  </a:schemeClr>
                </a:solidFill>
                <a:latin typeface="+mn-lt"/>
                <a:ea typeface="+mn-ea"/>
                <a:cs typeface="+mn-cs"/>
              </a:defRPr>
            </a:pPr>
            <a:r>
              <a:rPr lang="en-US"/>
              <a:t>Median # of Units Earned by Degree Completers</a:t>
            </a:r>
          </a:p>
        </c:rich>
      </c:tx>
      <c:layout/>
      <c:overlay val="0"/>
      <c:spPr>
        <a:noFill/>
        <a:ln>
          <a:noFill/>
        </a:ln>
        <a:effectLst/>
      </c:spPr>
      <c:txPr>
        <a:bodyPr rot="0" spcFirstLastPara="1" vertOverflow="ellipsis" vert="horz" wrap="square" anchor="ctr" anchorCtr="1"/>
        <a:lstStyle/>
        <a:p>
          <a:pPr>
            <a:defRPr sz="288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lineChart>
        <c:grouping val="standard"/>
        <c:varyColors val="0"/>
        <c:ser>
          <c:idx val="0"/>
          <c:order val="0"/>
          <c:spPr>
            <a:ln w="28575" cap="rnd">
              <a:solidFill>
                <a:schemeClr val="accent1"/>
              </a:solidFill>
              <a:round/>
            </a:ln>
            <a:effectLst/>
          </c:spPr>
          <c:marker>
            <c:symbol val="none"/>
          </c:marker>
          <c:dLbls>
            <c:spPr>
              <a:noFill/>
              <a:ln>
                <a:noFill/>
              </a:ln>
              <a:effectLst/>
            </c:spPr>
            <c:txPr>
              <a:bodyPr rot="0" spcFirstLastPara="1" vertOverflow="ellipsis" vert="horz" wrap="square" anchor="ctr" anchorCtr="1"/>
              <a:lstStyle/>
              <a:p>
                <a:pPr>
                  <a:defRPr sz="2400" b="0" i="0" u="none" strike="noStrike" kern="1200" baseline="0">
                    <a:solidFill>
                      <a:schemeClr val="tx1">
                        <a:lumMod val="75000"/>
                        <a:lumOff val="25000"/>
                      </a:schemeClr>
                    </a:solidFill>
                    <a:latin typeface="+mn-lt"/>
                    <a:ea typeface="+mn-ea"/>
                    <a:cs typeface="+mn-cs"/>
                  </a:defRPr>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Sheet2!$F$3:$J$3</c:f>
              <c:strCache>
                <c:ptCount val="5"/>
                <c:pt idx="0">
                  <c:v>2016-17</c:v>
                </c:pt>
                <c:pt idx="1">
                  <c:v>2017-18</c:v>
                </c:pt>
                <c:pt idx="2">
                  <c:v>2018-19</c:v>
                </c:pt>
                <c:pt idx="3">
                  <c:v>2019-20</c:v>
                </c:pt>
                <c:pt idx="4">
                  <c:v>2020-21</c:v>
                </c:pt>
              </c:strCache>
            </c:strRef>
          </c:cat>
          <c:val>
            <c:numRef>
              <c:f>Sheet2!$F$4:$J$4</c:f>
              <c:numCache>
                <c:formatCode>0</c:formatCode>
                <c:ptCount val="5"/>
                <c:pt idx="0" formatCode="General">
                  <c:v>79.75</c:v>
                </c:pt>
                <c:pt idx="1">
                  <c:v>79</c:v>
                </c:pt>
                <c:pt idx="2" formatCode="General">
                  <c:v>81</c:v>
                </c:pt>
                <c:pt idx="3" formatCode="General">
                  <c:v>80</c:v>
                </c:pt>
                <c:pt idx="4" formatCode="General">
                  <c:v>75</c:v>
                </c:pt>
              </c:numCache>
            </c:numRef>
          </c:val>
          <c:smooth val="0"/>
          <c:extLst>
            <c:ext xmlns:c16="http://schemas.microsoft.com/office/drawing/2014/chart" uri="{C3380CC4-5D6E-409C-BE32-E72D297353CC}">
              <c16:uniqueId val="{00000000-F1FE-4FD9-B2DA-BA0E63AEACE3}"/>
            </c:ext>
          </c:extLst>
        </c:ser>
        <c:dLbls>
          <c:dLblPos val="t"/>
          <c:showLegendKey val="0"/>
          <c:showVal val="1"/>
          <c:showCatName val="0"/>
          <c:showSerName val="0"/>
          <c:showPercent val="0"/>
          <c:showBubbleSize val="0"/>
        </c:dLbls>
        <c:smooth val="0"/>
        <c:axId val="1315267792"/>
        <c:axId val="1315258640"/>
      </c:lineChart>
      <c:catAx>
        <c:axId val="131526779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2400" b="0" i="0" u="none" strike="noStrike" kern="1200" baseline="0">
                <a:solidFill>
                  <a:schemeClr val="tx1">
                    <a:lumMod val="65000"/>
                    <a:lumOff val="35000"/>
                  </a:schemeClr>
                </a:solidFill>
                <a:latin typeface="+mn-lt"/>
                <a:ea typeface="+mn-ea"/>
                <a:cs typeface="+mn-cs"/>
              </a:defRPr>
            </a:pPr>
            <a:endParaRPr lang="en-US"/>
          </a:p>
        </c:txPr>
        <c:crossAx val="1315258640"/>
        <c:crosses val="autoZero"/>
        <c:auto val="1"/>
        <c:lblAlgn val="ctr"/>
        <c:lblOffset val="100"/>
        <c:noMultiLvlLbl val="0"/>
      </c:catAx>
      <c:valAx>
        <c:axId val="1315258640"/>
        <c:scaling>
          <c:orientation val="minMax"/>
        </c:scaling>
        <c:delete val="0"/>
        <c:axPos val="l"/>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2400" b="0" i="0" u="none" strike="noStrike" kern="1200" baseline="0">
                <a:solidFill>
                  <a:schemeClr val="tx1">
                    <a:lumMod val="65000"/>
                    <a:lumOff val="35000"/>
                  </a:schemeClr>
                </a:solidFill>
                <a:latin typeface="+mn-lt"/>
                <a:ea typeface="+mn-ea"/>
                <a:cs typeface="+mn-cs"/>
              </a:defRPr>
            </a:pPr>
            <a:endParaRPr lang="en-US"/>
          </a:p>
        </c:txPr>
        <c:crossAx val="1315267792"/>
        <c:crosses val="autoZero"/>
        <c:crossBetween val="between"/>
      </c:valAx>
      <c:spPr>
        <a:noFill/>
        <a:ln>
          <a:noFill/>
        </a:ln>
        <a:effectLst/>
      </c:spPr>
    </c:plotArea>
    <c:plotVisOnly val="1"/>
    <c:dispBlanksAs val="gap"/>
    <c:showDLblsOverMax val="0"/>
  </c:chart>
  <c:spPr>
    <a:noFill/>
    <a:ln>
      <a:noFill/>
    </a:ln>
    <a:effectLst/>
  </c:spPr>
  <c:txPr>
    <a:bodyPr/>
    <a:lstStyle/>
    <a:p>
      <a:pPr>
        <a:defRPr sz="2400"/>
      </a:pPr>
      <a:endParaRPr lang="en-US"/>
    </a:p>
  </c:txPr>
  <c:externalData r:id="rId3">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dirty="0"/>
              <a:t>During my time at </a:t>
            </a:r>
            <a:r>
              <a:rPr lang="en-US" sz="1400" b="0" i="0" u="none" strike="noStrike" baseline="0" dirty="0">
                <a:effectLst/>
              </a:rPr>
              <a:t>Cañada College, I have improved my ability to effectively:</a:t>
            </a:r>
            <a:r>
              <a:rPr lang="en-US" dirty="0"/>
              <a:t> </a:t>
            </a:r>
          </a:p>
        </c:rich>
      </c:tx>
      <c:layout/>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0"/>
          <c:order val="0"/>
          <c:tx>
            <c:strRef>
              <c:f>'ILO responses'!$B$12</c:f>
              <c:strCache>
                <c:ptCount val="1"/>
                <c:pt idx="0">
                  <c:v>Select, evaluate, and use information to investigate a point of vew</c:v>
                </c:pt>
              </c:strCache>
            </c:strRef>
          </c:tx>
          <c:spPr>
            <a:solidFill>
              <a:schemeClr val="accent1"/>
            </a:solidFill>
            <a:ln>
              <a:noFill/>
            </a:ln>
            <a:effectLst/>
          </c:spPr>
          <c:invertIfNegative val="0"/>
          <c:cat>
            <c:strRef>
              <c:f>'ILO responses'!$A$13:$A$16</c:f>
              <c:strCache>
                <c:ptCount val="4"/>
                <c:pt idx="0">
                  <c:v>Strongly Agree</c:v>
                </c:pt>
                <c:pt idx="1">
                  <c:v>Agree</c:v>
                </c:pt>
                <c:pt idx="2">
                  <c:v>Disagree</c:v>
                </c:pt>
                <c:pt idx="3">
                  <c:v>Strongly Disagree</c:v>
                </c:pt>
              </c:strCache>
            </c:strRef>
          </c:cat>
          <c:val>
            <c:numRef>
              <c:f>'ILO responses'!$B$13:$B$16</c:f>
              <c:numCache>
                <c:formatCode>General</c:formatCode>
                <c:ptCount val="4"/>
                <c:pt idx="0">
                  <c:v>75</c:v>
                </c:pt>
                <c:pt idx="1">
                  <c:v>64</c:v>
                </c:pt>
                <c:pt idx="2">
                  <c:v>4</c:v>
                </c:pt>
                <c:pt idx="3">
                  <c:v>1</c:v>
                </c:pt>
              </c:numCache>
            </c:numRef>
          </c:val>
          <c:extLst>
            <c:ext xmlns:c16="http://schemas.microsoft.com/office/drawing/2014/chart" uri="{C3380CC4-5D6E-409C-BE32-E72D297353CC}">
              <c16:uniqueId val="{00000000-4FC0-4D60-8C7F-F52B10A622E6}"/>
            </c:ext>
          </c:extLst>
        </c:ser>
        <c:ser>
          <c:idx val="1"/>
          <c:order val="1"/>
          <c:tx>
            <c:strRef>
              <c:f>'ILO responses'!$C$12</c:f>
              <c:strCache>
                <c:ptCount val="1"/>
                <c:pt idx="0">
                  <c:v>Use information to support a conclusion</c:v>
                </c:pt>
              </c:strCache>
            </c:strRef>
          </c:tx>
          <c:spPr>
            <a:solidFill>
              <a:schemeClr val="accent2"/>
            </a:solidFill>
            <a:ln>
              <a:noFill/>
            </a:ln>
            <a:effectLst/>
          </c:spPr>
          <c:invertIfNegative val="0"/>
          <c:cat>
            <c:strRef>
              <c:f>'ILO responses'!$A$13:$A$16</c:f>
              <c:strCache>
                <c:ptCount val="4"/>
                <c:pt idx="0">
                  <c:v>Strongly Agree</c:v>
                </c:pt>
                <c:pt idx="1">
                  <c:v>Agree</c:v>
                </c:pt>
                <c:pt idx="2">
                  <c:v>Disagree</c:v>
                </c:pt>
                <c:pt idx="3">
                  <c:v>Strongly Disagree</c:v>
                </c:pt>
              </c:strCache>
            </c:strRef>
          </c:cat>
          <c:val>
            <c:numRef>
              <c:f>'ILO responses'!$C$13:$C$16</c:f>
              <c:numCache>
                <c:formatCode>General</c:formatCode>
                <c:ptCount val="4"/>
                <c:pt idx="0">
                  <c:v>75</c:v>
                </c:pt>
                <c:pt idx="1">
                  <c:v>64</c:v>
                </c:pt>
                <c:pt idx="2">
                  <c:v>2</c:v>
                </c:pt>
                <c:pt idx="3">
                  <c:v>2</c:v>
                </c:pt>
              </c:numCache>
            </c:numRef>
          </c:val>
          <c:extLst>
            <c:ext xmlns:c16="http://schemas.microsoft.com/office/drawing/2014/chart" uri="{C3380CC4-5D6E-409C-BE32-E72D297353CC}">
              <c16:uniqueId val="{00000001-4FC0-4D60-8C7F-F52B10A622E6}"/>
            </c:ext>
          </c:extLst>
        </c:ser>
        <c:ser>
          <c:idx val="2"/>
          <c:order val="2"/>
          <c:tx>
            <c:strRef>
              <c:f>'ILO responses'!$D$12</c:f>
              <c:strCache>
                <c:ptCount val="1"/>
                <c:pt idx="0">
                  <c:v>Engage in problem solving</c:v>
                </c:pt>
              </c:strCache>
            </c:strRef>
          </c:tx>
          <c:spPr>
            <a:solidFill>
              <a:schemeClr val="accent3"/>
            </a:solidFill>
            <a:ln>
              <a:noFill/>
            </a:ln>
            <a:effectLst/>
          </c:spPr>
          <c:invertIfNegative val="0"/>
          <c:cat>
            <c:strRef>
              <c:f>'ILO responses'!$A$13:$A$16</c:f>
              <c:strCache>
                <c:ptCount val="4"/>
                <c:pt idx="0">
                  <c:v>Strongly Agree</c:v>
                </c:pt>
                <c:pt idx="1">
                  <c:v>Agree</c:v>
                </c:pt>
                <c:pt idx="2">
                  <c:v>Disagree</c:v>
                </c:pt>
                <c:pt idx="3">
                  <c:v>Strongly Disagree</c:v>
                </c:pt>
              </c:strCache>
            </c:strRef>
          </c:cat>
          <c:val>
            <c:numRef>
              <c:f>'ILO responses'!$D$13:$D$16</c:f>
              <c:numCache>
                <c:formatCode>General</c:formatCode>
                <c:ptCount val="4"/>
                <c:pt idx="0">
                  <c:v>74</c:v>
                </c:pt>
                <c:pt idx="1">
                  <c:v>63</c:v>
                </c:pt>
                <c:pt idx="2">
                  <c:v>4</c:v>
                </c:pt>
                <c:pt idx="3">
                  <c:v>2</c:v>
                </c:pt>
              </c:numCache>
            </c:numRef>
          </c:val>
          <c:extLst>
            <c:ext xmlns:c16="http://schemas.microsoft.com/office/drawing/2014/chart" uri="{C3380CC4-5D6E-409C-BE32-E72D297353CC}">
              <c16:uniqueId val="{00000002-4FC0-4D60-8C7F-F52B10A622E6}"/>
            </c:ext>
          </c:extLst>
        </c:ser>
        <c:ser>
          <c:idx val="3"/>
          <c:order val="3"/>
          <c:tx>
            <c:strRef>
              <c:f>'ILO responses'!$E$12</c:f>
              <c:strCache>
                <c:ptCount val="1"/>
                <c:pt idx="0">
                  <c:v>Identify credible sources of information</c:v>
                </c:pt>
              </c:strCache>
            </c:strRef>
          </c:tx>
          <c:spPr>
            <a:solidFill>
              <a:schemeClr val="accent4"/>
            </a:solidFill>
            <a:ln>
              <a:noFill/>
            </a:ln>
            <a:effectLst/>
          </c:spPr>
          <c:invertIfNegative val="0"/>
          <c:cat>
            <c:strRef>
              <c:f>'ILO responses'!$A$13:$A$16</c:f>
              <c:strCache>
                <c:ptCount val="4"/>
                <c:pt idx="0">
                  <c:v>Strongly Agree</c:v>
                </c:pt>
                <c:pt idx="1">
                  <c:v>Agree</c:v>
                </c:pt>
                <c:pt idx="2">
                  <c:v>Disagree</c:v>
                </c:pt>
                <c:pt idx="3">
                  <c:v>Strongly Disagree</c:v>
                </c:pt>
              </c:strCache>
            </c:strRef>
          </c:cat>
          <c:val>
            <c:numRef>
              <c:f>'ILO responses'!$E$13:$E$16</c:f>
              <c:numCache>
                <c:formatCode>General</c:formatCode>
                <c:ptCount val="4"/>
                <c:pt idx="0">
                  <c:v>75</c:v>
                </c:pt>
                <c:pt idx="1">
                  <c:v>63</c:v>
                </c:pt>
                <c:pt idx="2">
                  <c:v>4</c:v>
                </c:pt>
                <c:pt idx="3">
                  <c:v>1</c:v>
                </c:pt>
              </c:numCache>
            </c:numRef>
          </c:val>
          <c:extLst>
            <c:ext xmlns:c16="http://schemas.microsoft.com/office/drawing/2014/chart" uri="{C3380CC4-5D6E-409C-BE32-E72D297353CC}">
              <c16:uniqueId val="{00000003-4FC0-4D60-8C7F-F52B10A622E6}"/>
            </c:ext>
          </c:extLst>
        </c:ser>
        <c:ser>
          <c:idx val="4"/>
          <c:order val="4"/>
          <c:tx>
            <c:strRef>
              <c:f>'ILO responses'!$F$12</c:f>
              <c:strCache>
                <c:ptCount val="1"/>
                <c:pt idx="0">
                  <c:v>Think originally and apply creative solutions</c:v>
                </c:pt>
              </c:strCache>
            </c:strRef>
          </c:tx>
          <c:spPr>
            <a:solidFill>
              <a:schemeClr val="accent5"/>
            </a:solidFill>
            <a:ln>
              <a:noFill/>
            </a:ln>
            <a:effectLst/>
          </c:spPr>
          <c:invertIfNegative val="0"/>
          <c:cat>
            <c:strRef>
              <c:f>'ILO responses'!$A$13:$A$16</c:f>
              <c:strCache>
                <c:ptCount val="4"/>
                <c:pt idx="0">
                  <c:v>Strongly Agree</c:v>
                </c:pt>
                <c:pt idx="1">
                  <c:v>Agree</c:v>
                </c:pt>
                <c:pt idx="2">
                  <c:v>Disagree</c:v>
                </c:pt>
                <c:pt idx="3">
                  <c:v>Strongly Disagree</c:v>
                </c:pt>
              </c:strCache>
            </c:strRef>
          </c:cat>
          <c:val>
            <c:numRef>
              <c:f>'ILO responses'!$F$13:$F$16</c:f>
              <c:numCache>
                <c:formatCode>General</c:formatCode>
                <c:ptCount val="4"/>
                <c:pt idx="0">
                  <c:v>74</c:v>
                </c:pt>
                <c:pt idx="1">
                  <c:v>62</c:v>
                </c:pt>
                <c:pt idx="2">
                  <c:v>5</c:v>
                </c:pt>
                <c:pt idx="3">
                  <c:v>2</c:v>
                </c:pt>
              </c:numCache>
            </c:numRef>
          </c:val>
          <c:extLst>
            <c:ext xmlns:c16="http://schemas.microsoft.com/office/drawing/2014/chart" uri="{C3380CC4-5D6E-409C-BE32-E72D297353CC}">
              <c16:uniqueId val="{00000004-4FC0-4D60-8C7F-F52B10A622E6}"/>
            </c:ext>
          </c:extLst>
        </c:ser>
        <c:ser>
          <c:idx val="5"/>
          <c:order val="5"/>
          <c:tx>
            <c:strRef>
              <c:f>'ILO responses'!$G$12</c:f>
              <c:strCache>
                <c:ptCount val="1"/>
                <c:pt idx="0">
                  <c:v>Generate new ideas that synthesize more than one concept</c:v>
                </c:pt>
              </c:strCache>
            </c:strRef>
          </c:tx>
          <c:spPr>
            <a:solidFill>
              <a:schemeClr val="accent6"/>
            </a:solidFill>
            <a:ln>
              <a:noFill/>
            </a:ln>
            <a:effectLst/>
          </c:spPr>
          <c:invertIfNegative val="0"/>
          <c:cat>
            <c:strRef>
              <c:f>'ILO responses'!$A$13:$A$16</c:f>
              <c:strCache>
                <c:ptCount val="4"/>
                <c:pt idx="0">
                  <c:v>Strongly Agree</c:v>
                </c:pt>
                <c:pt idx="1">
                  <c:v>Agree</c:v>
                </c:pt>
                <c:pt idx="2">
                  <c:v>Disagree</c:v>
                </c:pt>
                <c:pt idx="3">
                  <c:v>Strongly Disagree</c:v>
                </c:pt>
              </c:strCache>
            </c:strRef>
          </c:cat>
          <c:val>
            <c:numRef>
              <c:f>'ILO responses'!$G$13:$G$16</c:f>
              <c:numCache>
                <c:formatCode>General</c:formatCode>
                <c:ptCount val="4"/>
                <c:pt idx="0">
                  <c:v>74</c:v>
                </c:pt>
                <c:pt idx="1">
                  <c:v>60</c:v>
                </c:pt>
                <c:pt idx="2">
                  <c:v>8</c:v>
                </c:pt>
                <c:pt idx="3">
                  <c:v>2</c:v>
                </c:pt>
              </c:numCache>
            </c:numRef>
          </c:val>
          <c:extLst>
            <c:ext xmlns:c16="http://schemas.microsoft.com/office/drawing/2014/chart" uri="{C3380CC4-5D6E-409C-BE32-E72D297353CC}">
              <c16:uniqueId val="{00000005-4FC0-4D60-8C7F-F52B10A622E6}"/>
            </c:ext>
          </c:extLst>
        </c:ser>
        <c:ser>
          <c:idx val="6"/>
          <c:order val="6"/>
          <c:tx>
            <c:strRef>
              <c:f>'ILO responses'!$H$12</c:f>
              <c:strCache>
                <c:ptCount val="1"/>
                <c:pt idx="0">
                  <c:v>Manage my time</c:v>
                </c:pt>
              </c:strCache>
            </c:strRef>
          </c:tx>
          <c:spPr>
            <a:solidFill>
              <a:schemeClr val="accent1">
                <a:lumMod val="60000"/>
              </a:schemeClr>
            </a:solidFill>
            <a:ln>
              <a:noFill/>
            </a:ln>
            <a:effectLst/>
          </c:spPr>
          <c:invertIfNegative val="0"/>
          <c:cat>
            <c:strRef>
              <c:f>'ILO responses'!$A$13:$A$16</c:f>
              <c:strCache>
                <c:ptCount val="4"/>
                <c:pt idx="0">
                  <c:v>Strongly Agree</c:v>
                </c:pt>
                <c:pt idx="1">
                  <c:v>Agree</c:v>
                </c:pt>
                <c:pt idx="2">
                  <c:v>Disagree</c:v>
                </c:pt>
                <c:pt idx="3">
                  <c:v>Strongly Disagree</c:v>
                </c:pt>
              </c:strCache>
            </c:strRef>
          </c:cat>
          <c:val>
            <c:numRef>
              <c:f>'ILO responses'!$H$13:$H$16</c:f>
              <c:numCache>
                <c:formatCode>General</c:formatCode>
                <c:ptCount val="4"/>
                <c:pt idx="0">
                  <c:v>73</c:v>
                </c:pt>
                <c:pt idx="1">
                  <c:v>59</c:v>
                </c:pt>
                <c:pt idx="2">
                  <c:v>9</c:v>
                </c:pt>
                <c:pt idx="3">
                  <c:v>2</c:v>
                </c:pt>
              </c:numCache>
            </c:numRef>
          </c:val>
          <c:extLst>
            <c:ext xmlns:c16="http://schemas.microsoft.com/office/drawing/2014/chart" uri="{C3380CC4-5D6E-409C-BE32-E72D297353CC}">
              <c16:uniqueId val="{00000006-4FC0-4D60-8C7F-F52B10A622E6}"/>
            </c:ext>
          </c:extLst>
        </c:ser>
        <c:ser>
          <c:idx val="7"/>
          <c:order val="7"/>
          <c:tx>
            <c:strRef>
              <c:f>'ILO responses'!$I$12</c:f>
              <c:strCache>
                <c:ptCount val="1"/>
                <c:pt idx="0">
                  <c:v>Convey my ideas confidently both orally and in writing</c:v>
                </c:pt>
              </c:strCache>
            </c:strRef>
          </c:tx>
          <c:spPr>
            <a:solidFill>
              <a:schemeClr val="accent2">
                <a:lumMod val="60000"/>
              </a:schemeClr>
            </a:solidFill>
            <a:ln>
              <a:noFill/>
            </a:ln>
            <a:effectLst/>
          </c:spPr>
          <c:invertIfNegative val="0"/>
          <c:cat>
            <c:strRef>
              <c:f>'ILO responses'!$A$13:$A$16</c:f>
              <c:strCache>
                <c:ptCount val="4"/>
                <c:pt idx="0">
                  <c:v>Strongly Agree</c:v>
                </c:pt>
                <c:pt idx="1">
                  <c:v>Agree</c:v>
                </c:pt>
                <c:pt idx="2">
                  <c:v>Disagree</c:v>
                </c:pt>
                <c:pt idx="3">
                  <c:v>Strongly Disagree</c:v>
                </c:pt>
              </c:strCache>
            </c:strRef>
          </c:cat>
          <c:val>
            <c:numRef>
              <c:f>'ILO responses'!$I$13:$I$16</c:f>
              <c:numCache>
                <c:formatCode>General</c:formatCode>
                <c:ptCount val="4"/>
                <c:pt idx="0">
                  <c:v>73</c:v>
                </c:pt>
                <c:pt idx="1">
                  <c:v>58</c:v>
                </c:pt>
                <c:pt idx="2">
                  <c:v>8</c:v>
                </c:pt>
                <c:pt idx="3">
                  <c:v>3</c:v>
                </c:pt>
              </c:numCache>
            </c:numRef>
          </c:val>
          <c:extLst>
            <c:ext xmlns:c16="http://schemas.microsoft.com/office/drawing/2014/chart" uri="{C3380CC4-5D6E-409C-BE32-E72D297353CC}">
              <c16:uniqueId val="{00000007-4FC0-4D60-8C7F-F52B10A622E6}"/>
            </c:ext>
          </c:extLst>
        </c:ser>
        <c:ser>
          <c:idx val="8"/>
          <c:order val="8"/>
          <c:tx>
            <c:strRef>
              <c:f>'ILO responses'!$J$12</c:f>
              <c:strCache>
                <c:ptCount val="1"/>
                <c:pt idx="0">
                  <c:v>Understand and interpret various points of view in a world of diverse people</c:v>
                </c:pt>
              </c:strCache>
            </c:strRef>
          </c:tx>
          <c:spPr>
            <a:solidFill>
              <a:schemeClr val="accent3">
                <a:lumMod val="60000"/>
              </a:schemeClr>
            </a:solidFill>
            <a:ln>
              <a:noFill/>
            </a:ln>
            <a:effectLst/>
          </c:spPr>
          <c:invertIfNegative val="0"/>
          <c:cat>
            <c:strRef>
              <c:f>'ILO responses'!$A$13:$A$16</c:f>
              <c:strCache>
                <c:ptCount val="4"/>
                <c:pt idx="0">
                  <c:v>Strongly Agree</c:v>
                </c:pt>
                <c:pt idx="1">
                  <c:v>Agree</c:v>
                </c:pt>
                <c:pt idx="2">
                  <c:v>Disagree</c:v>
                </c:pt>
                <c:pt idx="3">
                  <c:v>Strongly Disagree</c:v>
                </c:pt>
              </c:strCache>
            </c:strRef>
          </c:cat>
          <c:val>
            <c:numRef>
              <c:f>'ILO responses'!$J$13:$J$16</c:f>
              <c:numCache>
                <c:formatCode>General</c:formatCode>
                <c:ptCount val="4"/>
                <c:pt idx="0">
                  <c:v>81</c:v>
                </c:pt>
                <c:pt idx="1">
                  <c:v>56</c:v>
                </c:pt>
                <c:pt idx="2">
                  <c:v>3</c:v>
                </c:pt>
                <c:pt idx="3">
                  <c:v>3</c:v>
                </c:pt>
              </c:numCache>
            </c:numRef>
          </c:val>
          <c:extLst>
            <c:ext xmlns:c16="http://schemas.microsoft.com/office/drawing/2014/chart" uri="{C3380CC4-5D6E-409C-BE32-E72D297353CC}">
              <c16:uniqueId val="{00000008-4FC0-4D60-8C7F-F52B10A622E6}"/>
            </c:ext>
          </c:extLst>
        </c:ser>
        <c:ser>
          <c:idx val="9"/>
          <c:order val="9"/>
          <c:tx>
            <c:strRef>
              <c:f>'ILO responses'!$K$12</c:f>
              <c:strCache>
                <c:ptCount val="1"/>
                <c:pt idx="0">
                  <c:v>Engage with diverse groups across the campus community</c:v>
                </c:pt>
              </c:strCache>
            </c:strRef>
          </c:tx>
          <c:spPr>
            <a:solidFill>
              <a:schemeClr val="accent4">
                <a:lumMod val="60000"/>
              </a:schemeClr>
            </a:solidFill>
            <a:ln>
              <a:noFill/>
            </a:ln>
            <a:effectLst/>
          </c:spPr>
          <c:invertIfNegative val="0"/>
          <c:cat>
            <c:strRef>
              <c:f>'ILO responses'!$A$13:$A$16</c:f>
              <c:strCache>
                <c:ptCount val="4"/>
                <c:pt idx="0">
                  <c:v>Strongly Agree</c:v>
                </c:pt>
                <c:pt idx="1">
                  <c:v>Agree</c:v>
                </c:pt>
                <c:pt idx="2">
                  <c:v>Disagree</c:v>
                </c:pt>
                <c:pt idx="3">
                  <c:v>Strongly Disagree</c:v>
                </c:pt>
              </c:strCache>
            </c:strRef>
          </c:cat>
          <c:val>
            <c:numRef>
              <c:f>'ILO responses'!$K$13:$K$16</c:f>
              <c:numCache>
                <c:formatCode>General</c:formatCode>
                <c:ptCount val="4"/>
                <c:pt idx="0">
                  <c:v>79</c:v>
                </c:pt>
                <c:pt idx="1">
                  <c:v>53</c:v>
                </c:pt>
                <c:pt idx="2">
                  <c:v>7</c:v>
                </c:pt>
                <c:pt idx="3">
                  <c:v>4</c:v>
                </c:pt>
              </c:numCache>
            </c:numRef>
          </c:val>
          <c:extLst>
            <c:ext xmlns:c16="http://schemas.microsoft.com/office/drawing/2014/chart" uri="{C3380CC4-5D6E-409C-BE32-E72D297353CC}">
              <c16:uniqueId val="{00000009-4FC0-4D60-8C7F-F52B10A622E6}"/>
            </c:ext>
          </c:extLst>
        </c:ser>
        <c:ser>
          <c:idx val="10"/>
          <c:order val="10"/>
          <c:tx>
            <c:strRef>
              <c:f>'ILO responses'!$L$12</c:f>
              <c:strCache>
                <c:ptCount val="1"/>
                <c:pt idx="0">
                  <c:v>Represent complext data in various mathematical forms (e.g., equations, graphs, diagrams, tables and words)</c:v>
                </c:pt>
              </c:strCache>
            </c:strRef>
          </c:tx>
          <c:spPr>
            <a:solidFill>
              <a:schemeClr val="accent5">
                <a:lumMod val="60000"/>
              </a:schemeClr>
            </a:solidFill>
            <a:ln>
              <a:noFill/>
            </a:ln>
            <a:effectLst/>
          </c:spPr>
          <c:invertIfNegative val="0"/>
          <c:cat>
            <c:strRef>
              <c:f>'ILO responses'!$A$13:$A$16</c:f>
              <c:strCache>
                <c:ptCount val="4"/>
                <c:pt idx="0">
                  <c:v>Strongly Agree</c:v>
                </c:pt>
                <c:pt idx="1">
                  <c:v>Agree</c:v>
                </c:pt>
                <c:pt idx="2">
                  <c:v>Disagree</c:v>
                </c:pt>
                <c:pt idx="3">
                  <c:v>Strongly Disagree</c:v>
                </c:pt>
              </c:strCache>
            </c:strRef>
          </c:cat>
          <c:val>
            <c:numRef>
              <c:f>'ILO responses'!$L$13:$L$16</c:f>
              <c:numCache>
                <c:formatCode>General</c:formatCode>
                <c:ptCount val="4"/>
                <c:pt idx="0">
                  <c:v>60</c:v>
                </c:pt>
                <c:pt idx="1">
                  <c:v>62</c:v>
                </c:pt>
                <c:pt idx="2">
                  <c:v>16</c:v>
                </c:pt>
                <c:pt idx="3">
                  <c:v>4</c:v>
                </c:pt>
              </c:numCache>
            </c:numRef>
          </c:val>
          <c:extLst>
            <c:ext xmlns:c16="http://schemas.microsoft.com/office/drawing/2014/chart" uri="{C3380CC4-5D6E-409C-BE32-E72D297353CC}">
              <c16:uniqueId val="{0000000A-4FC0-4D60-8C7F-F52B10A622E6}"/>
            </c:ext>
          </c:extLst>
        </c:ser>
        <c:ser>
          <c:idx val="11"/>
          <c:order val="11"/>
          <c:tx>
            <c:strRef>
              <c:f>'ILO responses'!$M$12</c:f>
              <c:strCache>
                <c:ptCount val="1"/>
                <c:pt idx="0">
                  <c:v>Analyze data to draw appropriate conclusions</c:v>
                </c:pt>
              </c:strCache>
            </c:strRef>
          </c:tx>
          <c:spPr>
            <a:solidFill>
              <a:schemeClr val="accent6">
                <a:lumMod val="60000"/>
              </a:schemeClr>
            </a:solidFill>
            <a:ln>
              <a:noFill/>
            </a:ln>
            <a:effectLst/>
          </c:spPr>
          <c:invertIfNegative val="0"/>
          <c:cat>
            <c:strRef>
              <c:f>'ILO responses'!$A$13:$A$16</c:f>
              <c:strCache>
                <c:ptCount val="4"/>
                <c:pt idx="0">
                  <c:v>Strongly Agree</c:v>
                </c:pt>
                <c:pt idx="1">
                  <c:v>Agree</c:v>
                </c:pt>
                <c:pt idx="2">
                  <c:v>Disagree</c:v>
                </c:pt>
                <c:pt idx="3">
                  <c:v>Strongly Disagree</c:v>
                </c:pt>
              </c:strCache>
            </c:strRef>
          </c:cat>
          <c:val>
            <c:numRef>
              <c:f>'ILO responses'!$M$13:$M$16</c:f>
              <c:numCache>
                <c:formatCode>General</c:formatCode>
                <c:ptCount val="4"/>
                <c:pt idx="0">
                  <c:v>66</c:v>
                </c:pt>
                <c:pt idx="1">
                  <c:v>63</c:v>
                </c:pt>
                <c:pt idx="2">
                  <c:v>8</c:v>
                </c:pt>
                <c:pt idx="3">
                  <c:v>3</c:v>
                </c:pt>
              </c:numCache>
            </c:numRef>
          </c:val>
          <c:extLst>
            <c:ext xmlns:c16="http://schemas.microsoft.com/office/drawing/2014/chart" uri="{C3380CC4-5D6E-409C-BE32-E72D297353CC}">
              <c16:uniqueId val="{0000000B-4FC0-4D60-8C7F-F52B10A622E6}"/>
            </c:ext>
          </c:extLst>
        </c:ser>
        <c:dLbls>
          <c:showLegendKey val="0"/>
          <c:showVal val="0"/>
          <c:showCatName val="0"/>
          <c:showSerName val="0"/>
          <c:showPercent val="0"/>
          <c:showBubbleSize val="0"/>
        </c:dLbls>
        <c:gapWidth val="219"/>
        <c:overlap val="-27"/>
        <c:axId val="715915759"/>
        <c:axId val="715912431"/>
      </c:barChart>
      <c:catAx>
        <c:axId val="715915759"/>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715912431"/>
        <c:crosses val="autoZero"/>
        <c:auto val="1"/>
        <c:lblAlgn val="ctr"/>
        <c:lblOffset val="100"/>
        <c:noMultiLvlLbl val="0"/>
      </c:catAx>
      <c:valAx>
        <c:axId val="715912431"/>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715915759"/>
        <c:crosses val="autoZero"/>
        <c:crossBetween val="between"/>
      </c:valAx>
      <c:spPr>
        <a:noFill/>
        <a:ln>
          <a:noFill/>
        </a:ln>
        <a:effectLst/>
      </c:spPr>
    </c:plotArea>
    <c:legend>
      <c:legendPos val="b"/>
      <c:layout/>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1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a:t>Average Ranking by ILO Category:  1=Strongly</a:t>
            </a:r>
            <a:r>
              <a:rPr lang="en-US" baseline="0"/>
              <a:t> Disagree; 4=Strongly Agree</a:t>
            </a:r>
            <a:endParaRPr lang="en-US"/>
          </a:p>
        </c:rich>
      </c:tx>
      <c:layout/>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0"/>
          <c:order val="0"/>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multiLvlStrRef>
              <c:f>'ILO responses'!$C$57:$N$58</c:f>
              <c:multiLvlStrCache>
                <c:ptCount val="12"/>
                <c:lvl>
                  <c:pt idx="0">
                    <c:v>Select, evaluate, and use information to investigate a point of vew</c:v>
                  </c:pt>
                  <c:pt idx="1">
                    <c:v>Use information to support a conclusion</c:v>
                  </c:pt>
                  <c:pt idx="2">
                    <c:v>Engage in problem solving</c:v>
                  </c:pt>
                  <c:pt idx="3">
                    <c:v>Identify credible sources of information</c:v>
                  </c:pt>
                  <c:pt idx="4">
                    <c:v>Think originally and apply creative solutions</c:v>
                  </c:pt>
                  <c:pt idx="5">
                    <c:v>Generate new ideas that synthesize more than one concept</c:v>
                  </c:pt>
                  <c:pt idx="6">
                    <c:v>Manage my time</c:v>
                  </c:pt>
                  <c:pt idx="7">
                    <c:v>Convey my ideas confidently both orally and in writing</c:v>
                  </c:pt>
                  <c:pt idx="8">
                    <c:v>Understand and interpret various points of view in a world of diverse people</c:v>
                  </c:pt>
                  <c:pt idx="9">
                    <c:v>Engage with diverse groups across the campus community</c:v>
                  </c:pt>
                  <c:pt idx="10">
                    <c:v>Represent complext data in various mathematical forms (e.g., equations, graphs, diagrams, tables and words)</c:v>
                  </c:pt>
                  <c:pt idx="11">
                    <c:v>Analyze data to draw appropriate conclusions</c:v>
                  </c:pt>
                </c:lvl>
                <c:lvl>
                  <c:pt idx="0">
                    <c:v>Critical Thinking</c:v>
                  </c:pt>
                  <c:pt idx="3">
                    <c:v>Creativity</c:v>
                  </c:pt>
                  <c:pt idx="6">
                    <c:v>Communication</c:v>
                  </c:pt>
                  <c:pt idx="8">
                    <c:v>Community</c:v>
                  </c:pt>
                  <c:pt idx="10">
                    <c:v>Quantitative Reasoning</c:v>
                  </c:pt>
                </c:lvl>
              </c:multiLvlStrCache>
            </c:multiLvlStrRef>
          </c:cat>
          <c:val>
            <c:numRef>
              <c:f>'ILO responses'!$C$59:$N$59</c:f>
              <c:numCache>
                <c:formatCode>General</c:formatCode>
                <c:ptCount val="12"/>
                <c:pt idx="0">
                  <c:v>3.48</c:v>
                </c:pt>
                <c:pt idx="1">
                  <c:v>3.48</c:v>
                </c:pt>
                <c:pt idx="2">
                  <c:v>3.46</c:v>
                </c:pt>
                <c:pt idx="3">
                  <c:v>3.48</c:v>
                </c:pt>
                <c:pt idx="4">
                  <c:v>3.43</c:v>
                </c:pt>
                <c:pt idx="5">
                  <c:v>3.43</c:v>
                </c:pt>
                <c:pt idx="6">
                  <c:v>3.42</c:v>
                </c:pt>
                <c:pt idx="7">
                  <c:v>3.42</c:v>
                </c:pt>
                <c:pt idx="8">
                  <c:v>3.5</c:v>
                </c:pt>
                <c:pt idx="9">
                  <c:v>3.45</c:v>
                </c:pt>
                <c:pt idx="10">
                  <c:v>3.25</c:v>
                </c:pt>
                <c:pt idx="11">
                  <c:v>3.37</c:v>
                </c:pt>
              </c:numCache>
            </c:numRef>
          </c:val>
          <c:extLst>
            <c:ext xmlns:c16="http://schemas.microsoft.com/office/drawing/2014/chart" uri="{C3380CC4-5D6E-409C-BE32-E72D297353CC}">
              <c16:uniqueId val="{00000000-3E31-4D77-B7A8-8593BA68F685}"/>
            </c:ext>
          </c:extLst>
        </c:ser>
        <c:dLbls>
          <c:dLblPos val="outEnd"/>
          <c:showLegendKey val="0"/>
          <c:showVal val="1"/>
          <c:showCatName val="0"/>
          <c:showSerName val="0"/>
          <c:showPercent val="0"/>
          <c:showBubbleSize val="0"/>
        </c:dLbls>
        <c:gapWidth val="219"/>
        <c:overlap val="-27"/>
        <c:axId val="666731903"/>
        <c:axId val="666731487"/>
      </c:barChart>
      <c:catAx>
        <c:axId val="666731903"/>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666731487"/>
        <c:crosses val="autoZero"/>
        <c:auto val="1"/>
        <c:lblAlgn val="ctr"/>
        <c:lblOffset val="100"/>
        <c:noMultiLvlLbl val="0"/>
      </c:catAx>
      <c:valAx>
        <c:axId val="666731487"/>
        <c:scaling>
          <c:orientation val="minMax"/>
        </c:scaling>
        <c:delete val="0"/>
        <c:axPos val="l"/>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666731903"/>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400" b="0" i="0" u="none" strike="noStrike" kern="1200" spc="0" baseline="0">
                <a:solidFill>
                  <a:schemeClr val="tx1">
                    <a:lumMod val="65000"/>
                    <a:lumOff val="35000"/>
                  </a:schemeClr>
                </a:solidFill>
                <a:latin typeface="+mn-lt"/>
                <a:ea typeface="+mn-ea"/>
                <a:cs typeface="+mn-cs"/>
              </a:defRPr>
            </a:pPr>
            <a:r>
              <a:rPr lang="en-US"/>
              <a:t>Including this year, how many years have you attended Cañada College?</a:t>
            </a:r>
          </a:p>
        </c:rich>
      </c:tx>
      <c:layout/>
      <c:overlay val="0"/>
      <c:spPr>
        <a:noFill/>
        <a:ln>
          <a:noFill/>
        </a:ln>
        <a:effectLst/>
      </c:spPr>
      <c:txPr>
        <a:bodyPr rot="0" spcFirstLastPara="1" vertOverflow="ellipsis" vert="horz" wrap="square" anchor="ctr" anchorCtr="1"/>
        <a:lstStyle/>
        <a:p>
          <a:pPr>
            <a:defRPr sz="2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bar"/>
        <c:grouping val="clustered"/>
        <c:varyColors val="0"/>
        <c:ser>
          <c:idx val="0"/>
          <c:order val="0"/>
          <c:spPr>
            <a:solidFill>
              <a:schemeClr val="accent1"/>
            </a:solidFill>
            <a:ln>
              <a:noFill/>
            </a:ln>
            <a:effectLst/>
          </c:spPr>
          <c:invertIfNegative val="0"/>
          <c:dLbls>
            <c:spPr>
              <a:noFill/>
              <a:ln>
                <a:noFill/>
              </a:ln>
              <a:effectLst/>
            </c:spPr>
            <c:txPr>
              <a:bodyPr rot="0" spcFirstLastPara="1" vertOverflow="ellipsis" vert="horz" wrap="square" anchor="ctr" anchorCtr="1"/>
              <a:lstStyle/>
              <a:p>
                <a:pPr>
                  <a:defRPr sz="20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'[Cañada College Survey of Graduates_ 2020-21_October 1, 2021_11.01.xlsx]Years at CAN'!$B$1:$B$7</c:f>
              <c:strCache>
                <c:ptCount val="7"/>
                <c:pt idx="0">
                  <c:v>1 year</c:v>
                </c:pt>
                <c:pt idx="1">
                  <c:v>2 years</c:v>
                </c:pt>
                <c:pt idx="2">
                  <c:v>3 years</c:v>
                </c:pt>
                <c:pt idx="3">
                  <c:v>4 years</c:v>
                </c:pt>
                <c:pt idx="4">
                  <c:v>5 years</c:v>
                </c:pt>
                <c:pt idx="5">
                  <c:v>6 years</c:v>
                </c:pt>
                <c:pt idx="6">
                  <c:v>Over 6 years</c:v>
                </c:pt>
              </c:strCache>
            </c:strRef>
          </c:cat>
          <c:val>
            <c:numRef>
              <c:f>'[Cañada College Survey of Graduates_ 2020-21_October 1, 2021_11.01.xlsx]Years at CAN'!$C$1:$C$7</c:f>
              <c:numCache>
                <c:formatCode>0%</c:formatCode>
                <c:ptCount val="7"/>
                <c:pt idx="0" formatCode="0.00%">
                  <c:v>1.18E-2</c:v>
                </c:pt>
                <c:pt idx="1">
                  <c:v>0.2485</c:v>
                </c:pt>
                <c:pt idx="2">
                  <c:v>0.33139999999999997</c:v>
                </c:pt>
                <c:pt idx="3">
                  <c:v>0.20710000000000001</c:v>
                </c:pt>
                <c:pt idx="4">
                  <c:v>5.33E-2</c:v>
                </c:pt>
                <c:pt idx="5">
                  <c:v>4.7300000000000002E-2</c:v>
                </c:pt>
                <c:pt idx="6">
                  <c:v>0.10059999999999999</c:v>
                </c:pt>
              </c:numCache>
            </c:numRef>
          </c:val>
          <c:extLst>
            <c:ext xmlns:c16="http://schemas.microsoft.com/office/drawing/2014/chart" uri="{C3380CC4-5D6E-409C-BE32-E72D297353CC}">
              <c16:uniqueId val="{00000000-AAEB-4430-8531-53462C07C92F}"/>
            </c:ext>
          </c:extLst>
        </c:ser>
        <c:dLbls>
          <c:dLblPos val="outEnd"/>
          <c:showLegendKey val="0"/>
          <c:showVal val="1"/>
          <c:showCatName val="0"/>
          <c:showSerName val="0"/>
          <c:showPercent val="0"/>
          <c:showBubbleSize val="0"/>
        </c:dLbls>
        <c:gapWidth val="182"/>
        <c:axId val="2002818432"/>
        <c:axId val="2002822592"/>
      </c:barChart>
      <c:catAx>
        <c:axId val="2002818432"/>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2000" b="0" i="0" u="none" strike="noStrike" kern="1200" baseline="0">
                <a:solidFill>
                  <a:schemeClr val="tx1">
                    <a:lumMod val="65000"/>
                    <a:lumOff val="35000"/>
                  </a:schemeClr>
                </a:solidFill>
                <a:latin typeface="+mn-lt"/>
                <a:ea typeface="+mn-ea"/>
                <a:cs typeface="+mn-cs"/>
              </a:defRPr>
            </a:pPr>
            <a:endParaRPr lang="en-US"/>
          </a:p>
        </c:txPr>
        <c:crossAx val="2002822592"/>
        <c:crosses val="autoZero"/>
        <c:auto val="1"/>
        <c:lblAlgn val="ctr"/>
        <c:lblOffset val="100"/>
        <c:noMultiLvlLbl val="0"/>
      </c:catAx>
      <c:valAx>
        <c:axId val="2002822592"/>
        <c:scaling>
          <c:orientation val="minMax"/>
        </c:scaling>
        <c:delete val="0"/>
        <c:axPos val="b"/>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2000" b="0" i="0" u="none" strike="noStrike" kern="1200" baseline="0">
                <a:solidFill>
                  <a:schemeClr val="tx1">
                    <a:lumMod val="65000"/>
                    <a:lumOff val="35000"/>
                  </a:schemeClr>
                </a:solidFill>
                <a:latin typeface="+mn-lt"/>
                <a:ea typeface="+mn-ea"/>
                <a:cs typeface="+mn-cs"/>
              </a:defRPr>
            </a:pPr>
            <a:endParaRPr lang="en-US"/>
          </a:p>
        </c:txPr>
        <c:crossAx val="2002818432"/>
        <c:crosses val="autoZero"/>
        <c:crossBetween val="between"/>
      </c:valAx>
      <c:spPr>
        <a:noFill/>
        <a:ln>
          <a:noFill/>
        </a:ln>
        <a:effectLst/>
      </c:spPr>
    </c:plotArea>
    <c:plotVisOnly val="1"/>
    <c:dispBlanksAs val="gap"/>
    <c:showDLblsOverMax val="0"/>
  </c:chart>
  <c:spPr>
    <a:noFill/>
    <a:ln>
      <a:noFill/>
    </a:ln>
    <a:effectLst/>
  </c:spPr>
  <c:txPr>
    <a:bodyPr/>
    <a:lstStyle/>
    <a:p>
      <a:pPr>
        <a:defRPr sz="2000"/>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400" b="0" i="0" u="none" strike="noStrike" kern="1200" spc="0" baseline="0">
                <a:solidFill>
                  <a:schemeClr val="tx1">
                    <a:lumMod val="65000"/>
                    <a:lumOff val="35000"/>
                  </a:schemeClr>
                </a:solidFill>
                <a:latin typeface="+mn-lt"/>
                <a:ea typeface="+mn-ea"/>
                <a:cs typeface="+mn-cs"/>
              </a:defRPr>
            </a:pPr>
            <a:r>
              <a:rPr lang="en-US"/>
              <a:t>Including this year, how many years have you attended Cañada College?</a:t>
            </a:r>
          </a:p>
        </c:rich>
      </c:tx>
      <c:layout/>
      <c:overlay val="0"/>
      <c:spPr>
        <a:noFill/>
        <a:ln>
          <a:noFill/>
        </a:ln>
        <a:effectLst/>
      </c:spPr>
      <c:txPr>
        <a:bodyPr rot="0" spcFirstLastPara="1" vertOverflow="ellipsis" vert="horz" wrap="square" anchor="ctr" anchorCtr="1"/>
        <a:lstStyle/>
        <a:p>
          <a:pPr>
            <a:defRPr sz="2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bar"/>
        <c:grouping val="clustered"/>
        <c:varyColors val="0"/>
        <c:ser>
          <c:idx val="0"/>
          <c:order val="0"/>
          <c:spPr>
            <a:solidFill>
              <a:schemeClr val="accent1"/>
            </a:solidFill>
            <a:ln>
              <a:noFill/>
            </a:ln>
            <a:effectLst/>
          </c:spPr>
          <c:invertIfNegative val="0"/>
          <c:dLbls>
            <c:spPr>
              <a:noFill/>
              <a:ln>
                <a:noFill/>
              </a:ln>
              <a:effectLst/>
            </c:spPr>
            <c:txPr>
              <a:bodyPr rot="0" spcFirstLastPara="1" vertOverflow="ellipsis" vert="horz" wrap="square" anchor="ctr" anchorCtr="1"/>
              <a:lstStyle/>
              <a:p>
                <a:pPr>
                  <a:defRPr sz="20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'[Cañada College Survey of Graduates_ 2020-21_October 1, 2021_11.01.xlsx]Years at CAN'!$B$1:$B$7</c:f>
              <c:strCache>
                <c:ptCount val="7"/>
                <c:pt idx="0">
                  <c:v>1 year</c:v>
                </c:pt>
                <c:pt idx="1">
                  <c:v>2 years</c:v>
                </c:pt>
                <c:pt idx="2">
                  <c:v>3 years</c:v>
                </c:pt>
                <c:pt idx="3">
                  <c:v>4 years</c:v>
                </c:pt>
                <c:pt idx="4">
                  <c:v>5 years</c:v>
                </c:pt>
                <c:pt idx="5">
                  <c:v>6 years</c:v>
                </c:pt>
                <c:pt idx="6">
                  <c:v>Over 6 years</c:v>
                </c:pt>
              </c:strCache>
            </c:strRef>
          </c:cat>
          <c:val>
            <c:numRef>
              <c:f>'[Cañada College Survey of Graduates_ 2020-21_October 1, 2021_11.01.xlsx]Years at CAN'!$C$1:$C$7</c:f>
              <c:numCache>
                <c:formatCode>0%</c:formatCode>
                <c:ptCount val="7"/>
                <c:pt idx="0" formatCode="0.00%">
                  <c:v>1.18E-2</c:v>
                </c:pt>
                <c:pt idx="1">
                  <c:v>0.2485</c:v>
                </c:pt>
                <c:pt idx="2">
                  <c:v>0.33139999999999997</c:v>
                </c:pt>
                <c:pt idx="3">
                  <c:v>0.20710000000000001</c:v>
                </c:pt>
                <c:pt idx="4">
                  <c:v>5.33E-2</c:v>
                </c:pt>
                <c:pt idx="5">
                  <c:v>4.7300000000000002E-2</c:v>
                </c:pt>
                <c:pt idx="6">
                  <c:v>0.10059999999999999</c:v>
                </c:pt>
              </c:numCache>
            </c:numRef>
          </c:val>
          <c:extLst>
            <c:ext xmlns:c16="http://schemas.microsoft.com/office/drawing/2014/chart" uri="{C3380CC4-5D6E-409C-BE32-E72D297353CC}">
              <c16:uniqueId val="{00000000-AAEB-4430-8531-53462C07C92F}"/>
            </c:ext>
          </c:extLst>
        </c:ser>
        <c:dLbls>
          <c:dLblPos val="outEnd"/>
          <c:showLegendKey val="0"/>
          <c:showVal val="1"/>
          <c:showCatName val="0"/>
          <c:showSerName val="0"/>
          <c:showPercent val="0"/>
          <c:showBubbleSize val="0"/>
        </c:dLbls>
        <c:gapWidth val="182"/>
        <c:axId val="2002818432"/>
        <c:axId val="2002822592"/>
      </c:barChart>
      <c:catAx>
        <c:axId val="2002818432"/>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2000" b="0" i="0" u="none" strike="noStrike" kern="1200" baseline="0">
                <a:solidFill>
                  <a:schemeClr val="tx1">
                    <a:lumMod val="65000"/>
                    <a:lumOff val="35000"/>
                  </a:schemeClr>
                </a:solidFill>
                <a:latin typeface="+mn-lt"/>
                <a:ea typeface="+mn-ea"/>
                <a:cs typeface="+mn-cs"/>
              </a:defRPr>
            </a:pPr>
            <a:endParaRPr lang="en-US"/>
          </a:p>
        </c:txPr>
        <c:crossAx val="2002822592"/>
        <c:crosses val="autoZero"/>
        <c:auto val="1"/>
        <c:lblAlgn val="ctr"/>
        <c:lblOffset val="100"/>
        <c:noMultiLvlLbl val="0"/>
      </c:catAx>
      <c:valAx>
        <c:axId val="2002822592"/>
        <c:scaling>
          <c:orientation val="minMax"/>
        </c:scaling>
        <c:delete val="0"/>
        <c:axPos val="b"/>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2000" b="0" i="0" u="none" strike="noStrike" kern="1200" baseline="0">
                <a:solidFill>
                  <a:schemeClr val="tx1">
                    <a:lumMod val="65000"/>
                    <a:lumOff val="35000"/>
                  </a:schemeClr>
                </a:solidFill>
                <a:latin typeface="+mn-lt"/>
                <a:ea typeface="+mn-ea"/>
                <a:cs typeface="+mn-cs"/>
              </a:defRPr>
            </a:pPr>
            <a:endParaRPr lang="en-US"/>
          </a:p>
        </c:txPr>
        <c:crossAx val="2002818432"/>
        <c:crosses val="autoZero"/>
        <c:crossBetween val="between"/>
      </c:valAx>
      <c:spPr>
        <a:noFill/>
        <a:ln>
          <a:noFill/>
        </a:ln>
        <a:effectLst/>
      </c:spPr>
    </c:plotArea>
    <c:plotVisOnly val="1"/>
    <c:dispBlanksAs val="gap"/>
    <c:showDLblsOverMax val="0"/>
  </c:chart>
  <c:spPr>
    <a:noFill/>
    <a:ln>
      <a:noFill/>
    </a:ln>
    <a:effectLst/>
  </c:spPr>
  <c:txPr>
    <a:bodyPr/>
    <a:lstStyle/>
    <a:p>
      <a:pPr>
        <a:defRPr sz="2000"/>
      </a:pPr>
      <a:endParaRPr lang="en-US"/>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pieChart>
        <c:varyColors val="1"/>
        <c:ser>
          <c:idx val="0"/>
          <c:order val="0"/>
          <c:tx>
            <c:strRef>
              <c:f>'[Cañada College Survey of Graduates_ 2020-21_October 1, 2021_11.01.xlsx]Race'!$B$1</c:f>
              <c:strCache>
                <c:ptCount val="1"/>
                <c:pt idx="0">
                  <c:v>%</c:v>
                </c:pt>
              </c:strCache>
            </c:strRef>
          </c:tx>
          <c:dPt>
            <c:idx val="0"/>
            <c:bubble3D val="0"/>
            <c:spPr>
              <a:solidFill>
                <a:schemeClr val="accent1"/>
              </a:solidFill>
              <a:ln w="19050">
                <a:solidFill>
                  <a:schemeClr val="lt1"/>
                </a:solidFill>
              </a:ln>
              <a:effectLst/>
            </c:spPr>
            <c:extLst>
              <c:ext xmlns:c16="http://schemas.microsoft.com/office/drawing/2014/chart" uri="{C3380CC4-5D6E-409C-BE32-E72D297353CC}">
                <c16:uniqueId val="{00000001-8822-46CB-A26B-49479E49D8C6}"/>
              </c:ext>
            </c:extLst>
          </c:dPt>
          <c:dPt>
            <c:idx val="1"/>
            <c:bubble3D val="0"/>
            <c:spPr>
              <a:solidFill>
                <a:schemeClr val="accent2"/>
              </a:solidFill>
              <a:ln w="19050">
                <a:solidFill>
                  <a:schemeClr val="lt1"/>
                </a:solidFill>
              </a:ln>
              <a:effectLst/>
            </c:spPr>
            <c:extLst>
              <c:ext xmlns:c16="http://schemas.microsoft.com/office/drawing/2014/chart" uri="{C3380CC4-5D6E-409C-BE32-E72D297353CC}">
                <c16:uniqueId val="{00000003-8822-46CB-A26B-49479E49D8C6}"/>
              </c:ext>
            </c:extLst>
          </c:dPt>
          <c:dPt>
            <c:idx val="2"/>
            <c:bubble3D val="0"/>
            <c:spPr>
              <a:solidFill>
                <a:schemeClr val="accent3"/>
              </a:solidFill>
              <a:ln w="19050">
                <a:solidFill>
                  <a:schemeClr val="lt1"/>
                </a:solidFill>
              </a:ln>
              <a:effectLst/>
            </c:spPr>
            <c:extLst>
              <c:ext xmlns:c16="http://schemas.microsoft.com/office/drawing/2014/chart" uri="{C3380CC4-5D6E-409C-BE32-E72D297353CC}">
                <c16:uniqueId val="{00000005-8822-46CB-A26B-49479E49D8C6}"/>
              </c:ext>
            </c:extLst>
          </c:dPt>
          <c:dPt>
            <c:idx val="3"/>
            <c:bubble3D val="0"/>
            <c:spPr>
              <a:solidFill>
                <a:schemeClr val="accent4"/>
              </a:solidFill>
              <a:ln w="19050">
                <a:solidFill>
                  <a:schemeClr val="lt1"/>
                </a:solidFill>
              </a:ln>
              <a:effectLst/>
            </c:spPr>
            <c:extLst>
              <c:ext xmlns:c16="http://schemas.microsoft.com/office/drawing/2014/chart" uri="{C3380CC4-5D6E-409C-BE32-E72D297353CC}">
                <c16:uniqueId val="{00000007-8822-46CB-A26B-49479E49D8C6}"/>
              </c:ext>
            </c:extLst>
          </c:dPt>
          <c:dPt>
            <c:idx val="4"/>
            <c:bubble3D val="0"/>
            <c:spPr>
              <a:solidFill>
                <a:schemeClr val="accent5"/>
              </a:solidFill>
              <a:ln w="19050">
                <a:solidFill>
                  <a:schemeClr val="lt1"/>
                </a:solidFill>
              </a:ln>
              <a:effectLst/>
            </c:spPr>
            <c:extLst>
              <c:ext xmlns:c16="http://schemas.microsoft.com/office/drawing/2014/chart" uri="{C3380CC4-5D6E-409C-BE32-E72D297353CC}">
                <c16:uniqueId val="{00000009-8822-46CB-A26B-49479E49D8C6}"/>
              </c:ext>
            </c:extLst>
          </c:dPt>
          <c:dPt>
            <c:idx val="5"/>
            <c:bubble3D val="0"/>
            <c:spPr>
              <a:solidFill>
                <a:schemeClr val="accent6"/>
              </a:solidFill>
              <a:ln w="19050">
                <a:solidFill>
                  <a:schemeClr val="lt1"/>
                </a:solidFill>
              </a:ln>
              <a:effectLst/>
            </c:spPr>
            <c:extLst>
              <c:ext xmlns:c16="http://schemas.microsoft.com/office/drawing/2014/chart" uri="{C3380CC4-5D6E-409C-BE32-E72D297353CC}">
                <c16:uniqueId val="{0000000B-8822-46CB-A26B-49479E49D8C6}"/>
              </c:ext>
            </c:extLst>
          </c:dPt>
          <c:dPt>
            <c:idx val="6"/>
            <c:bubble3D val="0"/>
            <c:spPr>
              <a:solidFill>
                <a:schemeClr val="accent1">
                  <a:lumMod val="60000"/>
                </a:schemeClr>
              </a:solidFill>
              <a:ln w="19050">
                <a:solidFill>
                  <a:schemeClr val="lt1"/>
                </a:solidFill>
              </a:ln>
              <a:effectLst/>
            </c:spPr>
            <c:extLst>
              <c:ext xmlns:c16="http://schemas.microsoft.com/office/drawing/2014/chart" uri="{C3380CC4-5D6E-409C-BE32-E72D297353CC}">
                <c16:uniqueId val="{0000000D-8822-46CB-A26B-49479E49D8C6}"/>
              </c:ext>
            </c:extLst>
          </c:dPt>
          <c:dPt>
            <c:idx val="7"/>
            <c:bubble3D val="0"/>
            <c:spPr>
              <a:solidFill>
                <a:schemeClr val="accent2">
                  <a:lumMod val="60000"/>
                </a:schemeClr>
              </a:solidFill>
              <a:ln w="19050">
                <a:solidFill>
                  <a:schemeClr val="lt1"/>
                </a:solidFill>
              </a:ln>
              <a:effectLst/>
            </c:spPr>
            <c:extLst>
              <c:ext xmlns:c16="http://schemas.microsoft.com/office/drawing/2014/chart" uri="{C3380CC4-5D6E-409C-BE32-E72D297353CC}">
                <c16:uniqueId val="{0000000F-8822-46CB-A26B-49479E49D8C6}"/>
              </c:ext>
            </c:extLst>
          </c:dPt>
          <c:dLbls>
            <c:dLbl>
              <c:idx val="6"/>
              <c:layout>
                <c:manualLayout>
                  <c:x val="2.7998267781624658E-2"/>
                  <c:y val="-3.7846824664804733E-3"/>
                </c:manualLayout>
              </c:layout>
              <c:dLblPos val="bestFit"/>
              <c:showLegendKey val="0"/>
              <c:showVal val="1"/>
              <c:showCatName val="1"/>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D-8822-46CB-A26B-49479E49D8C6}"/>
                </c:ext>
              </c:extLst>
            </c:dLbl>
            <c:dLbl>
              <c:idx val="7"/>
              <c:layout>
                <c:manualLayout>
                  <c:x val="0.21570172750252417"/>
                  <c:y val="0"/>
                </c:manualLayout>
              </c:layout>
              <c:dLblPos val="bestFit"/>
              <c:showLegendKey val="0"/>
              <c:showVal val="1"/>
              <c:showCatName val="1"/>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F-8822-46CB-A26B-49479E49D8C6}"/>
                </c:ext>
              </c:extLst>
            </c:dLbl>
            <c:spPr>
              <a:noFill/>
              <a:ln>
                <a:noFill/>
              </a:ln>
              <a:effectLst/>
            </c:spPr>
            <c:txPr>
              <a:bodyPr rot="0" spcFirstLastPara="1" vertOverflow="ellipsis" vert="horz" wrap="square" anchor="ctr" anchorCtr="1"/>
              <a:lstStyle/>
              <a:p>
                <a:pPr>
                  <a:defRPr sz="1800" b="0" i="0" u="none" strike="noStrike" kern="1200" baseline="0">
                    <a:solidFill>
                      <a:schemeClr val="tx1">
                        <a:lumMod val="75000"/>
                        <a:lumOff val="25000"/>
                      </a:schemeClr>
                    </a:solidFill>
                    <a:latin typeface="+mn-lt"/>
                    <a:ea typeface="+mn-ea"/>
                    <a:cs typeface="+mn-cs"/>
                  </a:defRPr>
                </a:pPr>
                <a:endParaRPr lang="en-US"/>
              </a:p>
            </c:txPr>
            <c:dLblPos val="bestFit"/>
            <c:showLegendKey val="0"/>
            <c:showVal val="1"/>
            <c:showCatName val="1"/>
            <c:showSerName val="0"/>
            <c:showPercent val="0"/>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15:layout/>
              </c:ext>
            </c:extLst>
          </c:dLbls>
          <c:cat>
            <c:strRef>
              <c:f>'[Cañada College Survey of Graduates_ 2020-21_October 1, 2021_11.01.xlsx]Race'!$A$2:$A$9</c:f>
              <c:strCache>
                <c:ptCount val="8"/>
                <c:pt idx="0">
                  <c:v>Hispanic or Latinx</c:v>
                </c:pt>
                <c:pt idx="1">
                  <c:v>Asian</c:v>
                </c:pt>
                <c:pt idx="2">
                  <c:v>Black or African American</c:v>
                </c:pt>
                <c:pt idx="3">
                  <c:v>White</c:v>
                </c:pt>
                <c:pt idx="4">
                  <c:v>Native Hawaiian or other Pacific Islander</c:v>
                </c:pt>
                <c:pt idx="5">
                  <c:v>American Indian or Alaska Native</c:v>
                </c:pt>
                <c:pt idx="6">
                  <c:v>Some other race</c:v>
                </c:pt>
                <c:pt idx="7">
                  <c:v>More than one race</c:v>
                </c:pt>
              </c:strCache>
            </c:strRef>
          </c:cat>
          <c:val>
            <c:numRef>
              <c:f>'[Cañada College Survey of Graduates_ 2020-21_October 1, 2021_11.01.xlsx]Race'!$B$2:$B$9</c:f>
              <c:numCache>
                <c:formatCode>0%</c:formatCode>
                <c:ptCount val="8"/>
                <c:pt idx="0">
                  <c:v>0.50890000000000002</c:v>
                </c:pt>
                <c:pt idx="1">
                  <c:v>0.12429999999999999</c:v>
                </c:pt>
                <c:pt idx="2">
                  <c:v>3.5499999999999997E-2</c:v>
                </c:pt>
                <c:pt idx="3">
                  <c:v>0.24260000000000001</c:v>
                </c:pt>
                <c:pt idx="4">
                  <c:v>1.18E-2</c:v>
                </c:pt>
                <c:pt idx="5">
                  <c:v>5.8999999999999999E-3</c:v>
                </c:pt>
                <c:pt idx="6">
                  <c:v>1.78E-2</c:v>
                </c:pt>
                <c:pt idx="7">
                  <c:v>5.33E-2</c:v>
                </c:pt>
              </c:numCache>
            </c:numRef>
          </c:val>
          <c:extLst>
            <c:ext xmlns:c16="http://schemas.microsoft.com/office/drawing/2014/chart" uri="{C3380CC4-5D6E-409C-BE32-E72D297353CC}">
              <c16:uniqueId val="{00000010-8822-46CB-A26B-49479E49D8C6}"/>
            </c:ext>
          </c:extLst>
        </c:ser>
        <c:dLbls>
          <c:dLblPos val="bestFit"/>
          <c:showLegendKey val="0"/>
          <c:showVal val="1"/>
          <c:showCatName val="0"/>
          <c:showSerName val="0"/>
          <c:showPercent val="0"/>
          <c:showBubbleSize val="0"/>
          <c:showLeaderLines val="1"/>
        </c:dLbls>
        <c:firstSliceAng val="0"/>
      </c:pieChart>
      <c:spPr>
        <a:noFill/>
        <a:ln>
          <a:noFill/>
        </a:ln>
        <a:effectLst/>
      </c:spPr>
    </c:plotArea>
    <c:plotVisOnly val="1"/>
    <c:dispBlanksAs val="gap"/>
    <c:showDLblsOverMax val="0"/>
  </c:chart>
  <c:spPr>
    <a:noFill/>
    <a:ln>
      <a:noFill/>
    </a:ln>
    <a:effectLst/>
  </c:spPr>
  <c:txPr>
    <a:bodyPr/>
    <a:lstStyle/>
    <a:p>
      <a:pPr>
        <a:defRPr sz="1800"/>
      </a:pPr>
      <a:endParaRPr lang="en-US"/>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pieChart>
        <c:varyColors val="1"/>
        <c:ser>
          <c:idx val="0"/>
          <c:order val="0"/>
          <c:tx>
            <c:strRef>
              <c:f>'[Cañada College Survey of Graduates_ 2020-21_October 1, 2021_11.01.xlsx]Race'!$B$1</c:f>
              <c:strCache>
                <c:ptCount val="1"/>
                <c:pt idx="0">
                  <c:v>%</c:v>
                </c:pt>
              </c:strCache>
            </c:strRef>
          </c:tx>
          <c:dPt>
            <c:idx val="0"/>
            <c:bubble3D val="0"/>
            <c:spPr>
              <a:solidFill>
                <a:schemeClr val="accent1"/>
              </a:solidFill>
              <a:ln w="19050">
                <a:solidFill>
                  <a:schemeClr val="lt1"/>
                </a:solidFill>
              </a:ln>
              <a:effectLst/>
            </c:spPr>
            <c:extLst>
              <c:ext xmlns:c16="http://schemas.microsoft.com/office/drawing/2014/chart" uri="{C3380CC4-5D6E-409C-BE32-E72D297353CC}">
                <c16:uniqueId val="{00000001-8822-46CB-A26B-49479E49D8C6}"/>
              </c:ext>
            </c:extLst>
          </c:dPt>
          <c:dPt>
            <c:idx val="1"/>
            <c:bubble3D val="0"/>
            <c:spPr>
              <a:solidFill>
                <a:schemeClr val="accent2"/>
              </a:solidFill>
              <a:ln w="19050">
                <a:solidFill>
                  <a:schemeClr val="lt1"/>
                </a:solidFill>
              </a:ln>
              <a:effectLst/>
            </c:spPr>
            <c:extLst>
              <c:ext xmlns:c16="http://schemas.microsoft.com/office/drawing/2014/chart" uri="{C3380CC4-5D6E-409C-BE32-E72D297353CC}">
                <c16:uniqueId val="{00000003-8822-46CB-A26B-49479E49D8C6}"/>
              </c:ext>
            </c:extLst>
          </c:dPt>
          <c:dPt>
            <c:idx val="2"/>
            <c:bubble3D val="0"/>
            <c:spPr>
              <a:solidFill>
                <a:schemeClr val="accent3"/>
              </a:solidFill>
              <a:ln w="19050">
                <a:solidFill>
                  <a:schemeClr val="lt1"/>
                </a:solidFill>
              </a:ln>
              <a:effectLst/>
            </c:spPr>
            <c:extLst>
              <c:ext xmlns:c16="http://schemas.microsoft.com/office/drawing/2014/chart" uri="{C3380CC4-5D6E-409C-BE32-E72D297353CC}">
                <c16:uniqueId val="{00000005-8822-46CB-A26B-49479E49D8C6}"/>
              </c:ext>
            </c:extLst>
          </c:dPt>
          <c:dPt>
            <c:idx val="3"/>
            <c:bubble3D val="0"/>
            <c:spPr>
              <a:solidFill>
                <a:schemeClr val="accent4"/>
              </a:solidFill>
              <a:ln w="19050">
                <a:solidFill>
                  <a:schemeClr val="lt1"/>
                </a:solidFill>
              </a:ln>
              <a:effectLst/>
            </c:spPr>
            <c:extLst>
              <c:ext xmlns:c16="http://schemas.microsoft.com/office/drawing/2014/chart" uri="{C3380CC4-5D6E-409C-BE32-E72D297353CC}">
                <c16:uniqueId val="{00000007-8822-46CB-A26B-49479E49D8C6}"/>
              </c:ext>
            </c:extLst>
          </c:dPt>
          <c:dPt>
            <c:idx val="4"/>
            <c:bubble3D val="0"/>
            <c:spPr>
              <a:solidFill>
                <a:schemeClr val="accent5"/>
              </a:solidFill>
              <a:ln w="19050">
                <a:solidFill>
                  <a:schemeClr val="lt1"/>
                </a:solidFill>
              </a:ln>
              <a:effectLst/>
            </c:spPr>
            <c:extLst>
              <c:ext xmlns:c16="http://schemas.microsoft.com/office/drawing/2014/chart" uri="{C3380CC4-5D6E-409C-BE32-E72D297353CC}">
                <c16:uniqueId val="{00000009-8822-46CB-A26B-49479E49D8C6}"/>
              </c:ext>
            </c:extLst>
          </c:dPt>
          <c:dPt>
            <c:idx val="5"/>
            <c:bubble3D val="0"/>
            <c:spPr>
              <a:solidFill>
                <a:schemeClr val="accent6"/>
              </a:solidFill>
              <a:ln w="19050">
                <a:solidFill>
                  <a:schemeClr val="lt1"/>
                </a:solidFill>
              </a:ln>
              <a:effectLst/>
            </c:spPr>
            <c:extLst>
              <c:ext xmlns:c16="http://schemas.microsoft.com/office/drawing/2014/chart" uri="{C3380CC4-5D6E-409C-BE32-E72D297353CC}">
                <c16:uniqueId val="{0000000B-8822-46CB-A26B-49479E49D8C6}"/>
              </c:ext>
            </c:extLst>
          </c:dPt>
          <c:dPt>
            <c:idx val="6"/>
            <c:bubble3D val="0"/>
            <c:spPr>
              <a:solidFill>
                <a:schemeClr val="accent1">
                  <a:lumMod val="60000"/>
                </a:schemeClr>
              </a:solidFill>
              <a:ln w="19050">
                <a:solidFill>
                  <a:schemeClr val="lt1"/>
                </a:solidFill>
              </a:ln>
              <a:effectLst/>
            </c:spPr>
            <c:extLst>
              <c:ext xmlns:c16="http://schemas.microsoft.com/office/drawing/2014/chart" uri="{C3380CC4-5D6E-409C-BE32-E72D297353CC}">
                <c16:uniqueId val="{0000000D-8822-46CB-A26B-49479E49D8C6}"/>
              </c:ext>
            </c:extLst>
          </c:dPt>
          <c:dPt>
            <c:idx val="7"/>
            <c:bubble3D val="0"/>
            <c:spPr>
              <a:solidFill>
                <a:schemeClr val="accent2">
                  <a:lumMod val="60000"/>
                </a:schemeClr>
              </a:solidFill>
              <a:ln w="19050">
                <a:solidFill>
                  <a:schemeClr val="lt1"/>
                </a:solidFill>
              </a:ln>
              <a:effectLst/>
            </c:spPr>
            <c:extLst>
              <c:ext xmlns:c16="http://schemas.microsoft.com/office/drawing/2014/chart" uri="{C3380CC4-5D6E-409C-BE32-E72D297353CC}">
                <c16:uniqueId val="{0000000F-8822-46CB-A26B-49479E49D8C6}"/>
              </c:ext>
            </c:extLst>
          </c:dPt>
          <c:dLbls>
            <c:dLbl>
              <c:idx val="6"/>
              <c:layout>
                <c:manualLayout>
                  <c:x val="2.7998267781624658E-2"/>
                  <c:y val="-3.7846824664804733E-3"/>
                </c:manualLayout>
              </c:layout>
              <c:dLblPos val="bestFit"/>
              <c:showLegendKey val="0"/>
              <c:showVal val="1"/>
              <c:showCatName val="1"/>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D-8822-46CB-A26B-49479E49D8C6}"/>
                </c:ext>
              </c:extLst>
            </c:dLbl>
            <c:dLbl>
              <c:idx val="7"/>
              <c:layout>
                <c:manualLayout>
                  <c:x val="0.21570172750252417"/>
                  <c:y val="0"/>
                </c:manualLayout>
              </c:layout>
              <c:dLblPos val="bestFit"/>
              <c:showLegendKey val="0"/>
              <c:showVal val="1"/>
              <c:showCatName val="1"/>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F-8822-46CB-A26B-49479E49D8C6}"/>
                </c:ext>
              </c:extLst>
            </c:dLbl>
            <c:spPr>
              <a:noFill/>
              <a:ln>
                <a:noFill/>
              </a:ln>
              <a:effectLst/>
            </c:spPr>
            <c:txPr>
              <a:bodyPr rot="0" spcFirstLastPara="1" vertOverflow="ellipsis" vert="horz" wrap="square" anchor="ctr" anchorCtr="1"/>
              <a:lstStyle/>
              <a:p>
                <a:pPr>
                  <a:defRPr sz="1800" b="0" i="0" u="none" strike="noStrike" kern="1200" baseline="0">
                    <a:solidFill>
                      <a:schemeClr val="tx1">
                        <a:lumMod val="75000"/>
                        <a:lumOff val="25000"/>
                      </a:schemeClr>
                    </a:solidFill>
                    <a:latin typeface="+mn-lt"/>
                    <a:ea typeface="+mn-ea"/>
                    <a:cs typeface="+mn-cs"/>
                  </a:defRPr>
                </a:pPr>
                <a:endParaRPr lang="en-US"/>
              </a:p>
            </c:txPr>
            <c:dLblPos val="bestFit"/>
            <c:showLegendKey val="0"/>
            <c:showVal val="1"/>
            <c:showCatName val="1"/>
            <c:showSerName val="0"/>
            <c:showPercent val="0"/>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15:layout/>
              </c:ext>
            </c:extLst>
          </c:dLbls>
          <c:cat>
            <c:strRef>
              <c:f>'[Cañada College Survey of Graduates_ 2020-21_October 1, 2021_11.01.xlsx]Race'!$A$2:$A$9</c:f>
              <c:strCache>
                <c:ptCount val="8"/>
                <c:pt idx="0">
                  <c:v>Hispanic or Latinx</c:v>
                </c:pt>
                <c:pt idx="1">
                  <c:v>Asian</c:v>
                </c:pt>
                <c:pt idx="2">
                  <c:v>Black or African American</c:v>
                </c:pt>
                <c:pt idx="3">
                  <c:v>White</c:v>
                </c:pt>
                <c:pt idx="4">
                  <c:v>Native Hawaiian or other Pacific Islander</c:v>
                </c:pt>
                <c:pt idx="5">
                  <c:v>American Indian or Alaska Native</c:v>
                </c:pt>
                <c:pt idx="6">
                  <c:v>Some other race</c:v>
                </c:pt>
                <c:pt idx="7">
                  <c:v>More than one race</c:v>
                </c:pt>
              </c:strCache>
            </c:strRef>
          </c:cat>
          <c:val>
            <c:numRef>
              <c:f>'[Cañada College Survey of Graduates_ 2020-21_October 1, 2021_11.01.xlsx]Race'!$B$2:$B$9</c:f>
              <c:numCache>
                <c:formatCode>0%</c:formatCode>
                <c:ptCount val="8"/>
                <c:pt idx="0">
                  <c:v>0.50890000000000002</c:v>
                </c:pt>
                <c:pt idx="1">
                  <c:v>0.12429999999999999</c:v>
                </c:pt>
                <c:pt idx="2">
                  <c:v>3.5499999999999997E-2</c:v>
                </c:pt>
                <c:pt idx="3">
                  <c:v>0.24260000000000001</c:v>
                </c:pt>
                <c:pt idx="4">
                  <c:v>1.18E-2</c:v>
                </c:pt>
                <c:pt idx="5">
                  <c:v>5.8999999999999999E-3</c:v>
                </c:pt>
                <c:pt idx="6">
                  <c:v>1.78E-2</c:v>
                </c:pt>
                <c:pt idx="7">
                  <c:v>5.33E-2</c:v>
                </c:pt>
              </c:numCache>
            </c:numRef>
          </c:val>
          <c:extLst>
            <c:ext xmlns:c16="http://schemas.microsoft.com/office/drawing/2014/chart" uri="{C3380CC4-5D6E-409C-BE32-E72D297353CC}">
              <c16:uniqueId val="{00000010-8822-46CB-A26B-49479E49D8C6}"/>
            </c:ext>
          </c:extLst>
        </c:ser>
        <c:dLbls>
          <c:dLblPos val="bestFit"/>
          <c:showLegendKey val="0"/>
          <c:showVal val="1"/>
          <c:showCatName val="0"/>
          <c:showSerName val="0"/>
          <c:showPercent val="0"/>
          <c:showBubbleSize val="0"/>
          <c:showLeaderLines val="1"/>
        </c:dLbls>
        <c:firstSliceAng val="0"/>
      </c:pieChart>
      <c:spPr>
        <a:noFill/>
        <a:ln>
          <a:noFill/>
        </a:ln>
        <a:effectLst/>
      </c:spPr>
    </c:plotArea>
    <c:plotVisOnly val="1"/>
    <c:dispBlanksAs val="gap"/>
    <c:showDLblsOverMax val="0"/>
  </c:chart>
  <c:spPr>
    <a:noFill/>
    <a:ln>
      <a:noFill/>
    </a:ln>
    <a:effectLst/>
  </c:spPr>
  <c:txPr>
    <a:bodyPr/>
    <a:lstStyle/>
    <a:p>
      <a:pPr>
        <a:defRPr sz="1800"/>
      </a:pPr>
      <a:endParaRPr lang="en-US"/>
    </a:p>
  </c:txPr>
  <c:externalData r:id="rId3">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400" b="0" i="0" u="none" strike="noStrike" kern="1200" spc="0" baseline="0">
                <a:solidFill>
                  <a:schemeClr val="tx1">
                    <a:lumMod val="65000"/>
                    <a:lumOff val="35000"/>
                  </a:schemeClr>
                </a:solidFill>
                <a:latin typeface="+mn-lt"/>
                <a:ea typeface="+mn-ea"/>
                <a:cs typeface="+mn-cs"/>
              </a:defRPr>
            </a:pPr>
            <a:r>
              <a:rPr lang="en-US"/>
              <a:t>Gender Identity of Respondents</a:t>
            </a:r>
          </a:p>
        </c:rich>
      </c:tx>
      <c:layout/>
      <c:overlay val="0"/>
      <c:spPr>
        <a:noFill/>
        <a:ln>
          <a:noFill/>
        </a:ln>
        <a:effectLst/>
      </c:spPr>
      <c:txPr>
        <a:bodyPr rot="0" spcFirstLastPara="1" vertOverflow="ellipsis" vert="horz" wrap="square" anchor="ctr" anchorCtr="1"/>
        <a:lstStyle/>
        <a:p>
          <a:pPr>
            <a:defRPr sz="2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pieChart>
        <c:varyColors val="1"/>
        <c:ser>
          <c:idx val="0"/>
          <c:order val="0"/>
          <c:dPt>
            <c:idx val="0"/>
            <c:bubble3D val="0"/>
            <c:spPr>
              <a:solidFill>
                <a:schemeClr val="accent1"/>
              </a:solidFill>
              <a:ln w="19050">
                <a:solidFill>
                  <a:schemeClr val="lt1"/>
                </a:solidFill>
              </a:ln>
              <a:effectLst/>
            </c:spPr>
            <c:extLst>
              <c:ext xmlns:c16="http://schemas.microsoft.com/office/drawing/2014/chart" uri="{C3380CC4-5D6E-409C-BE32-E72D297353CC}">
                <c16:uniqueId val="{00000001-C3C4-4B77-8CBC-4EB8BDF856F3}"/>
              </c:ext>
            </c:extLst>
          </c:dPt>
          <c:dPt>
            <c:idx val="1"/>
            <c:bubble3D val="0"/>
            <c:spPr>
              <a:solidFill>
                <a:schemeClr val="accent2"/>
              </a:solidFill>
              <a:ln w="19050">
                <a:solidFill>
                  <a:schemeClr val="lt1"/>
                </a:solidFill>
              </a:ln>
              <a:effectLst/>
            </c:spPr>
            <c:extLst>
              <c:ext xmlns:c16="http://schemas.microsoft.com/office/drawing/2014/chart" uri="{C3380CC4-5D6E-409C-BE32-E72D297353CC}">
                <c16:uniqueId val="{00000003-C3C4-4B77-8CBC-4EB8BDF856F3}"/>
              </c:ext>
            </c:extLst>
          </c:dPt>
          <c:dPt>
            <c:idx val="2"/>
            <c:bubble3D val="0"/>
            <c:spPr>
              <a:solidFill>
                <a:schemeClr val="accent3"/>
              </a:solidFill>
              <a:ln w="19050">
                <a:solidFill>
                  <a:schemeClr val="lt1"/>
                </a:solidFill>
              </a:ln>
              <a:effectLst/>
            </c:spPr>
            <c:extLst>
              <c:ext xmlns:c16="http://schemas.microsoft.com/office/drawing/2014/chart" uri="{C3380CC4-5D6E-409C-BE32-E72D297353CC}">
                <c16:uniqueId val="{00000005-C3C4-4B77-8CBC-4EB8BDF856F3}"/>
              </c:ext>
            </c:extLst>
          </c:dPt>
          <c:dPt>
            <c:idx val="3"/>
            <c:bubble3D val="0"/>
            <c:spPr>
              <a:solidFill>
                <a:schemeClr val="accent4"/>
              </a:solidFill>
              <a:ln w="19050">
                <a:solidFill>
                  <a:schemeClr val="lt1"/>
                </a:solidFill>
              </a:ln>
              <a:effectLst/>
            </c:spPr>
            <c:extLst>
              <c:ext xmlns:c16="http://schemas.microsoft.com/office/drawing/2014/chart" uri="{C3380CC4-5D6E-409C-BE32-E72D297353CC}">
                <c16:uniqueId val="{00000007-C3C4-4B77-8CBC-4EB8BDF856F3}"/>
              </c:ext>
            </c:extLst>
          </c:dPt>
          <c:dLbls>
            <c:spPr>
              <a:noFill/>
              <a:ln>
                <a:noFill/>
              </a:ln>
              <a:effectLst/>
            </c:spPr>
            <c:txPr>
              <a:bodyPr rot="0" spcFirstLastPara="1" vertOverflow="ellipsis" vert="horz" wrap="square" anchor="ctr" anchorCtr="1"/>
              <a:lstStyle/>
              <a:p>
                <a:pPr>
                  <a:defRPr sz="2000" b="0" i="0" u="none" strike="noStrike" kern="1200" baseline="0">
                    <a:solidFill>
                      <a:schemeClr val="tx1">
                        <a:lumMod val="75000"/>
                        <a:lumOff val="25000"/>
                      </a:schemeClr>
                    </a:solidFill>
                    <a:latin typeface="+mn-lt"/>
                    <a:ea typeface="+mn-ea"/>
                    <a:cs typeface="+mn-cs"/>
                  </a:defRPr>
                </a:pPr>
                <a:endParaRPr lang="en-US"/>
              </a:p>
            </c:txPr>
            <c:dLblPos val="bestFit"/>
            <c:showLegendKey val="0"/>
            <c:showVal val="1"/>
            <c:showCatName val="1"/>
            <c:showSerName val="0"/>
            <c:showPercent val="0"/>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15:layout/>
              </c:ext>
            </c:extLst>
          </c:dLbls>
          <c:cat>
            <c:strRef>
              <c:f>'[Cañada College Survey of Graduates_ 2020-21_October 1, 2021_11.01.xlsx]Race, Gender'!$A$29:$A$32</c:f>
              <c:strCache>
                <c:ptCount val="4"/>
                <c:pt idx="0">
                  <c:v>Female</c:v>
                </c:pt>
                <c:pt idx="1">
                  <c:v>Male</c:v>
                </c:pt>
                <c:pt idx="2">
                  <c:v>Non-binary</c:v>
                </c:pt>
                <c:pt idx="3">
                  <c:v>Prefer not to say</c:v>
                </c:pt>
              </c:strCache>
            </c:strRef>
          </c:cat>
          <c:val>
            <c:numRef>
              <c:f>'[Cañada College Survey of Graduates_ 2020-21_October 1, 2021_11.01.xlsx]Race, Gender'!$B$29:$B$32</c:f>
              <c:numCache>
                <c:formatCode>0%</c:formatCode>
                <c:ptCount val="4"/>
                <c:pt idx="0">
                  <c:v>0.75449999999999995</c:v>
                </c:pt>
                <c:pt idx="1">
                  <c:v>0.22159999999999999</c:v>
                </c:pt>
                <c:pt idx="2">
                  <c:v>1.2E-2</c:v>
                </c:pt>
                <c:pt idx="3">
                  <c:v>1.2E-2</c:v>
                </c:pt>
              </c:numCache>
            </c:numRef>
          </c:val>
          <c:extLst>
            <c:ext xmlns:c16="http://schemas.microsoft.com/office/drawing/2014/chart" uri="{C3380CC4-5D6E-409C-BE32-E72D297353CC}">
              <c16:uniqueId val="{00000008-C3C4-4B77-8CBC-4EB8BDF856F3}"/>
            </c:ext>
          </c:extLst>
        </c:ser>
        <c:dLbls>
          <c:dLblPos val="bestFit"/>
          <c:showLegendKey val="0"/>
          <c:showVal val="1"/>
          <c:showCatName val="0"/>
          <c:showSerName val="0"/>
          <c:showPercent val="0"/>
          <c:showBubbleSize val="0"/>
          <c:showLeaderLines val="1"/>
        </c:dLbls>
        <c:firstSliceAng val="0"/>
      </c:pieChart>
      <c:spPr>
        <a:noFill/>
        <a:ln>
          <a:noFill/>
        </a:ln>
        <a:effectLst/>
      </c:spPr>
    </c:plotArea>
    <c:plotVisOnly val="1"/>
    <c:dispBlanksAs val="gap"/>
    <c:showDLblsOverMax val="0"/>
  </c:chart>
  <c:spPr>
    <a:noFill/>
    <a:ln>
      <a:noFill/>
    </a:ln>
    <a:effectLst/>
  </c:spPr>
  <c:txPr>
    <a:bodyPr/>
    <a:lstStyle/>
    <a:p>
      <a:pPr>
        <a:defRPr sz="2000"/>
      </a:pPr>
      <a:endParaRPr lang="en-US"/>
    </a:p>
  </c:txPr>
  <c:externalData r:id="rId3">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160" b="0" i="0" u="none" strike="noStrike" kern="1200" spc="0" baseline="0">
                <a:solidFill>
                  <a:schemeClr val="tx1">
                    <a:lumMod val="65000"/>
                    <a:lumOff val="35000"/>
                  </a:schemeClr>
                </a:solidFill>
                <a:latin typeface="+mn-lt"/>
                <a:ea typeface="+mn-ea"/>
                <a:cs typeface="+mn-cs"/>
              </a:defRPr>
            </a:pPr>
            <a:r>
              <a:rPr lang="en-US"/>
              <a:t>Age of Respondents at Graduation</a:t>
            </a:r>
          </a:p>
        </c:rich>
      </c:tx>
      <c:layout/>
      <c:overlay val="0"/>
      <c:spPr>
        <a:noFill/>
        <a:ln>
          <a:noFill/>
        </a:ln>
        <a:effectLst/>
      </c:spPr>
      <c:txPr>
        <a:bodyPr rot="0" spcFirstLastPara="1" vertOverflow="ellipsis" vert="horz" wrap="square" anchor="ctr" anchorCtr="1"/>
        <a:lstStyle/>
        <a:p>
          <a:pPr>
            <a:defRPr sz="216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bar"/>
        <c:grouping val="clustered"/>
        <c:varyColors val="0"/>
        <c:ser>
          <c:idx val="0"/>
          <c:order val="0"/>
          <c:spPr>
            <a:solidFill>
              <a:schemeClr val="accent1"/>
            </a:solidFill>
            <a:ln>
              <a:noFill/>
            </a:ln>
            <a:effectLst/>
          </c:spPr>
          <c:invertIfNegative val="0"/>
          <c:dLbls>
            <c:spPr>
              <a:noFill/>
              <a:ln>
                <a:noFill/>
              </a:ln>
              <a:effectLst/>
            </c:spPr>
            <c:txPr>
              <a:bodyPr rot="0" spcFirstLastPara="1" vertOverflow="ellipsis" vert="horz" wrap="square" anchor="ctr" anchorCtr="1"/>
              <a:lstStyle/>
              <a:p>
                <a:pPr>
                  <a:defRPr sz="18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'[Cañada College Survey of Graduates_ 2020-21_October 1, 2021_11.01.xlsx]Race, Gender'!$A$39:$A$48</c:f>
              <c:strCache>
                <c:ptCount val="10"/>
                <c:pt idx="0">
                  <c:v>Younger than 18 years old</c:v>
                </c:pt>
                <c:pt idx="1">
                  <c:v>18-19</c:v>
                </c:pt>
                <c:pt idx="2">
                  <c:v>20-22</c:v>
                </c:pt>
                <c:pt idx="3">
                  <c:v>23-25</c:v>
                </c:pt>
                <c:pt idx="4">
                  <c:v>26-30</c:v>
                </c:pt>
                <c:pt idx="5">
                  <c:v>31-35</c:v>
                </c:pt>
                <c:pt idx="6">
                  <c:v>36-40</c:v>
                </c:pt>
                <c:pt idx="7">
                  <c:v>41-50</c:v>
                </c:pt>
                <c:pt idx="8">
                  <c:v>51-60</c:v>
                </c:pt>
                <c:pt idx="9">
                  <c:v>61+</c:v>
                </c:pt>
              </c:strCache>
            </c:strRef>
          </c:cat>
          <c:val>
            <c:numRef>
              <c:f>'[Cañada College Survey of Graduates_ 2020-21_October 1, 2021_11.01.xlsx]Race, Gender'!$B$39:$B$48</c:f>
              <c:numCache>
                <c:formatCode>0%</c:formatCode>
                <c:ptCount val="10"/>
                <c:pt idx="0" formatCode="0.00%">
                  <c:v>5.8999999999999999E-3</c:v>
                </c:pt>
                <c:pt idx="1">
                  <c:v>2.9600000000000001E-2</c:v>
                </c:pt>
                <c:pt idx="2">
                  <c:v>0.2959</c:v>
                </c:pt>
                <c:pt idx="3">
                  <c:v>0.1183</c:v>
                </c:pt>
                <c:pt idx="4">
                  <c:v>9.4700000000000006E-2</c:v>
                </c:pt>
                <c:pt idx="5">
                  <c:v>0.16569999999999999</c:v>
                </c:pt>
                <c:pt idx="6">
                  <c:v>7.0999999999999994E-2</c:v>
                </c:pt>
                <c:pt idx="7">
                  <c:v>0.1124</c:v>
                </c:pt>
                <c:pt idx="8">
                  <c:v>7.0999999999999994E-2</c:v>
                </c:pt>
                <c:pt idx="9">
                  <c:v>3.5499999999999997E-2</c:v>
                </c:pt>
              </c:numCache>
            </c:numRef>
          </c:val>
          <c:extLst>
            <c:ext xmlns:c16="http://schemas.microsoft.com/office/drawing/2014/chart" uri="{C3380CC4-5D6E-409C-BE32-E72D297353CC}">
              <c16:uniqueId val="{00000000-F41E-48AE-BD74-83F29C449E08}"/>
            </c:ext>
          </c:extLst>
        </c:ser>
        <c:dLbls>
          <c:dLblPos val="outEnd"/>
          <c:showLegendKey val="0"/>
          <c:showVal val="1"/>
          <c:showCatName val="0"/>
          <c:showSerName val="0"/>
          <c:showPercent val="0"/>
          <c:showBubbleSize val="0"/>
        </c:dLbls>
        <c:gapWidth val="182"/>
        <c:axId val="1932749680"/>
        <c:axId val="1932750512"/>
      </c:barChart>
      <c:catAx>
        <c:axId val="1932749680"/>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endParaRPr lang="en-US"/>
          </a:p>
        </c:txPr>
        <c:crossAx val="1932750512"/>
        <c:crosses val="autoZero"/>
        <c:auto val="1"/>
        <c:lblAlgn val="ctr"/>
        <c:lblOffset val="100"/>
        <c:noMultiLvlLbl val="0"/>
      </c:catAx>
      <c:valAx>
        <c:axId val="1932750512"/>
        <c:scaling>
          <c:orientation val="minMax"/>
        </c:scaling>
        <c:delete val="0"/>
        <c:axPos val="b"/>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endParaRPr lang="en-US"/>
          </a:p>
        </c:txPr>
        <c:crossAx val="1932749680"/>
        <c:crosses val="autoZero"/>
        <c:crossBetween val="between"/>
      </c:valAx>
      <c:spPr>
        <a:noFill/>
        <a:ln>
          <a:noFill/>
        </a:ln>
        <a:effectLst/>
      </c:spPr>
    </c:plotArea>
    <c:plotVisOnly val="1"/>
    <c:dispBlanksAs val="gap"/>
    <c:showDLblsOverMax val="0"/>
  </c:chart>
  <c:spPr>
    <a:noFill/>
    <a:ln>
      <a:noFill/>
    </a:ln>
    <a:effectLst/>
  </c:spPr>
  <c:txPr>
    <a:bodyPr/>
    <a:lstStyle/>
    <a:p>
      <a:pPr>
        <a:defRPr sz="1800"/>
      </a:pPr>
      <a:endParaRPr lang="en-US"/>
    </a:p>
  </c:txPr>
  <c:externalData r:id="rId3">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160" b="0" i="0" u="none" strike="noStrike" kern="1200" spc="0" baseline="0">
                <a:solidFill>
                  <a:schemeClr val="tx1">
                    <a:lumMod val="65000"/>
                    <a:lumOff val="35000"/>
                  </a:schemeClr>
                </a:solidFill>
                <a:latin typeface="+mn-lt"/>
                <a:ea typeface="+mn-ea"/>
                <a:cs typeface="+mn-cs"/>
              </a:defRPr>
            </a:pPr>
            <a:r>
              <a:rPr lang="en-US"/>
              <a:t>Types of Degrees/Certificates Earned</a:t>
            </a:r>
          </a:p>
        </c:rich>
      </c:tx>
      <c:layout/>
      <c:overlay val="0"/>
      <c:spPr>
        <a:noFill/>
        <a:ln>
          <a:noFill/>
        </a:ln>
        <a:effectLst/>
      </c:spPr>
      <c:txPr>
        <a:bodyPr rot="0" spcFirstLastPara="1" vertOverflow="ellipsis" vert="horz" wrap="square" anchor="ctr" anchorCtr="1"/>
        <a:lstStyle/>
        <a:p>
          <a:pPr>
            <a:defRPr sz="216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bar"/>
        <c:grouping val="clustered"/>
        <c:varyColors val="0"/>
        <c:ser>
          <c:idx val="0"/>
          <c:order val="0"/>
          <c:tx>
            <c:strRef>
              <c:f>'[Cañada College Survey of Graduates_ 2020-21_October 1, 2021_11.01.xlsx]Type of Degree'!$B$30</c:f>
              <c:strCache>
                <c:ptCount val="1"/>
                <c:pt idx="0">
                  <c:v>%</c:v>
                </c:pt>
              </c:strCache>
            </c:strRef>
          </c:tx>
          <c:spPr>
            <a:solidFill>
              <a:schemeClr val="accent1"/>
            </a:solidFill>
            <a:ln>
              <a:noFill/>
            </a:ln>
            <a:effectLst/>
          </c:spPr>
          <c:invertIfNegative val="0"/>
          <c:dLbls>
            <c:spPr>
              <a:noFill/>
              <a:ln>
                <a:noFill/>
              </a:ln>
              <a:effectLst/>
            </c:spPr>
            <c:txPr>
              <a:bodyPr rot="0" spcFirstLastPara="1" vertOverflow="ellipsis" vert="horz" wrap="square" anchor="ctr" anchorCtr="1"/>
              <a:lstStyle/>
              <a:p>
                <a:pPr>
                  <a:defRPr sz="18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'[Cañada College Survey of Graduates_ 2020-21_October 1, 2021_11.01.xlsx]Type of Degree'!$A$31:$A$36</c:f>
              <c:strCache>
                <c:ptCount val="6"/>
                <c:pt idx="0">
                  <c:v>Transfer without a degree</c:v>
                </c:pt>
                <c:pt idx="1">
                  <c:v>AS-T</c:v>
                </c:pt>
                <c:pt idx="2">
                  <c:v>AS</c:v>
                </c:pt>
                <c:pt idx="3">
                  <c:v>AA-T</c:v>
                </c:pt>
                <c:pt idx="4">
                  <c:v>Certificate</c:v>
                </c:pt>
                <c:pt idx="5">
                  <c:v>AA</c:v>
                </c:pt>
              </c:strCache>
            </c:strRef>
          </c:cat>
          <c:val>
            <c:numRef>
              <c:f>'[Cañada College Survey of Graduates_ 2020-21_October 1, 2021_11.01.xlsx]Type of Degree'!$B$31:$B$36</c:f>
              <c:numCache>
                <c:formatCode>0%</c:formatCode>
                <c:ptCount val="6"/>
                <c:pt idx="0">
                  <c:v>2.4899999999999999E-2</c:v>
                </c:pt>
                <c:pt idx="1">
                  <c:v>0.12859999999999999</c:v>
                </c:pt>
                <c:pt idx="2">
                  <c:v>0.17430000000000001</c:v>
                </c:pt>
                <c:pt idx="3">
                  <c:v>0.21579999999999999</c:v>
                </c:pt>
                <c:pt idx="4">
                  <c:v>0.22409999999999999</c:v>
                </c:pt>
                <c:pt idx="5">
                  <c:v>0.2324</c:v>
                </c:pt>
              </c:numCache>
            </c:numRef>
          </c:val>
          <c:extLst>
            <c:ext xmlns:c16="http://schemas.microsoft.com/office/drawing/2014/chart" uri="{C3380CC4-5D6E-409C-BE32-E72D297353CC}">
              <c16:uniqueId val="{00000000-53AB-413C-AF43-151B95717985}"/>
            </c:ext>
          </c:extLst>
        </c:ser>
        <c:dLbls>
          <c:dLblPos val="outEnd"/>
          <c:showLegendKey val="0"/>
          <c:showVal val="1"/>
          <c:showCatName val="0"/>
          <c:showSerName val="0"/>
          <c:showPercent val="0"/>
          <c:showBubbleSize val="0"/>
        </c:dLbls>
        <c:gapWidth val="182"/>
        <c:axId val="2002828416"/>
        <c:axId val="2002826752"/>
      </c:barChart>
      <c:catAx>
        <c:axId val="2002828416"/>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endParaRPr lang="en-US"/>
          </a:p>
        </c:txPr>
        <c:crossAx val="2002826752"/>
        <c:crosses val="autoZero"/>
        <c:auto val="1"/>
        <c:lblAlgn val="ctr"/>
        <c:lblOffset val="100"/>
        <c:noMultiLvlLbl val="0"/>
      </c:catAx>
      <c:valAx>
        <c:axId val="2002826752"/>
        <c:scaling>
          <c:orientation val="minMax"/>
        </c:scaling>
        <c:delete val="0"/>
        <c:axPos val="b"/>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endParaRPr lang="en-US"/>
          </a:p>
        </c:txPr>
        <c:crossAx val="2002828416"/>
        <c:crosses val="autoZero"/>
        <c:crossBetween val="between"/>
      </c:valAx>
      <c:spPr>
        <a:noFill/>
        <a:ln>
          <a:noFill/>
        </a:ln>
        <a:effectLst/>
      </c:spPr>
    </c:plotArea>
    <c:plotVisOnly val="1"/>
    <c:dispBlanksAs val="gap"/>
    <c:showDLblsOverMax val="0"/>
  </c:chart>
  <c:spPr>
    <a:noFill/>
    <a:ln>
      <a:noFill/>
    </a:ln>
    <a:effectLst/>
  </c:spPr>
  <c:txPr>
    <a:bodyPr/>
    <a:lstStyle/>
    <a:p>
      <a:pPr>
        <a:defRPr sz="1800"/>
      </a:pPr>
      <a:endParaRPr lang="en-US"/>
    </a:p>
  </c:txPr>
  <c:externalData r:id="rId3">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clustered"/>
        <c:varyColors val="0"/>
        <c:ser>
          <c:idx val="0"/>
          <c:order val="0"/>
          <c:spPr>
            <a:solidFill>
              <a:schemeClr val="accent1"/>
            </a:solidFill>
            <a:ln>
              <a:noFill/>
            </a:ln>
            <a:effectLst/>
          </c:spPr>
          <c:invertIfNegative val="0"/>
          <c:dLbls>
            <c:spPr>
              <a:noFill/>
              <a:ln>
                <a:noFill/>
              </a:ln>
              <a:effectLst/>
            </c:spPr>
            <c:txPr>
              <a:bodyPr rot="0" spcFirstLastPara="1" vertOverflow="ellipsis" vert="horz" wrap="square" anchor="ctr" anchorCtr="1"/>
              <a:lstStyle/>
              <a:p>
                <a:pPr>
                  <a:defRPr sz="11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'[Cañada College Survey of Graduates_ 2020-21_October 1, 2021_11.01.xlsx]Sheet7'!$G$14:$G$49</c:f>
              <c:strCache>
                <c:ptCount val="36"/>
                <c:pt idx="0">
                  <c:v>Administrative Support Assistant</c:v>
                </c:pt>
                <c:pt idx="1">
                  <c:v>Anthropology</c:v>
                </c:pt>
                <c:pt idx="2">
                  <c:v>Computer Business Office Technology</c:v>
                </c:pt>
                <c:pt idx="3">
                  <c:v>Engineering</c:v>
                </c:pt>
                <c:pt idx="4">
                  <c:v>Fashion</c:v>
                </c:pt>
                <c:pt idx="5">
                  <c:v>Kinesiology, Athletics and Dance</c:v>
                </c:pt>
                <c:pt idx="6">
                  <c:v>Physics</c:v>
                </c:pt>
                <c:pt idx="7">
                  <c:v>3D Animation &amp; Video Game Art</c:v>
                </c:pt>
                <c:pt idx="8">
                  <c:v>Accounting</c:v>
                </c:pt>
                <c:pt idx="9">
                  <c:v>Business Management</c:v>
                </c:pt>
                <c:pt idx="10">
                  <c:v>Medical Billing Specialist</c:v>
                </c:pt>
                <c:pt idx="11">
                  <c:v>Multimedia Art and Technology</c:v>
                </c:pt>
                <c:pt idx="12">
                  <c:v>Radiologic Technology</c:v>
                </c:pt>
                <c:pt idx="13">
                  <c:v>Chemistry</c:v>
                </c:pt>
                <c:pt idx="14">
                  <c:v>English</c:v>
                </c:pt>
                <c:pt idx="15">
                  <c:v>Kinesiology - Fitness Professional</c:v>
                </c:pt>
                <c:pt idx="16">
                  <c:v>Spanish</c:v>
                </c:pt>
                <c:pt idx="17">
                  <c:v>Computer Science</c:v>
                </c:pt>
                <c:pt idx="18">
                  <c:v>Mathematics</c:v>
                </c:pt>
                <c:pt idx="19">
                  <c:v>Political Science</c:v>
                </c:pt>
                <c:pt idx="20">
                  <c:v>Biology</c:v>
                </c:pt>
                <c:pt idx="21">
                  <c:v>Communication Studies</c:v>
                </c:pt>
                <c:pt idx="22">
                  <c:v>Interdisciplinary Studies-Arts/Humanities</c:v>
                </c:pt>
                <c:pt idx="23">
                  <c:v>Paralegal</c:v>
                </c:pt>
                <c:pt idx="24">
                  <c:v>Biology-Emphasis Allied Health</c:v>
                </c:pt>
                <c:pt idx="25">
                  <c:v>Health Sciences</c:v>
                </c:pt>
                <c:pt idx="26">
                  <c:v>Interdisciplinary Studies-Natural Science/Math</c:v>
                </c:pt>
                <c:pt idx="27">
                  <c:v>Medical Assisting</c:v>
                </c:pt>
                <c:pt idx="28">
                  <c:v>Economics</c:v>
                </c:pt>
                <c:pt idx="29">
                  <c:v>Interior Design</c:v>
                </c:pt>
                <c:pt idx="30">
                  <c:v>Other</c:v>
                </c:pt>
                <c:pt idx="31">
                  <c:v>Sociology</c:v>
                </c:pt>
                <c:pt idx="32">
                  <c:v>Interdisciplinary Studies-Social/Behavioral Sciences</c:v>
                </c:pt>
                <c:pt idx="33">
                  <c:v>Business Administration</c:v>
                </c:pt>
                <c:pt idx="34">
                  <c:v>Early Childhood Development</c:v>
                </c:pt>
                <c:pt idx="35">
                  <c:v>Psychology</c:v>
                </c:pt>
              </c:strCache>
            </c:strRef>
          </c:cat>
          <c:val>
            <c:numRef>
              <c:f>'[Cañada College Survey of Graduates_ 2020-21_October 1, 2021_11.01.xlsx]Sheet7'!$H$14:$H$49</c:f>
              <c:numCache>
                <c:formatCode>0.0%</c:formatCode>
                <c:ptCount val="36"/>
                <c:pt idx="0">
                  <c:v>4.8999999999999998E-3</c:v>
                </c:pt>
                <c:pt idx="1">
                  <c:v>4.8999999999999998E-3</c:v>
                </c:pt>
                <c:pt idx="2">
                  <c:v>4.8999999999999998E-3</c:v>
                </c:pt>
                <c:pt idx="3">
                  <c:v>4.8999999999999998E-3</c:v>
                </c:pt>
                <c:pt idx="4">
                  <c:v>4.8999999999999998E-3</c:v>
                </c:pt>
                <c:pt idx="5">
                  <c:v>4.8999999999999998E-3</c:v>
                </c:pt>
                <c:pt idx="6">
                  <c:v>4.8999999999999998E-3</c:v>
                </c:pt>
                <c:pt idx="7" formatCode="0%">
                  <c:v>9.9000000000000008E-3</c:v>
                </c:pt>
                <c:pt idx="8" formatCode="0%">
                  <c:v>9.9000000000000008E-3</c:v>
                </c:pt>
                <c:pt idx="9" formatCode="0%">
                  <c:v>9.9000000000000008E-3</c:v>
                </c:pt>
                <c:pt idx="10" formatCode="0%">
                  <c:v>9.9000000000000008E-3</c:v>
                </c:pt>
                <c:pt idx="11" formatCode="0%">
                  <c:v>9.9000000000000008E-3</c:v>
                </c:pt>
                <c:pt idx="12" formatCode="0%">
                  <c:v>9.9000000000000008E-3</c:v>
                </c:pt>
                <c:pt idx="13" formatCode="0%">
                  <c:v>1.4800000000000001E-2</c:v>
                </c:pt>
                <c:pt idx="14" formatCode="0%">
                  <c:v>1.4800000000000001E-2</c:v>
                </c:pt>
                <c:pt idx="15" formatCode="0%">
                  <c:v>1.4800000000000001E-2</c:v>
                </c:pt>
                <c:pt idx="16" formatCode="0%">
                  <c:v>1.4800000000000001E-2</c:v>
                </c:pt>
                <c:pt idx="17" formatCode="0%">
                  <c:v>1.9699999999999999E-2</c:v>
                </c:pt>
                <c:pt idx="18" formatCode="0%">
                  <c:v>1.9699999999999999E-2</c:v>
                </c:pt>
                <c:pt idx="19" formatCode="0%">
                  <c:v>1.9699999999999999E-2</c:v>
                </c:pt>
                <c:pt idx="20" formatCode="0%">
                  <c:v>2.46E-2</c:v>
                </c:pt>
                <c:pt idx="21" formatCode="0%">
                  <c:v>2.46E-2</c:v>
                </c:pt>
                <c:pt idx="22" formatCode="0%">
                  <c:v>2.46E-2</c:v>
                </c:pt>
                <c:pt idx="23" formatCode="0%">
                  <c:v>2.46E-2</c:v>
                </c:pt>
                <c:pt idx="24" formatCode="0%">
                  <c:v>2.9600000000000001E-2</c:v>
                </c:pt>
                <c:pt idx="25" formatCode="0%">
                  <c:v>2.9600000000000001E-2</c:v>
                </c:pt>
                <c:pt idx="26" formatCode="0%">
                  <c:v>3.4500000000000003E-2</c:v>
                </c:pt>
                <c:pt idx="27" formatCode="0%">
                  <c:v>3.4500000000000003E-2</c:v>
                </c:pt>
                <c:pt idx="28" formatCode="0%">
                  <c:v>4.9299999999999997E-2</c:v>
                </c:pt>
                <c:pt idx="29" formatCode="0%">
                  <c:v>4.9299999999999997E-2</c:v>
                </c:pt>
                <c:pt idx="30" formatCode="0%">
                  <c:v>4.9299999999999997E-2</c:v>
                </c:pt>
                <c:pt idx="31" formatCode="0%">
                  <c:v>5.91E-2</c:v>
                </c:pt>
                <c:pt idx="32" formatCode="0%">
                  <c:v>6.4000000000000001E-2</c:v>
                </c:pt>
                <c:pt idx="33" formatCode="0%">
                  <c:v>8.3699999999999997E-2</c:v>
                </c:pt>
                <c:pt idx="34" formatCode="0%">
                  <c:v>9.3600000000000003E-2</c:v>
                </c:pt>
                <c:pt idx="35" formatCode="0%">
                  <c:v>0.1133</c:v>
                </c:pt>
              </c:numCache>
            </c:numRef>
          </c:val>
          <c:extLst>
            <c:ext xmlns:c16="http://schemas.microsoft.com/office/drawing/2014/chart" uri="{C3380CC4-5D6E-409C-BE32-E72D297353CC}">
              <c16:uniqueId val="{00000000-3283-4ECE-9B74-FB54CCB47533}"/>
            </c:ext>
          </c:extLst>
        </c:ser>
        <c:dLbls>
          <c:dLblPos val="outEnd"/>
          <c:showLegendKey val="0"/>
          <c:showVal val="1"/>
          <c:showCatName val="0"/>
          <c:showSerName val="0"/>
          <c:showPercent val="0"/>
          <c:showBubbleSize val="0"/>
        </c:dLbls>
        <c:gapWidth val="182"/>
        <c:axId val="2002831744"/>
        <c:axId val="2002817184"/>
      </c:barChart>
      <c:catAx>
        <c:axId val="2002831744"/>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00" b="0" i="0" u="none" strike="noStrike" kern="1200" baseline="0">
                <a:solidFill>
                  <a:schemeClr val="tx1">
                    <a:lumMod val="65000"/>
                    <a:lumOff val="35000"/>
                  </a:schemeClr>
                </a:solidFill>
                <a:latin typeface="+mn-lt"/>
                <a:ea typeface="+mn-ea"/>
                <a:cs typeface="+mn-cs"/>
              </a:defRPr>
            </a:pPr>
            <a:endParaRPr lang="en-US"/>
          </a:p>
        </c:txPr>
        <c:crossAx val="2002817184"/>
        <c:crosses val="autoZero"/>
        <c:auto val="1"/>
        <c:lblAlgn val="ctr"/>
        <c:lblOffset val="100"/>
        <c:noMultiLvlLbl val="0"/>
      </c:catAx>
      <c:valAx>
        <c:axId val="2002817184"/>
        <c:scaling>
          <c:orientation val="minMax"/>
        </c:scaling>
        <c:delete val="0"/>
        <c:axPos val="b"/>
        <c:numFmt formatCode="0.0%" sourceLinked="1"/>
        <c:majorTickMark val="none"/>
        <c:minorTickMark val="none"/>
        <c:tickLblPos val="nextTo"/>
        <c:spPr>
          <a:noFill/>
          <a:ln>
            <a:noFill/>
          </a:ln>
          <a:effectLst/>
        </c:spPr>
        <c:txPr>
          <a:bodyPr rot="-60000000" spcFirstLastPara="1" vertOverflow="ellipsis" vert="horz" wrap="square" anchor="ctr" anchorCtr="1"/>
          <a:lstStyle/>
          <a:p>
            <a:pPr>
              <a:defRPr sz="1100" b="0" i="0" u="none" strike="noStrike" kern="1200" baseline="0">
                <a:solidFill>
                  <a:schemeClr val="tx1">
                    <a:lumMod val="65000"/>
                    <a:lumOff val="35000"/>
                  </a:schemeClr>
                </a:solidFill>
                <a:latin typeface="+mn-lt"/>
                <a:ea typeface="+mn-ea"/>
                <a:cs typeface="+mn-cs"/>
              </a:defRPr>
            </a:pPr>
            <a:endParaRPr lang="en-US"/>
          </a:p>
        </c:txPr>
        <c:crossAx val="2002831744"/>
        <c:crosses val="autoZero"/>
        <c:crossBetween val="between"/>
      </c:valAx>
      <c:spPr>
        <a:noFill/>
        <a:ln>
          <a:noFill/>
        </a:ln>
        <a:effectLst/>
      </c:spPr>
    </c:plotArea>
    <c:plotVisOnly val="1"/>
    <c:dispBlanksAs val="gap"/>
    <c:showDLblsOverMax val="0"/>
  </c:chart>
  <c:spPr>
    <a:noFill/>
    <a:ln>
      <a:noFill/>
    </a:ln>
    <a:effectLst/>
  </c:spPr>
  <c:txPr>
    <a:bodyPr/>
    <a:lstStyle/>
    <a:p>
      <a:pPr>
        <a:defRPr sz="1100"/>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0.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9.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0.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6.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7.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8.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9.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D0548B7-A6DE-407B-927A-32E43E7B0ADF}" type="datetimeFigureOut">
              <a:rPr lang="en-US" smtClean="0"/>
              <a:t>10/6/2021</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D48CDBB-0E27-45F7-B0CA-B7F92D97F7CD}" type="slidenum">
              <a:rPr lang="en-US" smtClean="0"/>
              <a:t>‹#›</a:t>
            </a:fld>
            <a:endParaRPr lang="en-US"/>
          </a:p>
        </p:txBody>
      </p:sp>
    </p:spTree>
    <p:extLst>
      <p:ext uri="{BB962C8B-B14F-4D97-AF65-F5344CB8AC3E}">
        <p14:creationId xmlns:p14="http://schemas.microsoft.com/office/powerpoint/2010/main" val="333267660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D48CDBB-0E27-45F7-B0CA-B7F92D97F7CD}" type="slidenum">
              <a:rPr lang="en-US" smtClean="0"/>
              <a:t>5</a:t>
            </a:fld>
            <a:endParaRPr lang="en-US"/>
          </a:p>
        </p:txBody>
      </p:sp>
    </p:spTree>
    <p:extLst>
      <p:ext uri="{BB962C8B-B14F-4D97-AF65-F5344CB8AC3E}">
        <p14:creationId xmlns:p14="http://schemas.microsoft.com/office/powerpoint/2010/main" val="35379073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D48CDBB-0E27-45F7-B0CA-B7F92D97F7CD}" type="slidenum">
              <a:rPr lang="en-US" smtClean="0"/>
              <a:t>7</a:t>
            </a:fld>
            <a:endParaRPr lang="en-US"/>
          </a:p>
        </p:txBody>
      </p:sp>
    </p:spTree>
    <p:extLst>
      <p:ext uri="{BB962C8B-B14F-4D97-AF65-F5344CB8AC3E}">
        <p14:creationId xmlns:p14="http://schemas.microsoft.com/office/powerpoint/2010/main" val="244294569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D48CDBB-0E27-45F7-B0CA-B7F92D97F7CD}" type="slidenum">
              <a:rPr lang="en-US" smtClean="0"/>
              <a:t>8</a:t>
            </a:fld>
            <a:endParaRPr lang="en-US"/>
          </a:p>
        </p:txBody>
      </p:sp>
    </p:spTree>
    <p:extLst>
      <p:ext uri="{BB962C8B-B14F-4D97-AF65-F5344CB8AC3E}">
        <p14:creationId xmlns:p14="http://schemas.microsoft.com/office/powerpoint/2010/main" val="218003087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F8166F1F-CE9B-4651-A6AA-CD717754106B}" type="datetimeFigureOut">
              <a:rPr lang="en-US" smtClean="0"/>
              <a:t>10/6/2021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7021451-1387-4CA6-816F-3879F97B5CBC}"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7AE060E8-D613-4588-B2D3-A92D29878064}" type="datetimeFigureOut">
              <a:rPr lang="en-US" smtClean="0"/>
              <a:t>10/6/2021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EE9A0D7-A8A8-4217-B4C6-B32DBA55316F}" type="slidenum">
              <a:rPr lang="en-US" smtClean="0"/>
              <a:t>‹#›</a:t>
            </a:fld>
            <a:endParaRPr lang="en-US"/>
          </a:p>
        </p:txBody>
      </p:sp>
    </p:spTree>
    <p:extLst>
      <p:ext uri="{BB962C8B-B14F-4D97-AF65-F5344CB8AC3E}">
        <p14:creationId xmlns:p14="http://schemas.microsoft.com/office/powerpoint/2010/main" val="22269713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7AE060E8-D613-4588-B2D3-A92D29878064}" type="datetimeFigureOut">
              <a:rPr lang="en-US" smtClean="0"/>
              <a:t>10/6/2021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EE9A0D7-A8A8-4217-B4C6-B32DBA55316F}" type="slidenum">
              <a:rPr lang="en-US" smtClean="0"/>
              <a:t>‹#›</a:t>
            </a:fld>
            <a:endParaRPr lang="en-US"/>
          </a:p>
        </p:txBody>
      </p:sp>
    </p:spTree>
    <p:extLst>
      <p:ext uri="{BB962C8B-B14F-4D97-AF65-F5344CB8AC3E}">
        <p14:creationId xmlns:p14="http://schemas.microsoft.com/office/powerpoint/2010/main" val="162612892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AE060E8-D613-4588-B2D3-A92D29878064}" type="datetimeFigureOut">
              <a:rPr lang="en-US" smtClean="0"/>
              <a:t>10/6/2021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EE9A0D7-A8A8-4217-B4C6-B32DBA55316F}" type="slidenum">
              <a:rPr lang="en-US" smtClean="0"/>
              <a:t>‹#›</a:t>
            </a:fld>
            <a:endParaRPr lang="en-US"/>
          </a:p>
        </p:txBody>
      </p:sp>
    </p:spTree>
    <p:extLst>
      <p:ext uri="{BB962C8B-B14F-4D97-AF65-F5344CB8AC3E}">
        <p14:creationId xmlns:p14="http://schemas.microsoft.com/office/powerpoint/2010/main" val="75323922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28650" y="365125"/>
            <a:ext cx="5762625"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AE060E8-D613-4588-B2D3-A92D29878064}" type="datetimeFigureOut">
              <a:rPr lang="en-US" smtClean="0"/>
              <a:t>10/6/2021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EE9A0D7-A8A8-4217-B4C6-B32DBA55316F}" type="slidenum">
              <a:rPr lang="en-US" smtClean="0"/>
              <a:t>‹#›</a:t>
            </a:fld>
            <a:endParaRPr lang="en-US"/>
          </a:p>
        </p:txBody>
      </p:sp>
    </p:spTree>
    <p:extLst>
      <p:ext uri="{BB962C8B-B14F-4D97-AF65-F5344CB8AC3E}">
        <p14:creationId xmlns:p14="http://schemas.microsoft.com/office/powerpoint/2010/main" val="230936319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5916438-E859-4BDE-854E-412B9ADBCCC5}" type="datetimeFigureOut">
              <a:rPr lang="en-US" smtClean="0"/>
              <a:t>10/6/2021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F07670B-74E6-4BBE-A7FE-1404DBC5BBAA}" type="slidenum">
              <a:rPr lang="en-US" smtClean="0"/>
              <a:t>‹#›</a:t>
            </a:fld>
            <a:endParaRPr lang="en-US"/>
          </a:p>
        </p:txBody>
      </p:sp>
    </p:spTree>
    <p:extLst>
      <p:ext uri="{BB962C8B-B14F-4D97-AF65-F5344CB8AC3E}">
        <p14:creationId xmlns:p14="http://schemas.microsoft.com/office/powerpoint/2010/main" val="36797124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7AE060E8-D613-4588-B2D3-A92D29878064}" type="datetimeFigureOut">
              <a:rPr lang="en-US" smtClean="0"/>
              <a:t>10/6/2021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EE9A0D7-A8A8-4217-B4C6-B32DBA55316F}" type="slidenum">
              <a:rPr lang="en-US" smtClean="0"/>
              <a:t>‹#›</a:t>
            </a:fld>
            <a:endParaRPr lang="en-US"/>
          </a:p>
        </p:txBody>
      </p:sp>
    </p:spTree>
    <p:extLst>
      <p:ext uri="{BB962C8B-B14F-4D97-AF65-F5344CB8AC3E}">
        <p14:creationId xmlns:p14="http://schemas.microsoft.com/office/powerpoint/2010/main" val="11638621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AE060E8-D613-4588-B2D3-A92D29878064}" type="datetimeFigureOut">
              <a:rPr lang="en-US" smtClean="0"/>
              <a:t>10/6/2021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EE9A0D7-A8A8-4217-B4C6-B32DBA55316F}" type="slidenum">
              <a:rPr lang="en-US" smtClean="0"/>
              <a:t>‹#›</a:t>
            </a:fld>
            <a:endParaRPr lang="en-US"/>
          </a:p>
        </p:txBody>
      </p:sp>
    </p:spTree>
    <p:extLst>
      <p:ext uri="{BB962C8B-B14F-4D97-AF65-F5344CB8AC3E}">
        <p14:creationId xmlns:p14="http://schemas.microsoft.com/office/powerpoint/2010/main" val="71037681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8"/>
            <a:ext cx="78867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623888" y="4589463"/>
            <a:ext cx="78867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7AE060E8-D613-4588-B2D3-A92D29878064}" type="datetimeFigureOut">
              <a:rPr lang="en-US" smtClean="0"/>
              <a:t>10/6/2021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EE9A0D7-A8A8-4217-B4C6-B32DBA55316F}" type="slidenum">
              <a:rPr lang="en-US" smtClean="0"/>
              <a:t>‹#›</a:t>
            </a:fld>
            <a:endParaRPr lang="en-US"/>
          </a:p>
        </p:txBody>
      </p:sp>
    </p:spTree>
    <p:extLst>
      <p:ext uri="{BB962C8B-B14F-4D97-AF65-F5344CB8AC3E}">
        <p14:creationId xmlns:p14="http://schemas.microsoft.com/office/powerpoint/2010/main" val="293862086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28650" y="1825625"/>
            <a:ext cx="386715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825625"/>
            <a:ext cx="386715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7AE060E8-D613-4588-B2D3-A92D29878064}" type="datetimeFigureOut">
              <a:rPr lang="en-US" smtClean="0"/>
              <a:t>10/6/2021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EE9A0D7-A8A8-4217-B4C6-B32DBA55316F}" type="slidenum">
              <a:rPr lang="en-US" smtClean="0"/>
              <a:t>‹#›</a:t>
            </a:fld>
            <a:endParaRPr lang="en-US"/>
          </a:p>
        </p:txBody>
      </p:sp>
    </p:spTree>
    <p:extLst>
      <p:ext uri="{BB962C8B-B14F-4D97-AF65-F5344CB8AC3E}">
        <p14:creationId xmlns:p14="http://schemas.microsoft.com/office/powerpoint/2010/main" val="225229402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30238" y="365125"/>
            <a:ext cx="78867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630238" y="2505075"/>
            <a:ext cx="386873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4629150" y="2505075"/>
            <a:ext cx="38877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7AE060E8-D613-4588-B2D3-A92D29878064}" type="datetimeFigureOut">
              <a:rPr lang="en-US" smtClean="0"/>
              <a:t>10/6/2021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EE9A0D7-A8A8-4217-B4C6-B32DBA55316F}" type="slidenum">
              <a:rPr lang="en-US" smtClean="0"/>
              <a:t>‹#›</a:t>
            </a:fld>
            <a:endParaRPr lang="en-US"/>
          </a:p>
        </p:txBody>
      </p:sp>
    </p:spTree>
    <p:extLst>
      <p:ext uri="{BB962C8B-B14F-4D97-AF65-F5344CB8AC3E}">
        <p14:creationId xmlns:p14="http://schemas.microsoft.com/office/powerpoint/2010/main" val="399683502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7AE060E8-D613-4588-B2D3-A92D29878064}" type="datetimeFigureOut">
              <a:rPr lang="en-US" smtClean="0"/>
              <a:t>10/6/2021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EE9A0D7-A8A8-4217-B4C6-B32DBA55316F}" type="slidenum">
              <a:rPr lang="en-US" smtClean="0"/>
              <a:t>‹#›</a:t>
            </a:fld>
            <a:endParaRPr lang="en-US"/>
          </a:p>
        </p:txBody>
      </p:sp>
    </p:spTree>
    <p:extLst>
      <p:ext uri="{BB962C8B-B14F-4D97-AF65-F5344CB8AC3E}">
        <p14:creationId xmlns:p14="http://schemas.microsoft.com/office/powerpoint/2010/main" val="347774464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AE060E8-D613-4588-B2D3-A92D29878064}" type="datetimeFigureOut">
              <a:rPr lang="en-US" smtClean="0"/>
              <a:t>10/6/2021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EE9A0D7-A8A8-4217-B4C6-B32DBA55316F}" type="slidenum">
              <a:rPr lang="en-US" smtClean="0"/>
              <a:t>‹#›</a:t>
            </a:fld>
            <a:endParaRPr lang="en-US"/>
          </a:p>
        </p:txBody>
      </p:sp>
    </p:spTree>
    <p:extLst>
      <p:ext uri="{BB962C8B-B14F-4D97-AF65-F5344CB8AC3E}">
        <p14:creationId xmlns:p14="http://schemas.microsoft.com/office/powerpoint/2010/main" val="2616553955"/>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0.xml"/><Relationship Id="rId3" Type="http://schemas.openxmlformats.org/officeDocument/2006/relationships/slideLayout" Target="../slideLayouts/slideLayout5.xml"/><Relationship Id="rId7" Type="http://schemas.openxmlformats.org/officeDocument/2006/relationships/slideLayout" Target="../slideLayouts/slideLayout9.xml"/><Relationship Id="rId12" Type="http://schemas.openxmlformats.org/officeDocument/2006/relationships/theme" Target="../theme/theme2.xml"/><Relationship Id="rId2" Type="http://schemas.openxmlformats.org/officeDocument/2006/relationships/slideLayout" Target="../slideLayouts/slideLayout4.xml"/><Relationship Id="rId1" Type="http://schemas.openxmlformats.org/officeDocument/2006/relationships/slideLayout" Target="../slideLayouts/slideLayout3.xml"/><Relationship Id="rId6" Type="http://schemas.openxmlformats.org/officeDocument/2006/relationships/slideLayout" Target="../slideLayouts/slideLayout8.xml"/><Relationship Id="rId11" Type="http://schemas.openxmlformats.org/officeDocument/2006/relationships/slideLayout" Target="../slideLayouts/slideLayout13.xml"/><Relationship Id="rId5" Type="http://schemas.openxmlformats.org/officeDocument/2006/relationships/slideLayout" Target="../slideLayouts/slideLayout7.xml"/><Relationship Id="rId10" Type="http://schemas.openxmlformats.org/officeDocument/2006/relationships/slideLayout" Target="../slideLayouts/slideLayout12.xml"/><Relationship Id="rId4" Type="http://schemas.openxmlformats.org/officeDocument/2006/relationships/slideLayout" Target="../slideLayouts/slideLayout6.xml"/><Relationship Id="rId9" Type="http://schemas.openxmlformats.org/officeDocument/2006/relationships/slideLayout" Target="../slideLayouts/slideLayout1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8166F1F-CE9B-4651-A6AA-CD717754106B}" type="datetimeFigureOut">
              <a:rPr lang="en-US" smtClean="0"/>
              <a:t>10/6/2021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7021451-1387-4CA6-816F-3879F97B5CBC}"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63"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5"/>
            <a:ext cx="78867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628650" y="6356350"/>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AE060E8-D613-4588-B2D3-A92D29878064}" type="datetimeFigureOut">
              <a:rPr lang="en-US" smtClean="0"/>
              <a:t>10/6/2021</a:t>
            </a:fld>
            <a:endParaRPr lang="en-US"/>
          </a:p>
        </p:txBody>
      </p:sp>
      <p:sp>
        <p:nvSpPr>
          <p:cNvPr id="5" name="Footer Placeholder 4"/>
          <p:cNvSpPr>
            <a:spLocks noGrp="1"/>
          </p:cNvSpPr>
          <p:nvPr>
            <p:ph type="ftr" sz="quarter" idx="3"/>
          </p:nvPr>
        </p:nvSpPr>
        <p:spPr>
          <a:xfrm>
            <a:off x="3028950" y="6356350"/>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0"/>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EE9A0D7-A8A8-4217-B4C6-B32DBA55316F}" type="slidenum">
              <a:rPr lang="en-US" smtClean="0"/>
              <a:t>‹#›</a:t>
            </a:fld>
            <a:endParaRPr lang="en-US"/>
          </a:p>
        </p:txBody>
      </p:sp>
    </p:spTree>
    <p:extLst>
      <p:ext uri="{BB962C8B-B14F-4D97-AF65-F5344CB8AC3E}">
        <p14:creationId xmlns:p14="http://schemas.microsoft.com/office/powerpoint/2010/main" val="971571669"/>
      </p:ext>
    </p:extLst>
  </p:cSld>
  <p:clrMap bg1="lt1" tx1="dk1" bg2="lt2" tx2="dk2" accent1="accent1" accent2="accent2" accent3="accent3" accent4="accent4" accent5="accent5" accent6="accent6" hlink="hlink" folHlink="folHlink"/>
  <p:sldLayoutIdLst>
    <p:sldLayoutId id="2147483651" r:id="rId1"/>
    <p:sldLayoutId id="2147483652" r:id="rId2"/>
    <p:sldLayoutId id="2147483653" r:id="rId3"/>
    <p:sldLayoutId id="2147483654" r:id="rId4"/>
    <p:sldLayoutId id="2147483655" r:id="rId5"/>
    <p:sldLayoutId id="2147483656" r:id="rId6"/>
    <p:sldLayoutId id="2147483657" r:id="rId7"/>
    <p:sldLayoutId id="2147483658" r:id="rId8"/>
    <p:sldLayoutId id="2147483659" r:id="rId9"/>
    <p:sldLayoutId id="2147483660" r:id="rId10"/>
    <p:sldLayoutId id="214748366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slideLayout" Target="../slideLayouts/slideLayout9.xml"/><Relationship Id="rId1" Type="http://schemas.openxmlformats.org/officeDocument/2006/relationships/tags" Target="../tags/tag5.xml"/></Relationships>
</file>

<file path=ppt/slides/_rels/slide11.xml.rels><?xml version="1.0" encoding="UTF-8" standalone="yes"?>
<Relationships xmlns="http://schemas.openxmlformats.org/package/2006/relationships"><Relationship Id="rId3" Type="http://schemas.openxmlformats.org/officeDocument/2006/relationships/chart" Target="../charts/chart6.xml"/><Relationship Id="rId2" Type="http://schemas.openxmlformats.org/officeDocument/2006/relationships/slideLayout" Target="../slideLayouts/slideLayout9.xml"/><Relationship Id="rId1" Type="http://schemas.openxmlformats.org/officeDocument/2006/relationships/tags" Target="../tags/tag6.xml"/></Relationships>
</file>

<file path=ppt/slides/_rels/slide12.xml.rels><?xml version="1.0" encoding="UTF-8" standalone="yes"?>
<Relationships xmlns="http://schemas.openxmlformats.org/package/2006/relationships"><Relationship Id="rId3" Type="http://schemas.openxmlformats.org/officeDocument/2006/relationships/chart" Target="../charts/chart7.xml"/><Relationship Id="rId2" Type="http://schemas.openxmlformats.org/officeDocument/2006/relationships/slideLayout" Target="../slideLayouts/slideLayout9.xml"/><Relationship Id="rId1" Type="http://schemas.openxmlformats.org/officeDocument/2006/relationships/tags" Target="../tags/tag7.xml"/></Relationships>
</file>

<file path=ppt/slides/_rels/slide13.xml.rels><?xml version="1.0" encoding="UTF-8" standalone="yes"?>
<Relationships xmlns="http://schemas.openxmlformats.org/package/2006/relationships"><Relationship Id="rId3" Type="http://schemas.openxmlformats.org/officeDocument/2006/relationships/chart" Target="../charts/chart8.xml"/><Relationship Id="rId2" Type="http://schemas.openxmlformats.org/officeDocument/2006/relationships/slideLayout" Target="../slideLayouts/slideLayout9.xml"/><Relationship Id="rId1" Type="http://schemas.openxmlformats.org/officeDocument/2006/relationships/tags" Target="../tags/tag8.xml"/></Relationships>
</file>

<file path=ppt/slides/_rels/slide14.xml.rels><?xml version="1.0" encoding="UTF-8" standalone="yes"?>
<Relationships xmlns="http://schemas.openxmlformats.org/package/2006/relationships"><Relationship Id="rId3" Type="http://schemas.openxmlformats.org/officeDocument/2006/relationships/chart" Target="../charts/chart9.xml"/><Relationship Id="rId2" Type="http://schemas.openxmlformats.org/officeDocument/2006/relationships/slideLayout" Target="../slideLayouts/slideLayout9.xml"/><Relationship Id="rId1" Type="http://schemas.openxmlformats.org/officeDocument/2006/relationships/tags" Target="../tags/tag9.xml"/></Relationships>
</file>

<file path=ppt/slides/_rels/slide15.xml.rels><?xml version="1.0" encoding="UTF-8" standalone="yes"?>
<Relationships xmlns="http://schemas.openxmlformats.org/package/2006/relationships"><Relationship Id="rId3" Type="http://schemas.openxmlformats.org/officeDocument/2006/relationships/chart" Target="../charts/chart10.xml"/><Relationship Id="rId2" Type="http://schemas.openxmlformats.org/officeDocument/2006/relationships/slideLayout" Target="../slideLayouts/slideLayout9.xml"/><Relationship Id="rId1" Type="http://schemas.openxmlformats.org/officeDocument/2006/relationships/tags" Target="../tags/tag10.xml"/></Relationships>
</file>

<file path=ppt/slides/_rels/slide16.xml.rels><?xml version="1.0" encoding="UTF-8" standalone="yes"?>
<Relationships xmlns="http://schemas.openxmlformats.org/package/2006/relationships"><Relationship Id="rId3" Type="http://schemas.openxmlformats.org/officeDocument/2006/relationships/chart" Target="../charts/chart11.xml"/><Relationship Id="rId2" Type="http://schemas.openxmlformats.org/officeDocument/2006/relationships/slideLayout" Target="../slideLayouts/slideLayout9.xml"/><Relationship Id="rId1" Type="http://schemas.openxmlformats.org/officeDocument/2006/relationships/tags" Target="../tags/tag1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2" Type="http://schemas.openxmlformats.org/officeDocument/2006/relationships/hyperlink" Target="https://canadacollege.edu/planningbudgetingcouncil/1920/PBC%20Task%20Force%20on%20ILO%20Assessments%20March%202020.pptx" TargetMode="Externa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slideLayout" Target="../slideLayouts/slideLayout8.xml"/><Relationship Id="rId1" Type="http://schemas.openxmlformats.org/officeDocument/2006/relationships/tags" Target="../tags/tag1.xml"/></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9.xml"/><Relationship Id="rId1" Type="http://schemas.openxmlformats.org/officeDocument/2006/relationships/tags" Target="../tags/tag2.xml"/><Relationship Id="rId4" Type="http://schemas.openxmlformats.org/officeDocument/2006/relationships/chart" Target="../charts/chart2.xml"/></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9.xml"/><Relationship Id="rId1" Type="http://schemas.openxmlformats.org/officeDocument/2006/relationships/tags" Target="../tags/tag3.xml"/><Relationship Id="rId4" Type="http://schemas.openxmlformats.org/officeDocument/2006/relationships/chart" Target="../charts/chart3.xml"/></Relationships>
</file>

<file path=ppt/slides/_rels/slide9.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slideLayout" Target="../slideLayouts/slideLayout9.xml"/><Relationship Id="rId1" Type="http://schemas.openxmlformats.org/officeDocument/2006/relationships/tags" Target="../tags/tag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1"/>
          <p:cNvSpPr txBox="1"/>
          <p:nvPr/>
        </p:nvSpPr>
        <p:spPr>
          <a:xfrm>
            <a:off x="457200" y="2229000"/>
            <a:ext cx="8229600" cy="1200000"/>
          </a:xfrm>
          <a:prstGeom prst="rect">
            <a:avLst/>
          </a:prstGeom>
          <a:noFill/>
        </p:spPr>
        <p:txBody>
          <a:bodyPr wrap="square" rtlCol="0"/>
          <a:lstStyle/>
          <a:p>
            <a:pPr algn="ctr"/>
            <a:r>
              <a:rPr lang="en-US" sz="3600" dirty="0" smtClean="0">
                <a:solidFill>
                  <a:srgbClr val="4D4D4D"/>
                </a:solidFill>
                <a:latin typeface="Helvetica Neue" pitchFamily="34" charset="0"/>
                <a:cs typeface="Helvetica Neue" pitchFamily="34" charset="0"/>
              </a:rPr>
              <a:t>Institutional Learning Outcomes (ILO) Assessment:</a:t>
            </a:r>
          </a:p>
          <a:p>
            <a:pPr algn="ctr"/>
            <a:endParaRPr lang="en-US" sz="3600" dirty="0" smtClean="0">
              <a:solidFill>
                <a:srgbClr val="4D4D4D"/>
              </a:solidFill>
              <a:latin typeface="Helvetica Neue" pitchFamily="34" charset="0"/>
              <a:cs typeface="Helvetica Neue" pitchFamily="34" charset="0"/>
            </a:endParaRPr>
          </a:p>
          <a:p>
            <a:pPr algn="ctr"/>
            <a:r>
              <a:rPr lang="en-US" sz="3600" b="1" dirty="0" smtClean="0">
                <a:solidFill>
                  <a:srgbClr val="4D4D4D"/>
                </a:solidFill>
                <a:latin typeface="Helvetica Neue" pitchFamily="34" charset="0"/>
                <a:cs typeface="Helvetica Neue" pitchFamily="34" charset="0"/>
              </a:rPr>
              <a:t>2020-2021 Graduation </a:t>
            </a:r>
            <a:r>
              <a:rPr lang="en-US" sz="3600" b="1" dirty="0" smtClean="0">
                <a:solidFill>
                  <a:srgbClr val="4D4D4D"/>
                </a:solidFill>
                <a:latin typeface="Helvetica Neue" pitchFamily="34" charset="0"/>
                <a:cs typeface="Helvetica Neue" pitchFamily="34" charset="0"/>
              </a:rPr>
              <a:t>Survey Results</a:t>
            </a:r>
            <a:endParaRPr lang="en-US" sz="3600" b="1" dirty="0"/>
          </a:p>
        </p:txBody>
      </p:sp>
      <p:sp>
        <p:nvSpPr>
          <p:cNvPr id="3" name="Object 2"/>
          <p:cNvSpPr txBox="1"/>
          <p:nvPr/>
        </p:nvSpPr>
        <p:spPr>
          <a:xfrm>
            <a:off x="457200" y="5000000"/>
            <a:ext cx="8229600" cy="369332"/>
          </a:xfrm>
          <a:prstGeom prst="rect">
            <a:avLst/>
          </a:prstGeom>
          <a:noFill/>
        </p:spPr>
        <p:txBody>
          <a:bodyPr wrap="square" rtlCol="0"/>
          <a:lstStyle/>
          <a:p>
            <a:pPr algn="ctr"/>
            <a:endParaRPr lang="en-US" sz="1400" dirty="0"/>
          </a:p>
        </p:txBody>
      </p:sp>
      <p:sp>
        <p:nvSpPr>
          <p:cNvPr id="4" name="Object 3"/>
          <p:cNvSpPr txBox="1"/>
          <p:nvPr/>
        </p:nvSpPr>
        <p:spPr>
          <a:xfrm>
            <a:off x="457200" y="5400000"/>
            <a:ext cx="8229600" cy="369332"/>
          </a:xfrm>
          <a:prstGeom prst="rect">
            <a:avLst/>
          </a:prstGeom>
          <a:noFill/>
        </p:spPr>
        <p:txBody>
          <a:bodyPr wrap="square" rtlCol="0"/>
          <a:lstStyle/>
          <a:p>
            <a:pPr algn="ctr"/>
            <a:r>
              <a:rPr lang="en-US" sz="1200" b="1" dirty="0" smtClean="0">
                <a:solidFill>
                  <a:srgbClr val="7F7F7F"/>
                </a:solidFill>
                <a:latin typeface="Helvetica" pitchFamily="34" charset="0"/>
                <a:cs typeface="Helvetica" pitchFamily="34" charset="0"/>
              </a:rPr>
              <a:t>Presented to the Planning &amp; Budgeting Council</a:t>
            </a:r>
          </a:p>
          <a:p>
            <a:pPr algn="ctr"/>
            <a:r>
              <a:rPr lang="en-US" sz="1200" b="1" dirty="0" smtClean="0">
                <a:solidFill>
                  <a:srgbClr val="7F7F7F"/>
                </a:solidFill>
                <a:latin typeface="Helvetica" pitchFamily="34" charset="0"/>
                <a:cs typeface="Helvetica" pitchFamily="34" charset="0"/>
              </a:rPr>
              <a:t>October 6, 2021</a:t>
            </a:r>
          </a:p>
          <a:p>
            <a:pPr algn="ctr"/>
            <a:endParaRPr lang="en-US" sz="1200" b="1" dirty="0">
              <a:solidFill>
                <a:srgbClr val="7F7F7F"/>
              </a:solidFill>
              <a:latin typeface="Helvetica" pitchFamily="34" charset="0"/>
              <a:cs typeface="Helvetica" pitchFamily="34" charset="0"/>
            </a:endParaRPr>
          </a:p>
          <a:p>
            <a:pPr algn="ctr"/>
            <a:r>
              <a:rPr lang="en-US" sz="1200" b="1" dirty="0" smtClean="0">
                <a:solidFill>
                  <a:srgbClr val="7F7F7F"/>
                </a:solidFill>
                <a:latin typeface="Helvetica" pitchFamily="34" charset="0"/>
                <a:cs typeface="Helvetica" pitchFamily="34" charset="0"/>
              </a:rPr>
              <a:t>Office </a:t>
            </a:r>
            <a:r>
              <a:rPr lang="en-US" sz="1200" b="1" dirty="0" smtClean="0">
                <a:solidFill>
                  <a:srgbClr val="7F7F7F"/>
                </a:solidFill>
                <a:latin typeface="Helvetica" pitchFamily="34" charset="0"/>
                <a:cs typeface="Helvetica" pitchFamily="34" charset="0"/>
              </a:rPr>
              <a:t>of Planning, Research &amp; Institutional Effectiveness</a:t>
            </a:r>
            <a:endParaRPr lang="en-US" sz="1200" dirty="0"/>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806261" y="270652"/>
            <a:ext cx="3534852" cy="1587348"/>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a:graphicFrameLocks/>
          </p:cNvGraphicFramePr>
          <p:nvPr>
            <p:custDataLst>
              <p:tags r:id="rId1"/>
            </p:custDataLst>
            <p:extLst>
              <p:ext uri="{D42A27DB-BD31-4B8C-83A1-F6EECF244321}">
                <p14:modId xmlns:p14="http://schemas.microsoft.com/office/powerpoint/2010/main" val="2341331035"/>
              </p:ext>
            </p:extLst>
          </p:nvPr>
        </p:nvGraphicFramePr>
        <p:xfrm>
          <a:off x="325820" y="136634"/>
          <a:ext cx="8460827" cy="6495393"/>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3" name="Table 2"/>
          <p:cNvGraphicFramePr>
            <a:graphicFrameLocks noGrp="1"/>
          </p:cNvGraphicFramePr>
          <p:nvPr>
            <p:extLst>
              <p:ext uri="{D42A27DB-BD31-4B8C-83A1-F6EECF244321}">
                <p14:modId xmlns:p14="http://schemas.microsoft.com/office/powerpoint/2010/main" val="3819209047"/>
              </p:ext>
            </p:extLst>
          </p:nvPr>
        </p:nvGraphicFramePr>
        <p:xfrm>
          <a:off x="6286719" y="4868259"/>
          <a:ext cx="2659985" cy="1868805"/>
        </p:xfrm>
        <a:graphic>
          <a:graphicData uri="http://schemas.openxmlformats.org/drawingml/2006/table">
            <a:tbl>
              <a:tblPr>
                <a:tableStyleId>{5C22544A-7EE6-4342-B048-85BDC9FD1C3A}</a:tableStyleId>
              </a:tblPr>
              <a:tblGrid>
                <a:gridCol w="2049809">
                  <a:extLst>
                    <a:ext uri="{9D8B030D-6E8A-4147-A177-3AD203B41FA5}">
                      <a16:colId xmlns:a16="http://schemas.microsoft.com/office/drawing/2014/main" val="2793113631"/>
                    </a:ext>
                  </a:extLst>
                </a:gridCol>
                <a:gridCol w="610176">
                  <a:extLst>
                    <a:ext uri="{9D8B030D-6E8A-4147-A177-3AD203B41FA5}">
                      <a16:colId xmlns:a16="http://schemas.microsoft.com/office/drawing/2014/main" val="1633387405"/>
                    </a:ext>
                  </a:extLst>
                </a:gridCol>
              </a:tblGrid>
              <a:tr h="190500">
                <a:tc gridSpan="2">
                  <a:txBody>
                    <a:bodyPr/>
                    <a:lstStyle/>
                    <a:p>
                      <a:pPr algn="ctr" fontAlgn="b"/>
                      <a:r>
                        <a:rPr lang="en-US" sz="1100" u="none" strike="noStrike" dirty="0">
                          <a:effectLst/>
                        </a:rPr>
                        <a:t>All enrolled in 2020-21</a:t>
                      </a:r>
                      <a:endParaRPr lang="en-US" sz="1100" b="1" i="0" u="none" strike="noStrike" dirty="0">
                        <a:solidFill>
                          <a:srgbClr val="000000"/>
                        </a:solidFill>
                        <a:effectLst/>
                        <a:latin typeface="Calibri" panose="020F0502020204030204" pitchFamily="34" charset="0"/>
                      </a:endParaRPr>
                    </a:p>
                  </a:txBody>
                  <a:tcPr marL="9525" marR="9525" marT="9525" marB="0" anchor="b"/>
                </a:tc>
                <a:tc hMerge="1">
                  <a:txBody>
                    <a:bodyPr/>
                    <a:lstStyle/>
                    <a:p>
                      <a:endParaRPr lang="en-US"/>
                    </a:p>
                  </a:txBody>
                  <a:tcPr/>
                </a:tc>
                <a:extLst>
                  <a:ext uri="{0D108BD9-81ED-4DB2-BD59-A6C34878D82A}">
                    <a16:rowId xmlns:a16="http://schemas.microsoft.com/office/drawing/2014/main" val="1925825649"/>
                  </a:ext>
                </a:extLst>
              </a:tr>
              <a:tr h="190500">
                <a:tc>
                  <a:txBody>
                    <a:bodyPr/>
                    <a:lstStyle/>
                    <a:p>
                      <a:pPr algn="l" fontAlgn="b"/>
                      <a:r>
                        <a:rPr lang="en-US" sz="1100" u="none" strike="noStrike">
                          <a:effectLst/>
                        </a:rPr>
                        <a:t>American Indian or Alaska Native</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dirty="0">
                          <a:effectLst/>
                        </a:rPr>
                        <a:t>0.1%</a:t>
                      </a:r>
                      <a:endParaRPr lang="en-US" sz="11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2236547583"/>
                  </a:ext>
                </a:extLst>
              </a:tr>
              <a:tr h="190500">
                <a:tc>
                  <a:txBody>
                    <a:bodyPr/>
                    <a:lstStyle/>
                    <a:p>
                      <a:pPr algn="l" fontAlgn="b"/>
                      <a:r>
                        <a:rPr lang="en-US" sz="1100" u="none" strike="noStrike">
                          <a:effectLst/>
                        </a:rPr>
                        <a:t>Asian</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dirty="0">
                          <a:effectLst/>
                        </a:rPr>
                        <a:t>16.7%</a:t>
                      </a:r>
                      <a:endParaRPr lang="en-US" sz="11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3403200224"/>
                  </a:ext>
                </a:extLst>
              </a:tr>
              <a:tr h="190500">
                <a:tc>
                  <a:txBody>
                    <a:bodyPr/>
                    <a:lstStyle/>
                    <a:p>
                      <a:pPr algn="l" fontAlgn="b"/>
                      <a:r>
                        <a:rPr lang="en-US" sz="1100" u="none" strike="noStrike">
                          <a:effectLst/>
                        </a:rPr>
                        <a:t>Black or African American</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dirty="0">
                          <a:effectLst/>
                        </a:rPr>
                        <a:t>2.8%</a:t>
                      </a:r>
                      <a:endParaRPr lang="en-US" sz="11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4234630761"/>
                  </a:ext>
                </a:extLst>
              </a:tr>
              <a:tr h="190500">
                <a:tc>
                  <a:txBody>
                    <a:bodyPr/>
                    <a:lstStyle/>
                    <a:p>
                      <a:pPr algn="l" fontAlgn="b"/>
                      <a:r>
                        <a:rPr lang="en-US" sz="1100" u="none" strike="noStrike">
                          <a:effectLst/>
                        </a:rPr>
                        <a:t>Hispanic or Latinx</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dirty="0">
                          <a:effectLst/>
                        </a:rPr>
                        <a:t>7.3%</a:t>
                      </a:r>
                      <a:endParaRPr lang="en-US" sz="11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458495264"/>
                  </a:ext>
                </a:extLst>
              </a:tr>
              <a:tr h="190500">
                <a:tc>
                  <a:txBody>
                    <a:bodyPr/>
                    <a:lstStyle/>
                    <a:p>
                      <a:pPr algn="l" fontAlgn="b"/>
                      <a:r>
                        <a:rPr lang="en-US" sz="1100" u="none" strike="noStrike">
                          <a:effectLst/>
                        </a:rPr>
                        <a:t>More than one race</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dirty="0">
                          <a:effectLst/>
                        </a:rPr>
                        <a:t>40.2%</a:t>
                      </a:r>
                      <a:endParaRPr lang="en-US" sz="11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253467952"/>
                  </a:ext>
                </a:extLst>
              </a:tr>
              <a:tr h="190500">
                <a:tc>
                  <a:txBody>
                    <a:bodyPr/>
                    <a:lstStyle/>
                    <a:p>
                      <a:pPr algn="l" fontAlgn="b"/>
                      <a:r>
                        <a:rPr lang="en-US" sz="1100" u="none" strike="noStrike">
                          <a:effectLst/>
                        </a:rPr>
                        <a:t>Native Hawaiian or other Pacific Islander</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dirty="0">
                          <a:effectLst/>
                        </a:rPr>
                        <a:t>1.5%</a:t>
                      </a:r>
                      <a:endParaRPr lang="en-US" sz="11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240660854"/>
                  </a:ext>
                </a:extLst>
              </a:tr>
              <a:tr h="190500">
                <a:tc>
                  <a:txBody>
                    <a:bodyPr/>
                    <a:lstStyle/>
                    <a:p>
                      <a:pPr algn="l" fontAlgn="b"/>
                      <a:r>
                        <a:rPr lang="en-US" sz="1100" u="none" strike="noStrike">
                          <a:effectLst/>
                        </a:rPr>
                        <a:t>Some other race</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dirty="0">
                          <a:effectLst/>
                        </a:rPr>
                        <a:t>24.8%</a:t>
                      </a:r>
                      <a:endParaRPr lang="en-US" sz="11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342239200"/>
                  </a:ext>
                </a:extLst>
              </a:tr>
              <a:tr h="190500">
                <a:tc>
                  <a:txBody>
                    <a:bodyPr/>
                    <a:lstStyle/>
                    <a:p>
                      <a:pPr algn="l" fontAlgn="b"/>
                      <a:r>
                        <a:rPr lang="en-US" sz="1100" u="none" strike="noStrike">
                          <a:effectLst/>
                        </a:rPr>
                        <a:t>White</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dirty="0">
                          <a:effectLst/>
                        </a:rPr>
                        <a:t>6.6%</a:t>
                      </a:r>
                      <a:endParaRPr lang="en-US" sz="11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3640586276"/>
                  </a:ext>
                </a:extLst>
              </a:tr>
            </a:tbl>
          </a:graphicData>
        </a:graphic>
      </p:graphicFrame>
    </p:spTree>
    <p:extLst>
      <p:ext uri="{BB962C8B-B14F-4D97-AF65-F5344CB8AC3E}">
        <p14:creationId xmlns:p14="http://schemas.microsoft.com/office/powerpoint/2010/main" val="186298054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a:graphicFrameLocks/>
          </p:cNvGraphicFramePr>
          <p:nvPr>
            <p:custDataLst>
              <p:tags r:id="rId1"/>
            </p:custDataLst>
            <p:extLst>
              <p:ext uri="{D42A27DB-BD31-4B8C-83A1-F6EECF244321}">
                <p14:modId xmlns:p14="http://schemas.microsoft.com/office/powerpoint/2010/main" val="4226174697"/>
              </p:ext>
            </p:extLst>
          </p:nvPr>
        </p:nvGraphicFramePr>
        <p:xfrm>
          <a:off x="346841" y="210207"/>
          <a:ext cx="8418787" cy="6243145"/>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3" name="Table 2"/>
          <p:cNvGraphicFramePr>
            <a:graphicFrameLocks noGrp="1"/>
          </p:cNvGraphicFramePr>
          <p:nvPr>
            <p:extLst>
              <p:ext uri="{D42A27DB-BD31-4B8C-83A1-F6EECF244321}">
                <p14:modId xmlns:p14="http://schemas.microsoft.com/office/powerpoint/2010/main" val="807899889"/>
              </p:ext>
            </p:extLst>
          </p:nvPr>
        </p:nvGraphicFramePr>
        <p:xfrm>
          <a:off x="6432330" y="5424379"/>
          <a:ext cx="2178270" cy="762000"/>
        </p:xfrm>
        <a:graphic>
          <a:graphicData uri="http://schemas.openxmlformats.org/drawingml/2006/table">
            <a:tbl>
              <a:tblPr>
                <a:tableStyleId>{5C22544A-7EE6-4342-B048-85BDC9FD1C3A}</a:tableStyleId>
              </a:tblPr>
              <a:tblGrid>
                <a:gridCol w="1089135">
                  <a:extLst>
                    <a:ext uri="{9D8B030D-6E8A-4147-A177-3AD203B41FA5}">
                      <a16:colId xmlns:a16="http://schemas.microsoft.com/office/drawing/2014/main" val="563157123"/>
                    </a:ext>
                  </a:extLst>
                </a:gridCol>
                <a:gridCol w="1089135">
                  <a:extLst>
                    <a:ext uri="{9D8B030D-6E8A-4147-A177-3AD203B41FA5}">
                      <a16:colId xmlns:a16="http://schemas.microsoft.com/office/drawing/2014/main" val="4242726602"/>
                    </a:ext>
                  </a:extLst>
                </a:gridCol>
              </a:tblGrid>
              <a:tr h="190500">
                <a:tc gridSpan="2">
                  <a:txBody>
                    <a:bodyPr/>
                    <a:lstStyle/>
                    <a:p>
                      <a:pPr algn="ctr" fontAlgn="b"/>
                      <a:r>
                        <a:rPr lang="en-US" sz="1100" b="1" u="none" strike="noStrike" dirty="0">
                          <a:effectLst/>
                        </a:rPr>
                        <a:t>All enrolled in 2020-21</a:t>
                      </a:r>
                      <a:endParaRPr lang="en-US" sz="1100" b="1" i="0" u="none" strike="noStrike" dirty="0">
                        <a:solidFill>
                          <a:srgbClr val="000000"/>
                        </a:solidFill>
                        <a:effectLst/>
                        <a:latin typeface="Calibri" panose="020F0502020204030204" pitchFamily="34" charset="0"/>
                      </a:endParaRPr>
                    </a:p>
                  </a:txBody>
                  <a:tcPr marL="9525" marR="9525" marT="9525" marB="0" anchor="b"/>
                </a:tc>
                <a:tc hMerge="1">
                  <a:txBody>
                    <a:bodyPr/>
                    <a:lstStyle/>
                    <a:p>
                      <a:endParaRPr lang="en-US"/>
                    </a:p>
                  </a:txBody>
                  <a:tcPr/>
                </a:tc>
                <a:extLst>
                  <a:ext uri="{0D108BD9-81ED-4DB2-BD59-A6C34878D82A}">
                    <a16:rowId xmlns:a16="http://schemas.microsoft.com/office/drawing/2014/main" val="3445841544"/>
                  </a:ext>
                </a:extLst>
              </a:tr>
              <a:tr h="190500">
                <a:tc>
                  <a:txBody>
                    <a:bodyPr/>
                    <a:lstStyle/>
                    <a:p>
                      <a:pPr algn="l" fontAlgn="b"/>
                      <a:r>
                        <a:rPr lang="en-US" sz="1100" u="none" strike="noStrike">
                          <a:effectLst/>
                        </a:rPr>
                        <a:t>Female</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dirty="0">
                          <a:effectLst/>
                        </a:rPr>
                        <a:t>60%</a:t>
                      </a:r>
                      <a:endParaRPr lang="en-US" sz="11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812545190"/>
                  </a:ext>
                </a:extLst>
              </a:tr>
              <a:tr h="190500">
                <a:tc>
                  <a:txBody>
                    <a:bodyPr/>
                    <a:lstStyle/>
                    <a:p>
                      <a:pPr algn="l" fontAlgn="b"/>
                      <a:r>
                        <a:rPr lang="en-US" sz="1100" u="none" strike="noStrike">
                          <a:effectLst/>
                        </a:rPr>
                        <a:t>Male</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37.30%</a:t>
                      </a:r>
                      <a:endParaRPr lang="en-US"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575890950"/>
                  </a:ext>
                </a:extLst>
              </a:tr>
              <a:tr h="190500">
                <a:tc>
                  <a:txBody>
                    <a:bodyPr/>
                    <a:lstStyle/>
                    <a:p>
                      <a:pPr algn="l" fontAlgn="b"/>
                      <a:r>
                        <a:rPr lang="en-US" sz="1100" u="none" strike="noStrike">
                          <a:effectLst/>
                        </a:rPr>
                        <a:t>Prefer not to say</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dirty="0">
                          <a:effectLst/>
                        </a:rPr>
                        <a:t>3.70%</a:t>
                      </a:r>
                      <a:endParaRPr lang="en-US" sz="11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137750165"/>
                  </a:ext>
                </a:extLst>
              </a:tr>
            </a:tbl>
          </a:graphicData>
        </a:graphic>
      </p:graphicFrame>
    </p:spTree>
    <p:extLst>
      <p:ext uri="{BB962C8B-B14F-4D97-AF65-F5344CB8AC3E}">
        <p14:creationId xmlns:p14="http://schemas.microsoft.com/office/powerpoint/2010/main" val="25166094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a:graphicFrameLocks/>
          </p:cNvGraphicFramePr>
          <p:nvPr>
            <p:custDataLst>
              <p:tags r:id="rId1"/>
            </p:custDataLst>
            <p:extLst>
              <p:ext uri="{D42A27DB-BD31-4B8C-83A1-F6EECF244321}">
                <p14:modId xmlns:p14="http://schemas.microsoft.com/office/powerpoint/2010/main" val="1435695097"/>
              </p:ext>
            </p:extLst>
          </p:nvPr>
        </p:nvGraphicFramePr>
        <p:xfrm>
          <a:off x="210206" y="262759"/>
          <a:ext cx="8797159" cy="6243143"/>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29053802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a:graphicFrameLocks/>
          </p:cNvGraphicFramePr>
          <p:nvPr>
            <p:custDataLst>
              <p:tags r:id="rId1"/>
            </p:custDataLst>
            <p:extLst>
              <p:ext uri="{D42A27DB-BD31-4B8C-83A1-F6EECF244321}">
                <p14:modId xmlns:p14="http://schemas.microsoft.com/office/powerpoint/2010/main" val="3533593613"/>
              </p:ext>
            </p:extLst>
          </p:nvPr>
        </p:nvGraphicFramePr>
        <p:xfrm>
          <a:off x="231228" y="189187"/>
          <a:ext cx="8681544" cy="6358758"/>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96516707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Chart 2"/>
          <p:cNvGraphicFramePr>
            <a:graphicFrameLocks/>
          </p:cNvGraphicFramePr>
          <p:nvPr>
            <p:custDataLst>
              <p:tags r:id="rId1"/>
            </p:custDataLst>
            <p:extLst>
              <p:ext uri="{D42A27DB-BD31-4B8C-83A1-F6EECF244321}">
                <p14:modId xmlns:p14="http://schemas.microsoft.com/office/powerpoint/2010/main" val="1915422997"/>
              </p:ext>
            </p:extLst>
          </p:nvPr>
        </p:nvGraphicFramePr>
        <p:xfrm>
          <a:off x="0" y="0"/>
          <a:ext cx="9144000" cy="6857999"/>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82983136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a:graphicFrameLocks/>
          </p:cNvGraphicFramePr>
          <p:nvPr>
            <p:custDataLst>
              <p:tags r:id="rId1"/>
            </p:custDataLst>
            <p:extLst>
              <p:ext uri="{D42A27DB-BD31-4B8C-83A1-F6EECF244321}">
                <p14:modId xmlns:p14="http://schemas.microsoft.com/office/powerpoint/2010/main" val="1962039431"/>
              </p:ext>
            </p:extLst>
          </p:nvPr>
        </p:nvGraphicFramePr>
        <p:xfrm>
          <a:off x="0" y="0"/>
          <a:ext cx="9144000" cy="685800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98994930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a:graphicFrameLocks/>
          </p:cNvGraphicFramePr>
          <p:nvPr>
            <p:custDataLst>
              <p:tags r:id="rId1"/>
            </p:custDataLst>
            <p:extLst>
              <p:ext uri="{D42A27DB-BD31-4B8C-83A1-F6EECF244321}">
                <p14:modId xmlns:p14="http://schemas.microsoft.com/office/powerpoint/2010/main" val="2238650247"/>
              </p:ext>
            </p:extLst>
          </p:nvPr>
        </p:nvGraphicFramePr>
        <p:xfrm>
          <a:off x="114300" y="1533525"/>
          <a:ext cx="8915400" cy="379095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75122624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Disproportionality</a:t>
            </a:r>
            <a:endParaRPr lang="en-US" dirty="0"/>
          </a:p>
        </p:txBody>
      </p:sp>
      <p:sp>
        <p:nvSpPr>
          <p:cNvPr id="3" name="Content Placeholder 2"/>
          <p:cNvSpPr>
            <a:spLocks noGrp="1"/>
          </p:cNvSpPr>
          <p:nvPr>
            <p:ph idx="1"/>
          </p:nvPr>
        </p:nvSpPr>
        <p:spPr/>
        <p:txBody>
          <a:bodyPr>
            <a:normAutofit fontScale="85000" lnSpcReduction="20000"/>
          </a:bodyPr>
          <a:lstStyle/>
          <a:p>
            <a:pPr marL="0" indent="0">
              <a:buNone/>
            </a:pPr>
            <a:r>
              <a:rPr lang="en-US" dirty="0" smtClean="0">
                <a:latin typeface="Calibri" panose="020F0502020204030204" pitchFamily="34" charset="0"/>
                <a:ea typeface="Calibri" panose="020F0502020204030204" pitchFamily="34" charset="0"/>
              </a:rPr>
              <a:t>The only student sub-population to differ significantly in their responses to these questions were 18-19 </a:t>
            </a:r>
            <a:r>
              <a:rPr lang="en-US" dirty="0">
                <a:latin typeface="Calibri" panose="020F0502020204030204" pitchFamily="34" charset="0"/>
                <a:ea typeface="Calibri" panose="020F0502020204030204" pitchFamily="34" charset="0"/>
              </a:rPr>
              <a:t>year </a:t>
            </a:r>
            <a:r>
              <a:rPr lang="en-US" dirty="0" smtClean="0">
                <a:latin typeface="Calibri" panose="020F0502020204030204" pitchFamily="34" charset="0"/>
                <a:ea typeface="Calibri" panose="020F0502020204030204" pitchFamily="34" charset="0"/>
              </a:rPr>
              <a:t>old students.</a:t>
            </a:r>
          </a:p>
          <a:p>
            <a:pPr marL="0" indent="0">
              <a:buNone/>
            </a:pPr>
            <a:endParaRPr lang="en-US" dirty="0">
              <a:latin typeface="Calibri" panose="020F0502020204030204" pitchFamily="34" charset="0"/>
              <a:ea typeface="Calibri" panose="020F0502020204030204" pitchFamily="34" charset="0"/>
            </a:endParaRPr>
          </a:p>
          <a:p>
            <a:pPr marL="0" indent="0">
              <a:buNone/>
            </a:pPr>
            <a:r>
              <a:rPr lang="en-US" dirty="0" smtClean="0">
                <a:latin typeface="Calibri" panose="020F0502020204030204" pitchFamily="34" charset="0"/>
                <a:ea typeface="Calibri" panose="020F0502020204030204" pitchFamily="34" charset="0"/>
              </a:rPr>
              <a:t>They </a:t>
            </a:r>
            <a:r>
              <a:rPr lang="en-US" dirty="0">
                <a:latin typeface="Calibri" panose="020F0502020204030204" pitchFamily="34" charset="0"/>
                <a:ea typeface="Calibri" panose="020F0502020204030204" pitchFamily="34" charset="0"/>
              </a:rPr>
              <a:t>agreed to a lesser degree with these three items: </a:t>
            </a:r>
            <a:endParaRPr lang="en-US" dirty="0" smtClean="0">
              <a:latin typeface="Calibri" panose="020F0502020204030204" pitchFamily="34" charset="0"/>
              <a:ea typeface="Calibri" panose="020F0502020204030204" pitchFamily="34" charset="0"/>
            </a:endParaRPr>
          </a:p>
          <a:p>
            <a:pPr marL="0" indent="0">
              <a:buNone/>
            </a:pPr>
            <a:endParaRPr lang="en-US" dirty="0">
              <a:latin typeface="Calibri" panose="020F0502020204030204" pitchFamily="34" charset="0"/>
              <a:ea typeface="Calibri" panose="020F0502020204030204" pitchFamily="34" charset="0"/>
            </a:endParaRPr>
          </a:p>
          <a:p>
            <a:pPr marL="342900" marR="0" lvl="0" indent="-342900">
              <a:spcBef>
                <a:spcPts val="0"/>
              </a:spcBef>
              <a:spcAft>
                <a:spcPts val="0"/>
              </a:spcAft>
              <a:buFont typeface="Symbol" panose="05050102010706020507" pitchFamily="18" charset="2"/>
              <a:buChar char=""/>
            </a:pPr>
            <a:r>
              <a:rPr lang="en-US" sz="1900" dirty="0">
                <a:latin typeface="Calibri" panose="020F0502020204030204" pitchFamily="34" charset="0"/>
                <a:ea typeface="Times New Roman" panose="02020603050405020304" pitchFamily="18" charset="0"/>
              </a:rPr>
              <a:t>Engage in problem solving</a:t>
            </a:r>
            <a:endParaRPr lang="en-US" sz="1900" dirty="0">
              <a:latin typeface="Calibri" panose="020F0502020204030204" pitchFamily="34" charset="0"/>
              <a:ea typeface="Calibri" panose="020F0502020204030204" pitchFamily="34" charset="0"/>
            </a:endParaRPr>
          </a:p>
          <a:p>
            <a:pPr marL="342900" marR="0" lvl="0" indent="-342900">
              <a:spcBef>
                <a:spcPts val="0"/>
              </a:spcBef>
              <a:spcAft>
                <a:spcPts val="0"/>
              </a:spcAft>
              <a:buFont typeface="Symbol" panose="05050102010706020507" pitchFamily="18" charset="2"/>
              <a:buChar char=""/>
            </a:pPr>
            <a:r>
              <a:rPr lang="en-US" sz="1900" dirty="0">
                <a:latin typeface="Calibri" panose="020F0502020204030204" pitchFamily="34" charset="0"/>
                <a:ea typeface="Times New Roman" panose="02020603050405020304" pitchFamily="18" charset="0"/>
              </a:rPr>
              <a:t>Think originally and apply creative solutions</a:t>
            </a:r>
            <a:endParaRPr lang="en-US" sz="1900" dirty="0">
              <a:latin typeface="Calibri" panose="020F0502020204030204" pitchFamily="34" charset="0"/>
              <a:ea typeface="Calibri" panose="020F0502020204030204" pitchFamily="34" charset="0"/>
            </a:endParaRPr>
          </a:p>
          <a:p>
            <a:pPr marL="342900" marR="0" lvl="0" indent="-342900">
              <a:spcBef>
                <a:spcPts val="0"/>
              </a:spcBef>
              <a:spcAft>
                <a:spcPts val="0"/>
              </a:spcAft>
              <a:buFont typeface="Symbol" panose="05050102010706020507" pitchFamily="18" charset="2"/>
              <a:buChar char=""/>
            </a:pPr>
            <a:r>
              <a:rPr lang="en-US" sz="1900" dirty="0">
                <a:latin typeface="Calibri" panose="020F0502020204030204" pitchFamily="34" charset="0"/>
                <a:ea typeface="Times New Roman" panose="02020603050405020304" pitchFamily="18" charset="0"/>
              </a:rPr>
              <a:t>Represent complex data in various mathematical forms (e.g., equations, graphs, diagrams, tables, and words)</a:t>
            </a:r>
            <a:endParaRPr lang="en-US" sz="1900" dirty="0">
              <a:latin typeface="Calibri" panose="020F0502020204030204" pitchFamily="34" charset="0"/>
              <a:ea typeface="Calibri" panose="020F0502020204030204" pitchFamily="34" charset="0"/>
            </a:endParaRPr>
          </a:p>
          <a:p>
            <a:pPr marL="0" indent="0">
              <a:buNone/>
            </a:pPr>
            <a:endParaRPr lang="en-US" dirty="0" smtClean="0">
              <a:latin typeface="Calibri" panose="020F0502020204030204" pitchFamily="34" charset="0"/>
              <a:ea typeface="Calibri" panose="020F0502020204030204" pitchFamily="34" charset="0"/>
            </a:endParaRPr>
          </a:p>
          <a:p>
            <a:pPr marL="0" indent="0">
              <a:buNone/>
            </a:pPr>
            <a:r>
              <a:rPr lang="en-US" dirty="0" smtClean="0">
                <a:latin typeface="Calibri" panose="020F0502020204030204" pitchFamily="34" charset="0"/>
                <a:ea typeface="Calibri" panose="020F0502020204030204" pitchFamily="34" charset="0"/>
              </a:rPr>
              <a:t>They </a:t>
            </a:r>
            <a:r>
              <a:rPr lang="en-US" dirty="0">
                <a:latin typeface="Calibri" panose="020F0502020204030204" pitchFamily="34" charset="0"/>
                <a:ea typeface="Calibri" panose="020F0502020204030204" pitchFamily="34" charset="0"/>
              </a:rPr>
              <a:t>still </a:t>
            </a:r>
            <a:r>
              <a:rPr lang="en-US" dirty="0" smtClean="0">
                <a:latin typeface="Calibri" panose="020F0502020204030204" pitchFamily="34" charset="0"/>
                <a:ea typeface="Calibri" panose="020F0502020204030204" pitchFamily="34" charset="0"/>
              </a:rPr>
              <a:t>agreed, </a:t>
            </a:r>
            <a:r>
              <a:rPr lang="en-US" dirty="0">
                <a:latin typeface="Calibri" panose="020F0502020204030204" pitchFamily="34" charset="0"/>
                <a:ea typeface="Calibri" panose="020F0502020204030204" pitchFamily="34" charset="0"/>
              </a:rPr>
              <a:t>on average</a:t>
            </a:r>
            <a:r>
              <a:rPr lang="en-US" dirty="0" smtClean="0">
                <a:latin typeface="Calibri" panose="020F0502020204030204" pitchFamily="34" charset="0"/>
                <a:ea typeface="Calibri" panose="020F0502020204030204" pitchFamily="34" charset="0"/>
              </a:rPr>
              <a:t>, </a:t>
            </a:r>
            <a:r>
              <a:rPr lang="en-US" dirty="0" smtClean="0"/>
              <a:t>that during their </a:t>
            </a:r>
            <a:r>
              <a:rPr lang="en-US" dirty="0"/>
              <a:t>time at Cañada College, </a:t>
            </a:r>
            <a:r>
              <a:rPr lang="en-US" dirty="0" smtClean="0"/>
              <a:t>they improved their </a:t>
            </a:r>
            <a:r>
              <a:rPr lang="en-US" dirty="0"/>
              <a:t>ability to effectively</a:t>
            </a:r>
            <a:r>
              <a:rPr lang="en-US" dirty="0" smtClean="0">
                <a:latin typeface="Calibri" panose="020F0502020204030204" pitchFamily="34" charset="0"/>
                <a:ea typeface="Calibri" panose="020F0502020204030204" pitchFamily="34" charset="0"/>
              </a:rPr>
              <a:t> do these things.  They just agreed to </a:t>
            </a:r>
            <a:r>
              <a:rPr lang="en-US" dirty="0">
                <a:latin typeface="Calibri" panose="020F0502020204030204" pitchFamily="34" charset="0"/>
                <a:ea typeface="Calibri" panose="020F0502020204030204" pitchFamily="34" charset="0"/>
              </a:rPr>
              <a:t>a lesser degree than the older students.  </a:t>
            </a:r>
          </a:p>
          <a:p>
            <a:endParaRPr lang="en-US" dirty="0"/>
          </a:p>
        </p:txBody>
      </p:sp>
    </p:spTree>
    <p:extLst>
      <p:ext uri="{BB962C8B-B14F-4D97-AF65-F5344CB8AC3E}">
        <p14:creationId xmlns:p14="http://schemas.microsoft.com/office/powerpoint/2010/main" val="43546181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t>OPEN RESPONSES:</a:t>
            </a:r>
            <a:br>
              <a:rPr lang="en-US" sz="3600" dirty="0" smtClean="0"/>
            </a:br>
            <a:r>
              <a:rPr lang="en-US" sz="3600" dirty="0"/>
              <a:t/>
            </a:r>
            <a:br>
              <a:rPr lang="en-US" sz="3600" dirty="0"/>
            </a:br>
            <a:r>
              <a:rPr lang="en-US" sz="3600" dirty="0" smtClean="0"/>
              <a:t>Please </a:t>
            </a:r>
            <a:r>
              <a:rPr lang="en-US" sz="3600" dirty="0"/>
              <a:t>describe any obstacles you experienced while working towards your educational goals at Cañada College.</a:t>
            </a:r>
            <a:endParaRPr lang="en-US" sz="3600" dirty="0"/>
          </a:p>
        </p:txBody>
      </p:sp>
      <p:sp>
        <p:nvSpPr>
          <p:cNvPr id="3" name="Text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274890802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1"/>
          <p:cNvSpPr txBox="1"/>
          <p:nvPr/>
        </p:nvSpPr>
        <p:spPr>
          <a:xfrm>
            <a:off x="270000" y="140000"/>
            <a:ext cx="8229600" cy="369332"/>
          </a:xfrm>
          <a:prstGeom prst="rect">
            <a:avLst/>
          </a:prstGeom>
          <a:noFill/>
        </p:spPr>
        <p:txBody>
          <a:bodyPr wrap="square" rtlCol="0"/>
          <a:lstStyle/>
          <a:p>
            <a:r>
              <a:rPr lang="en-US" sz="1600" dirty="0" smtClean="0"/>
              <a:t>Q11 - Please describe any obstacles you experienced while working towards your educational goals at Cañada College.</a:t>
            </a:r>
            <a:endParaRPr lang="en-US" sz="1600" dirty="0"/>
          </a:p>
        </p:txBody>
      </p:sp>
      <p:graphicFrame>
        <p:nvGraphicFramePr>
          <p:cNvPr id="6" name="Table 5"/>
          <p:cNvGraphicFramePr>
            <a:graphicFrameLocks noGrp="1"/>
          </p:cNvGraphicFramePr>
          <p:nvPr>
            <p:extLst>
              <p:ext uri="{D42A27DB-BD31-4B8C-83A1-F6EECF244321}">
                <p14:modId xmlns:p14="http://schemas.microsoft.com/office/powerpoint/2010/main" val="201910939"/>
              </p:ext>
            </p:extLst>
          </p:nvPr>
        </p:nvGraphicFramePr>
        <p:xfrm>
          <a:off x="354000" y="1100000"/>
          <a:ext cx="8349264" cy="4541520"/>
        </p:xfrm>
        <a:graphic>
          <a:graphicData uri="http://schemas.openxmlformats.org/drawingml/2006/table">
            <a:tbl>
              <a:tblPr firstRow="1" bandRow="1">
                <a:tableStyleId>{69012ECD-51FC-41F1-AA8D-1B2483CD663E}</a:tableStyleId>
              </a:tblPr>
              <a:tblGrid>
                <a:gridCol w="8349264">
                  <a:extLst>
                    <a:ext uri="{9D8B030D-6E8A-4147-A177-3AD203B41FA5}">
                      <a16:colId xmlns:a16="http://schemas.microsoft.com/office/drawing/2014/main" val="20000"/>
                    </a:ext>
                  </a:extLst>
                </a:gridCol>
              </a:tblGrid>
              <a:tr h="370840">
                <a:tc>
                  <a:txBody>
                    <a:bodyPr/>
                    <a:lstStyle/>
                    <a:p>
                      <a:r>
                        <a:rPr lang="en-US" sz="1600" dirty="0" smtClean="0"/>
                        <a:t>Please describe any obstacles you experienced while working towards your educational goals at Cañada College.</a:t>
                      </a:r>
                      <a:endParaRPr lang="en-US" sz="1600" dirty="0"/>
                    </a:p>
                  </a:txBody>
                  <a:tcPr/>
                </a:tc>
                <a:extLst>
                  <a:ext uri="{0D108BD9-81ED-4DB2-BD59-A6C34878D82A}">
                    <a16:rowId xmlns:a16="http://schemas.microsoft.com/office/drawing/2014/main" val="10000"/>
                  </a:ext>
                </a:extLst>
              </a:tr>
              <a:tr h="370840">
                <a:tc>
                  <a:txBody>
                    <a:bodyPr/>
                    <a:lstStyle/>
                    <a:p>
                      <a:r>
                        <a:rPr lang="en-US" sz="1600" dirty="0" smtClean="0"/>
                        <a:t>Balancing work, school work and family/friends. </a:t>
                      </a:r>
                      <a:endParaRPr lang="en-US" sz="1600" dirty="0"/>
                    </a:p>
                  </a:txBody>
                  <a:tcPr/>
                </a:tc>
                <a:extLst>
                  <a:ext uri="{0D108BD9-81ED-4DB2-BD59-A6C34878D82A}">
                    <a16:rowId xmlns:a16="http://schemas.microsoft.com/office/drawing/2014/main" val="10001"/>
                  </a:ext>
                </a:extLst>
              </a:tr>
              <a:tr h="370840">
                <a:tc>
                  <a:txBody>
                    <a:bodyPr/>
                    <a:lstStyle/>
                    <a:p>
                      <a:r>
                        <a:rPr lang="en-US" sz="1600" dirty="0" smtClean="0"/>
                        <a:t>Obstacles may have been lots of insecurity. For example food and income.</a:t>
                      </a:r>
                      <a:endParaRPr lang="en-US" sz="1600" dirty="0"/>
                    </a:p>
                  </a:txBody>
                  <a:tcPr/>
                </a:tc>
                <a:extLst>
                  <a:ext uri="{0D108BD9-81ED-4DB2-BD59-A6C34878D82A}">
                    <a16:rowId xmlns:a16="http://schemas.microsoft.com/office/drawing/2014/main" val="10002"/>
                  </a:ext>
                </a:extLst>
              </a:tr>
              <a:tr h="370840">
                <a:tc>
                  <a:txBody>
                    <a:bodyPr/>
                    <a:lstStyle/>
                    <a:p>
                      <a:r>
                        <a:rPr lang="en-US" sz="1600" dirty="0" smtClean="0"/>
                        <a:t>Learning English as a Second Language was one of the obstacles that I had, but since I took ESL classes I overcame that fear</a:t>
                      </a:r>
                      <a:endParaRPr lang="en-US" sz="1600" dirty="0"/>
                    </a:p>
                  </a:txBody>
                  <a:tcPr/>
                </a:tc>
                <a:extLst>
                  <a:ext uri="{0D108BD9-81ED-4DB2-BD59-A6C34878D82A}">
                    <a16:rowId xmlns:a16="http://schemas.microsoft.com/office/drawing/2014/main" val="10003"/>
                  </a:ext>
                </a:extLst>
              </a:tr>
              <a:tr h="370840">
                <a:tc>
                  <a:txBody>
                    <a:bodyPr/>
                    <a:lstStyle/>
                    <a:p>
                      <a:r>
                        <a:rPr lang="en-US" sz="1600" dirty="0" smtClean="0"/>
                        <a:t>None. I couldn’t decide on a major that’s why it took me longer to graduate. </a:t>
                      </a:r>
                      <a:endParaRPr lang="en-US" sz="1600" dirty="0"/>
                    </a:p>
                  </a:txBody>
                  <a:tcPr/>
                </a:tc>
                <a:extLst>
                  <a:ext uri="{0D108BD9-81ED-4DB2-BD59-A6C34878D82A}">
                    <a16:rowId xmlns:a16="http://schemas.microsoft.com/office/drawing/2014/main" val="10005"/>
                  </a:ext>
                </a:extLst>
              </a:tr>
              <a:tr h="370840">
                <a:tc>
                  <a:txBody>
                    <a:bodyPr/>
                    <a:lstStyle/>
                    <a:p>
                      <a:r>
                        <a:rPr lang="en-US" sz="1600" dirty="0" smtClean="0"/>
                        <a:t>One obstacle i face was not be able to manage my time wisely.</a:t>
                      </a:r>
                      <a:endParaRPr lang="en-US" sz="1600" dirty="0"/>
                    </a:p>
                  </a:txBody>
                  <a:tcPr/>
                </a:tc>
                <a:extLst>
                  <a:ext uri="{0D108BD9-81ED-4DB2-BD59-A6C34878D82A}">
                    <a16:rowId xmlns:a16="http://schemas.microsoft.com/office/drawing/2014/main" val="10006"/>
                  </a:ext>
                </a:extLst>
              </a:tr>
              <a:tr h="370840">
                <a:tc>
                  <a:txBody>
                    <a:bodyPr/>
                    <a:lstStyle/>
                    <a:p>
                      <a:r>
                        <a:rPr lang="en-US" sz="1600" dirty="0" smtClean="0"/>
                        <a:t>Mental health issues, family issues and balancing work and school. A major one was transitioning to being fully online due to COVID </a:t>
                      </a:r>
                      <a:endParaRPr lang="en-US" sz="1600" dirty="0"/>
                    </a:p>
                  </a:txBody>
                  <a:tcPr/>
                </a:tc>
                <a:extLst>
                  <a:ext uri="{0D108BD9-81ED-4DB2-BD59-A6C34878D82A}">
                    <a16:rowId xmlns:a16="http://schemas.microsoft.com/office/drawing/2014/main" val="10007"/>
                  </a:ext>
                </a:extLst>
              </a:tr>
              <a:tr h="370840">
                <a:tc>
                  <a:txBody>
                    <a:bodyPr/>
                    <a:lstStyle/>
                    <a:p>
                      <a:r>
                        <a:rPr lang="en-US" sz="1600" dirty="0" smtClean="0"/>
                        <a:t>Personal problems.</a:t>
                      </a:r>
                      <a:endParaRPr lang="en-US" sz="1600" dirty="0"/>
                    </a:p>
                  </a:txBody>
                  <a:tcPr/>
                </a:tc>
                <a:extLst>
                  <a:ext uri="{0D108BD9-81ED-4DB2-BD59-A6C34878D82A}">
                    <a16:rowId xmlns:a16="http://schemas.microsoft.com/office/drawing/2014/main" val="10008"/>
                  </a:ext>
                </a:extLst>
              </a:tr>
              <a:tr h="370840">
                <a:tc>
                  <a:txBody>
                    <a:bodyPr/>
                    <a:lstStyle/>
                    <a:p>
                      <a:r>
                        <a:rPr lang="en-US" sz="1600" dirty="0" smtClean="0"/>
                        <a:t>I experienced work overload and burnout towards the end of my stay (the past two semesters)</a:t>
                      </a:r>
                      <a:endParaRPr lang="en-US" sz="1600" dirty="0"/>
                    </a:p>
                  </a:txBody>
                  <a:tcPr/>
                </a:tc>
                <a:extLst>
                  <a:ext uri="{0D108BD9-81ED-4DB2-BD59-A6C34878D82A}">
                    <a16:rowId xmlns:a16="http://schemas.microsoft.com/office/drawing/2014/main" val="10009"/>
                  </a:ext>
                </a:extLst>
              </a:tr>
              <a:tr h="370840">
                <a:tc>
                  <a:txBody>
                    <a:bodyPr/>
                    <a:lstStyle/>
                    <a:p>
                      <a:r>
                        <a:rPr lang="en-US" sz="1600" dirty="0" smtClean="0"/>
                        <a:t>Overall, I really enjoyed my time at the campus. If there was an obstacle to point out, it would be the transition from in person to online learning during the start of COVID-19.</a:t>
                      </a:r>
                      <a:endParaRPr lang="en-US" sz="1600" dirty="0"/>
                    </a:p>
                  </a:txBody>
                  <a:tcPr/>
                </a:tc>
                <a:extLst>
                  <a:ext uri="{0D108BD9-81ED-4DB2-BD59-A6C34878D82A}">
                    <a16:rowId xmlns:a16="http://schemas.microsoft.com/office/drawing/2014/main" val="10010"/>
                  </a:ext>
                </a:extLst>
              </a:tr>
            </a:tbl>
          </a:graphicData>
        </a:graphic>
      </p:graphicFrame>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Existing ILOs</a:t>
            </a:r>
            <a:endParaRPr lang="en-US" dirty="0"/>
          </a:p>
        </p:txBody>
      </p:sp>
      <p:sp>
        <p:nvSpPr>
          <p:cNvPr id="3" name="Content Placeholder 2"/>
          <p:cNvSpPr>
            <a:spLocks noGrp="1"/>
          </p:cNvSpPr>
          <p:nvPr>
            <p:ph idx="1"/>
          </p:nvPr>
        </p:nvSpPr>
        <p:spPr/>
        <p:txBody>
          <a:bodyPr>
            <a:normAutofit fontScale="62500" lnSpcReduction="20000"/>
          </a:bodyPr>
          <a:lstStyle/>
          <a:p>
            <a:pPr>
              <a:buFont typeface="Wingdings" panose="05000000000000000000" pitchFamily="2" charset="2"/>
              <a:buChar char="v"/>
            </a:pPr>
            <a:r>
              <a:rPr lang="en-US" b="1" dirty="0"/>
              <a:t>Critical Thinking</a:t>
            </a:r>
            <a:r>
              <a:rPr lang="en-US" dirty="0"/>
              <a:t/>
            </a:r>
            <a:br>
              <a:rPr lang="en-US" dirty="0"/>
            </a:br>
            <a:r>
              <a:rPr lang="en-US" dirty="0"/>
              <a:t>Select, evaluate, and use information to investigate a point of view, support a conclusion, or engage in problem solving.</a:t>
            </a:r>
          </a:p>
          <a:p>
            <a:pPr>
              <a:buFont typeface="Wingdings" panose="05000000000000000000" pitchFamily="2" charset="2"/>
              <a:buChar char="v"/>
            </a:pPr>
            <a:r>
              <a:rPr lang="en-US" b="1" dirty="0"/>
              <a:t>Creativity</a:t>
            </a:r>
            <a:r>
              <a:rPr lang="en-US" dirty="0"/>
              <a:t/>
            </a:r>
            <a:br>
              <a:rPr lang="en-US" dirty="0"/>
            </a:br>
            <a:r>
              <a:rPr lang="en-US" dirty="0"/>
              <a:t>Produce, combine, or synthesize ideas in creative ways within or across disciplines.</a:t>
            </a:r>
          </a:p>
          <a:p>
            <a:pPr>
              <a:buFont typeface="Wingdings" panose="05000000000000000000" pitchFamily="2" charset="2"/>
              <a:buChar char="v"/>
            </a:pPr>
            <a:r>
              <a:rPr lang="en-US" b="1" dirty="0"/>
              <a:t>Communication</a:t>
            </a:r>
            <a:r>
              <a:rPr lang="en-US" dirty="0"/>
              <a:t/>
            </a:r>
            <a:br>
              <a:rPr lang="en-US" dirty="0"/>
            </a:br>
            <a:r>
              <a:rPr lang="en-US" dirty="0"/>
              <a:t>Use language to effectively convey an idea or a set of facts, including the accurate use of source material and evidence according to institutional and discipline standards.</a:t>
            </a:r>
          </a:p>
          <a:p>
            <a:pPr>
              <a:buFont typeface="Wingdings" panose="05000000000000000000" pitchFamily="2" charset="2"/>
              <a:buChar char="v"/>
            </a:pPr>
            <a:r>
              <a:rPr lang="en-US" b="1" dirty="0"/>
              <a:t>Community</a:t>
            </a:r>
            <a:r>
              <a:rPr lang="en-US" dirty="0"/>
              <a:t/>
            </a:r>
            <a:br>
              <a:rPr lang="en-US" dirty="0"/>
            </a:br>
            <a:r>
              <a:rPr lang="en-US" dirty="0"/>
              <a:t>Understand and interpret various points of view that emerge from a diverse world of peoples and cultures.</a:t>
            </a:r>
          </a:p>
          <a:p>
            <a:pPr>
              <a:buFont typeface="Wingdings" panose="05000000000000000000" pitchFamily="2" charset="2"/>
              <a:buChar char="v"/>
            </a:pPr>
            <a:r>
              <a:rPr lang="en-US" b="1" dirty="0"/>
              <a:t>Quantitative Reasoning</a:t>
            </a:r>
            <a:r>
              <a:rPr lang="en-US" dirty="0"/>
              <a:t/>
            </a:r>
            <a:br>
              <a:rPr lang="en-US" dirty="0"/>
            </a:br>
            <a:r>
              <a:rPr lang="en-US" dirty="0"/>
              <a:t>Represent complex data in various mathematical forms (e.g., equations, graphs, diagrams, tables, and words) and analyze these data to draw appropriate conclusions</a:t>
            </a:r>
            <a:r>
              <a:rPr lang="en-US" dirty="0" smtClean="0"/>
              <a:t>.</a:t>
            </a:r>
            <a:endParaRPr lang="en-US" dirty="0"/>
          </a:p>
        </p:txBody>
      </p:sp>
      <p:sp>
        <p:nvSpPr>
          <p:cNvPr id="4" name="TextBox 3"/>
          <p:cNvSpPr txBox="1"/>
          <p:nvPr/>
        </p:nvSpPr>
        <p:spPr>
          <a:xfrm>
            <a:off x="531341" y="6183655"/>
            <a:ext cx="8359346" cy="415498"/>
          </a:xfrm>
          <a:prstGeom prst="rect">
            <a:avLst/>
          </a:prstGeom>
          <a:noFill/>
        </p:spPr>
        <p:txBody>
          <a:bodyPr wrap="square" rtlCol="0">
            <a:spAutoFit/>
          </a:bodyPr>
          <a:lstStyle/>
          <a:p>
            <a:r>
              <a:rPr lang="en-US" sz="1050" b="1" i="1" dirty="0"/>
              <a:t>The Institutional Learning Outcomes parallel our General Education Learning Outcomes which the Curriculum Committee APPROVED 11/18/11. The Institutional Learning Outcomes were revised and adopted by the ASGC (11/14/13) and Planning &amp; Budgeting Council (11/20/13).</a:t>
            </a:r>
            <a:endParaRPr lang="en-US" sz="1050" dirty="0"/>
          </a:p>
        </p:txBody>
      </p:sp>
    </p:spTree>
    <p:extLst>
      <p:ext uri="{BB962C8B-B14F-4D97-AF65-F5344CB8AC3E}">
        <p14:creationId xmlns:p14="http://schemas.microsoft.com/office/powerpoint/2010/main" val="204582704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1"/>
          <p:cNvSpPr txBox="1"/>
          <p:nvPr/>
        </p:nvSpPr>
        <p:spPr>
          <a:xfrm>
            <a:off x="270000" y="140000"/>
            <a:ext cx="8229600" cy="369332"/>
          </a:xfrm>
          <a:prstGeom prst="rect">
            <a:avLst/>
          </a:prstGeom>
          <a:noFill/>
        </p:spPr>
        <p:txBody>
          <a:bodyPr wrap="square" rtlCol="0"/>
          <a:lstStyle/>
          <a:p>
            <a:r>
              <a:rPr lang="en-US" sz="1600" dirty="0" smtClean="0"/>
              <a:t>Q11 - Please describe any obstacles you experienced while working towards your educational goals at Cañada College.</a:t>
            </a:r>
            <a:endParaRPr lang="en-US" sz="1600" dirty="0"/>
          </a:p>
        </p:txBody>
      </p:sp>
      <p:graphicFrame>
        <p:nvGraphicFramePr>
          <p:cNvPr id="6" name="Table 5"/>
          <p:cNvGraphicFramePr>
            <a:graphicFrameLocks noGrp="1"/>
          </p:cNvGraphicFramePr>
          <p:nvPr>
            <p:extLst>
              <p:ext uri="{D42A27DB-BD31-4B8C-83A1-F6EECF244321}">
                <p14:modId xmlns:p14="http://schemas.microsoft.com/office/powerpoint/2010/main" val="2148095056"/>
              </p:ext>
            </p:extLst>
          </p:nvPr>
        </p:nvGraphicFramePr>
        <p:xfrm>
          <a:off x="354000" y="1100000"/>
          <a:ext cx="8349264" cy="4658360"/>
        </p:xfrm>
        <a:graphic>
          <a:graphicData uri="http://schemas.openxmlformats.org/drawingml/2006/table">
            <a:tbl>
              <a:tblPr firstRow="1" bandRow="1">
                <a:tableStyleId>{69012ECD-51FC-41F1-AA8D-1B2483CD663E}</a:tableStyleId>
              </a:tblPr>
              <a:tblGrid>
                <a:gridCol w="8349264">
                  <a:extLst>
                    <a:ext uri="{9D8B030D-6E8A-4147-A177-3AD203B41FA5}">
                      <a16:colId xmlns:a16="http://schemas.microsoft.com/office/drawing/2014/main" val="20000"/>
                    </a:ext>
                  </a:extLst>
                </a:gridCol>
              </a:tblGrid>
              <a:tr h="370840">
                <a:tc>
                  <a:txBody>
                    <a:bodyPr/>
                    <a:lstStyle/>
                    <a:p>
                      <a:r>
                        <a:rPr lang="en-US" sz="1600" dirty="0" smtClean="0"/>
                        <a:t>Please describe any obstacles you experienced while working towards your educational goals at Cañada College.</a:t>
                      </a:r>
                      <a:endParaRPr lang="en-US" sz="1600" dirty="0"/>
                    </a:p>
                  </a:txBody>
                  <a:tcPr/>
                </a:tc>
                <a:extLst>
                  <a:ext uri="{0D108BD9-81ED-4DB2-BD59-A6C34878D82A}">
                    <a16:rowId xmlns:a16="http://schemas.microsoft.com/office/drawing/2014/main" val="10000"/>
                  </a:ext>
                </a:extLst>
              </a:tr>
              <a:tr h="370840">
                <a:tc>
                  <a:txBody>
                    <a:bodyPr/>
                    <a:lstStyle/>
                    <a:p>
                      <a:r>
                        <a:rPr lang="en-US" sz="1600" dirty="0" smtClean="0"/>
                        <a:t>I'm  a single mother that works part time and is a full time student. I had to multi task which at moments is was very hard to focus on school.</a:t>
                      </a:r>
                      <a:endParaRPr lang="en-US" sz="1600" dirty="0"/>
                    </a:p>
                  </a:txBody>
                  <a:tcPr/>
                </a:tc>
                <a:extLst>
                  <a:ext uri="{0D108BD9-81ED-4DB2-BD59-A6C34878D82A}">
                    <a16:rowId xmlns:a16="http://schemas.microsoft.com/office/drawing/2014/main" val="10001"/>
                  </a:ext>
                </a:extLst>
              </a:tr>
              <a:tr h="370840">
                <a:tc>
                  <a:txBody>
                    <a:bodyPr/>
                    <a:lstStyle/>
                    <a:p>
                      <a:r>
                        <a:rPr lang="en-US" sz="1600" dirty="0" smtClean="0"/>
                        <a:t>It was pretty smooth experience</a:t>
                      </a:r>
                      <a:endParaRPr lang="en-US" sz="1600" dirty="0"/>
                    </a:p>
                  </a:txBody>
                  <a:tcPr/>
                </a:tc>
                <a:extLst>
                  <a:ext uri="{0D108BD9-81ED-4DB2-BD59-A6C34878D82A}">
                    <a16:rowId xmlns:a16="http://schemas.microsoft.com/office/drawing/2014/main" val="10003"/>
                  </a:ext>
                </a:extLst>
              </a:tr>
              <a:tr h="370840">
                <a:tc>
                  <a:txBody>
                    <a:bodyPr/>
                    <a:lstStyle/>
                    <a:p>
                      <a:r>
                        <a:rPr lang="en-US" sz="1600" dirty="0" smtClean="0"/>
                        <a:t>The counselors were my biggest obstacle. I had a difficult time finding a counselor that could help with the necessary course selection. Kinesiology is a degree that branches out into many different career choices. However, finding a counselor that understood that and was willing to help me find classes associated with Pre-Physical Therapy (allied health) was difficult. </a:t>
                      </a:r>
                      <a:endParaRPr lang="en-US" sz="1600" dirty="0"/>
                    </a:p>
                  </a:txBody>
                  <a:tcPr/>
                </a:tc>
                <a:extLst>
                  <a:ext uri="{0D108BD9-81ED-4DB2-BD59-A6C34878D82A}">
                    <a16:rowId xmlns:a16="http://schemas.microsoft.com/office/drawing/2014/main" val="10004"/>
                  </a:ext>
                </a:extLst>
              </a:tr>
              <a:tr h="370840">
                <a:tc>
                  <a:txBody>
                    <a:bodyPr/>
                    <a:lstStyle/>
                    <a:p>
                      <a:r>
                        <a:rPr lang="en-US" sz="1600" dirty="0" smtClean="0"/>
                        <a:t>No particular obstacles.</a:t>
                      </a:r>
                      <a:endParaRPr lang="en-US" sz="1600" dirty="0"/>
                    </a:p>
                  </a:txBody>
                  <a:tcPr/>
                </a:tc>
                <a:extLst>
                  <a:ext uri="{0D108BD9-81ED-4DB2-BD59-A6C34878D82A}">
                    <a16:rowId xmlns:a16="http://schemas.microsoft.com/office/drawing/2014/main" val="10005"/>
                  </a:ext>
                </a:extLst>
              </a:tr>
              <a:tr h="370840">
                <a:tc>
                  <a:txBody>
                    <a:bodyPr/>
                    <a:lstStyle/>
                    <a:p>
                      <a:r>
                        <a:rPr lang="en-US" sz="1600" dirty="0" smtClean="0"/>
                        <a:t>Actually the pandemic allowed me to study more deeply, with less distractions. </a:t>
                      </a:r>
                      <a:endParaRPr lang="en-US" sz="1600" dirty="0"/>
                    </a:p>
                  </a:txBody>
                  <a:tcPr/>
                </a:tc>
                <a:extLst>
                  <a:ext uri="{0D108BD9-81ED-4DB2-BD59-A6C34878D82A}">
                    <a16:rowId xmlns:a16="http://schemas.microsoft.com/office/drawing/2014/main" val="10007"/>
                  </a:ext>
                </a:extLst>
              </a:tr>
              <a:tr h="370840">
                <a:tc>
                  <a:txBody>
                    <a:bodyPr/>
                    <a:lstStyle/>
                    <a:p>
                      <a:r>
                        <a:rPr lang="en-US" sz="1600" dirty="0" smtClean="0"/>
                        <a:t>COVID-19 </a:t>
                      </a:r>
                      <a:endParaRPr lang="en-US" sz="1600" dirty="0"/>
                    </a:p>
                  </a:txBody>
                  <a:tcPr/>
                </a:tc>
                <a:extLst>
                  <a:ext uri="{0D108BD9-81ED-4DB2-BD59-A6C34878D82A}">
                    <a16:rowId xmlns:a16="http://schemas.microsoft.com/office/drawing/2014/main" val="2456245493"/>
                  </a:ext>
                </a:extLst>
              </a:tr>
              <a:tr h="370840">
                <a:tc>
                  <a:txBody>
                    <a:bodyPr/>
                    <a:lstStyle/>
                    <a:p>
                      <a:r>
                        <a:rPr lang="en-US" sz="1600" dirty="0" smtClean="0"/>
                        <a:t>Online learning </a:t>
                      </a:r>
                      <a:endParaRPr lang="en-US" sz="1600" dirty="0"/>
                    </a:p>
                  </a:txBody>
                  <a:tcPr/>
                </a:tc>
                <a:extLst>
                  <a:ext uri="{0D108BD9-81ED-4DB2-BD59-A6C34878D82A}">
                    <a16:rowId xmlns:a16="http://schemas.microsoft.com/office/drawing/2014/main" val="3117449338"/>
                  </a:ext>
                </a:extLst>
              </a:tr>
              <a:tr h="370840">
                <a:tc>
                  <a:txBody>
                    <a:bodyPr/>
                    <a:lstStyle/>
                    <a:p>
                      <a:r>
                        <a:rPr lang="en-US" sz="1600" dirty="0" smtClean="0"/>
                        <a:t>My last classes were suppose to be all CBOT courses and come to find out some of them weren’t being offered anymore was frustrating. I was stuck with a Bus class. </a:t>
                      </a:r>
                      <a:endParaRPr lang="en-US" sz="1600" dirty="0"/>
                    </a:p>
                  </a:txBody>
                  <a:tcPr/>
                </a:tc>
                <a:extLst>
                  <a:ext uri="{0D108BD9-81ED-4DB2-BD59-A6C34878D82A}">
                    <a16:rowId xmlns:a16="http://schemas.microsoft.com/office/drawing/2014/main" val="2373745586"/>
                  </a:ext>
                </a:extLst>
              </a:tr>
            </a:tbl>
          </a:graphicData>
        </a:graphic>
      </p:graphicFrame>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1"/>
          <p:cNvSpPr txBox="1"/>
          <p:nvPr/>
        </p:nvSpPr>
        <p:spPr>
          <a:xfrm>
            <a:off x="270000" y="140000"/>
            <a:ext cx="8229600" cy="369332"/>
          </a:xfrm>
          <a:prstGeom prst="rect">
            <a:avLst/>
          </a:prstGeom>
          <a:noFill/>
        </p:spPr>
        <p:txBody>
          <a:bodyPr wrap="square" rtlCol="0"/>
          <a:lstStyle/>
          <a:p>
            <a:r>
              <a:rPr lang="en-US" sz="1600" dirty="0" smtClean="0"/>
              <a:t>Q11 - Please describe any obstacles you experienced while working towards your educational goals at Cañada College.</a:t>
            </a:r>
            <a:endParaRPr lang="en-US" sz="1600" dirty="0"/>
          </a:p>
        </p:txBody>
      </p:sp>
      <p:graphicFrame>
        <p:nvGraphicFramePr>
          <p:cNvPr id="6" name="Table 5"/>
          <p:cNvGraphicFramePr>
            <a:graphicFrameLocks noGrp="1"/>
          </p:cNvGraphicFramePr>
          <p:nvPr>
            <p:extLst>
              <p:ext uri="{D42A27DB-BD31-4B8C-83A1-F6EECF244321}">
                <p14:modId xmlns:p14="http://schemas.microsoft.com/office/powerpoint/2010/main" val="1579011935"/>
              </p:ext>
            </p:extLst>
          </p:nvPr>
        </p:nvGraphicFramePr>
        <p:xfrm>
          <a:off x="354000" y="1100000"/>
          <a:ext cx="8349264" cy="4577080"/>
        </p:xfrm>
        <a:graphic>
          <a:graphicData uri="http://schemas.openxmlformats.org/drawingml/2006/table">
            <a:tbl>
              <a:tblPr firstRow="1" bandRow="1">
                <a:tableStyleId>{69012ECD-51FC-41F1-AA8D-1B2483CD663E}</a:tableStyleId>
              </a:tblPr>
              <a:tblGrid>
                <a:gridCol w="8349264">
                  <a:extLst>
                    <a:ext uri="{9D8B030D-6E8A-4147-A177-3AD203B41FA5}">
                      <a16:colId xmlns:a16="http://schemas.microsoft.com/office/drawing/2014/main" val="20000"/>
                    </a:ext>
                  </a:extLst>
                </a:gridCol>
              </a:tblGrid>
              <a:tr h="370840">
                <a:tc>
                  <a:txBody>
                    <a:bodyPr/>
                    <a:lstStyle/>
                    <a:p>
                      <a:r>
                        <a:rPr lang="en-US" sz="1600" dirty="0" smtClean="0"/>
                        <a:t>Please describe any obstacles you experienced while working towards your educational goals at Cañada College.</a:t>
                      </a:r>
                      <a:endParaRPr lang="en-US" sz="1600" dirty="0"/>
                    </a:p>
                  </a:txBody>
                  <a:tcPr/>
                </a:tc>
                <a:extLst>
                  <a:ext uri="{0D108BD9-81ED-4DB2-BD59-A6C34878D82A}">
                    <a16:rowId xmlns:a16="http://schemas.microsoft.com/office/drawing/2014/main" val="10000"/>
                  </a:ext>
                </a:extLst>
              </a:tr>
              <a:tr h="370840">
                <a:tc>
                  <a:txBody>
                    <a:bodyPr/>
                    <a:lstStyle/>
                    <a:p>
                      <a:r>
                        <a:rPr lang="en-US" sz="1600" dirty="0" smtClean="0"/>
                        <a:t>People not viewing Cañada as a real college.</a:t>
                      </a:r>
                      <a:endParaRPr lang="en-US" sz="1600" dirty="0"/>
                    </a:p>
                  </a:txBody>
                  <a:tcPr/>
                </a:tc>
                <a:extLst>
                  <a:ext uri="{0D108BD9-81ED-4DB2-BD59-A6C34878D82A}">
                    <a16:rowId xmlns:a16="http://schemas.microsoft.com/office/drawing/2014/main" val="10001"/>
                  </a:ext>
                </a:extLst>
              </a:tr>
              <a:tr h="370840">
                <a:tc>
                  <a:txBody>
                    <a:bodyPr/>
                    <a:lstStyle/>
                    <a:p>
                      <a:r>
                        <a:rPr lang="en-US" sz="1600" dirty="0" smtClean="0"/>
                        <a:t>I don’t feel I have any obstacles!!</a:t>
                      </a:r>
                      <a:endParaRPr lang="en-US" sz="1600" dirty="0"/>
                    </a:p>
                  </a:txBody>
                  <a:tcPr/>
                </a:tc>
                <a:extLst>
                  <a:ext uri="{0D108BD9-81ED-4DB2-BD59-A6C34878D82A}">
                    <a16:rowId xmlns:a16="http://schemas.microsoft.com/office/drawing/2014/main" val="10002"/>
                  </a:ext>
                </a:extLst>
              </a:tr>
              <a:tr h="370840">
                <a:tc>
                  <a:txBody>
                    <a:bodyPr/>
                    <a:lstStyle/>
                    <a:p>
                      <a:r>
                        <a:rPr lang="en-US" sz="1600" dirty="0" smtClean="0"/>
                        <a:t>My obstacles while working towards my educational goal is the overwhelming amount of homework I got for this semester. </a:t>
                      </a:r>
                      <a:endParaRPr lang="en-US" sz="1600" dirty="0"/>
                    </a:p>
                  </a:txBody>
                  <a:tcPr/>
                </a:tc>
                <a:extLst>
                  <a:ext uri="{0D108BD9-81ED-4DB2-BD59-A6C34878D82A}">
                    <a16:rowId xmlns:a16="http://schemas.microsoft.com/office/drawing/2014/main" val="10003"/>
                  </a:ext>
                </a:extLst>
              </a:tr>
              <a:tr h="370840">
                <a:tc>
                  <a:txBody>
                    <a:bodyPr/>
                    <a:lstStyle/>
                    <a:p>
                      <a:r>
                        <a:rPr lang="en-US" sz="1600" dirty="0" smtClean="0"/>
                        <a:t>Covid-19 restriction prevented us using the law library.</a:t>
                      </a:r>
                      <a:endParaRPr lang="en-US" sz="1600" dirty="0"/>
                    </a:p>
                  </a:txBody>
                  <a:tcPr/>
                </a:tc>
                <a:extLst>
                  <a:ext uri="{0D108BD9-81ED-4DB2-BD59-A6C34878D82A}">
                    <a16:rowId xmlns:a16="http://schemas.microsoft.com/office/drawing/2014/main" val="10004"/>
                  </a:ext>
                </a:extLst>
              </a:tr>
              <a:tr h="370840">
                <a:tc>
                  <a:txBody>
                    <a:bodyPr/>
                    <a:lstStyle/>
                    <a:p>
                      <a:r>
                        <a:rPr lang="en-US" sz="1600" dirty="0" smtClean="0"/>
                        <a:t>Some obstacles I have experienced were situations relating to academics and its difficulty. As it is hard for me to take a full load of classes, most of the time I took 6-10 units. I dropped some classes and retook a class that took me longer to transfer. </a:t>
                      </a:r>
                      <a:endParaRPr lang="en-US" sz="1600" dirty="0"/>
                    </a:p>
                  </a:txBody>
                  <a:tcPr/>
                </a:tc>
                <a:extLst>
                  <a:ext uri="{0D108BD9-81ED-4DB2-BD59-A6C34878D82A}">
                    <a16:rowId xmlns:a16="http://schemas.microsoft.com/office/drawing/2014/main" val="10005"/>
                  </a:ext>
                </a:extLst>
              </a:tr>
              <a:tr h="370840">
                <a:tc>
                  <a:txBody>
                    <a:bodyPr/>
                    <a:lstStyle/>
                    <a:p>
                      <a:r>
                        <a:rPr lang="en-US" sz="1600" dirty="0" smtClean="0"/>
                        <a:t>No prob</a:t>
                      </a:r>
                      <a:endParaRPr lang="en-US" sz="1600" dirty="0"/>
                    </a:p>
                  </a:txBody>
                  <a:tcPr/>
                </a:tc>
                <a:extLst>
                  <a:ext uri="{0D108BD9-81ED-4DB2-BD59-A6C34878D82A}">
                    <a16:rowId xmlns:a16="http://schemas.microsoft.com/office/drawing/2014/main" val="10006"/>
                  </a:ext>
                </a:extLst>
              </a:tr>
              <a:tr h="370840">
                <a:tc>
                  <a:txBody>
                    <a:bodyPr/>
                    <a:lstStyle/>
                    <a:p>
                      <a:r>
                        <a:rPr lang="en-US" sz="1600" dirty="0" smtClean="0"/>
                        <a:t>Limited Online classes- in comparison to Skyline College</a:t>
                      </a:r>
                      <a:endParaRPr lang="en-US" sz="1600" dirty="0"/>
                    </a:p>
                  </a:txBody>
                  <a:tcPr/>
                </a:tc>
                <a:extLst>
                  <a:ext uri="{0D108BD9-81ED-4DB2-BD59-A6C34878D82A}">
                    <a16:rowId xmlns:a16="http://schemas.microsoft.com/office/drawing/2014/main" val="10007"/>
                  </a:ext>
                </a:extLst>
              </a:tr>
              <a:tr h="370840">
                <a:tc>
                  <a:txBody>
                    <a:bodyPr/>
                    <a:lstStyle/>
                    <a:p>
                      <a:r>
                        <a:rPr lang="en-US" sz="1600" dirty="0" smtClean="0"/>
                        <a:t>Well it was tough learning coding but I had a great instructor who is so kind and helpful. </a:t>
                      </a:r>
                      <a:endParaRPr lang="en-US" sz="1600" dirty="0"/>
                    </a:p>
                  </a:txBody>
                  <a:tcPr/>
                </a:tc>
                <a:extLst>
                  <a:ext uri="{0D108BD9-81ED-4DB2-BD59-A6C34878D82A}">
                    <a16:rowId xmlns:a16="http://schemas.microsoft.com/office/drawing/2014/main" val="10008"/>
                  </a:ext>
                </a:extLst>
              </a:tr>
              <a:tr h="370840">
                <a:tc>
                  <a:txBody>
                    <a:bodyPr/>
                    <a:lstStyle/>
                    <a:p>
                      <a:r>
                        <a:rPr lang="en-US" sz="1600" dirty="0" smtClean="0"/>
                        <a:t>My lack of English. However, after attending ESL classes I was able to improve my English. </a:t>
                      </a:r>
                      <a:endParaRPr lang="en-US" sz="1600" dirty="0"/>
                    </a:p>
                  </a:txBody>
                  <a:tcPr/>
                </a:tc>
                <a:extLst>
                  <a:ext uri="{0D108BD9-81ED-4DB2-BD59-A6C34878D82A}">
                    <a16:rowId xmlns:a16="http://schemas.microsoft.com/office/drawing/2014/main" val="10009"/>
                  </a:ext>
                </a:extLst>
              </a:tr>
            </a:tbl>
          </a:graphicData>
        </a:graphic>
      </p:graphicFrame>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1"/>
          <p:cNvSpPr txBox="1"/>
          <p:nvPr/>
        </p:nvSpPr>
        <p:spPr>
          <a:xfrm>
            <a:off x="270000" y="140000"/>
            <a:ext cx="8229600" cy="369332"/>
          </a:xfrm>
          <a:prstGeom prst="rect">
            <a:avLst/>
          </a:prstGeom>
          <a:noFill/>
        </p:spPr>
        <p:txBody>
          <a:bodyPr wrap="square" rtlCol="0"/>
          <a:lstStyle/>
          <a:p>
            <a:r>
              <a:rPr lang="en-US" sz="1600" dirty="0" smtClean="0"/>
              <a:t>Q11 - Please describe any obstacles you experienced while working towards your educational goals at Cañada College.</a:t>
            </a:r>
            <a:endParaRPr lang="en-US" sz="1600" dirty="0"/>
          </a:p>
        </p:txBody>
      </p:sp>
      <p:graphicFrame>
        <p:nvGraphicFramePr>
          <p:cNvPr id="6" name="Table 5"/>
          <p:cNvGraphicFramePr>
            <a:graphicFrameLocks noGrp="1"/>
          </p:cNvGraphicFramePr>
          <p:nvPr>
            <p:extLst>
              <p:ext uri="{D42A27DB-BD31-4B8C-83A1-F6EECF244321}">
                <p14:modId xmlns:p14="http://schemas.microsoft.com/office/powerpoint/2010/main" val="1551072967"/>
              </p:ext>
            </p:extLst>
          </p:nvPr>
        </p:nvGraphicFramePr>
        <p:xfrm>
          <a:off x="354000" y="1100000"/>
          <a:ext cx="8349264" cy="5156200"/>
        </p:xfrm>
        <a:graphic>
          <a:graphicData uri="http://schemas.openxmlformats.org/drawingml/2006/table">
            <a:tbl>
              <a:tblPr firstRow="1" bandRow="1">
                <a:tableStyleId>{69012ECD-51FC-41F1-AA8D-1B2483CD663E}</a:tableStyleId>
              </a:tblPr>
              <a:tblGrid>
                <a:gridCol w="8349264">
                  <a:extLst>
                    <a:ext uri="{9D8B030D-6E8A-4147-A177-3AD203B41FA5}">
                      <a16:colId xmlns:a16="http://schemas.microsoft.com/office/drawing/2014/main" val="20000"/>
                    </a:ext>
                  </a:extLst>
                </a:gridCol>
              </a:tblGrid>
              <a:tr h="370840">
                <a:tc>
                  <a:txBody>
                    <a:bodyPr/>
                    <a:lstStyle/>
                    <a:p>
                      <a:r>
                        <a:rPr lang="en-US" sz="1600" dirty="0" smtClean="0"/>
                        <a:t>Please describe any obstacles you experienced while working towards your educational goals at Cañada College.</a:t>
                      </a:r>
                      <a:endParaRPr lang="en-US" sz="1600" dirty="0"/>
                    </a:p>
                  </a:txBody>
                  <a:tcPr/>
                </a:tc>
                <a:extLst>
                  <a:ext uri="{0D108BD9-81ED-4DB2-BD59-A6C34878D82A}">
                    <a16:rowId xmlns:a16="http://schemas.microsoft.com/office/drawing/2014/main" val="10000"/>
                  </a:ext>
                </a:extLst>
              </a:tr>
              <a:tr h="370840">
                <a:tc>
                  <a:txBody>
                    <a:bodyPr/>
                    <a:lstStyle/>
                    <a:p>
                      <a:r>
                        <a:rPr lang="en-US" sz="1600" dirty="0" smtClean="0"/>
                        <a:t>The biggest obstacle for me was always time, I always worked full time to support myself and my family, even now I still feel like I didn't spend as much time as I wanted in school.</a:t>
                      </a:r>
                      <a:endParaRPr lang="en-US" sz="1600" dirty="0"/>
                    </a:p>
                  </a:txBody>
                  <a:tcPr/>
                </a:tc>
                <a:extLst>
                  <a:ext uri="{0D108BD9-81ED-4DB2-BD59-A6C34878D82A}">
                    <a16:rowId xmlns:a16="http://schemas.microsoft.com/office/drawing/2014/main" val="10001"/>
                  </a:ext>
                </a:extLst>
              </a:tr>
              <a:tr h="370840">
                <a:tc>
                  <a:txBody>
                    <a:bodyPr/>
                    <a:lstStyle/>
                    <a:p>
                      <a:r>
                        <a:rPr lang="en-US" sz="1600" dirty="0" smtClean="0"/>
                        <a:t>Being a full time mom and student was tough. </a:t>
                      </a:r>
                      <a:endParaRPr lang="en-US" sz="1600" dirty="0"/>
                    </a:p>
                  </a:txBody>
                  <a:tcPr/>
                </a:tc>
                <a:extLst>
                  <a:ext uri="{0D108BD9-81ED-4DB2-BD59-A6C34878D82A}">
                    <a16:rowId xmlns:a16="http://schemas.microsoft.com/office/drawing/2014/main" val="10002"/>
                  </a:ext>
                </a:extLst>
              </a:tr>
              <a:tr h="370840">
                <a:tc>
                  <a:txBody>
                    <a:bodyPr/>
                    <a:lstStyle/>
                    <a:p>
                      <a:r>
                        <a:rPr lang="en-US" sz="1600" dirty="0" smtClean="0"/>
                        <a:t>I really haven’t experienced any </a:t>
                      </a:r>
                      <a:endParaRPr lang="en-US" sz="1600" dirty="0"/>
                    </a:p>
                  </a:txBody>
                  <a:tcPr/>
                </a:tc>
                <a:extLst>
                  <a:ext uri="{0D108BD9-81ED-4DB2-BD59-A6C34878D82A}">
                    <a16:rowId xmlns:a16="http://schemas.microsoft.com/office/drawing/2014/main" val="10003"/>
                  </a:ext>
                </a:extLst>
              </a:tr>
              <a:tr h="370840">
                <a:tc>
                  <a:txBody>
                    <a:bodyPr/>
                    <a:lstStyle/>
                    <a:p>
                      <a:r>
                        <a:rPr lang="en-US" sz="1600" dirty="0" smtClean="0"/>
                        <a:t>None. It has been an honor being part of the Canada student body</a:t>
                      </a:r>
                      <a:endParaRPr lang="en-US" sz="1600" dirty="0"/>
                    </a:p>
                  </a:txBody>
                  <a:tcPr/>
                </a:tc>
                <a:extLst>
                  <a:ext uri="{0D108BD9-81ED-4DB2-BD59-A6C34878D82A}">
                    <a16:rowId xmlns:a16="http://schemas.microsoft.com/office/drawing/2014/main" val="10004"/>
                  </a:ext>
                </a:extLst>
              </a:tr>
              <a:tr h="370840">
                <a:tc>
                  <a:txBody>
                    <a:bodyPr/>
                    <a:lstStyle/>
                    <a:p>
                      <a:r>
                        <a:rPr lang="en-US" sz="1600" dirty="0" smtClean="0"/>
                        <a:t>none</a:t>
                      </a:r>
                      <a:endParaRPr lang="en-US" sz="1600" dirty="0"/>
                    </a:p>
                  </a:txBody>
                  <a:tcPr/>
                </a:tc>
                <a:extLst>
                  <a:ext uri="{0D108BD9-81ED-4DB2-BD59-A6C34878D82A}">
                    <a16:rowId xmlns:a16="http://schemas.microsoft.com/office/drawing/2014/main" val="10006"/>
                  </a:ext>
                </a:extLst>
              </a:tr>
              <a:tr h="370840">
                <a:tc>
                  <a:txBody>
                    <a:bodyPr/>
                    <a:lstStyle/>
                    <a:p>
                      <a:r>
                        <a:rPr lang="en-US" sz="1600" dirty="0" smtClean="0"/>
                        <a:t>Professors allow or create opportunities for age, race, and cultural bias to exist in class.  By that I mean policies such as "get yourselves into groups" for a group exercise or project.  I have been more than a little isolated by this process.   </a:t>
                      </a:r>
                      <a:endParaRPr lang="en-US" sz="1600" dirty="0"/>
                    </a:p>
                  </a:txBody>
                  <a:tcPr/>
                </a:tc>
                <a:extLst>
                  <a:ext uri="{0D108BD9-81ED-4DB2-BD59-A6C34878D82A}">
                    <a16:rowId xmlns:a16="http://schemas.microsoft.com/office/drawing/2014/main" val="10007"/>
                  </a:ext>
                </a:extLst>
              </a:tr>
              <a:tr h="370840">
                <a:tc>
                  <a:txBody>
                    <a:bodyPr/>
                    <a:lstStyle/>
                    <a:p>
                      <a:r>
                        <a:rPr lang="en-US" sz="1600" dirty="0" smtClean="0"/>
                        <a:t>Language, time and Homeworks </a:t>
                      </a:r>
                      <a:endParaRPr lang="en-US" sz="1600" dirty="0"/>
                    </a:p>
                  </a:txBody>
                  <a:tcPr/>
                </a:tc>
                <a:extLst>
                  <a:ext uri="{0D108BD9-81ED-4DB2-BD59-A6C34878D82A}">
                    <a16:rowId xmlns:a16="http://schemas.microsoft.com/office/drawing/2014/main" val="10008"/>
                  </a:ext>
                </a:extLst>
              </a:tr>
              <a:tr h="370840">
                <a:tc>
                  <a:txBody>
                    <a:bodyPr/>
                    <a:lstStyle/>
                    <a:p>
                      <a:r>
                        <a:rPr lang="en-US" sz="1600" dirty="0" smtClean="0"/>
                        <a:t>None</a:t>
                      </a:r>
                      <a:endParaRPr lang="en-US" sz="1600" dirty="0"/>
                    </a:p>
                  </a:txBody>
                  <a:tcPr/>
                </a:tc>
                <a:extLst>
                  <a:ext uri="{0D108BD9-81ED-4DB2-BD59-A6C34878D82A}">
                    <a16:rowId xmlns:a16="http://schemas.microsoft.com/office/drawing/2014/main" val="1868356279"/>
                  </a:ext>
                </a:extLst>
              </a:tr>
              <a:tr h="370840">
                <a:tc>
                  <a:txBody>
                    <a:bodyPr/>
                    <a:lstStyle/>
                    <a:p>
                      <a:r>
                        <a:rPr lang="en-US" sz="1600" dirty="0" smtClean="0"/>
                        <a:t>COVID made it extremely hard for me with school. </a:t>
                      </a:r>
                      <a:endParaRPr lang="en-US" sz="1600" dirty="0"/>
                    </a:p>
                  </a:txBody>
                  <a:tcPr/>
                </a:tc>
                <a:extLst>
                  <a:ext uri="{0D108BD9-81ED-4DB2-BD59-A6C34878D82A}">
                    <a16:rowId xmlns:a16="http://schemas.microsoft.com/office/drawing/2014/main" val="2147879258"/>
                  </a:ext>
                </a:extLst>
              </a:tr>
              <a:tr h="370840">
                <a:tc>
                  <a:txBody>
                    <a:bodyPr/>
                    <a:lstStyle/>
                    <a:p>
                      <a:r>
                        <a:rPr lang="en-US" sz="1600" dirty="0" smtClean="0"/>
                        <a:t>Counseling </a:t>
                      </a:r>
                      <a:r>
                        <a:rPr lang="en-US" sz="1600" dirty="0" smtClean="0"/>
                        <a:t>is not very supportive ( restrict time) and because it, not very clear about all process and options</a:t>
                      </a:r>
                      <a:r>
                        <a:rPr lang="en-US" sz="1600" dirty="0" smtClean="0"/>
                        <a:t>.</a:t>
                      </a:r>
                      <a:endParaRPr lang="en-US" sz="1600" dirty="0"/>
                    </a:p>
                  </a:txBody>
                  <a:tcPr/>
                </a:tc>
                <a:extLst>
                  <a:ext uri="{0D108BD9-81ED-4DB2-BD59-A6C34878D82A}">
                    <a16:rowId xmlns:a16="http://schemas.microsoft.com/office/drawing/2014/main" val="3337598672"/>
                  </a:ext>
                </a:extLst>
              </a:tr>
            </a:tbl>
          </a:graphicData>
        </a:graphic>
      </p:graphicFrame>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1"/>
          <p:cNvSpPr txBox="1"/>
          <p:nvPr/>
        </p:nvSpPr>
        <p:spPr>
          <a:xfrm>
            <a:off x="270000" y="140000"/>
            <a:ext cx="8229600" cy="369332"/>
          </a:xfrm>
          <a:prstGeom prst="rect">
            <a:avLst/>
          </a:prstGeom>
          <a:noFill/>
        </p:spPr>
        <p:txBody>
          <a:bodyPr wrap="square" rtlCol="0"/>
          <a:lstStyle/>
          <a:p>
            <a:r>
              <a:rPr lang="en-US" sz="1600" dirty="0" smtClean="0"/>
              <a:t>Q11 - Please describe any obstacles you experienced while working towards your educational goals at Cañada College.</a:t>
            </a:r>
            <a:endParaRPr lang="en-US" sz="1600" dirty="0"/>
          </a:p>
        </p:txBody>
      </p:sp>
      <p:graphicFrame>
        <p:nvGraphicFramePr>
          <p:cNvPr id="6" name="Table 5"/>
          <p:cNvGraphicFramePr>
            <a:graphicFrameLocks noGrp="1"/>
          </p:cNvGraphicFramePr>
          <p:nvPr>
            <p:extLst>
              <p:ext uri="{D42A27DB-BD31-4B8C-83A1-F6EECF244321}">
                <p14:modId xmlns:p14="http://schemas.microsoft.com/office/powerpoint/2010/main" val="3997518447"/>
              </p:ext>
            </p:extLst>
          </p:nvPr>
        </p:nvGraphicFramePr>
        <p:xfrm>
          <a:off x="354000" y="1100000"/>
          <a:ext cx="8349264" cy="4251960"/>
        </p:xfrm>
        <a:graphic>
          <a:graphicData uri="http://schemas.openxmlformats.org/drawingml/2006/table">
            <a:tbl>
              <a:tblPr firstRow="1" bandRow="1">
                <a:tableStyleId>{69012ECD-51FC-41F1-AA8D-1B2483CD663E}</a:tableStyleId>
              </a:tblPr>
              <a:tblGrid>
                <a:gridCol w="8349264">
                  <a:extLst>
                    <a:ext uri="{9D8B030D-6E8A-4147-A177-3AD203B41FA5}">
                      <a16:colId xmlns:a16="http://schemas.microsoft.com/office/drawing/2014/main" val="20000"/>
                    </a:ext>
                  </a:extLst>
                </a:gridCol>
              </a:tblGrid>
              <a:tr h="370840">
                <a:tc>
                  <a:txBody>
                    <a:bodyPr/>
                    <a:lstStyle/>
                    <a:p>
                      <a:r>
                        <a:rPr lang="en-US" sz="1600" dirty="0" smtClean="0"/>
                        <a:t>Please describe any obstacles you experienced while working towards your educational goals at Cañada College.</a:t>
                      </a:r>
                      <a:endParaRPr lang="en-US" sz="1600" dirty="0"/>
                    </a:p>
                  </a:txBody>
                  <a:tcPr/>
                </a:tc>
                <a:extLst>
                  <a:ext uri="{0D108BD9-81ED-4DB2-BD59-A6C34878D82A}">
                    <a16:rowId xmlns:a16="http://schemas.microsoft.com/office/drawing/2014/main" val="10000"/>
                  </a:ext>
                </a:extLst>
              </a:tr>
              <a:tr h="370840">
                <a:tc>
                  <a:txBody>
                    <a:bodyPr/>
                    <a:lstStyle/>
                    <a:p>
                      <a:r>
                        <a:rPr lang="en-US" sz="1600" dirty="0" smtClean="0"/>
                        <a:t>I struggle with taking tests. My professors currently and in the past are extremely understanding of the anxieties that i face.  </a:t>
                      </a:r>
                      <a:endParaRPr lang="en-US" sz="1600" dirty="0"/>
                    </a:p>
                  </a:txBody>
                  <a:tcPr/>
                </a:tc>
                <a:extLst>
                  <a:ext uri="{0D108BD9-81ED-4DB2-BD59-A6C34878D82A}">
                    <a16:rowId xmlns:a16="http://schemas.microsoft.com/office/drawing/2014/main" val="10002"/>
                  </a:ext>
                </a:extLst>
              </a:tr>
              <a:tr h="370840">
                <a:tc>
                  <a:txBody>
                    <a:bodyPr/>
                    <a:lstStyle/>
                    <a:p>
                      <a:r>
                        <a:rPr lang="en-US" sz="1600" dirty="0" smtClean="0"/>
                        <a:t>None</a:t>
                      </a:r>
                      <a:endParaRPr lang="en-US" sz="1600" dirty="0"/>
                    </a:p>
                  </a:txBody>
                  <a:tcPr/>
                </a:tc>
                <a:extLst>
                  <a:ext uri="{0D108BD9-81ED-4DB2-BD59-A6C34878D82A}">
                    <a16:rowId xmlns:a16="http://schemas.microsoft.com/office/drawing/2014/main" val="10003"/>
                  </a:ext>
                </a:extLst>
              </a:tr>
              <a:tr h="370840">
                <a:tc>
                  <a:txBody>
                    <a:bodyPr/>
                    <a:lstStyle/>
                    <a:p>
                      <a:r>
                        <a:rPr lang="en-US" sz="1600" dirty="0" smtClean="0"/>
                        <a:t>Really just having to take online classes instead of in person classes because of the pandemic, I feel like its much harder to learn online.</a:t>
                      </a:r>
                      <a:endParaRPr lang="en-US" sz="1600" dirty="0"/>
                    </a:p>
                  </a:txBody>
                  <a:tcPr/>
                </a:tc>
                <a:extLst>
                  <a:ext uri="{0D108BD9-81ED-4DB2-BD59-A6C34878D82A}">
                    <a16:rowId xmlns:a16="http://schemas.microsoft.com/office/drawing/2014/main" val="10004"/>
                  </a:ext>
                </a:extLst>
              </a:tr>
              <a:tr h="370840">
                <a:tc>
                  <a:txBody>
                    <a:bodyPr/>
                    <a:lstStyle/>
                    <a:p>
                      <a:r>
                        <a:rPr lang="en-US" sz="1600" dirty="0" smtClean="0"/>
                        <a:t>I struggles for a long time to decide on a major. Cañada college gave me the flexibility and amazing support by counselors to decide while not feeling pressured. </a:t>
                      </a:r>
                      <a:endParaRPr lang="en-US" sz="1600" dirty="0"/>
                    </a:p>
                  </a:txBody>
                  <a:tcPr/>
                </a:tc>
                <a:extLst>
                  <a:ext uri="{0D108BD9-81ED-4DB2-BD59-A6C34878D82A}">
                    <a16:rowId xmlns:a16="http://schemas.microsoft.com/office/drawing/2014/main" val="10005"/>
                  </a:ext>
                </a:extLst>
              </a:tr>
              <a:tr h="370840">
                <a:tc>
                  <a:txBody>
                    <a:bodyPr/>
                    <a:lstStyle/>
                    <a:p>
                      <a:r>
                        <a:rPr lang="en-US" sz="1600" dirty="0" smtClean="0"/>
                        <a:t>Having a family and a full time job made my journey difficult, but it was fun at the end of the day... I made so many friends in the different clubs I joined who helped me every time i was having problems with my classes</a:t>
                      </a:r>
                      <a:endParaRPr lang="en-US" sz="1600" dirty="0"/>
                    </a:p>
                  </a:txBody>
                  <a:tcPr/>
                </a:tc>
                <a:extLst>
                  <a:ext uri="{0D108BD9-81ED-4DB2-BD59-A6C34878D82A}">
                    <a16:rowId xmlns:a16="http://schemas.microsoft.com/office/drawing/2014/main" val="10006"/>
                  </a:ext>
                </a:extLst>
              </a:tr>
              <a:tr h="370840">
                <a:tc>
                  <a:txBody>
                    <a:bodyPr/>
                    <a:lstStyle/>
                    <a:p>
                      <a:r>
                        <a:rPr lang="en-US" sz="1600" dirty="0" smtClean="0"/>
                        <a:t>It took longer because of having a family and working full time. I only was able to attend part time. </a:t>
                      </a:r>
                      <a:endParaRPr lang="en-US" sz="1600" dirty="0"/>
                    </a:p>
                  </a:txBody>
                  <a:tcPr/>
                </a:tc>
                <a:extLst>
                  <a:ext uri="{0D108BD9-81ED-4DB2-BD59-A6C34878D82A}">
                    <a16:rowId xmlns:a16="http://schemas.microsoft.com/office/drawing/2014/main" val="10007"/>
                  </a:ext>
                </a:extLst>
              </a:tr>
              <a:tr h="370840">
                <a:tc>
                  <a:txBody>
                    <a:bodyPr/>
                    <a:lstStyle/>
                    <a:p>
                      <a:r>
                        <a:rPr lang="en-US" sz="1600" dirty="0" smtClean="0"/>
                        <a:t>I had some professors that I felt did not do a good job of explaining assignments or their subject. </a:t>
                      </a:r>
                      <a:endParaRPr lang="en-US" sz="1600" dirty="0"/>
                    </a:p>
                  </a:txBody>
                  <a:tcPr/>
                </a:tc>
                <a:extLst>
                  <a:ext uri="{0D108BD9-81ED-4DB2-BD59-A6C34878D82A}">
                    <a16:rowId xmlns:a16="http://schemas.microsoft.com/office/drawing/2014/main" val="10008"/>
                  </a:ext>
                </a:extLst>
              </a:tr>
            </a:tbl>
          </a:graphicData>
        </a:graphic>
      </p:graphicFrame>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1"/>
          <p:cNvSpPr txBox="1"/>
          <p:nvPr/>
        </p:nvSpPr>
        <p:spPr>
          <a:xfrm>
            <a:off x="270000" y="140000"/>
            <a:ext cx="8229600" cy="369332"/>
          </a:xfrm>
          <a:prstGeom prst="rect">
            <a:avLst/>
          </a:prstGeom>
          <a:noFill/>
        </p:spPr>
        <p:txBody>
          <a:bodyPr wrap="square" rtlCol="0"/>
          <a:lstStyle/>
          <a:p>
            <a:r>
              <a:rPr lang="en-US" sz="1600" dirty="0" smtClean="0"/>
              <a:t>Q11 - Please describe any obstacles you experienced while working towards your educational goals at Cañada College.</a:t>
            </a:r>
            <a:endParaRPr lang="en-US" sz="1600" dirty="0"/>
          </a:p>
        </p:txBody>
      </p:sp>
      <p:graphicFrame>
        <p:nvGraphicFramePr>
          <p:cNvPr id="6" name="Table 5"/>
          <p:cNvGraphicFramePr>
            <a:graphicFrameLocks noGrp="1"/>
          </p:cNvGraphicFramePr>
          <p:nvPr>
            <p:extLst>
              <p:ext uri="{D42A27DB-BD31-4B8C-83A1-F6EECF244321}">
                <p14:modId xmlns:p14="http://schemas.microsoft.com/office/powerpoint/2010/main" val="1929544931"/>
              </p:ext>
            </p:extLst>
          </p:nvPr>
        </p:nvGraphicFramePr>
        <p:xfrm>
          <a:off x="354000" y="1100000"/>
          <a:ext cx="8349264" cy="5110480"/>
        </p:xfrm>
        <a:graphic>
          <a:graphicData uri="http://schemas.openxmlformats.org/drawingml/2006/table">
            <a:tbl>
              <a:tblPr firstRow="1" bandRow="1">
                <a:tableStyleId>{69012ECD-51FC-41F1-AA8D-1B2483CD663E}</a:tableStyleId>
              </a:tblPr>
              <a:tblGrid>
                <a:gridCol w="8349264">
                  <a:extLst>
                    <a:ext uri="{9D8B030D-6E8A-4147-A177-3AD203B41FA5}">
                      <a16:colId xmlns:a16="http://schemas.microsoft.com/office/drawing/2014/main" val="20000"/>
                    </a:ext>
                  </a:extLst>
                </a:gridCol>
              </a:tblGrid>
              <a:tr h="370840">
                <a:tc>
                  <a:txBody>
                    <a:bodyPr/>
                    <a:lstStyle/>
                    <a:p>
                      <a:r>
                        <a:rPr lang="en-US" sz="1600" dirty="0" smtClean="0"/>
                        <a:t>Please describe any obstacles you experienced while working towards your educational goals at Cañada College.</a:t>
                      </a:r>
                      <a:endParaRPr lang="en-US" sz="1600" dirty="0"/>
                    </a:p>
                  </a:txBody>
                  <a:tcPr/>
                </a:tc>
                <a:extLst>
                  <a:ext uri="{0D108BD9-81ED-4DB2-BD59-A6C34878D82A}">
                    <a16:rowId xmlns:a16="http://schemas.microsoft.com/office/drawing/2014/main" val="10000"/>
                  </a:ext>
                </a:extLst>
              </a:tr>
              <a:tr h="370840">
                <a:tc>
                  <a:txBody>
                    <a:bodyPr/>
                    <a:lstStyle/>
                    <a:p>
                      <a:r>
                        <a:rPr lang="en-US" sz="1600" dirty="0" smtClean="0"/>
                        <a:t>Being English a second language speaker was a challenge, but it was ok...</a:t>
                      </a:r>
                      <a:endParaRPr lang="en-US" sz="1600" dirty="0"/>
                    </a:p>
                  </a:txBody>
                  <a:tcPr/>
                </a:tc>
                <a:extLst>
                  <a:ext uri="{0D108BD9-81ED-4DB2-BD59-A6C34878D82A}">
                    <a16:rowId xmlns:a16="http://schemas.microsoft.com/office/drawing/2014/main" val="10001"/>
                  </a:ext>
                </a:extLst>
              </a:tr>
              <a:tr h="370840">
                <a:tc>
                  <a:txBody>
                    <a:bodyPr/>
                    <a:lstStyle/>
                    <a:p>
                      <a:r>
                        <a:rPr lang="en-US" sz="1600" dirty="0" smtClean="0"/>
                        <a:t>I am disabled and I have had many obstacles. However, with the help of the DRC I have completed my goals and moving forward towards Graduate School. I also attended NDNU, and graduate with a Bachelors in Psychology on  May 8, 2021.  Cañada was my base in my educational journey towards a the master in counseling psychology program.</a:t>
                      </a:r>
                      <a:endParaRPr lang="en-US" sz="1600" dirty="0"/>
                    </a:p>
                  </a:txBody>
                  <a:tcPr/>
                </a:tc>
                <a:extLst>
                  <a:ext uri="{0D108BD9-81ED-4DB2-BD59-A6C34878D82A}">
                    <a16:rowId xmlns:a16="http://schemas.microsoft.com/office/drawing/2014/main" val="10002"/>
                  </a:ext>
                </a:extLst>
              </a:tr>
              <a:tr h="370840">
                <a:tc>
                  <a:txBody>
                    <a:bodyPr/>
                    <a:lstStyle/>
                    <a:p>
                      <a:r>
                        <a:rPr lang="en-US" sz="1600" dirty="0" smtClean="0"/>
                        <a:t>Like most students, having to pivot to online learning along with online work and school for my child was challenging during the pandemic.  </a:t>
                      </a:r>
                      <a:endParaRPr lang="en-US" sz="1600" dirty="0"/>
                    </a:p>
                  </a:txBody>
                  <a:tcPr/>
                </a:tc>
                <a:extLst>
                  <a:ext uri="{0D108BD9-81ED-4DB2-BD59-A6C34878D82A}">
                    <a16:rowId xmlns:a16="http://schemas.microsoft.com/office/drawing/2014/main" val="10003"/>
                  </a:ext>
                </a:extLst>
              </a:tr>
              <a:tr h="370840">
                <a:tc>
                  <a:txBody>
                    <a:bodyPr/>
                    <a:lstStyle/>
                    <a:p>
                      <a:r>
                        <a:rPr lang="en-US" sz="1600" dirty="0" smtClean="0"/>
                        <a:t>Besides online school due to Covid. Overall the school has been incredibly helpful with helping me reach my educational goals. </a:t>
                      </a:r>
                      <a:endParaRPr lang="en-US" sz="1600" dirty="0"/>
                    </a:p>
                  </a:txBody>
                  <a:tcPr/>
                </a:tc>
                <a:extLst>
                  <a:ext uri="{0D108BD9-81ED-4DB2-BD59-A6C34878D82A}">
                    <a16:rowId xmlns:a16="http://schemas.microsoft.com/office/drawing/2014/main" val="10004"/>
                  </a:ext>
                </a:extLst>
              </a:tr>
              <a:tr h="370840">
                <a:tc>
                  <a:txBody>
                    <a:bodyPr/>
                    <a:lstStyle/>
                    <a:p>
                      <a:r>
                        <a:rPr lang="en-US" sz="1600" dirty="0" smtClean="0"/>
                        <a:t>The only obstacles that I had was one counselor who provided me with the wrong classes for transfer and wasted my time. Thankfully this experience was not representative of all the other lovely counselors at Canada. </a:t>
                      </a:r>
                      <a:endParaRPr lang="en-US" sz="1600" dirty="0"/>
                    </a:p>
                  </a:txBody>
                  <a:tcPr/>
                </a:tc>
                <a:extLst>
                  <a:ext uri="{0D108BD9-81ED-4DB2-BD59-A6C34878D82A}">
                    <a16:rowId xmlns:a16="http://schemas.microsoft.com/office/drawing/2014/main" val="10005"/>
                  </a:ext>
                </a:extLst>
              </a:tr>
              <a:tr h="370840">
                <a:tc>
                  <a:txBody>
                    <a:bodyPr/>
                    <a:lstStyle/>
                    <a:p>
                      <a:r>
                        <a:rPr lang="en-US" sz="1600" dirty="0" smtClean="0"/>
                        <a:t>Living at home with a drug addict and always feeling unsafe</a:t>
                      </a:r>
                      <a:endParaRPr lang="en-US" sz="1600" dirty="0"/>
                    </a:p>
                  </a:txBody>
                  <a:tcPr/>
                </a:tc>
                <a:extLst>
                  <a:ext uri="{0D108BD9-81ED-4DB2-BD59-A6C34878D82A}">
                    <a16:rowId xmlns:a16="http://schemas.microsoft.com/office/drawing/2014/main" val="10006"/>
                  </a:ext>
                </a:extLst>
              </a:tr>
              <a:tr h="370840">
                <a:tc>
                  <a:txBody>
                    <a:bodyPr/>
                    <a:lstStyle/>
                    <a:p>
                      <a:r>
                        <a:rPr lang="en-US" sz="1600" dirty="0" smtClean="0"/>
                        <a:t>Staff not answering email in a timely manner</a:t>
                      </a:r>
                      <a:endParaRPr lang="en-US" sz="1600" dirty="0"/>
                    </a:p>
                  </a:txBody>
                  <a:tcPr/>
                </a:tc>
                <a:extLst>
                  <a:ext uri="{0D108BD9-81ED-4DB2-BD59-A6C34878D82A}">
                    <a16:rowId xmlns:a16="http://schemas.microsoft.com/office/drawing/2014/main" val="10007"/>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dirty="0" smtClean="0"/>
                        <a:t>Managing my time </a:t>
                      </a:r>
                    </a:p>
                  </a:txBody>
                  <a:tcPr/>
                </a:tc>
                <a:extLst>
                  <a:ext uri="{0D108BD9-81ED-4DB2-BD59-A6C34878D82A}">
                    <a16:rowId xmlns:a16="http://schemas.microsoft.com/office/drawing/2014/main" val="1157606197"/>
                  </a:ext>
                </a:extLst>
              </a:tr>
            </a:tbl>
          </a:graphicData>
        </a:graphic>
      </p:graphicFrame>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1"/>
          <p:cNvSpPr txBox="1"/>
          <p:nvPr/>
        </p:nvSpPr>
        <p:spPr>
          <a:xfrm>
            <a:off x="270000" y="140000"/>
            <a:ext cx="8229600" cy="369332"/>
          </a:xfrm>
          <a:prstGeom prst="rect">
            <a:avLst/>
          </a:prstGeom>
          <a:noFill/>
        </p:spPr>
        <p:txBody>
          <a:bodyPr wrap="square" rtlCol="0"/>
          <a:lstStyle/>
          <a:p>
            <a:r>
              <a:rPr lang="en-US" sz="1600" dirty="0" smtClean="0"/>
              <a:t>Q11 - Please describe any obstacles you experienced while working towards your educational goals at Cañada College.</a:t>
            </a:r>
            <a:endParaRPr lang="en-US" sz="1600" dirty="0"/>
          </a:p>
        </p:txBody>
      </p:sp>
      <p:graphicFrame>
        <p:nvGraphicFramePr>
          <p:cNvPr id="6" name="Table 5"/>
          <p:cNvGraphicFramePr>
            <a:graphicFrameLocks noGrp="1"/>
          </p:cNvGraphicFramePr>
          <p:nvPr>
            <p:extLst>
              <p:ext uri="{D42A27DB-BD31-4B8C-83A1-F6EECF244321}">
                <p14:modId xmlns:p14="http://schemas.microsoft.com/office/powerpoint/2010/main" val="4074783877"/>
              </p:ext>
            </p:extLst>
          </p:nvPr>
        </p:nvGraphicFramePr>
        <p:xfrm>
          <a:off x="354000" y="682213"/>
          <a:ext cx="8349264" cy="3672840"/>
        </p:xfrm>
        <a:graphic>
          <a:graphicData uri="http://schemas.openxmlformats.org/drawingml/2006/table">
            <a:tbl>
              <a:tblPr firstRow="1" bandRow="1">
                <a:tableStyleId>{69012ECD-51FC-41F1-AA8D-1B2483CD663E}</a:tableStyleId>
              </a:tblPr>
              <a:tblGrid>
                <a:gridCol w="8349264">
                  <a:extLst>
                    <a:ext uri="{9D8B030D-6E8A-4147-A177-3AD203B41FA5}">
                      <a16:colId xmlns:a16="http://schemas.microsoft.com/office/drawing/2014/main" val="20000"/>
                    </a:ext>
                  </a:extLst>
                </a:gridCol>
              </a:tblGrid>
              <a:tr h="370840">
                <a:tc>
                  <a:txBody>
                    <a:bodyPr/>
                    <a:lstStyle/>
                    <a:p>
                      <a:r>
                        <a:rPr lang="en-US" sz="1600" dirty="0" smtClean="0"/>
                        <a:t>Please describe any obstacles you experienced while working towards your educational goals at Cañada College.</a:t>
                      </a:r>
                      <a:endParaRPr lang="en-US" sz="1600" dirty="0"/>
                    </a:p>
                  </a:txBody>
                  <a:tcPr/>
                </a:tc>
                <a:extLst>
                  <a:ext uri="{0D108BD9-81ED-4DB2-BD59-A6C34878D82A}">
                    <a16:rowId xmlns:a16="http://schemas.microsoft.com/office/drawing/2014/main" val="10000"/>
                  </a:ext>
                </a:extLst>
              </a:tr>
              <a:tr h="370840">
                <a:tc>
                  <a:txBody>
                    <a:bodyPr/>
                    <a:lstStyle/>
                    <a:p>
                      <a:r>
                        <a:rPr lang="en-US" sz="1600" dirty="0" smtClean="0"/>
                        <a:t>Some classes that I wanted to take were available only at midday, preventing me from taking them. I had a full-time job that was a priority over the schedule of the classes.</a:t>
                      </a:r>
                      <a:endParaRPr lang="en-US" sz="1600" dirty="0"/>
                    </a:p>
                  </a:txBody>
                  <a:tcPr/>
                </a:tc>
                <a:extLst>
                  <a:ext uri="{0D108BD9-81ED-4DB2-BD59-A6C34878D82A}">
                    <a16:rowId xmlns:a16="http://schemas.microsoft.com/office/drawing/2014/main" val="10001"/>
                  </a:ext>
                </a:extLst>
              </a:tr>
              <a:tr h="370840">
                <a:tc>
                  <a:txBody>
                    <a:bodyPr/>
                    <a:lstStyle/>
                    <a:p>
                      <a:r>
                        <a:rPr lang="en-US" sz="1600" dirty="0" smtClean="0"/>
                        <a:t>Would have been great if the learning center would have been more quiet for more affective studying </a:t>
                      </a:r>
                      <a:endParaRPr lang="en-US" sz="1600" dirty="0"/>
                    </a:p>
                  </a:txBody>
                  <a:tcPr/>
                </a:tc>
                <a:extLst>
                  <a:ext uri="{0D108BD9-81ED-4DB2-BD59-A6C34878D82A}">
                    <a16:rowId xmlns:a16="http://schemas.microsoft.com/office/drawing/2014/main" val="10002"/>
                  </a:ext>
                </a:extLst>
              </a:tr>
              <a:tr h="370840">
                <a:tc>
                  <a:txBody>
                    <a:bodyPr/>
                    <a:lstStyle/>
                    <a:p>
                      <a:r>
                        <a:rPr lang="en-US" sz="1600" dirty="0" smtClean="0"/>
                        <a:t>Covid =) but also going back to school as an adult and single mother</a:t>
                      </a:r>
                      <a:endParaRPr lang="en-US" sz="1600" dirty="0"/>
                    </a:p>
                  </a:txBody>
                  <a:tcPr/>
                </a:tc>
                <a:extLst>
                  <a:ext uri="{0D108BD9-81ED-4DB2-BD59-A6C34878D82A}">
                    <a16:rowId xmlns:a16="http://schemas.microsoft.com/office/drawing/2014/main" val="10003"/>
                  </a:ext>
                </a:extLst>
              </a:tr>
              <a:tr h="370840">
                <a:tc>
                  <a:txBody>
                    <a:bodyPr/>
                    <a:lstStyle/>
                    <a:p>
                      <a:r>
                        <a:rPr lang="en-US" sz="1600" dirty="0" smtClean="0"/>
                        <a:t>The amount of courses needed to be taken in order to reach the goal seemed daunting at first, especially since I originally thought I'd only be here for two years, but I stayed and wanted to get all the courses done. </a:t>
                      </a:r>
                      <a:endParaRPr lang="en-US" sz="1600" dirty="0"/>
                    </a:p>
                  </a:txBody>
                  <a:tcPr/>
                </a:tc>
                <a:extLst>
                  <a:ext uri="{0D108BD9-81ED-4DB2-BD59-A6C34878D82A}">
                    <a16:rowId xmlns:a16="http://schemas.microsoft.com/office/drawing/2014/main" val="10004"/>
                  </a:ext>
                </a:extLst>
              </a:tr>
              <a:tr h="370840">
                <a:tc>
                  <a:txBody>
                    <a:bodyPr/>
                    <a:lstStyle/>
                    <a:p>
                      <a:r>
                        <a:rPr lang="en-US" sz="1600" dirty="0" smtClean="0"/>
                        <a:t>There was not much active support</a:t>
                      </a:r>
                      <a:endParaRPr lang="en-US" sz="1600" dirty="0"/>
                    </a:p>
                  </a:txBody>
                  <a:tcPr/>
                </a:tc>
                <a:extLst>
                  <a:ext uri="{0D108BD9-81ED-4DB2-BD59-A6C34878D82A}">
                    <a16:rowId xmlns:a16="http://schemas.microsoft.com/office/drawing/2014/main" val="10005"/>
                  </a:ext>
                </a:extLst>
              </a:tr>
              <a:tr h="370840">
                <a:tc>
                  <a:txBody>
                    <a:bodyPr/>
                    <a:lstStyle/>
                    <a:p>
                      <a:endParaRPr lang="en-US" sz="1600" dirty="0"/>
                    </a:p>
                  </a:txBody>
                  <a:tcPr/>
                </a:tc>
                <a:extLst>
                  <a:ext uri="{0D108BD9-81ED-4DB2-BD59-A6C34878D82A}">
                    <a16:rowId xmlns:a16="http://schemas.microsoft.com/office/drawing/2014/main" val="10007"/>
                  </a:ext>
                </a:extLst>
              </a:tr>
            </a:tbl>
          </a:graphicData>
        </a:graphic>
      </p:graphicFrame>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1"/>
          <p:cNvSpPr txBox="1"/>
          <p:nvPr/>
        </p:nvSpPr>
        <p:spPr>
          <a:xfrm>
            <a:off x="270000" y="140000"/>
            <a:ext cx="8229600" cy="369332"/>
          </a:xfrm>
          <a:prstGeom prst="rect">
            <a:avLst/>
          </a:prstGeom>
          <a:noFill/>
        </p:spPr>
        <p:txBody>
          <a:bodyPr wrap="square" rtlCol="0"/>
          <a:lstStyle/>
          <a:p>
            <a:r>
              <a:rPr lang="en-US" sz="1600" dirty="0" smtClean="0"/>
              <a:t>Q11 - Please describe any obstacles you experienced while working towards your educational goals at Cañada College.</a:t>
            </a:r>
            <a:endParaRPr lang="en-US" sz="1600" dirty="0"/>
          </a:p>
        </p:txBody>
      </p:sp>
      <p:graphicFrame>
        <p:nvGraphicFramePr>
          <p:cNvPr id="6" name="Table 5"/>
          <p:cNvGraphicFramePr>
            <a:graphicFrameLocks noGrp="1"/>
          </p:cNvGraphicFramePr>
          <p:nvPr>
            <p:extLst>
              <p:ext uri="{D42A27DB-BD31-4B8C-83A1-F6EECF244321}">
                <p14:modId xmlns:p14="http://schemas.microsoft.com/office/powerpoint/2010/main" val="1579011935"/>
              </p:ext>
            </p:extLst>
          </p:nvPr>
        </p:nvGraphicFramePr>
        <p:xfrm>
          <a:off x="354000" y="1100000"/>
          <a:ext cx="8349264" cy="5354320"/>
        </p:xfrm>
        <a:graphic>
          <a:graphicData uri="http://schemas.openxmlformats.org/drawingml/2006/table">
            <a:tbl>
              <a:tblPr firstRow="1" bandRow="1">
                <a:tableStyleId>{69012ECD-51FC-41F1-AA8D-1B2483CD663E}</a:tableStyleId>
              </a:tblPr>
              <a:tblGrid>
                <a:gridCol w="8349264">
                  <a:extLst>
                    <a:ext uri="{9D8B030D-6E8A-4147-A177-3AD203B41FA5}">
                      <a16:colId xmlns:a16="http://schemas.microsoft.com/office/drawing/2014/main" val="20000"/>
                    </a:ext>
                  </a:extLst>
                </a:gridCol>
              </a:tblGrid>
              <a:tr h="370840">
                <a:tc>
                  <a:txBody>
                    <a:bodyPr/>
                    <a:lstStyle/>
                    <a:p>
                      <a:r>
                        <a:rPr lang="en-US" sz="1600" dirty="0" smtClean="0"/>
                        <a:t>Please describe any obstacles you experienced while working towards your educational goals at Cañada College.</a:t>
                      </a:r>
                      <a:endParaRPr lang="en-US" sz="1600" dirty="0"/>
                    </a:p>
                  </a:txBody>
                  <a:tcPr/>
                </a:tc>
                <a:extLst>
                  <a:ext uri="{0D108BD9-81ED-4DB2-BD59-A6C34878D82A}">
                    <a16:rowId xmlns:a16="http://schemas.microsoft.com/office/drawing/2014/main" val="10000"/>
                  </a:ext>
                </a:extLst>
              </a:tr>
              <a:tr h="370840">
                <a:tc>
                  <a:txBody>
                    <a:bodyPr/>
                    <a:lstStyle/>
                    <a:p>
                      <a:r>
                        <a:rPr lang="en-US" sz="1600" dirty="0" smtClean="0"/>
                        <a:t>There where not much obstacles that I experienced that where hard to overcome some EOPS links not working and having to call to make consoling appointments could be better in ensuring links work and that students are being Contacted back when they place an inquiry via the links they provide.</a:t>
                      </a:r>
                      <a:endParaRPr lang="en-US" sz="1600" dirty="0"/>
                    </a:p>
                  </a:txBody>
                  <a:tcPr/>
                </a:tc>
                <a:extLst>
                  <a:ext uri="{0D108BD9-81ED-4DB2-BD59-A6C34878D82A}">
                    <a16:rowId xmlns:a16="http://schemas.microsoft.com/office/drawing/2014/main" val="10001"/>
                  </a:ext>
                </a:extLst>
              </a:tr>
              <a:tr h="370840">
                <a:tc>
                  <a:txBody>
                    <a:bodyPr/>
                    <a:lstStyle/>
                    <a:p>
                      <a:r>
                        <a:rPr lang="en-US" sz="1600" dirty="0" smtClean="0"/>
                        <a:t>As an immigrant,  it was very challenging for be to be competitive during my first year because I did not English at all.  Thanks to Canada college ESL professors guide me to the right path to learn English and find my true interests to obtain my degrees. </a:t>
                      </a:r>
                      <a:endParaRPr lang="en-US" sz="1600" dirty="0"/>
                    </a:p>
                  </a:txBody>
                  <a:tcPr/>
                </a:tc>
                <a:extLst>
                  <a:ext uri="{0D108BD9-81ED-4DB2-BD59-A6C34878D82A}">
                    <a16:rowId xmlns:a16="http://schemas.microsoft.com/office/drawing/2014/main" val="10002"/>
                  </a:ext>
                </a:extLst>
              </a:tr>
              <a:tr h="370840">
                <a:tc>
                  <a:txBody>
                    <a:bodyPr/>
                    <a:lstStyle/>
                    <a:p>
                      <a:r>
                        <a:rPr lang="en-US" sz="1600" dirty="0" smtClean="0"/>
                        <a:t>COVID-19 Pandemic</a:t>
                      </a:r>
                      <a:endParaRPr lang="en-US" sz="1600" dirty="0"/>
                    </a:p>
                  </a:txBody>
                  <a:tcPr/>
                </a:tc>
                <a:extLst>
                  <a:ext uri="{0D108BD9-81ED-4DB2-BD59-A6C34878D82A}">
                    <a16:rowId xmlns:a16="http://schemas.microsoft.com/office/drawing/2014/main" val="10003"/>
                  </a:ext>
                </a:extLst>
              </a:tr>
              <a:tr h="370840">
                <a:tc>
                  <a:txBody>
                    <a:bodyPr/>
                    <a:lstStyle/>
                    <a:p>
                      <a:r>
                        <a:rPr lang="en-US" sz="1600" dirty="0" smtClean="0"/>
                        <a:t>I need to work and study at the same time, so it has been hard.</a:t>
                      </a:r>
                      <a:endParaRPr lang="en-US" sz="1600" dirty="0"/>
                    </a:p>
                  </a:txBody>
                  <a:tcPr/>
                </a:tc>
                <a:extLst>
                  <a:ext uri="{0D108BD9-81ED-4DB2-BD59-A6C34878D82A}">
                    <a16:rowId xmlns:a16="http://schemas.microsoft.com/office/drawing/2014/main" val="10004"/>
                  </a:ext>
                </a:extLst>
              </a:tr>
              <a:tr h="370840">
                <a:tc>
                  <a:txBody>
                    <a:bodyPr/>
                    <a:lstStyle/>
                    <a:p>
                      <a:r>
                        <a:rPr lang="en-US" sz="1600" dirty="0" smtClean="0"/>
                        <a:t>Having to work and attend school at the same time. </a:t>
                      </a:r>
                      <a:endParaRPr lang="en-US" sz="1600" dirty="0"/>
                    </a:p>
                  </a:txBody>
                  <a:tcPr/>
                </a:tc>
                <a:extLst>
                  <a:ext uri="{0D108BD9-81ED-4DB2-BD59-A6C34878D82A}">
                    <a16:rowId xmlns:a16="http://schemas.microsoft.com/office/drawing/2014/main" val="10005"/>
                  </a:ext>
                </a:extLst>
              </a:tr>
              <a:tr h="370840">
                <a:tc>
                  <a:txBody>
                    <a:bodyPr/>
                    <a:lstStyle/>
                    <a:p>
                      <a:r>
                        <a:rPr lang="en-US" sz="1600" dirty="0" smtClean="0"/>
                        <a:t>I have earned an A in all my classes except those that require math. Math has always been the subject that I have to work the hardest at, yet I can't seem to retain much of the information unless I practice it on a daily basis. </a:t>
                      </a:r>
                      <a:endParaRPr lang="en-US" sz="1600" dirty="0"/>
                    </a:p>
                  </a:txBody>
                  <a:tcPr/>
                </a:tc>
                <a:extLst>
                  <a:ext uri="{0D108BD9-81ED-4DB2-BD59-A6C34878D82A}">
                    <a16:rowId xmlns:a16="http://schemas.microsoft.com/office/drawing/2014/main" val="10006"/>
                  </a:ext>
                </a:extLst>
              </a:tr>
              <a:tr h="370840">
                <a:tc>
                  <a:txBody>
                    <a:bodyPr/>
                    <a:lstStyle/>
                    <a:p>
                      <a:r>
                        <a:rPr lang="en-US" sz="1600" dirty="0" smtClean="0"/>
                        <a:t>One obstacle I overcome was financial AID. </a:t>
                      </a:r>
                      <a:endParaRPr lang="en-US" sz="1600" dirty="0"/>
                    </a:p>
                  </a:txBody>
                  <a:tcPr/>
                </a:tc>
                <a:extLst>
                  <a:ext uri="{0D108BD9-81ED-4DB2-BD59-A6C34878D82A}">
                    <a16:rowId xmlns:a16="http://schemas.microsoft.com/office/drawing/2014/main" val="10007"/>
                  </a:ext>
                </a:extLst>
              </a:tr>
              <a:tr h="370840">
                <a:tc>
                  <a:txBody>
                    <a:bodyPr/>
                    <a:lstStyle/>
                    <a:p>
                      <a:r>
                        <a:rPr lang="en-US" sz="1600" dirty="0" smtClean="0"/>
                        <a:t>Only with appointments with consul was a litlle hard but I think Canadá college helps a lot of many ways to get goals and thanks for that</a:t>
                      </a:r>
                      <a:endParaRPr lang="en-US" sz="1600" dirty="0"/>
                    </a:p>
                  </a:txBody>
                  <a:tcPr/>
                </a:tc>
                <a:extLst>
                  <a:ext uri="{0D108BD9-81ED-4DB2-BD59-A6C34878D82A}">
                    <a16:rowId xmlns:a16="http://schemas.microsoft.com/office/drawing/2014/main" val="10008"/>
                  </a:ext>
                </a:extLst>
              </a:tr>
            </a:tbl>
          </a:graphicData>
        </a:graphic>
      </p:graphicFrame>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1"/>
          <p:cNvSpPr txBox="1"/>
          <p:nvPr/>
        </p:nvSpPr>
        <p:spPr>
          <a:xfrm>
            <a:off x="270000" y="140000"/>
            <a:ext cx="8229600" cy="369332"/>
          </a:xfrm>
          <a:prstGeom prst="rect">
            <a:avLst/>
          </a:prstGeom>
          <a:noFill/>
        </p:spPr>
        <p:txBody>
          <a:bodyPr wrap="square" rtlCol="0"/>
          <a:lstStyle/>
          <a:p>
            <a:r>
              <a:rPr lang="en-US" sz="1600" dirty="0" smtClean="0"/>
              <a:t>Q11 - Please describe any obstacles you experienced while working towards your educational goals at Cañada College.</a:t>
            </a:r>
            <a:endParaRPr lang="en-US" sz="1600" dirty="0"/>
          </a:p>
        </p:txBody>
      </p:sp>
      <p:graphicFrame>
        <p:nvGraphicFramePr>
          <p:cNvPr id="6" name="Table 5"/>
          <p:cNvGraphicFramePr>
            <a:graphicFrameLocks noGrp="1"/>
          </p:cNvGraphicFramePr>
          <p:nvPr>
            <p:extLst>
              <p:ext uri="{D42A27DB-BD31-4B8C-83A1-F6EECF244321}">
                <p14:modId xmlns:p14="http://schemas.microsoft.com/office/powerpoint/2010/main" val="2929721484"/>
              </p:ext>
            </p:extLst>
          </p:nvPr>
        </p:nvGraphicFramePr>
        <p:xfrm>
          <a:off x="354000" y="1100000"/>
          <a:ext cx="8349264" cy="4993640"/>
        </p:xfrm>
        <a:graphic>
          <a:graphicData uri="http://schemas.openxmlformats.org/drawingml/2006/table">
            <a:tbl>
              <a:tblPr firstRow="1" bandRow="1">
                <a:tableStyleId>{69012ECD-51FC-41F1-AA8D-1B2483CD663E}</a:tableStyleId>
              </a:tblPr>
              <a:tblGrid>
                <a:gridCol w="8349264">
                  <a:extLst>
                    <a:ext uri="{9D8B030D-6E8A-4147-A177-3AD203B41FA5}">
                      <a16:colId xmlns:a16="http://schemas.microsoft.com/office/drawing/2014/main" val="20000"/>
                    </a:ext>
                  </a:extLst>
                </a:gridCol>
              </a:tblGrid>
              <a:tr h="370840">
                <a:tc>
                  <a:txBody>
                    <a:bodyPr/>
                    <a:lstStyle/>
                    <a:p>
                      <a:r>
                        <a:rPr lang="en-US" sz="1600" dirty="0" smtClean="0"/>
                        <a:t>Please describe any obstacles you experienced while working towards your educational goals at Cañada College.</a:t>
                      </a:r>
                      <a:endParaRPr lang="en-US" sz="1600" dirty="0"/>
                    </a:p>
                  </a:txBody>
                  <a:tcPr/>
                </a:tc>
                <a:extLst>
                  <a:ext uri="{0D108BD9-81ED-4DB2-BD59-A6C34878D82A}">
                    <a16:rowId xmlns:a16="http://schemas.microsoft.com/office/drawing/2014/main" val="10000"/>
                  </a:ext>
                </a:extLst>
              </a:tr>
              <a:tr h="370840">
                <a:tc>
                  <a:txBody>
                    <a:bodyPr/>
                    <a:lstStyle/>
                    <a:p>
                      <a:r>
                        <a:rPr lang="en-US" sz="1600" dirty="0" smtClean="0"/>
                        <a:t>One big obstacle has been the slow response from professor when I have emailed them.</a:t>
                      </a:r>
                      <a:endParaRPr lang="en-US" sz="1600" dirty="0"/>
                    </a:p>
                  </a:txBody>
                  <a:tcPr/>
                </a:tc>
                <a:extLst>
                  <a:ext uri="{0D108BD9-81ED-4DB2-BD59-A6C34878D82A}">
                    <a16:rowId xmlns:a16="http://schemas.microsoft.com/office/drawing/2014/main" val="10001"/>
                  </a:ext>
                </a:extLst>
              </a:tr>
              <a:tr h="370840">
                <a:tc>
                  <a:txBody>
                    <a:bodyPr/>
                    <a:lstStyle/>
                    <a:p>
                      <a:r>
                        <a:rPr lang="en-US" sz="1600" dirty="0" smtClean="0"/>
                        <a:t>My mom passed away after fighting cancer for 2 years in 2019, then less than a month later my dad sister and i moved to a new house. Dad lost his job January of 2020, then the CZU fires forced us to evacuate right at the start of the Fall 2020 semester. </a:t>
                      </a:r>
                      <a:endParaRPr lang="en-US" sz="1600" dirty="0"/>
                    </a:p>
                  </a:txBody>
                  <a:tcPr/>
                </a:tc>
                <a:extLst>
                  <a:ext uri="{0D108BD9-81ED-4DB2-BD59-A6C34878D82A}">
                    <a16:rowId xmlns:a16="http://schemas.microsoft.com/office/drawing/2014/main" val="10002"/>
                  </a:ext>
                </a:extLst>
              </a:tr>
              <a:tr h="370840">
                <a:tc>
                  <a:txBody>
                    <a:bodyPr/>
                    <a:lstStyle/>
                    <a:p>
                      <a:r>
                        <a:rPr lang="en-US" sz="1600" dirty="0" smtClean="0"/>
                        <a:t>One obstacle I faced at Cañada was finding a network of student’s with similar goals as me. At times, it was somewhat isolating and confusing especially as I was organizing my transfer pathway!</a:t>
                      </a:r>
                      <a:endParaRPr lang="en-US" sz="1600" dirty="0"/>
                    </a:p>
                  </a:txBody>
                  <a:tcPr/>
                </a:tc>
                <a:extLst>
                  <a:ext uri="{0D108BD9-81ED-4DB2-BD59-A6C34878D82A}">
                    <a16:rowId xmlns:a16="http://schemas.microsoft.com/office/drawing/2014/main" val="10003"/>
                  </a:ext>
                </a:extLst>
              </a:tr>
              <a:tr h="370840">
                <a:tc>
                  <a:txBody>
                    <a:bodyPr/>
                    <a:lstStyle/>
                    <a:p>
                      <a:r>
                        <a:rPr lang="en-US" sz="1600" dirty="0" smtClean="0"/>
                        <a:t>Delayed due to work schedule conflicts</a:t>
                      </a:r>
                      <a:endParaRPr lang="en-US" sz="1600" dirty="0"/>
                    </a:p>
                  </a:txBody>
                  <a:tcPr/>
                </a:tc>
                <a:extLst>
                  <a:ext uri="{0D108BD9-81ED-4DB2-BD59-A6C34878D82A}">
                    <a16:rowId xmlns:a16="http://schemas.microsoft.com/office/drawing/2014/main" val="10004"/>
                  </a:ext>
                </a:extLst>
              </a:tr>
              <a:tr h="370840">
                <a:tc>
                  <a:txBody>
                    <a:bodyPr/>
                    <a:lstStyle/>
                    <a:p>
                      <a:r>
                        <a:rPr lang="en-US" sz="1600" dirty="0" smtClean="0"/>
                        <a:t>Working and studying at the same time.</a:t>
                      </a:r>
                      <a:endParaRPr lang="en-US" sz="1600" dirty="0"/>
                    </a:p>
                  </a:txBody>
                  <a:tcPr/>
                </a:tc>
                <a:extLst>
                  <a:ext uri="{0D108BD9-81ED-4DB2-BD59-A6C34878D82A}">
                    <a16:rowId xmlns:a16="http://schemas.microsoft.com/office/drawing/2014/main" val="10005"/>
                  </a:ext>
                </a:extLst>
              </a:tr>
              <a:tr h="370840">
                <a:tc>
                  <a:txBody>
                    <a:bodyPr/>
                    <a:lstStyle/>
                    <a:p>
                      <a:r>
                        <a:rPr lang="en-US" sz="1600" dirty="0" smtClean="0"/>
                        <a:t>Because I was completing my degree as I was still attending high school, it was sometimes difficult to balance my college and high school course load simultaneously.</a:t>
                      </a:r>
                      <a:endParaRPr lang="en-US" sz="1600" dirty="0"/>
                    </a:p>
                  </a:txBody>
                  <a:tcPr/>
                </a:tc>
                <a:extLst>
                  <a:ext uri="{0D108BD9-81ED-4DB2-BD59-A6C34878D82A}">
                    <a16:rowId xmlns:a16="http://schemas.microsoft.com/office/drawing/2014/main" val="10006"/>
                  </a:ext>
                </a:extLst>
              </a:tr>
              <a:tr h="370840">
                <a:tc>
                  <a:txBody>
                    <a:bodyPr/>
                    <a:lstStyle/>
                    <a:p>
                      <a:r>
                        <a:rPr lang="en-US" sz="1600" dirty="0" smtClean="0"/>
                        <a:t>Distance learning</a:t>
                      </a:r>
                      <a:endParaRPr lang="en-US" sz="1600" dirty="0"/>
                    </a:p>
                  </a:txBody>
                  <a:tcPr/>
                </a:tc>
                <a:extLst>
                  <a:ext uri="{0D108BD9-81ED-4DB2-BD59-A6C34878D82A}">
                    <a16:rowId xmlns:a16="http://schemas.microsoft.com/office/drawing/2014/main" val="10007"/>
                  </a:ext>
                </a:extLst>
              </a:tr>
              <a:tr h="370840">
                <a:tc>
                  <a:txBody>
                    <a:bodyPr/>
                    <a:lstStyle/>
                    <a:p>
                      <a:r>
                        <a:rPr lang="en-US" sz="1600" dirty="0" smtClean="0"/>
                        <a:t>Just knowing what classes to take and passing the hardest ones which were biology and math for me</a:t>
                      </a:r>
                      <a:endParaRPr lang="en-US" sz="1600" dirty="0"/>
                    </a:p>
                  </a:txBody>
                  <a:tcPr/>
                </a:tc>
                <a:extLst>
                  <a:ext uri="{0D108BD9-81ED-4DB2-BD59-A6C34878D82A}">
                    <a16:rowId xmlns:a16="http://schemas.microsoft.com/office/drawing/2014/main" val="10008"/>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dirty="0" smtClean="0"/>
                        <a:t>Personal obstacles with home life, and teachers were supportive. </a:t>
                      </a:r>
                    </a:p>
                  </a:txBody>
                  <a:tcPr/>
                </a:tc>
                <a:extLst>
                  <a:ext uri="{0D108BD9-81ED-4DB2-BD59-A6C34878D82A}">
                    <a16:rowId xmlns:a16="http://schemas.microsoft.com/office/drawing/2014/main" val="616411532"/>
                  </a:ext>
                </a:extLst>
              </a:tr>
            </a:tbl>
          </a:graphicData>
        </a:graphic>
      </p:graphicFrame>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1"/>
          <p:cNvSpPr txBox="1"/>
          <p:nvPr/>
        </p:nvSpPr>
        <p:spPr>
          <a:xfrm>
            <a:off x="270000" y="140000"/>
            <a:ext cx="8229600" cy="369332"/>
          </a:xfrm>
          <a:prstGeom prst="rect">
            <a:avLst/>
          </a:prstGeom>
          <a:noFill/>
        </p:spPr>
        <p:txBody>
          <a:bodyPr wrap="square" rtlCol="0"/>
          <a:lstStyle/>
          <a:p>
            <a:r>
              <a:rPr lang="en-US" sz="1600" dirty="0" smtClean="0"/>
              <a:t>Q11 - Please describe any obstacles you experienced while working towards your educational goals at Cañada College.</a:t>
            </a:r>
            <a:endParaRPr lang="en-US" sz="1600" dirty="0"/>
          </a:p>
        </p:txBody>
      </p:sp>
      <p:graphicFrame>
        <p:nvGraphicFramePr>
          <p:cNvPr id="6" name="Table 5"/>
          <p:cNvGraphicFramePr>
            <a:graphicFrameLocks noGrp="1"/>
          </p:cNvGraphicFramePr>
          <p:nvPr>
            <p:extLst>
              <p:ext uri="{D42A27DB-BD31-4B8C-83A1-F6EECF244321}">
                <p14:modId xmlns:p14="http://schemas.microsoft.com/office/powerpoint/2010/main" val="4029807199"/>
              </p:ext>
            </p:extLst>
          </p:nvPr>
        </p:nvGraphicFramePr>
        <p:xfrm>
          <a:off x="385531" y="753159"/>
          <a:ext cx="8349264" cy="6309360"/>
        </p:xfrm>
        <a:graphic>
          <a:graphicData uri="http://schemas.openxmlformats.org/drawingml/2006/table">
            <a:tbl>
              <a:tblPr firstRow="1" bandRow="1">
                <a:tableStyleId>{69012ECD-51FC-41F1-AA8D-1B2483CD663E}</a:tableStyleId>
              </a:tblPr>
              <a:tblGrid>
                <a:gridCol w="8349264">
                  <a:extLst>
                    <a:ext uri="{9D8B030D-6E8A-4147-A177-3AD203B41FA5}">
                      <a16:colId xmlns:a16="http://schemas.microsoft.com/office/drawing/2014/main" val="20000"/>
                    </a:ext>
                  </a:extLst>
                </a:gridCol>
              </a:tblGrid>
              <a:tr h="370840">
                <a:tc>
                  <a:txBody>
                    <a:bodyPr/>
                    <a:lstStyle/>
                    <a:p>
                      <a:r>
                        <a:rPr lang="en-US" sz="1600" dirty="0" smtClean="0"/>
                        <a:t>Please describe any obstacles you experienced while working towards your educational goals at Cañada College.</a:t>
                      </a:r>
                      <a:endParaRPr lang="en-US" sz="1600" dirty="0"/>
                    </a:p>
                  </a:txBody>
                  <a:tcPr/>
                </a:tc>
                <a:extLst>
                  <a:ext uri="{0D108BD9-81ED-4DB2-BD59-A6C34878D82A}">
                    <a16:rowId xmlns:a16="http://schemas.microsoft.com/office/drawing/2014/main" val="10000"/>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dirty="0" smtClean="0"/>
                        <a:t>I had an obstacle this past year when I had COVID-19 (the symptomatic kind) and my teacher wouldn't let me make up the classwork I missed. I was on my way to a straight A /B streak on my report card when I dejectedly received a C. She said "it wasn't fair to the rest of the class" for me to make up the work and that my only option was to drop and retake the course. I needed the course to graduate so I settled for the C. I couldn't help but imagine my professor sitting behind her laptop, working from her quiet home, still in pajamas while sipping tea, and writing those exact words to me, "it wouldn't be fair." 
Retail stores like Target, Costco, Walmart and Amazon remained open throughout the entire 2020 pandemic. Do you know how many of your college students worked at these stores and were exposed to the virus every single day? I expected a better support system from my professors when I needed to makeup work. I spent 3 months (at least 80 hours of my time) working hard to earn an A and got sick for one week (missed 6 hours of homework time) and dropped to a C. THAT isn't fair. I was an essential worker and didn't have the financial means, good health or time to spend an extra 3 months retaking a course I had already paid for and spent so much time working on.  
- </a:t>
                      </a:r>
                      <a:r>
                        <a:rPr lang="en-US" sz="1400" dirty="0" smtClean="0"/>
                        <a:t>For a long while, I didn't have a car so I took 2 busses from East Palo Alto just to attend classes. Sometimes, I missed a bus and had to wait long periods of time to get home. Having a free </a:t>
                      </a:r>
                      <a:r>
                        <a:rPr lang="en-US" sz="1400" dirty="0" err="1" smtClean="0"/>
                        <a:t>Samtrans</a:t>
                      </a:r>
                      <a:r>
                        <a:rPr lang="en-US" sz="1400" dirty="0" smtClean="0"/>
                        <a:t> pass would have helped. </a:t>
                      </a:r>
                      <a:r>
                        <a:rPr lang="en-US" sz="1400" dirty="0" err="1" smtClean="0"/>
                        <a:t>DeAnza</a:t>
                      </a:r>
                      <a:r>
                        <a:rPr lang="en-US" sz="1400" dirty="0" smtClean="0"/>
                        <a:t>/ Foothill offer one through VTA. 
- I wish more audio textbooks were available too to help me follow along when reading in busy places. 
- Work and student life balance were often difficult. I wanted to participate in student clubs, however, most of them were not set up for students to attend virtually. 
- I realized that taking virtual classes saved me gas, parking passes and stress. I began achieving better grades when learning in an online environment. </a:t>
                      </a:r>
                    </a:p>
                    <a:p>
                      <a:endParaRPr lang="en-US" sz="1600" dirty="0"/>
                    </a:p>
                  </a:txBody>
                  <a:tcPr/>
                </a:tc>
                <a:extLst>
                  <a:ext uri="{0D108BD9-81ED-4DB2-BD59-A6C34878D82A}">
                    <a16:rowId xmlns:a16="http://schemas.microsoft.com/office/drawing/2014/main" val="3291092630"/>
                  </a:ext>
                </a:extLst>
              </a:tr>
            </a:tbl>
          </a:graphicData>
        </a:graphic>
      </p:graphicFrame>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t>OPEN RESPONSES:</a:t>
            </a:r>
            <a:br>
              <a:rPr lang="en-US" sz="3600" dirty="0" smtClean="0"/>
            </a:br>
            <a:r>
              <a:rPr lang="en-US" sz="3600" dirty="0"/>
              <a:t/>
            </a:r>
            <a:br>
              <a:rPr lang="en-US" sz="3600" dirty="0"/>
            </a:br>
            <a:r>
              <a:rPr lang="en-US" sz="3600" dirty="0" smtClean="0"/>
              <a:t>Please </a:t>
            </a:r>
            <a:r>
              <a:rPr lang="en-US" sz="3600" dirty="0"/>
              <a:t>describe one learning experience you had at Cañada College that has helped shape who you </a:t>
            </a:r>
            <a:r>
              <a:rPr lang="en-US" sz="3600" dirty="0" smtClean="0"/>
              <a:t>are.</a:t>
            </a:r>
            <a:endParaRPr lang="en-US" sz="3600" dirty="0"/>
          </a:p>
        </p:txBody>
      </p:sp>
      <p:sp>
        <p:nvSpPr>
          <p:cNvPr id="3" name="Text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4397921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ILO Assessment</a:t>
            </a:r>
            <a:endParaRPr lang="en-US" dirty="0"/>
          </a:p>
        </p:txBody>
      </p:sp>
      <p:sp>
        <p:nvSpPr>
          <p:cNvPr id="3" name="Content Placeholder 2"/>
          <p:cNvSpPr>
            <a:spLocks noGrp="1"/>
          </p:cNvSpPr>
          <p:nvPr>
            <p:ph idx="1"/>
          </p:nvPr>
        </p:nvSpPr>
        <p:spPr/>
        <p:txBody>
          <a:bodyPr>
            <a:normAutofit fontScale="70000" lnSpcReduction="20000"/>
          </a:bodyPr>
          <a:lstStyle/>
          <a:p>
            <a:pPr marL="0" indent="0">
              <a:buNone/>
            </a:pPr>
            <a:r>
              <a:rPr lang="en-US" dirty="0"/>
              <a:t>Cañada College assesses its Institutional Learning Outcomes (ILOs) on an annual basis in order to assure institutional effectiveness and promote continuous improvement. The college uses multiple means of assessment</a:t>
            </a:r>
            <a:r>
              <a:rPr lang="en-US" dirty="0" smtClean="0"/>
              <a:t>:</a:t>
            </a:r>
          </a:p>
          <a:p>
            <a:pPr marL="0" indent="0">
              <a:buNone/>
            </a:pPr>
            <a:endParaRPr lang="en-US" dirty="0"/>
          </a:p>
          <a:p>
            <a:pPr marL="785813" lvl="1" indent="-385763">
              <a:buFont typeface="+mj-lt"/>
              <a:buAutoNum type="arabicPeriod"/>
            </a:pPr>
            <a:r>
              <a:rPr lang="en-US" sz="2500" dirty="0"/>
              <a:t>Data from the Community College Survey of Student Engagement (CCSSE</a:t>
            </a:r>
            <a:r>
              <a:rPr lang="en-US" sz="2500" dirty="0" smtClean="0"/>
              <a:t>) – </a:t>
            </a:r>
            <a:r>
              <a:rPr lang="en-US" sz="2500" dirty="0" smtClean="0">
                <a:solidFill>
                  <a:srgbClr val="FF0000"/>
                </a:solidFill>
              </a:rPr>
              <a:t>skipped in 2021 (planned fo</a:t>
            </a:r>
            <a:r>
              <a:rPr lang="en-US" sz="2500" dirty="0" smtClean="0">
                <a:solidFill>
                  <a:srgbClr val="FF0000"/>
                </a:solidFill>
              </a:rPr>
              <a:t>r spring 2022)</a:t>
            </a:r>
            <a:endParaRPr lang="en-US" sz="2500" dirty="0">
              <a:solidFill>
                <a:srgbClr val="FF0000"/>
              </a:solidFill>
            </a:endParaRPr>
          </a:p>
          <a:p>
            <a:pPr marL="785813" lvl="1" indent="-385763">
              <a:buFont typeface="+mj-lt"/>
              <a:buAutoNum type="arabicPeriod"/>
            </a:pPr>
            <a:r>
              <a:rPr lang="en-US" sz="2500" dirty="0"/>
              <a:t>Data from a survey of students petitioning to graduate with a degree or certificate</a:t>
            </a:r>
          </a:p>
          <a:p>
            <a:pPr marL="785813" lvl="1" indent="-385763">
              <a:buFont typeface="+mj-lt"/>
              <a:buAutoNum type="arabicPeriod"/>
            </a:pPr>
            <a:r>
              <a:rPr lang="en-US" sz="2500" dirty="0"/>
              <a:t>Analysis of student </a:t>
            </a:r>
            <a:r>
              <a:rPr lang="en-US" sz="2500" dirty="0" err="1" smtClean="0"/>
              <a:t>ePortfolios</a:t>
            </a:r>
            <a:r>
              <a:rPr lang="en-US" sz="2500" dirty="0" smtClean="0"/>
              <a:t> - </a:t>
            </a:r>
            <a:r>
              <a:rPr lang="en-US" sz="2500" dirty="0" smtClean="0">
                <a:solidFill>
                  <a:srgbClr val="FF0000"/>
                </a:solidFill>
              </a:rPr>
              <a:t>suspended</a:t>
            </a:r>
          </a:p>
          <a:p>
            <a:pPr marL="0" indent="0">
              <a:buNone/>
            </a:pPr>
            <a:endParaRPr lang="en-US" dirty="0"/>
          </a:p>
          <a:p>
            <a:pPr marL="0" indent="0">
              <a:buNone/>
            </a:pPr>
            <a:r>
              <a:rPr lang="en-US" dirty="0"/>
              <a:t>The results of these assessments are discussed by our participatory governance bodies, including the Planning &amp; Budgeting Council, and appropriate action plans are developed.</a:t>
            </a:r>
          </a:p>
          <a:p>
            <a:endParaRPr lang="en-US" dirty="0"/>
          </a:p>
        </p:txBody>
      </p:sp>
      <p:sp>
        <p:nvSpPr>
          <p:cNvPr id="4" name="TextBox 3"/>
          <p:cNvSpPr txBox="1"/>
          <p:nvPr/>
        </p:nvSpPr>
        <p:spPr>
          <a:xfrm>
            <a:off x="457200" y="6392917"/>
            <a:ext cx="7801879" cy="369332"/>
          </a:xfrm>
          <a:prstGeom prst="rect">
            <a:avLst/>
          </a:prstGeom>
          <a:noFill/>
        </p:spPr>
        <p:txBody>
          <a:bodyPr wrap="none" rtlCol="0">
            <a:spAutoFit/>
          </a:bodyPr>
          <a:lstStyle/>
          <a:p>
            <a:r>
              <a:rPr lang="en-US" dirty="0" smtClean="0"/>
              <a:t>Note:  these changes were recommended by a </a:t>
            </a:r>
            <a:r>
              <a:rPr lang="en-US" dirty="0" smtClean="0">
                <a:hlinkClick r:id="rId2"/>
              </a:rPr>
              <a:t>PBC Task Force on March 18, 2020</a:t>
            </a:r>
            <a:r>
              <a:rPr lang="en-US" dirty="0" smtClean="0"/>
              <a:t>.</a:t>
            </a:r>
            <a:endParaRPr lang="en-US" dirty="0"/>
          </a:p>
        </p:txBody>
      </p:sp>
    </p:spTree>
    <p:extLst>
      <p:ext uri="{BB962C8B-B14F-4D97-AF65-F5344CB8AC3E}">
        <p14:creationId xmlns:p14="http://schemas.microsoft.com/office/powerpoint/2010/main" val="238645245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1"/>
          <p:cNvSpPr txBox="1"/>
          <p:nvPr/>
        </p:nvSpPr>
        <p:spPr>
          <a:xfrm>
            <a:off x="270000" y="140000"/>
            <a:ext cx="8229600" cy="369332"/>
          </a:xfrm>
          <a:prstGeom prst="rect">
            <a:avLst/>
          </a:prstGeom>
          <a:noFill/>
        </p:spPr>
        <p:txBody>
          <a:bodyPr wrap="square" rtlCol="0"/>
          <a:lstStyle/>
          <a:p>
            <a:r>
              <a:rPr lang="en-US" sz="1600" dirty="0" smtClean="0"/>
              <a:t>Q12 - Please describe one learning experience you had at Cañada College that has helped shape who you are.</a:t>
            </a:r>
            <a:endParaRPr lang="en-US" sz="1600" dirty="0"/>
          </a:p>
        </p:txBody>
      </p:sp>
      <p:graphicFrame>
        <p:nvGraphicFramePr>
          <p:cNvPr id="6" name="Table 5"/>
          <p:cNvGraphicFramePr>
            <a:graphicFrameLocks noGrp="1"/>
          </p:cNvGraphicFramePr>
          <p:nvPr>
            <p:extLst>
              <p:ext uri="{D42A27DB-BD31-4B8C-83A1-F6EECF244321}">
                <p14:modId xmlns:p14="http://schemas.microsoft.com/office/powerpoint/2010/main" val="18940639"/>
              </p:ext>
            </p:extLst>
          </p:nvPr>
        </p:nvGraphicFramePr>
        <p:xfrm>
          <a:off x="354000" y="1100000"/>
          <a:ext cx="8349264" cy="4089400"/>
        </p:xfrm>
        <a:graphic>
          <a:graphicData uri="http://schemas.openxmlformats.org/drawingml/2006/table">
            <a:tbl>
              <a:tblPr firstRow="1" bandRow="1">
                <a:tableStyleId>{69012ECD-51FC-41F1-AA8D-1B2483CD663E}</a:tableStyleId>
              </a:tblPr>
              <a:tblGrid>
                <a:gridCol w="8349264">
                  <a:extLst>
                    <a:ext uri="{9D8B030D-6E8A-4147-A177-3AD203B41FA5}">
                      <a16:colId xmlns:a16="http://schemas.microsoft.com/office/drawing/2014/main" val="20000"/>
                    </a:ext>
                  </a:extLst>
                </a:gridCol>
              </a:tblGrid>
              <a:tr h="370840">
                <a:tc>
                  <a:txBody>
                    <a:bodyPr/>
                    <a:lstStyle/>
                    <a:p>
                      <a:r>
                        <a:rPr lang="en-US" sz="1600" dirty="0" smtClean="0"/>
                        <a:t>Please describe one learning experience you had at Cañada College that has helped shape who you are.</a:t>
                      </a:r>
                      <a:endParaRPr lang="en-US" sz="1600" dirty="0"/>
                    </a:p>
                  </a:txBody>
                  <a:tcPr/>
                </a:tc>
                <a:extLst>
                  <a:ext uri="{0D108BD9-81ED-4DB2-BD59-A6C34878D82A}">
                    <a16:rowId xmlns:a16="http://schemas.microsoft.com/office/drawing/2014/main" val="10000"/>
                  </a:ext>
                </a:extLst>
              </a:tr>
              <a:tr h="370840">
                <a:tc>
                  <a:txBody>
                    <a:bodyPr/>
                    <a:lstStyle/>
                    <a:p>
                      <a:r>
                        <a:rPr lang="en-US" sz="1600" dirty="0" smtClean="0"/>
                        <a:t>A learning experience that defiantly shaped me into who I am was knowing what resources were available at  School and using them to y advantage. </a:t>
                      </a:r>
                      <a:endParaRPr lang="en-US" sz="1600" dirty="0"/>
                    </a:p>
                  </a:txBody>
                  <a:tcPr/>
                </a:tc>
                <a:extLst>
                  <a:ext uri="{0D108BD9-81ED-4DB2-BD59-A6C34878D82A}">
                    <a16:rowId xmlns:a16="http://schemas.microsoft.com/office/drawing/2014/main" val="10001"/>
                  </a:ext>
                </a:extLst>
              </a:tr>
              <a:tr h="370840">
                <a:tc>
                  <a:txBody>
                    <a:bodyPr/>
                    <a:lstStyle/>
                    <a:p>
                      <a:r>
                        <a:rPr lang="en-US" sz="1600" dirty="0" smtClean="0"/>
                        <a:t>I learned that it is important to bring people into your life who are knowledgeable about what options there are for you and what is best for you. Bringing in the people who want the best for you like counselors can really help you achieve your goals.</a:t>
                      </a:r>
                      <a:endParaRPr lang="en-US" sz="1600" dirty="0"/>
                    </a:p>
                  </a:txBody>
                  <a:tcPr/>
                </a:tc>
                <a:extLst>
                  <a:ext uri="{0D108BD9-81ED-4DB2-BD59-A6C34878D82A}">
                    <a16:rowId xmlns:a16="http://schemas.microsoft.com/office/drawing/2014/main" val="10002"/>
                  </a:ext>
                </a:extLst>
              </a:tr>
              <a:tr h="370840">
                <a:tc>
                  <a:txBody>
                    <a:bodyPr/>
                    <a:lstStyle/>
                    <a:p>
                      <a:r>
                        <a:rPr lang="en-US" sz="1600" dirty="0" smtClean="0"/>
                        <a:t>Managing my time. With the classes I had to take and a job I had to balance my personal life, work life and school. </a:t>
                      </a:r>
                      <a:endParaRPr lang="en-US" sz="1600" dirty="0"/>
                    </a:p>
                  </a:txBody>
                  <a:tcPr/>
                </a:tc>
                <a:extLst>
                  <a:ext uri="{0D108BD9-81ED-4DB2-BD59-A6C34878D82A}">
                    <a16:rowId xmlns:a16="http://schemas.microsoft.com/office/drawing/2014/main" val="10005"/>
                  </a:ext>
                </a:extLst>
              </a:tr>
              <a:tr h="370840">
                <a:tc>
                  <a:txBody>
                    <a:bodyPr/>
                    <a:lstStyle/>
                    <a:p>
                      <a:r>
                        <a:rPr lang="en-US" sz="1600" dirty="0" smtClean="0"/>
                        <a:t>One learning experience that help me was seek help when you need it and don’t try to do it by yourself.</a:t>
                      </a:r>
                      <a:endParaRPr lang="en-US" sz="1600" dirty="0"/>
                    </a:p>
                  </a:txBody>
                  <a:tcPr/>
                </a:tc>
                <a:extLst>
                  <a:ext uri="{0D108BD9-81ED-4DB2-BD59-A6C34878D82A}">
                    <a16:rowId xmlns:a16="http://schemas.microsoft.com/office/drawing/2014/main" val="10006"/>
                  </a:ext>
                </a:extLst>
              </a:tr>
              <a:tr h="370840">
                <a:tc>
                  <a:txBody>
                    <a:bodyPr/>
                    <a:lstStyle/>
                    <a:p>
                      <a:r>
                        <a:rPr lang="en-US" sz="1600" dirty="0" smtClean="0"/>
                        <a:t>Doing online school due to COVID taught me a lot of self discipline and learning that I’m the only one that can motivate myself to work toward my goals </a:t>
                      </a:r>
                      <a:endParaRPr lang="en-US" sz="1600" dirty="0"/>
                    </a:p>
                  </a:txBody>
                  <a:tcPr/>
                </a:tc>
                <a:extLst>
                  <a:ext uri="{0D108BD9-81ED-4DB2-BD59-A6C34878D82A}">
                    <a16:rowId xmlns:a16="http://schemas.microsoft.com/office/drawing/2014/main" val="10007"/>
                  </a:ext>
                </a:extLst>
              </a:tr>
              <a:tr h="370840">
                <a:tc>
                  <a:txBody>
                    <a:bodyPr/>
                    <a:lstStyle/>
                    <a:p>
                      <a:r>
                        <a:rPr lang="en-US" sz="1600" dirty="0" smtClean="0"/>
                        <a:t>Cañada college,gave me the opportunity to educated my self.</a:t>
                      </a:r>
                      <a:endParaRPr lang="en-US" sz="1600" dirty="0"/>
                    </a:p>
                  </a:txBody>
                  <a:tcPr/>
                </a:tc>
                <a:extLst>
                  <a:ext uri="{0D108BD9-81ED-4DB2-BD59-A6C34878D82A}">
                    <a16:rowId xmlns:a16="http://schemas.microsoft.com/office/drawing/2014/main" val="10008"/>
                  </a:ext>
                </a:extLst>
              </a:tr>
            </a:tbl>
          </a:graphicData>
        </a:graphic>
      </p:graphicFrame>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1"/>
          <p:cNvSpPr txBox="1"/>
          <p:nvPr/>
        </p:nvSpPr>
        <p:spPr>
          <a:xfrm>
            <a:off x="270000" y="140000"/>
            <a:ext cx="8229600" cy="369332"/>
          </a:xfrm>
          <a:prstGeom prst="rect">
            <a:avLst/>
          </a:prstGeom>
          <a:noFill/>
        </p:spPr>
        <p:txBody>
          <a:bodyPr wrap="square" rtlCol="0"/>
          <a:lstStyle/>
          <a:p>
            <a:r>
              <a:rPr lang="en-US" sz="1600" dirty="0" smtClean="0"/>
              <a:t>Q12 - Please describe one learning experience you had at Cañada College that has helped shape who you are.</a:t>
            </a:r>
            <a:endParaRPr lang="en-US" sz="1600" dirty="0"/>
          </a:p>
        </p:txBody>
      </p:sp>
      <p:graphicFrame>
        <p:nvGraphicFramePr>
          <p:cNvPr id="6" name="Table 5"/>
          <p:cNvGraphicFramePr>
            <a:graphicFrameLocks noGrp="1"/>
          </p:cNvGraphicFramePr>
          <p:nvPr>
            <p:extLst>
              <p:ext uri="{D42A27DB-BD31-4B8C-83A1-F6EECF244321}">
                <p14:modId xmlns:p14="http://schemas.microsoft.com/office/powerpoint/2010/main" val="3359830054"/>
              </p:ext>
            </p:extLst>
          </p:nvPr>
        </p:nvGraphicFramePr>
        <p:xfrm>
          <a:off x="354000" y="1100000"/>
          <a:ext cx="8349264" cy="3754120"/>
        </p:xfrm>
        <a:graphic>
          <a:graphicData uri="http://schemas.openxmlformats.org/drawingml/2006/table">
            <a:tbl>
              <a:tblPr firstRow="1" bandRow="1">
                <a:tableStyleId>{69012ECD-51FC-41F1-AA8D-1B2483CD663E}</a:tableStyleId>
              </a:tblPr>
              <a:tblGrid>
                <a:gridCol w="8349264">
                  <a:extLst>
                    <a:ext uri="{9D8B030D-6E8A-4147-A177-3AD203B41FA5}">
                      <a16:colId xmlns:a16="http://schemas.microsoft.com/office/drawing/2014/main" val="20000"/>
                    </a:ext>
                  </a:extLst>
                </a:gridCol>
              </a:tblGrid>
              <a:tr h="370840">
                <a:tc>
                  <a:txBody>
                    <a:bodyPr/>
                    <a:lstStyle/>
                    <a:p>
                      <a:r>
                        <a:rPr lang="en-US" sz="1600" dirty="0" smtClean="0"/>
                        <a:t>Please describe one learning experience you had at Cañada College that has helped shape who you are.</a:t>
                      </a:r>
                      <a:endParaRPr lang="en-US" sz="1600" dirty="0"/>
                    </a:p>
                  </a:txBody>
                  <a:tcPr/>
                </a:tc>
                <a:extLst>
                  <a:ext uri="{0D108BD9-81ED-4DB2-BD59-A6C34878D82A}">
                    <a16:rowId xmlns:a16="http://schemas.microsoft.com/office/drawing/2014/main" val="10000"/>
                  </a:ext>
                </a:extLst>
              </a:tr>
              <a:tr h="370840">
                <a:tc>
                  <a:txBody>
                    <a:bodyPr/>
                    <a:lstStyle/>
                    <a:p>
                      <a:r>
                        <a:rPr lang="en-US" sz="1600" dirty="0" smtClean="0"/>
                        <a:t>I learned that I can trust school staff to be kind and understanding of my situation and that I can count on them for support</a:t>
                      </a:r>
                      <a:endParaRPr lang="en-US" sz="1600" dirty="0"/>
                    </a:p>
                  </a:txBody>
                  <a:tcPr/>
                </a:tc>
                <a:extLst>
                  <a:ext uri="{0D108BD9-81ED-4DB2-BD59-A6C34878D82A}">
                    <a16:rowId xmlns:a16="http://schemas.microsoft.com/office/drawing/2014/main" val="10001"/>
                  </a:ext>
                </a:extLst>
              </a:tr>
              <a:tr h="370840">
                <a:tc>
                  <a:txBody>
                    <a:bodyPr/>
                    <a:lstStyle/>
                    <a:p>
                      <a:r>
                        <a:rPr lang="en-US" sz="1600" dirty="0" smtClean="0"/>
                        <a:t>One big thing I learned from the campus was where I could find more resources and use it at my disposal. I found some of the STEM Speaker Series's to be elating and it really inspired me to explore into new opportunities.</a:t>
                      </a:r>
                      <a:endParaRPr lang="en-US" sz="1600" dirty="0"/>
                    </a:p>
                  </a:txBody>
                  <a:tcPr/>
                </a:tc>
                <a:extLst>
                  <a:ext uri="{0D108BD9-81ED-4DB2-BD59-A6C34878D82A}">
                    <a16:rowId xmlns:a16="http://schemas.microsoft.com/office/drawing/2014/main" val="10002"/>
                  </a:ext>
                </a:extLst>
              </a:tr>
              <a:tr h="370840">
                <a:tc>
                  <a:txBody>
                    <a:bodyPr/>
                    <a:lstStyle/>
                    <a:p>
                      <a:r>
                        <a:rPr lang="en-US" sz="1600" dirty="0" smtClean="0"/>
                        <a:t>Returning to College was the best decision that I have ever made. I learn so many skills that will help me get a better job and help me get in San Jose University.</a:t>
                      </a:r>
                      <a:endParaRPr lang="en-US" sz="1600" dirty="0"/>
                    </a:p>
                  </a:txBody>
                  <a:tcPr/>
                </a:tc>
                <a:extLst>
                  <a:ext uri="{0D108BD9-81ED-4DB2-BD59-A6C34878D82A}">
                    <a16:rowId xmlns:a16="http://schemas.microsoft.com/office/drawing/2014/main" val="10003"/>
                  </a:ext>
                </a:extLst>
              </a:tr>
              <a:tr h="370840">
                <a:tc>
                  <a:txBody>
                    <a:bodyPr/>
                    <a:lstStyle/>
                    <a:p>
                      <a:r>
                        <a:rPr lang="en-US" sz="1600" dirty="0" smtClean="0"/>
                        <a:t>I learned positive points and important things to move ahead in my professional life.</a:t>
                      </a:r>
                      <a:endParaRPr lang="en-US" sz="1600" dirty="0"/>
                    </a:p>
                  </a:txBody>
                  <a:tcPr/>
                </a:tc>
                <a:extLst>
                  <a:ext uri="{0D108BD9-81ED-4DB2-BD59-A6C34878D82A}">
                    <a16:rowId xmlns:a16="http://schemas.microsoft.com/office/drawing/2014/main" val="10005"/>
                  </a:ext>
                </a:extLst>
              </a:tr>
              <a:tr h="370840">
                <a:tc>
                  <a:txBody>
                    <a:bodyPr/>
                    <a:lstStyle/>
                    <a:p>
                      <a:r>
                        <a:rPr lang="en-US" sz="1600" dirty="0" smtClean="0"/>
                        <a:t>The STEM center and all the additional science equipment that was available outside of class was amazing. During COVID, the one resource I missed with having the STEM center to go to for additional help. </a:t>
                      </a:r>
                      <a:endParaRPr lang="en-US" sz="1600" dirty="0"/>
                    </a:p>
                  </a:txBody>
                  <a:tcPr/>
                </a:tc>
                <a:extLst>
                  <a:ext uri="{0D108BD9-81ED-4DB2-BD59-A6C34878D82A}">
                    <a16:rowId xmlns:a16="http://schemas.microsoft.com/office/drawing/2014/main" val="10006"/>
                  </a:ext>
                </a:extLst>
              </a:tr>
            </a:tbl>
          </a:graphicData>
        </a:graphic>
      </p:graphicFrame>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1"/>
          <p:cNvSpPr txBox="1"/>
          <p:nvPr/>
        </p:nvSpPr>
        <p:spPr>
          <a:xfrm>
            <a:off x="270000" y="140000"/>
            <a:ext cx="8229600" cy="369332"/>
          </a:xfrm>
          <a:prstGeom prst="rect">
            <a:avLst/>
          </a:prstGeom>
          <a:noFill/>
        </p:spPr>
        <p:txBody>
          <a:bodyPr wrap="square" rtlCol="0"/>
          <a:lstStyle/>
          <a:p>
            <a:r>
              <a:rPr lang="en-US" sz="1600" dirty="0" smtClean="0"/>
              <a:t>Q12 - Please describe one learning experience you had at Cañada College that has helped shape who you are.</a:t>
            </a:r>
            <a:endParaRPr lang="en-US" sz="1600" dirty="0"/>
          </a:p>
        </p:txBody>
      </p:sp>
      <p:graphicFrame>
        <p:nvGraphicFramePr>
          <p:cNvPr id="6" name="Table 5"/>
          <p:cNvGraphicFramePr>
            <a:graphicFrameLocks noGrp="1"/>
          </p:cNvGraphicFramePr>
          <p:nvPr>
            <p:extLst>
              <p:ext uri="{D42A27DB-BD31-4B8C-83A1-F6EECF244321}">
                <p14:modId xmlns:p14="http://schemas.microsoft.com/office/powerpoint/2010/main" val="1579011935"/>
              </p:ext>
            </p:extLst>
          </p:nvPr>
        </p:nvGraphicFramePr>
        <p:xfrm>
          <a:off x="354000" y="1100000"/>
          <a:ext cx="8349264" cy="5237480"/>
        </p:xfrm>
        <a:graphic>
          <a:graphicData uri="http://schemas.openxmlformats.org/drawingml/2006/table">
            <a:tbl>
              <a:tblPr firstRow="1" bandRow="1">
                <a:tableStyleId>{69012ECD-51FC-41F1-AA8D-1B2483CD663E}</a:tableStyleId>
              </a:tblPr>
              <a:tblGrid>
                <a:gridCol w="8349264">
                  <a:extLst>
                    <a:ext uri="{9D8B030D-6E8A-4147-A177-3AD203B41FA5}">
                      <a16:colId xmlns:a16="http://schemas.microsoft.com/office/drawing/2014/main" val="20000"/>
                    </a:ext>
                  </a:extLst>
                </a:gridCol>
              </a:tblGrid>
              <a:tr h="370840">
                <a:tc>
                  <a:txBody>
                    <a:bodyPr/>
                    <a:lstStyle/>
                    <a:p>
                      <a:r>
                        <a:rPr lang="en-US" sz="1600" dirty="0" smtClean="0"/>
                        <a:t>Please describe one learning experience you had at Cañada College that has helped shape who you are.</a:t>
                      </a:r>
                      <a:endParaRPr lang="en-US" sz="1600" dirty="0"/>
                    </a:p>
                  </a:txBody>
                  <a:tcPr/>
                </a:tc>
                <a:extLst>
                  <a:ext uri="{0D108BD9-81ED-4DB2-BD59-A6C34878D82A}">
                    <a16:rowId xmlns:a16="http://schemas.microsoft.com/office/drawing/2014/main" val="10000"/>
                  </a:ext>
                </a:extLst>
              </a:tr>
              <a:tr h="370840">
                <a:tc>
                  <a:txBody>
                    <a:bodyPr/>
                    <a:lstStyle/>
                    <a:p>
                      <a:r>
                        <a:rPr lang="en-US" sz="1600" dirty="0" smtClean="0"/>
                        <a:t>My political science class thought me about America politics. I feel much more confident about it. My knowledge was very poor, but thanks to this class I not only learn how American politics work, but also to look at news from two different points of view.</a:t>
                      </a:r>
                      <a:endParaRPr lang="en-US" sz="1600" dirty="0"/>
                    </a:p>
                  </a:txBody>
                  <a:tcPr/>
                </a:tc>
                <a:extLst>
                  <a:ext uri="{0D108BD9-81ED-4DB2-BD59-A6C34878D82A}">
                    <a16:rowId xmlns:a16="http://schemas.microsoft.com/office/drawing/2014/main" val="10001"/>
                  </a:ext>
                </a:extLst>
              </a:tr>
              <a:tr h="370840">
                <a:tc>
                  <a:txBody>
                    <a:bodyPr/>
                    <a:lstStyle/>
                    <a:p>
                      <a:r>
                        <a:rPr lang="en-US" sz="1600" dirty="0" smtClean="0"/>
                        <a:t>Sense of community! </a:t>
                      </a:r>
                      <a:endParaRPr lang="en-US" sz="1600" dirty="0"/>
                    </a:p>
                  </a:txBody>
                  <a:tcPr/>
                </a:tc>
                <a:extLst>
                  <a:ext uri="{0D108BD9-81ED-4DB2-BD59-A6C34878D82A}">
                    <a16:rowId xmlns:a16="http://schemas.microsoft.com/office/drawing/2014/main" val="10002"/>
                  </a:ext>
                </a:extLst>
              </a:tr>
              <a:tr h="370840">
                <a:tc>
                  <a:txBody>
                    <a:bodyPr/>
                    <a:lstStyle/>
                    <a:p>
                      <a:r>
                        <a:rPr lang="en-US" sz="1600" dirty="0" smtClean="0"/>
                        <a:t>I learned that I do better in a problem based learning, self-paced math class, rather than traditional lecture-based class. </a:t>
                      </a:r>
                      <a:endParaRPr lang="en-US" sz="1600" dirty="0"/>
                    </a:p>
                  </a:txBody>
                  <a:tcPr/>
                </a:tc>
                <a:extLst>
                  <a:ext uri="{0D108BD9-81ED-4DB2-BD59-A6C34878D82A}">
                    <a16:rowId xmlns:a16="http://schemas.microsoft.com/office/drawing/2014/main" val="10003"/>
                  </a:ext>
                </a:extLst>
              </a:tr>
              <a:tr h="370840">
                <a:tc>
                  <a:txBody>
                    <a:bodyPr/>
                    <a:lstStyle/>
                    <a:p>
                      <a:r>
                        <a:rPr lang="en-US" sz="1600" dirty="0" smtClean="0"/>
                        <a:t>Overcoming the obstacles that came with attending here and earning 4 degrees.</a:t>
                      </a:r>
                      <a:endParaRPr lang="en-US" sz="1600" dirty="0"/>
                    </a:p>
                  </a:txBody>
                  <a:tcPr/>
                </a:tc>
                <a:extLst>
                  <a:ext uri="{0D108BD9-81ED-4DB2-BD59-A6C34878D82A}">
                    <a16:rowId xmlns:a16="http://schemas.microsoft.com/office/drawing/2014/main" val="10004"/>
                  </a:ext>
                </a:extLst>
              </a:tr>
              <a:tr h="370840">
                <a:tc>
                  <a:txBody>
                    <a:bodyPr/>
                    <a:lstStyle/>
                    <a:p>
                      <a:r>
                        <a:rPr lang="en-US" sz="1600" dirty="0" smtClean="0"/>
                        <a:t>Everything has help me so far </a:t>
                      </a:r>
                      <a:endParaRPr lang="en-US" sz="1600" dirty="0"/>
                    </a:p>
                  </a:txBody>
                  <a:tcPr/>
                </a:tc>
                <a:extLst>
                  <a:ext uri="{0D108BD9-81ED-4DB2-BD59-A6C34878D82A}">
                    <a16:rowId xmlns:a16="http://schemas.microsoft.com/office/drawing/2014/main" val="10005"/>
                  </a:ext>
                </a:extLst>
              </a:tr>
              <a:tr h="370840">
                <a:tc>
                  <a:txBody>
                    <a:bodyPr/>
                    <a:lstStyle/>
                    <a:p>
                      <a:r>
                        <a:rPr lang="en-US" sz="1600" dirty="0" smtClean="0"/>
                        <a:t>Reading and writing ability improved by online study.
</a:t>
                      </a:r>
                      <a:endParaRPr lang="en-US" sz="1600" dirty="0"/>
                    </a:p>
                  </a:txBody>
                  <a:tcPr/>
                </a:tc>
                <a:extLst>
                  <a:ext uri="{0D108BD9-81ED-4DB2-BD59-A6C34878D82A}">
                    <a16:rowId xmlns:a16="http://schemas.microsoft.com/office/drawing/2014/main" val="10006"/>
                  </a:ext>
                </a:extLst>
              </a:tr>
              <a:tr h="370840">
                <a:tc>
                  <a:txBody>
                    <a:bodyPr/>
                    <a:lstStyle/>
                    <a:p>
                      <a:r>
                        <a:rPr lang="en-US" sz="1600" dirty="0" smtClean="0"/>
                        <a:t>Being a part of InterVarsity Christian Fellowship Club and the ¡ESO! Adelante Program has shaped me greatly. It definitely helps me to get involved in programs on campus to grow and make a community. </a:t>
                      </a:r>
                      <a:endParaRPr lang="en-US" sz="1600" dirty="0"/>
                    </a:p>
                  </a:txBody>
                  <a:tcPr/>
                </a:tc>
                <a:extLst>
                  <a:ext uri="{0D108BD9-81ED-4DB2-BD59-A6C34878D82A}">
                    <a16:rowId xmlns:a16="http://schemas.microsoft.com/office/drawing/2014/main" val="10007"/>
                  </a:ext>
                </a:extLst>
              </a:tr>
              <a:tr h="370840">
                <a:tc>
                  <a:txBody>
                    <a:bodyPr/>
                    <a:lstStyle/>
                    <a:p>
                      <a:r>
                        <a:rPr lang="en-US" sz="1600" dirty="0" smtClean="0"/>
                        <a:t>No prob</a:t>
                      </a:r>
                      <a:endParaRPr lang="en-US" sz="1600" dirty="0"/>
                    </a:p>
                  </a:txBody>
                  <a:tcPr/>
                </a:tc>
                <a:extLst>
                  <a:ext uri="{0D108BD9-81ED-4DB2-BD59-A6C34878D82A}">
                    <a16:rowId xmlns:a16="http://schemas.microsoft.com/office/drawing/2014/main" val="10008"/>
                  </a:ext>
                </a:extLst>
              </a:tr>
              <a:tr h="370840">
                <a:tc>
                  <a:txBody>
                    <a:bodyPr/>
                    <a:lstStyle/>
                    <a:p>
                      <a:r>
                        <a:rPr lang="en-US" sz="1600" dirty="0" smtClean="0"/>
                        <a:t>Working with peers to understand complex studies made learning easier.</a:t>
                      </a:r>
                      <a:endParaRPr lang="en-US" sz="1600" dirty="0"/>
                    </a:p>
                  </a:txBody>
                  <a:tcPr/>
                </a:tc>
                <a:extLst>
                  <a:ext uri="{0D108BD9-81ED-4DB2-BD59-A6C34878D82A}">
                    <a16:rowId xmlns:a16="http://schemas.microsoft.com/office/drawing/2014/main" val="10009"/>
                  </a:ext>
                </a:extLst>
              </a:tr>
            </a:tbl>
          </a:graphicData>
        </a:graphic>
      </p:graphicFrame>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1"/>
          <p:cNvSpPr txBox="1"/>
          <p:nvPr/>
        </p:nvSpPr>
        <p:spPr>
          <a:xfrm>
            <a:off x="270000" y="140000"/>
            <a:ext cx="8229600" cy="369332"/>
          </a:xfrm>
          <a:prstGeom prst="rect">
            <a:avLst/>
          </a:prstGeom>
          <a:noFill/>
        </p:spPr>
        <p:txBody>
          <a:bodyPr wrap="square" rtlCol="0"/>
          <a:lstStyle/>
          <a:p>
            <a:r>
              <a:rPr lang="en-US" sz="1600" dirty="0" smtClean="0"/>
              <a:t>Q12 - Please describe one learning experience you had at Cañada College that has helped shape who you are.</a:t>
            </a:r>
            <a:endParaRPr lang="en-US" sz="1600" dirty="0"/>
          </a:p>
        </p:txBody>
      </p:sp>
      <p:graphicFrame>
        <p:nvGraphicFramePr>
          <p:cNvPr id="6" name="Table 5"/>
          <p:cNvGraphicFramePr>
            <a:graphicFrameLocks noGrp="1"/>
          </p:cNvGraphicFramePr>
          <p:nvPr>
            <p:extLst>
              <p:ext uri="{D42A27DB-BD31-4B8C-83A1-F6EECF244321}">
                <p14:modId xmlns:p14="http://schemas.microsoft.com/office/powerpoint/2010/main" val="1579011935"/>
              </p:ext>
            </p:extLst>
          </p:nvPr>
        </p:nvGraphicFramePr>
        <p:xfrm>
          <a:off x="354000" y="1100000"/>
          <a:ext cx="8349264" cy="5074920"/>
        </p:xfrm>
        <a:graphic>
          <a:graphicData uri="http://schemas.openxmlformats.org/drawingml/2006/table">
            <a:tbl>
              <a:tblPr firstRow="1" bandRow="1">
                <a:tableStyleId>{69012ECD-51FC-41F1-AA8D-1B2483CD663E}</a:tableStyleId>
              </a:tblPr>
              <a:tblGrid>
                <a:gridCol w="8349264">
                  <a:extLst>
                    <a:ext uri="{9D8B030D-6E8A-4147-A177-3AD203B41FA5}">
                      <a16:colId xmlns:a16="http://schemas.microsoft.com/office/drawing/2014/main" val="20000"/>
                    </a:ext>
                  </a:extLst>
                </a:gridCol>
              </a:tblGrid>
              <a:tr h="370840">
                <a:tc>
                  <a:txBody>
                    <a:bodyPr/>
                    <a:lstStyle/>
                    <a:p>
                      <a:r>
                        <a:rPr lang="en-US" sz="1600" dirty="0" smtClean="0"/>
                        <a:t>Please describe one learning experience you had at Cañada College that has helped shape who you are.</a:t>
                      </a:r>
                      <a:endParaRPr lang="en-US" sz="1600" dirty="0"/>
                    </a:p>
                  </a:txBody>
                  <a:tcPr/>
                </a:tc>
                <a:extLst>
                  <a:ext uri="{0D108BD9-81ED-4DB2-BD59-A6C34878D82A}">
                    <a16:rowId xmlns:a16="http://schemas.microsoft.com/office/drawing/2014/main" val="10000"/>
                  </a:ext>
                </a:extLst>
              </a:tr>
              <a:tr h="370840">
                <a:tc>
                  <a:txBody>
                    <a:bodyPr/>
                    <a:lstStyle/>
                    <a:p>
                      <a:r>
                        <a:rPr lang="en-US" sz="1600" dirty="0" smtClean="0"/>
                        <a:t>Biology has really opened my eyes to what is currently going on with global warming and how it affect all living organisms. </a:t>
                      </a:r>
                      <a:endParaRPr lang="en-US" sz="1600" dirty="0"/>
                    </a:p>
                  </a:txBody>
                  <a:tcPr/>
                </a:tc>
                <a:extLst>
                  <a:ext uri="{0D108BD9-81ED-4DB2-BD59-A6C34878D82A}">
                    <a16:rowId xmlns:a16="http://schemas.microsoft.com/office/drawing/2014/main" val="10001"/>
                  </a:ext>
                </a:extLst>
              </a:tr>
              <a:tr h="370840">
                <a:tc>
                  <a:txBody>
                    <a:bodyPr/>
                    <a:lstStyle/>
                    <a:p>
                      <a:r>
                        <a:rPr lang="en-US" sz="1600" dirty="0" smtClean="0"/>
                        <a:t>Presentations during all Interior Design courses were very helpful.</a:t>
                      </a:r>
                      <a:endParaRPr lang="en-US" sz="1600" dirty="0"/>
                    </a:p>
                  </a:txBody>
                  <a:tcPr/>
                </a:tc>
                <a:extLst>
                  <a:ext uri="{0D108BD9-81ED-4DB2-BD59-A6C34878D82A}">
                    <a16:rowId xmlns:a16="http://schemas.microsoft.com/office/drawing/2014/main" val="10002"/>
                  </a:ext>
                </a:extLst>
              </a:tr>
              <a:tr h="370840">
                <a:tc>
                  <a:txBody>
                    <a:bodyPr/>
                    <a:lstStyle/>
                    <a:p>
                      <a:r>
                        <a:rPr lang="en-US" sz="1600" dirty="0" smtClean="0"/>
                        <a:t>My experience at my social sciences classes. This is because once I started taking many different social sciences classes, it opened my mind to various perspectives and made me fall in love with the social sciences. </a:t>
                      </a:r>
                      <a:endParaRPr lang="en-US" sz="1600" dirty="0"/>
                    </a:p>
                  </a:txBody>
                  <a:tcPr/>
                </a:tc>
                <a:extLst>
                  <a:ext uri="{0D108BD9-81ED-4DB2-BD59-A6C34878D82A}">
                    <a16:rowId xmlns:a16="http://schemas.microsoft.com/office/drawing/2014/main" val="10003"/>
                  </a:ext>
                </a:extLst>
              </a:tr>
              <a:tr h="370840">
                <a:tc>
                  <a:txBody>
                    <a:bodyPr/>
                    <a:lstStyle/>
                    <a:p>
                      <a:r>
                        <a:rPr lang="en-US" sz="1600" dirty="0" smtClean="0"/>
                        <a:t>Both my courses on programming to achieve a Certificate in Applications Development in early 2000 and my AA in ECE now have both been key to shape me professionally and personally.</a:t>
                      </a:r>
                      <a:endParaRPr lang="en-US" sz="1600" dirty="0"/>
                    </a:p>
                  </a:txBody>
                  <a:tcPr/>
                </a:tc>
                <a:extLst>
                  <a:ext uri="{0D108BD9-81ED-4DB2-BD59-A6C34878D82A}">
                    <a16:rowId xmlns:a16="http://schemas.microsoft.com/office/drawing/2014/main" val="10004"/>
                  </a:ext>
                </a:extLst>
              </a:tr>
              <a:tr h="370840">
                <a:tc>
                  <a:txBody>
                    <a:bodyPr/>
                    <a:lstStyle/>
                    <a:p>
                      <a:r>
                        <a:rPr lang="en-US" sz="1600" dirty="0" smtClean="0"/>
                        <a:t>Support of fellow students and staff</a:t>
                      </a:r>
                      <a:endParaRPr lang="en-US" sz="1600" dirty="0"/>
                    </a:p>
                  </a:txBody>
                  <a:tcPr/>
                </a:tc>
                <a:extLst>
                  <a:ext uri="{0D108BD9-81ED-4DB2-BD59-A6C34878D82A}">
                    <a16:rowId xmlns:a16="http://schemas.microsoft.com/office/drawing/2014/main" val="10005"/>
                  </a:ext>
                </a:extLst>
              </a:tr>
              <a:tr h="370840">
                <a:tc>
                  <a:txBody>
                    <a:bodyPr/>
                    <a:lstStyle/>
                    <a:p>
                      <a:r>
                        <a:rPr lang="en-US" sz="1600" dirty="0" smtClean="0"/>
                        <a:t>Believe in myself with my studies because I continue to have wonderful Teachers!
Thank you!</a:t>
                      </a:r>
                      <a:endParaRPr lang="en-US" sz="1600" dirty="0"/>
                    </a:p>
                  </a:txBody>
                  <a:tcPr/>
                </a:tc>
                <a:extLst>
                  <a:ext uri="{0D108BD9-81ED-4DB2-BD59-A6C34878D82A}">
                    <a16:rowId xmlns:a16="http://schemas.microsoft.com/office/drawing/2014/main" val="10006"/>
                  </a:ext>
                </a:extLst>
              </a:tr>
              <a:tr h="370840">
                <a:tc>
                  <a:txBody>
                    <a:bodyPr/>
                    <a:lstStyle/>
                    <a:p>
                      <a:r>
                        <a:rPr lang="en-US" sz="1600" dirty="0" smtClean="0"/>
                        <a:t>The clubs here are the absolute best. And so is the DRC. I appreciate Dr. Bettina very much, she has been very helpful and resourceful. </a:t>
                      </a:r>
                      <a:endParaRPr lang="en-US" sz="1600" dirty="0"/>
                    </a:p>
                  </a:txBody>
                  <a:tcPr/>
                </a:tc>
                <a:extLst>
                  <a:ext uri="{0D108BD9-81ED-4DB2-BD59-A6C34878D82A}">
                    <a16:rowId xmlns:a16="http://schemas.microsoft.com/office/drawing/2014/main" val="10007"/>
                  </a:ext>
                </a:extLst>
              </a:tr>
              <a:tr h="370840">
                <a:tc>
                  <a:txBody>
                    <a:bodyPr/>
                    <a:lstStyle/>
                    <a:p>
                      <a:r>
                        <a:rPr lang="en-US" sz="1600" dirty="0" smtClean="0"/>
                        <a:t>I had a great experience. </a:t>
                      </a:r>
                      <a:endParaRPr lang="en-US" sz="1600" dirty="0"/>
                    </a:p>
                  </a:txBody>
                  <a:tcPr/>
                </a:tc>
                <a:extLst>
                  <a:ext uri="{0D108BD9-81ED-4DB2-BD59-A6C34878D82A}">
                    <a16:rowId xmlns:a16="http://schemas.microsoft.com/office/drawing/2014/main" val="10008"/>
                  </a:ext>
                </a:extLst>
              </a:tr>
            </a:tbl>
          </a:graphicData>
        </a:graphic>
      </p:graphicFrame>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1"/>
          <p:cNvSpPr txBox="1"/>
          <p:nvPr/>
        </p:nvSpPr>
        <p:spPr>
          <a:xfrm>
            <a:off x="270000" y="140000"/>
            <a:ext cx="8229600" cy="369332"/>
          </a:xfrm>
          <a:prstGeom prst="rect">
            <a:avLst/>
          </a:prstGeom>
          <a:noFill/>
        </p:spPr>
        <p:txBody>
          <a:bodyPr wrap="square" rtlCol="0"/>
          <a:lstStyle/>
          <a:p>
            <a:r>
              <a:rPr lang="en-US" sz="1600" dirty="0" smtClean="0"/>
              <a:t>Q12 - Please describe one learning experience you had at Cañada College that has helped shape who you are.</a:t>
            </a:r>
            <a:endParaRPr lang="en-US" sz="1600" dirty="0"/>
          </a:p>
        </p:txBody>
      </p:sp>
      <p:graphicFrame>
        <p:nvGraphicFramePr>
          <p:cNvPr id="6" name="Table 5"/>
          <p:cNvGraphicFramePr>
            <a:graphicFrameLocks noGrp="1"/>
          </p:cNvGraphicFramePr>
          <p:nvPr>
            <p:extLst>
              <p:ext uri="{D42A27DB-BD31-4B8C-83A1-F6EECF244321}">
                <p14:modId xmlns:p14="http://schemas.microsoft.com/office/powerpoint/2010/main" val="1704472459"/>
              </p:ext>
            </p:extLst>
          </p:nvPr>
        </p:nvGraphicFramePr>
        <p:xfrm>
          <a:off x="354000" y="1100000"/>
          <a:ext cx="8349264" cy="4856480"/>
        </p:xfrm>
        <a:graphic>
          <a:graphicData uri="http://schemas.openxmlformats.org/drawingml/2006/table">
            <a:tbl>
              <a:tblPr firstRow="1" bandRow="1">
                <a:tableStyleId>{69012ECD-51FC-41F1-AA8D-1B2483CD663E}</a:tableStyleId>
              </a:tblPr>
              <a:tblGrid>
                <a:gridCol w="8349264">
                  <a:extLst>
                    <a:ext uri="{9D8B030D-6E8A-4147-A177-3AD203B41FA5}">
                      <a16:colId xmlns:a16="http://schemas.microsoft.com/office/drawing/2014/main" val="20000"/>
                    </a:ext>
                  </a:extLst>
                </a:gridCol>
              </a:tblGrid>
              <a:tr h="370840">
                <a:tc>
                  <a:txBody>
                    <a:bodyPr/>
                    <a:lstStyle/>
                    <a:p>
                      <a:r>
                        <a:rPr lang="en-US" sz="1600" dirty="0" smtClean="0"/>
                        <a:t>Please describe one learning experience you had at Cañada College that has helped shape who you are.</a:t>
                      </a:r>
                      <a:endParaRPr lang="en-US" sz="1600" dirty="0"/>
                    </a:p>
                  </a:txBody>
                  <a:tcPr/>
                </a:tc>
                <a:extLst>
                  <a:ext uri="{0D108BD9-81ED-4DB2-BD59-A6C34878D82A}">
                    <a16:rowId xmlns:a16="http://schemas.microsoft.com/office/drawing/2014/main" val="10000"/>
                  </a:ext>
                </a:extLst>
              </a:tr>
              <a:tr h="370840">
                <a:tc>
                  <a:txBody>
                    <a:bodyPr/>
                    <a:lstStyle/>
                    <a:p>
                      <a:r>
                        <a:rPr lang="en-US" sz="1600" dirty="0" smtClean="0"/>
                        <a:t>Resilience, never give up.</a:t>
                      </a:r>
                      <a:endParaRPr lang="en-US" sz="1600" dirty="0"/>
                    </a:p>
                  </a:txBody>
                  <a:tcPr/>
                </a:tc>
                <a:extLst>
                  <a:ext uri="{0D108BD9-81ED-4DB2-BD59-A6C34878D82A}">
                    <a16:rowId xmlns:a16="http://schemas.microsoft.com/office/drawing/2014/main" val="10001"/>
                  </a:ext>
                </a:extLst>
              </a:tr>
              <a:tr h="370840">
                <a:tc>
                  <a:txBody>
                    <a:bodyPr/>
                    <a:lstStyle/>
                    <a:p>
                      <a:r>
                        <a:rPr lang="en-US" sz="1600" dirty="0" smtClean="0"/>
                        <a:t>Never give up. Many times I was ready to give up but thanks to my professors, I didn’t. </a:t>
                      </a:r>
                      <a:endParaRPr lang="en-US" sz="1600" dirty="0"/>
                    </a:p>
                  </a:txBody>
                  <a:tcPr/>
                </a:tc>
                <a:extLst>
                  <a:ext uri="{0D108BD9-81ED-4DB2-BD59-A6C34878D82A}">
                    <a16:rowId xmlns:a16="http://schemas.microsoft.com/office/drawing/2014/main" val="10002"/>
                  </a:ext>
                </a:extLst>
              </a:tr>
              <a:tr h="370840">
                <a:tc>
                  <a:txBody>
                    <a:bodyPr/>
                    <a:lstStyle/>
                    <a:p>
                      <a:r>
                        <a:rPr lang="en-US" sz="1600" dirty="0" smtClean="0"/>
                        <a:t>I loved taking ESL 400 along with LIB 100, Professor Pelletier is a great Professor, she cares about her students. Melissa was very helpful and very nice, helpful, dedicated and patience  with everyone. </a:t>
                      </a:r>
                      <a:endParaRPr lang="en-US" sz="1600" dirty="0"/>
                    </a:p>
                  </a:txBody>
                  <a:tcPr/>
                </a:tc>
                <a:extLst>
                  <a:ext uri="{0D108BD9-81ED-4DB2-BD59-A6C34878D82A}">
                    <a16:rowId xmlns:a16="http://schemas.microsoft.com/office/drawing/2014/main" val="10004"/>
                  </a:ext>
                </a:extLst>
              </a:tr>
              <a:tr h="370840">
                <a:tc>
                  <a:txBody>
                    <a:bodyPr/>
                    <a:lstStyle/>
                    <a:p>
                      <a:r>
                        <a:rPr lang="en-US" sz="1600" dirty="0" smtClean="0"/>
                        <a:t>I believe that the obstacles faced during COVID-19 demonstrated my resilience to continue to my educational journey in hopes of becoming a nurse. I will forever cherish the impact Professor Jett Chinn of Science's made in my academic journey. </a:t>
                      </a:r>
                      <a:endParaRPr lang="en-US" sz="1600" dirty="0"/>
                    </a:p>
                  </a:txBody>
                  <a:tcPr/>
                </a:tc>
                <a:extLst>
                  <a:ext uri="{0D108BD9-81ED-4DB2-BD59-A6C34878D82A}">
                    <a16:rowId xmlns:a16="http://schemas.microsoft.com/office/drawing/2014/main" val="10005"/>
                  </a:ext>
                </a:extLst>
              </a:tr>
              <a:tr h="370840">
                <a:tc>
                  <a:txBody>
                    <a:bodyPr/>
                    <a:lstStyle/>
                    <a:p>
                      <a:r>
                        <a:rPr lang="en-US" sz="1600" dirty="0" smtClean="0"/>
                        <a:t>I learned that staying real focused on your work while being involved with your college in beneficial for you.</a:t>
                      </a:r>
                      <a:endParaRPr lang="en-US" sz="1600" dirty="0"/>
                    </a:p>
                  </a:txBody>
                  <a:tcPr/>
                </a:tc>
                <a:extLst>
                  <a:ext uri="{0D108BD9-81ED-4DB2-BD59-A6C34878D82A}">
                    <a16:rowId xmlns:a16="http://schemas.microsoft.com/office/drawing/2014/main" val="10006"/>
                  </a:ext>
                </a:extLst>
              </a:tr>
              <a:tr h="370840">
                <a:tc>
                  <a:txBody>
                    <a:bodyPr/>
                    <a:lstStyle/>
                    <a:p>
                      <a:r>
                        <a:rPr lang="en-US" sz="1600" dirty="0" smtClean="0"/>
                        <a:t>Classes with both Sarita Santos and Patricia Hall has strongly determined my future path. Prof. Patty has taught me about complexity of teaching young children, whilst prof. Santos has opened my mind to diversity and cultural implication of becoming a teacher and mentor. I am, who I am today because their passion and devotion to their subjects, and I feel it channeling through my teaching today. </a:t>
                      </a:r>
                      <a:endParaRPr lang="en-US" sz="1600" dirty="0"/>
                    </a:p>
                  </a:txBody>
                  <a:tcPr/>
                </a:tc>
                <a:extLst>
                  <a:ext uri="{0D108BD9-81ED-4DB2-BD59-A6C34878D82A}">
                    <a16:rowId xmlns:a16="http://schemas.microsoft.com/office/drawing/2014/main" val="10007"/>
                  </a:ext>
                </a:extLst>
              </a:tr>
            </a:tbl>
          </a:graphicData>
        </a:graphic>
      </p:graphicFrame>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1"/>
          <p:cNvSpPr txBox="1"/>
          <p:nvPr/>
        </p:nvSpPr>
        <p:spPr>
          <a:xfrm>
            <a:off x="270000" y="140000"/>
            <a:ext cx="8229600" cy="369332"/>
          </a:xfrm>
          <a:prstGeom prst="rect">
            <a:avLst/>
          </a:prstGeom>
          <a:noFill/>
        </p:spPr>
        <p:txBody>
          <a:bodyPr wrap="square" rtlCol="0"/>
          <a:lstStyle/>
          <a:p>
            <a:r>
              <a:rPr lang="en-US" sz="1600" dirty="0" smtClean="0"/>
              <a:t>Q12 - Please describe one learning experience you had at Cañada College that has helped shape who you are.</a:t>
            </a:r>
            <a:endParaRPr lang="en-US" sz="1600" dirty="0"/>
          </a:p>
        </p:txBody>
      </p:sp>
      <p:graphicFrame>
        <p:nvGraphicFramePr>
          <p:cNvPr id="6" name="Table 5"/>
          <p:cNvGraphicFramePr>
            <a:graphicFrameLocks noGrp="1"/>
          </p:cNvGraphicFramePr>
          <p:nvPr>
            <p:extLst>
              <p:ext uri="{D42A27DB-BD31-4B8C-83A1-F6EECF244321}">
                <p14:modId xmlns:p14="http://schemas.microsoft.com/office/powerpoint/2010/main" val="1579011935"/>
              </p:ext>
            </p:extLst>
          </p:nvPr>
        </p:nvGraphicFramePr>
        <p:xfrm>
          <a:off x="354000" y="1100000"/>
          <a:ext cx="8349264" cy="5191760"/>
        </p:xfrm>
        <a:graphic>
          <a:graphicData uri="http://schemas.openxmlformats.org/drawingml/2006/table">
            <a:tbl>
              <a:tblPr firstRow="1" bandRow="1">
                <a:tableStyleId>{69012ECD-51FC-41F1-AA8D-1B2483CD663E}</a:tableStyleId>
              </a:tblPr>
              <a:tblGrid>
                <a:gridCol w="8349264">
                  <a:extLst>
                    <a:ext uri="{9D8B030D-6E8A-4147-A177-3AD203B41FA5}">
                      <a16:colId xmlns:a16="http://schemas.microsoft.com/office/drawing/2014/main" val="20000"/>
                    </a:ext>
                  </a:extLst>
                </a:gridCol>
              </a:tblGrid>
              <a:tr h="370840">
                <a:tc>
                  <a:txBody>
                    <a:bodyPr/>
                    <a:lstStyle/>
                    <a:p>
                      <a:r>
                        <a:rPr lang="en-US" sz="1600" dirty="0" smtClean="0"/>
                        <a:t>Please describe one learning experience you had at Cañada College that has helped shape who you are.</a:t>
                      </a:r>
                      <a:endParaRPr lang="en-US" sz="1600" dirty="0"/>
                    </a:p>
                  </a:txBody>
                  <a:tcPr/>
                </a:tc>
                <a:extLst>
                  <a:ext uri="{0D108BD9-81ED-4DB2-BD59-A6C34878D82A}">
                    <a16:rowId xmlns:a16="http://schemas.microsoft.com/office/drawing/2014/main" val="10000"/>
                  </a:ext>
                </a:extLst>
              </a:tr>
              <a:tr h="370840">
                <a:tc>
                  <a:txBody>
                    <a:bodyPr/>
                    <a:lstStyle/>
                    <a:p>
                      <a:r>
                        <a:rPr lang="en-US" sz="1600" dirty="0" smtClean="0"/>
                        <a:t>Being part of a study group helped me connected to other students and enhanced my growth.</a:t>
                      </a:r>
                      <a:endParaRPr lang="en-US" sz="1600" dirty="0"/>
                    </a:p>
                  </a:txBody>
                  <a:tcPr/>
                </a:tc>
                <a:extLst>
                  <a:ext uri="{0D108BD9-81ED-4DB2-BD59-A6C34878D82A}">
                    <a16:rowId xmlns:a16="http://schemas.microsoft.com/office/drawing/2014/main" val="10001"/>
                  </a:ext>
                </a:extLst>
              </a:tr>
              <a:tr h="370840">
                <a:tc>
                  <a:txBody>
                    <a:bodyPr/>
                    <a:lstStyle/>
                    <a:p>
                      <a:r>
                        <a:rPr lang="en-US" sz="1600" dirty="0" smtClean="0"/>
                        <a:t>I really loved being part of the Puente Program, ASCC, and Promise program. They taught me so much about valuing who I am and how I can make positive impacts in the world.</a:t>
                      </a:r>
                      <a:endParaRPr lang="en-US" sz="1600" dirty="0"/>
                    </a:p>
                  </a:txBody>
                  <a:tcPr/>
                </a:tc>
                <a:extLst>
                  <a:ext uri="{0D108BD9-81ED-4DB2-BD59-A6C34878D82A}">
                    <a16:rowId xmlns:a16="http://schemas.microsoft.com/office/drawing/2014/main" val="10002"/>
                  </a:ext>
                </a:extLst>
              </a:tr>
              <a:tr h="370840">
                <a:tc>
                  <a:txBody>
                    <a:bodyPr/>
                    <a:lstStyle/>
                    <a:p>
                      <a:r>
                        <a:rPr lang="en-US" sz="1600" dirty="0" smtClean="0"/>
                        <a:t>
Understanding  more culture and diversity</a:t>
                      </a:r>
                      <a:endParaRPr lang="en-US" sz="1600" dirty="0"/>
                    </a:p>
                  </a:txBody>
                  <a:tcPr/>
                </a:tc>
                <a:extLst>
                  <a:ext uri="{0D108BD9-81ED-4DB2-BD59-A6C34878D82A}">
                    <a16:rowId xmlns:a16="http://schemas.microsoft.com/office/drawing/2014/main" val="10003"/>
                  </a:ext>
                </a:extLst>
              </a:tr>
              <a:tr h="370840">
                <a:tc>
                  <a:txBody>
                    <a:bodyPr/>
                    <a:lstStyle/>
                    <a:p>
                      <a:r>
                        <a:rPr lang="en-US" sz="1600" dirty="0" smtClean="0"/>
                        <a:t>I am very analytical and was hesitant to begin an Interior Design program which seemed more like art.  But, I learned that Interior Design does utilize analytical skills and has rules. All the classes together have given me an analytical foundation in Interior Design to make better decisions more quickly. </a:t>
                      </a:r>
                      <a:endParaRPr lang="en-US" sz="1600" dirty="0"/>
                    </a:p>
                  </a:txBody>
                  <a:tcPr/>
                </a:tc>
                <a:extLst>
                  <a:ext uri="{0D108BD9-81ED-4DB2-BD59-A6C34878D82A}">
                    <a16:rowId xmlns:a16="http://schemas.microsoft.com/office/drawing/2014/main" val="10004"/>
                  </a:ext>
                </a:extLst>
              </a:tr>
              <a:tr h="370840">
                <a:tc>
                  <a:txBody>
                    <a:bodyPr/>
                    <a:lstStyle/>
                    <a:p>
                      <a:r>
                        <a:rPr lang="en-US" sz="1600" dirty="0" smtClean="0"/>
                        <a:t>Working with cadavers in anatomy helped shape my personal thoughts and ideas directed towards the study of the human body. I’m grateful for those who chose to donate themselves to science to help educate the future health science workers in today’s society. </a:t>
                      </a:r>
                      <a:endParaRPr lang="en-US" sz="1600" dirty="0"/>
                    </a:p>
                  </a:txBody>
                  <a:tcPr/>
                </a:tc>
                <a:extLst>
                  <a:ext uri="{0D108BD9-81ED-4DB2-BD59-A6C34878D82A}">
                    <a16:rowId xmlns:a16="http://schemas.microsoft.com/office/drawing/2014/main" val="10005"/>
                  </a:ext>
                </a:extLst>
              </a:tr>
              <a:tr h="370840">
                <a:tc>
                  <a:txBody>
                    <a:bodyPr/>
                    <a:lstStyle/>
                    <a:p>
                      <a:r>
                        <a:rPr lang="en-US" sz="1600" dirty="0" smtClean="0"/>
                        <a:t>None</a:t>
                      </a:r>
                      <a:endParaRPr lang="en-US" sz="1600" dirty="0"/>
                    </a:p>
                  </a:txBody>
                  <a:tcPr/>
                </a:tc>
                <a:extLst>
                  <a:ext uri="{0D108BD9-81ED-4DB2-BD59-A6C34878D82A}">
                    <a16:rowId xmlns:a16="http://schemas.microsoft.com/office/drawing/2014/main" val="10006"/>
                  </a:ext>
                </a:extLst>
              </a:tr>
              <a:tr h="370840">
                <a:tc>
                  <a:txBody>
                    <a:bodyPr/>
                    <a:lstStyle/>
                    <a:p>
                      <a:r>
                        <a:rPr lang="en-US" sz="1600" dirty="0" smtClean="0"/>
                        <a:t>I think a learning experience that really shaped me was having to take so much responsibility for my own education with the online classes, I think that although it's been hard, it also forced me to become a much better student.</a:t>
                      </a:r>
                      <a:endParaRPr lang="en-US" sz="1600" dirty="0"/>
                    </a:p>
                  </a:txBody>
                  <a:tcPr/>
                </a:tc>
                <a:extLst>
                  <a:ext uri="{0D108BD9-81ED-4DB2-BD59-A6C34878D82A}">
                    <a16:rowId xmlns:a16="http://schemas.microsoft.com/office/drawing/2014/main" val="10007"/>
                  </a:ext>
                </a:extLst>
              </a:tr>
            </a:tbl>
          </a:graphicData>
        </a:graphic>
      </p:graphicFrame>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1"/>
          <p:cNvSpPr txBox="1"/>
          <p:nvPr/>
        </p:nvSpPr>
        <p:spPr>
          <a:xfrm>
            <a:off x="270000" y="140000"/>
            <a:ext cx="8229600" cy="369332"/>
          </a:xfrm>
          <a:prstGeom prst="rect">
            <a:avLst/>
          </a:prstGeom>
          <a:noFill/>
        </p:spPr>
        <p:txBody>
          <a:bodyPr wrap="square" rtlCol="0"/>
          <a:lstStyle/>
          <a:p>
            <a:r>
              <a:rPr lang="en-US" sz="1600" dirty="0" smtClean="0"/>
              <a:t>Q12 - Please describe one learning experience you had at Cañada College that has helped shape who you are.</a:t>
            </a:r>
            <a:endParaRPr lang="en-US" sz="1600" dirty="0"/>
          </a:p>
        </p:txBody>
      </p:sp>
      <p:graphicFrame>
        <p:nvGraphicFramePr>
          <p:cNvPr id="6" name="Table 5"/>
          <p:cNvGraphicFramePr>
            <a:graphicFrameLocks noGrp="1"/>
          </p:cNvGraphicFramePr>
          <p:nvPr>
            <p:extLst>
              <p:ext uri="{D42A27DB-BD31-4B8C-83A1-F6EECF244321}">
                <p14:modId xmlns:p14="http://schemas.microsoft.com/office/powerpoint/2010/main" val="1579011935"/>
              </p:ext>
            </p:extLst>
          </p:nvPr>
        </p:nvGraphicFramePr>
        <p:xfrm>
          <a:off x="354000" y="1100000"/>
          <a:ext cx="8349264" cy="5516880"/>
        </p:xfrm>
        <a:graphic>
          <a:graphicData uri="http://schemas.openxmlformats.org/drawingml/2006/table">
            <a:tbl>
              <a:tblPr firstRow="1" bandRow="1">
                <a:tableStyleId>{69012ECD-51FC-41F1-AA8D-1B2483CD663E}</a:tableStyleId>
              </a:tblPr>
              <a:tblGrid>
                <a:gridCol w="8349264">
                  <a:extLst>
                    <a:ext uri="{9D8B030D-6E8A-4147-A177-3AD203B41FA5}">
                      <a16:colId xmlns:a16="http://schemas.microsoft.com/office/drawing/2014/main" val="20000"/>
                    </a:ext>
                  </a:extLst>
                </a:gridCol>
              </a:tblGrid>
              <a:tr h="370840">
                <a:tc>
                  <a:txBody>
                    <a:bodyPr/>
                    <a:lstStyle/>
                    <a:p>
                      <a:r>
                        <a:rPr lang="en-US" sz="1600" dirty="0" smtClean="0"/>
                        <a:t>Please describe one learning experience you had at Cañada College that has helped shape who you are.</a:t>
                      </a:r>
                      <a:endParaRPr lang="en-US" sz="1600" dirty="0"/>
                    </a:p>
                  </a:txBody>
                  <a:tcPr/>
                </a:tc>
                <a:extLst>
                  <a:ext uri="{0D108BD9-81ED-4DB2-BD59-A6C34878D82A}">
                    <a16:rowId xmlns:a16="http://schemas.microsoft.com/office/drawing/2014/main" val="10000"/>
                  </a:ext>
                </a:extLst>
              </a:tr>
              <a:tr h="370840">
                <a:tc>
                  <a:txBody>
                    <a:bodyPr/>
                    <a:lstStyle/>
                    <a:p>
                      <a:r>
                        <a:rPr lang="en-US" sz="1600" dirty="0" smtClean="0"/>
                        <a:t>It helped me interact more with my students probably more so online through discussions than we ever would have in person.</a:t>
                      </a:r>
                      <a:endParaRPr lang="en-US" sz="1600" dirty="0"/>
                    </a:p>
                  </a:txBody>
                  <a:tcPr/>
                </a:tc>
                <a:extLst>
                  <a:ext uri="{0D108BD9-81ED-4DB2-BD59-A6C34878D82A}">
                    <a16:rowId xmlns:a16="http://schemas.microsoft.com/office/drawing/2014/main" val="10001"/>
                  </a:ext>
                </a:extLst>
              </a:tr>
              <a:tr h="370840">
                <a:tc>
                  <a:txBody>
                    <a:bodyPr/>
                    <a:lstStyle/>
                    <a:p>
                      <a:r>
                        <a:rPr lang="en-US" sz="1600" dirty="0" smtClean="0"/>
                        <a:t>I learned to ask for help.... i was the type of guy that never asked for help until i encountered some difficulties when i was taking Eng100, at that point i was push to open myself to ask for help, it was a life changer. From that day, I knew that college was going to be easier with the help of others, I understood that i was there to learn so it was fine to ask for help</a:t>
                      </a:r>
                      <a:endParaRPr lang="en-US" sz="1600" dirty="0"/>
                    </a:p>
                  </a:txBody>
                  <a:tcPr/>
                </a:tc>
                <a:extLst>
                  <a:ext uri="{0D108BD9-81ED-4DB2-BD59-A6C34878D82A}">
                    <a16:rowId xmlns:a16="http://schemas.microsoft.com/office/drawing/2014/main" val="10002"/>
                  </a:ext>
                </a:extLst>
              </a:tr>
              <a:tr h="370840">
                <a:tc>
                  <a:txBody>
                    <a:bodyPr/>
                    <a:lstStyle/>
                    <a:p>
                      <a:r>
                        <a:rPr lang="en-US" sz="1600" dirty="0" smtClean="0"/>
                        <a:t>When I was younger I did not do great in school. Being 40 and starting back to school was challenging at first, but seeing how if I put my mind to it I could do great. I had a great experience and learned a lot. </a:t>
                      </a:r>
                      <a:endParaRPr lang="en-US" sz="1600" dirty="0"/>
                    </a:p>
                  </a:txBody>
                  <a:tcPr/>
                </a:tc>
                <a:extLst>
                  <a:ext uri="{0D108BD9-81ED-4DB2-BD59-A6C34878D82A}">
                    <a16:rowId xmlns:a16="http://schemas.microsoft.com/office/drawing/2014/main" val="10003"/>
                  </a:ext>
                </a:extLst>
              </a:tr>
              <a:tr h="370840">
                <a:tc>
                  <a:txBody>
                    <a:bodyPr/>
                    <a:lstStyle/>
                    <a:p>
                      <a:r>
                        <a:rPr lang="en-US" sz="1600" dirty="0" smtClean="0"/>
                        <a:t>Working with a variety of different people during labs improved my ability to communicate with others. </a:t>
                      </a:r>
                      <a:endParaRPr lang="en-US" sz="1600" dirty="0"/>
                    </a:p>
                  </a:txBody>
                  <a:tcPr/>
                </a:tc>
                <a:extLst>
                  <a:ext uri="{0D108BD9-81ED-4DB2-BD59-A6C34878D82A}">
                    <a16:rowId xmlns:a16="http://schemas.microsoft.com/office/drawing/2014/main" val="10004"/>
                  </a:ext>
                </a:extLst>
              </a:tr>
              <a:tr h="370840">
                <a:tc>
                  <a:txBody>
                    <a:bodyPr/>
                    <a:lstStyle/>
                    <a:p>
                      <a:r>
                        <a:rPr lang="en-US" sz="1600" dirty="0" smtClean="0"/>
                        <a:t>All of my teachers were amazing professionals and I love all of them... I will be really grateful for all that help they gave me when I needed them...</a:t>
                      </a:r>
                      <a:endParaRPr lang="en-US" sz="1600" dirty="0"/>
                    </a:p>
                  </a:txBody>
                  <a:tcPr/>
                </a:tc>
                <a:extLst>
                  <a:ext uri="{0D108BD9-81ED-4DB2-BD59-A6C34878D82A}">
                    <a16:rowId xmlns:a16="http://schemas.microsoft.com/office/drawing/2014/main" val="10005"/>
                  </a:ext>
                </a:extLst>
              </a:tr>
              <a:tr h="370840">
                <a:tc>
                  <a:txBody>
                    <a:bodyPr/>
                    <a:lstStyle/>
                    <a:p>
                      <a:r>
                        <a:rPr lang="en-US" sz="1600" dirty="0" smtClean="0"/>
                        <a:t>All my classes shaped my way of thinking.
2019 public communications class the Professor emphasized how important it was to move forward after Cańada into four year university.  He then said to continue and finish a masters program. He was so inspirational.My take away from were his use of an outline and use the rules of pubic speaking.  My papers have been well written  ever since. </a:t>
                      </a:r>
                      <a:endParaRPr lang="en-US" sz="1600" dirty="0"/>
                    </a:p>
                  </a:txBody>
                  <a:tcPr/>
                </a:tc>
                <a:extLst>
                  <a:ext uri="{0D108BD9-81ED-4DB2-BD59-A6C34878D82A}">
                    <a16:rowId xmlns:a16="http://schemas.microsoft.com/office/drawing/2014/main" val="10006"/>
                  </a:ext>
                </a:extLst>
              </a:tr>
            </a:tbl>
          </a:graphicData>
        </a:graphic>
      </p:graphicFrame>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1"/>
          <p:cNvSpPr txBox="1"/>
          <p:nvPr/>
        </p:nvSpPr>
        <p:spPr>
          <a:xfrm>
            <a:off x="270000" y="140000"/>
            <a:ext cx="8229600" cy="369332"/>
          </a:xfrm>
          <a:prstGeom prst="rect">
            <a:avLst/>
          </a:prstGeom>
          <a:noFill/>
        </p:spPr>
        <p:txBody>
          <a:bodyPr wrap="square" rtlCol="0"/>
          <a:lstStyle/>
          <a:p>
            <a:r>
              <a:rPr lang="en-US" sz="1600" dirty="0" smtClean="0"/>
              <a:t>Q12 - Please describe one learning experience you had at Cañada College that has helped shape who you are.</a:t>
            </a:r>
            <a:endParaRPr lang="en-US" sz="1600" dirty="0"/>
          </a:p>
        </p:txBody>
      </p:sp>
      <p:graphicFrame>
        <p:nvGraphicFramePr>
          <p:cNvPr id="6" name="Table 5"/>
          <p:cNvGraphicFramePr>
            <a:graphicFrameLocks noGrp="1"/>
          </p:cNvGraphicFramePr>
          <p:nvPr>
            <p:extLst>
              <p:ext uri="{D42A27DB-BD31-4B8C-83A1-F6EECF244321}">
                <p14:modId xmlns:p14="http://schemas.microsoft.com/office/powerpoint/2010/main" val="1579011935"/>
              </p:ext>
            </p:extLst>
          </p:nvPr>
        </p:nvGraphicFramePr>
        <p:xfrm>
          <a:off x="354000" y="1100000"/>
          <a:ext cx="8349264" cy="4866640"/>
        </p:xfrm>
        <a:graphic>
          <a:graphicData uri="http://schemas.openxmlformats.org/drawingml/2006/table">
            <a:tbl>
              <a:tblPr firstRow="1" bandRow="1">
                <a:tableStyleId>{69012ECD-51FC-41F1-AA8D-1B2483CD663E}</a:tableStyleId>
              </a:tblPr>
              <a:tblGrid>
                <a:gridCol w="8349264">
                  <a:extLst>
                    <a:ext uri="{9D8B030D-6E8A-4147-A177-3AD203B41FA5}">
                      <a16:colId xmlns:a16="http://schemas.microsoft.com/office/drawing/2014/main" val="20000"/>
                    </a:ext>
                  </a:extLst>
                </a:gridCol>
              </a:tblGrid>
              <a:tr h="370840">
                <a:tc>
                  <a:txBody>
                    <a:bodyPr/>
                    <a:lstStyle/>
                    <a:p>
                      <a:r>
                        <a:rPr lang="en-US" sz="1600" dirty="0" smtClean="0"/>
                        <a:t>Please describe one learning experience you had at Cañada College that has helped shape who you are.</a:t>
                      </a:r>
                      <a:endParaRPr lang="en-US" sz="1600" dirty="0"/>
                    </a:p>
                  </a:txBody>
                  <a:tcPr/>
                </a:tc>
                <a:extLst>
                  <a:ext uri="{0D108BD9-81ED-4DB2-BD59-A6C34878D82A}">
                    <a16:rowId xmlns:a16="http://schemas.microsoft.com/office/drawing/2014/main" val="10000"/>
                  </a:ext>
                </a:extLst>
              </a:tr>
              <a:tr h="370840">
                <a:tc>
                  <a:txBody>
                    <a:bodyPr/>
                    <a:lstStyle/>
                    <a:p>
                      <a:r>
                        <a:rPr lang="en-US" sz="1600" dirty="0" smtClean="0"/>
                        <a:t>The sociology courses I took with Professor Lee confirmed my desire to pursue my degree in Sociology.  In these courses I learned more about problems and issues that affect our society along with some ways we can work toward solving those problems.</a:t>
                      </a:r>
                      <a:endParaRPr lang="en-US" sz="1600" dirty="0"/>
                    </a:p>
                  </a:txBody>
                  <a:tcPr/>
                </a:tc>
                <a:extLst>
                  <a:ext uri="{0D108BD9-81ED-4DB2-BD59-A6C34878D82A}">
                    <a16:rowId xmlns:a16="http://schemas.microsoft.com/office/drawing/2014/main" val="10001"/>
                  </a:ext>
                </a:extLst>
              </a:tr>
              <a:tr h="370840">
                <a:tc>
                  <a:txBody>
                    <a:bodyPr/>
                    <a:lstStyle/>
                    <a:p>
                      <a:r>
                        <a:rPr lang="en-US" sz="1600" dirty="0" smtClean="0"/>
                        <a:t>The Canada Promise Scholarship program and the learning center helped me find the resources that I needed to succeed in school. </a:t>
                      </a:r>
                      <a:endParaRPr lang="en-US" sz="1600" dirty="0"/>
                    </a:p>
                  </a:txBody>
                  <a:tcPr/>
                </a:tc>
                <a:extLst>
                  <a:ext uri="{0D108BD9-81ED-4DB2-BD59-A6C34878D82A}">
                    <a16:rowId xmlns:a16="http://schemas.microsoft.com/office/drawing/2014/main" val="10002"/>
                  </a:ext>
                </a:extLst>
              </a:tr>
              <a:tr h="370840">
                <a:tc>
                  <a:txBody>
                    <a:bodyPr/>
                    <a:lstStyle/>
                    <a:p>
                      <a:r>
                        <a:rPr lang="en-US" sz="1600" dirty="0" smtClean="0"/>
                        <a:t>The biggest learning experience I had was how to manage my time. Having the skills set that I developed at school will help me in the workforce.</a:t>
                      </a:r>
                      <a:endParaRPr lang="en-US" sz="1600" dirty="0"/>
                    </a:p>
                  </a:txBody>
                  <a:tcPr/>
                </a:tc>
                <a:extLst>
                  <a:ext uri="{0D108BD9-81ED-4DB2-BD59-A6C34878D82A}">
                    <a16:rowId xmlns:a16="http://schemas.microsoft.com/office/drawing/2014/main" val="10003"/>
                  </a:ext>
                </a:extLst>
              </a:tr>
              <a:tr h="370840">
                <a:tc>
                  <a:txBody>
                    <a:bodyPr/>
                    <a:lstStyle/>
                    <a:p>
                      <a:r>
                        <a:rPr lang="en-US" sz="1600" dirty="0" smtClean="0"/>
                        <a:t>Mental Health counseling</a:t>
                      </a:r>
                      <a:endParaRPr lang="en-US" sz="1600" dirty="0"/>
                    </a:p>
                  </a:txBody>
                  <a:tcPr/>
                </a:tc>
                <a:extLst>
                  <a:ext uri="{0D108BD9-81ED-4DB2-BD59-A6C34878D82A}">
                    <a16:rowId xmlns:a16="http://schemas.microsoft.com/office/drawing/2014/main" val="10004"/>
                  </a:ext>
                </a:extLst>
              </a:tr>
              <a:tr h="370840">
                <a:tc>
                  <a:txBody>
                    <a:bodyPr/>
                    <a:lstStyle/>
                    <a:p>
                      <a:r>
                        <a:rPr lang="en-US" sz="1600" dirty="0" smtClean="0"/>
                        <a:t>Taking a variety of classes so I feel knowledgeable in many fileds</a:t>
                      </a:r>
                      <a:endParaRPr lang="en-US" sz="1600" dirty="0"/>
                    </a:p>
                  </a:txBody>
                  <a:tcPr/>
                </a:tc>
                <a:extLst>
                  <a:ext uri="{0D108BD9-81ED-4DB2-BD59-A6C34878D82A}">
                    <a16:rowId xmlns:a16="http://schemas.microsoft.com/office/drawing/2014/main" val="10005"/>
                  </a:ext>
                </a:extLst>
              </a:tr>
              <a:tr h="370840">
                <a:tc>
                  <a:txBody>
                    <a:bodyPr/>
                    <a:lstStyle/>
                    <a:p>
                      <a:r>
                        <a:rPr lang="en-US" sz="1600" dirty="0" smtClean="0"/>
                        <a:t>Getting to listen to other people's point of views in class discussion boards. </a:t>
                      </a:r>
                      <a:endParaRPr lang="en-US" sz="1600" dirty="0"/>
                    </a:p>
                  </a:txBody>
                  <a:tcPr/>
                </a:tc>
                <a:extLst>
                  <a:ext uri="{0D108BD9-81ED-4DB2-BD59-A6C34878D82A}">
                    <a16:rowId xmlns:a16="http://schemas.microsoft.com/office/drawing/2014/main" val="10006"/>
                  </a:ext>
                </a:extLst>
              </a:tr>
              <a:tr h="370840">
                <a:tc>
                  <a:txBody>
                    <a:bodyPr/>
                    <a:lstStyle/>
                    <a:p>
                      <a:r>
                        <a:rPr lang="en-US" sz="1600" dirty="0" smtClean="0"/>
                        <a:t>My interest in Spanish burst into a passion for Latino cultures. Coming from Europe, I was not exposed to many aspects of arts, literature, theatres specific to Latin America. Now my world is at least twice as big as it was before.</a:t>
                      </a:r>
                      <a:endParaRPr lang="en-US" sz="1600" dirty="0"/>
                    </a:p>
                  </a:txBody>
                  <a:tcPr/>
                </a:tc>
                <a:extLst>
                  <a:ext uri="{0D108BD9-81ED-4DB2-BD59-A6C34878D82A}">
                    <a16:rowId xmlns:a16="http://schemas.microsoft.com/office/drawing/2014/main" val="10007"/>
                  </a:ext>
                </a:extLst>
              </a:tr>
              <a:tr h="370840">
                <a:tc>
                  <a:txBody>
                    <a:bodyPr/>
                    <a:lstStyle/>
                    <a:p>
                      <a:r>
                        <a:rPr lang="en-US" sz="1600" dirty="0" smtClean="0"/>
                        <a:t>Global Internship </a:t>
                      </a:r>
                      <a:endParaRPr lang="en-US" sz="1600" dirty="0"/>
                    </a:p>
                  </a:txBody>
                  <a:tcPr/>
                </a:tc>
                <a:extLst>
                  <a:ext uri="{0D108BD9-81ED-4DB2-BD59-A6C34878D82A}">
                    <a16:rowId xmlns:a16="http://schemas.microsoft.com/office/drawing/2014/main" val="10008"/>
                  </a:ext>
                </a:extLst>
              </a:tr>
            </a:tbl>
          </a:graphicData>
        </a:graphic>
      </p:graphicFrame>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1"/>
          <p:cNvSpPr txBox="1"/>
          <p:nvPr/>
        </p:nvSpPr>
        <p:spPr>
          <a:xfrm>
            <a:off x="270000" y="140000"/>
            <a:ext cx="8229600" cy="369332"/>
          </a:xfrm>
          <a:prstGeom prst="rect">
            <a:avLst/>
          </a:prstGeom>
          <a:noFill/>
        </p:spPr>
        <p:txBody>
          <a:bodyPr wrap="square" rtlCol="0"/>
          <a:lstStyle/>
          <a:p>
            <a:r>
              <a:rPr lang="en-US" sz="1600" dirty="0" smtClean="0"/>
              <a:t>Q12 - Please describe one learning experience you had at Cañada College that has helped shape who you are.</a:t>
            </a:r>
            <a:endParaRPr lang="en-US" sz="1600" dirty="0"/>
          </a:p>
        </p:txBody>
      </p:sp>
      <p:graphicFrame>
        <p:nvGraphicFramePr>
          <p:cNvPr id="6" name="Table 5"/>
          <p:cNvGraphicFramePr>
            <a:graphicFrameLocks noGrp="1"/>
          </p:cNvGraphicFramePr>
          <p:nvPr>
            <p:extLst>
              <p:ext uri="{D42A27DB-BD31-4B8C-83A1-F6EECF244321}">
                <p14:modId xmlns:p14="http://schemas.microsoft.com/office/powerpoint/2010/main" val="1579011935"/>
              </p:ext>
            </p:extLst>
          </p:nvPr>
        </p:nvGraphicFramePr>
        <p:xfrm>
          <a:off x="354000" y="1100000"/>
          <a:ext cx="8349264" cy="5435600"/>
        </p:xfrm>
        <a:graphic>
          <a:graphicData uri="http://schemas.openxmlformats.org/drawingml/2006/table">
            <a:tbl>
              <a:tblPr firstRow="1" bandRow="1">
                <a:tableStyleId>{69012ECD-51FC-41F1-AA8D-1B2483CD663E}</a:tableStyleId>
              </a:tblPr>
              <a:tblGrid>
                <a:gridCol w="8349264">
                  <a:extLst>
                    <a:ext uri="{9D8B030D-6E8A-4147-A177-3AD203B41FA5}">
                      <a16:colId xmlns:a16="http://schemas.microsoft.com/office/drawing/2014/main" val="20000"/>
                    </a:ext>
                  </a:extLst>
                </a:gridCol>
              </a:tblGrid>
              <a:tr h="370840">
                <a:tc>
                  <a:txBody>
                    <a:bodyPr/>
                    <a:lstStyle/>
                    <a:p>
                      <a:r>
                        <a:rPr lang="en-US" sz="1600" dirty="0" smtClean="0"/>
                        <a:t>Please describe one learning experience you had at Cañada College that has helped shape who you are.</a:t>
                      </a:r>
                      <a:endParaRPr lang="en-US" sz="1600" dirty="0"/>
                    </a:p>
                  </a:txBody>
                  <a:tcPr/>
                </a:tc>
                <a:extLst>
                  <a:ext uri="{0D108BD9-81ED-4DB2-BD59-A6C34878D82A}">
                    <a16:rowId xmlns:a16="http://schemas.microsoft.com/office/drawing/2014/main" val="10000"/>
                  </a:ext>
                </a:extLst>
              </a:tr>
              <a:tr h="370840">
                <a:tc>
                  <a:txBody>
                    <a:bodyPr/>
                    <a:lstStyle/>
                    <a:p>
                      <a:r>
                        <a:rPr lang="en-US" sz="1600" dirty="0" smtClean="0"/>
                        <a:t>Going back to school as an adult and as a single mother. Everyone was extremely welcoming. I loved the environment and Canada College culture. It was over all a great experience. Wish I was able to spend more time on campus the last 3 semesters</a:t>
                      </a:r>
                      <a:endParaRPr lang="en-US" sz="1600" dirty="0"/>
                    </a:p>
                  </a:txBody>
                  <a:tcPr/>
                </a:tc>
                <a:extLst>
                  <a:ext uri="{0D108BD9-81ED-4DB2-BD59-A6C34878D82A}">
                    <a16:rowId xmlns:a16="http://schemas.microsoft.com/office/drawing/2014/main" val="10001"/>
                  </a:ext>
                </a:extLst>
              </a:tr>
              <a:tr h="370840">
                <a:tc>
                  <a:txBody>
                    <a:bodyPr/>
                    <a:lstStyle/>
                    <a:p>
                      <a:r>
                        <a:rPr lang="en-US" sz="1600" dirty="0" smtClean="0"/>
                        <a:t>I learned more about how the working world works in terms of what jobs would expect out of you, and how to be punctual with due dates on projects related to my field of work.</a:t>
                      </a:r>
                      <a:endParaRPr lang="en-US" sz="1600" dirty="0"/>
                    </a:p>
                  </a:txBody>
                  <a:tcPr/>
                </a:tc>
                <a:extLst>
                  <a:ext uri="{0D108BD9-81ED-4DB2-BD59-A6C34878D82A}">
                    <a16:rowId xmlns:a16="http://schemas.microsoft.com/office/drawing/2014/main" val="10002"/>
                  </a:ext>
                </a:extLst>
              </a:tr>
              <a:tr h="370840">
                <a:tc>
                  <a:txBody>
                    <a:bodyPr/>
                    <a:lstStyle/>
                    <a:p>
                      <a:r>
                        <a:rPr lang="en-US" sz="1600" dirty="0" smtClean="0"/>
                        <a:t>I became a brave person. I started seeking opportunities and reaching my goals. </a:t>
                      </a:r>
                      <a:endParaRPr lang="en-US" sz="1600" dirty="0"/>
                    </a:p>
                  </a:txBody>
                  <a:tcPr/>
                </a:tc>
                <a:extLst>
                  <a:ext uri="{0D108BD9-81ED-4DB2-BD59-A6C34878D82A}">
                    <a16:rowId xmlns:a16="http://schemas.microsoft.com/office/drawing/2014/main" val="10003"/>
                  </a:ext>
                </a:extLst>
              </a:tr>
              <a:tr h="370840">
                <a:tc>
                  <a:txBody>
                    <a:bodyPr/>
                    <a:lstStyle/>
                    <a:p>
                      <a:r>
                        <a:rPr lang="en-US" sz="1600" dirty="0" smtClean="0"/>
                        <a:t>I have learned a new language. </a:t>
                      </a:r>
                      <a:endParaRPr lang="en-US" sz="1600" dirty="0"/>
                    </a:p>
                  </a:txBody>
                  <a:tcPr/>
                </a:tc>
                <a:extLst>
                  <a:ext uri="{0D108BD9-81ED-4DB2-BD59-A6C34878D82A}">
                    <a16:rowId xmlns:a16="http://schemas.microsoft.com/office/drawing/2014/main" val="10004"/>
                  </a:ext>
                </a:extLst>
              </a:tr>
              <a:tr h="370840">
                <a:tc>
                  <a:txBody>
                    <a:bodyPr/>
                    <a:lstStyle/>
                    <a:p>
                      <a:r>
                        <a:rPr lang="en-US" sz="1600" dirty="0" smtClean="0"/>
                        <a:t>I learned to manage my time better while working to get myself out of academic probation. I realized I was spending too much time on things that didn't further me like watching tv, scrolling on social media apps, socializing with friends who were not interested in the same goals as me. I was able to meet more kinds of people and make better decisions about where I was heading and how to keep motivated. </a:t>
                      </a:r>
                      <a:endParaRPr lang="en-US" sz="1600" dirty="0"/>
                    </a:p>
                  </a:txBody>
                  <a:tcPr/>
                </a:tc>
                <a:extLst>
                  <a:ext uri="{0D108BD9-81ED-4DB2-BD59-A6C34878D82A}">
                    <a16:rowId xmlns:a16="http://schemas.microsoft.com/office/drawing/2014/main" val="10005"/>
                  </a:ext>
                </a:extLst>
              </a:tr>
              <a:tr h="370840">
                <a:tc>
                  <a:txBody>
                    <a:bodyPr/>
                    <a:lstStyle/>
                    <a:p>
                      <a:r>
                        <a:rPr lang="en-US" sz="1600" dirty="0" smtClean="0"/>
                        <a:t>One learning experience I had at cañada college that shaped who I am is my professor Sarita santos she has been awesome in being empathetic and understanding of me and is an awesome professor. She taught me so much that I will always carry with me.</a:t>
                      </a:r>
                      <a:endParaRPr lang="en-US" sz="1600" dirty="0"/>
                    </a:p>
                  </a:txBody>
                  <a:tcPr/>
                </a:tc>
                <a:extLst>
                  <a:ext uri="{0D108BD9-81ED-4DB2-BD59-A6C34878D82A}">
                    <a16:rowId xmlns:a16="http://schemas.microsoft.com/office/drawing/2014/main" val="10006"/>
                  </a:ext>
                </a:extLst>
              </a:tr>
              <a:tr h="370840">
                <a:tc>
                  <a:txBody>
                    <a:bodyPr/>
                    <a:lstStyle/>
                    <a:p>
                      <a:r>
                        <a:rPr lang="en-US" sz="1600" dirty="0" smtClean="0"/>
                        <a:t>One experience that really shaped the way I'm is when I was having a very very hard time in my life and canadacollege was my only motivation to keep going and never give up on my dreams. </a:t>
                      </a:r>
                      <a:endParaRPr lang="en-US" sz="1600" dirty="0"/>
                    </a:p>
                  </a:txBody>
                  <a:tcPr/>
                </a:tc>
                <a:extLst>
                  <a:ext uri="{0D108BD9-81ED-4DB2-BD59-A6C34878D82A}">
                    <a16:rowId xmlns:a16="http://schemas.microsoft.com/office/drawing/2014/main" val="10007"/>
                  </a:ext>
                </a:extLst>
              </a:tr>
            </a:tbl>
          </a:graphicData>
        </a:graphic>
      </p:graphicFrame>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1"/>
          <p:cNvSpPr txBox="1"/>
          <p:nvPr/>
        </p:nvSpPr>
        <p:spPr>
          <a:xfrm>
            <a:off x="270000" y="140000"/>
            <a:ext cx="8229600" cy="369332"/>
          </a:xfrm>
          <a:prstGeom prst="rect">
            <a:avLst/>
          </a:prstGeom>
          <a:noFill/>
        </p:spPr>
        <p:txBody>
          <a:bodyPr wrap="square" rtlCol="0"/>
          <a:lstStyle/>
          <a:p>
            <a:r>
              <a:rPr lang="en-US" sz="1600" dirty="0" smtClean="0"/>
              <a:t>Q12 - Please describe one learning experience you had at Cañada College that has helped shape who you are.</a:t>
            </a:r>
            <a:endParaRPr lang="en-US" sz="1600" dirty="0"/>
          </a:p>
        </p:txBody>
      </p:sp>
      <p:graphicFrame>
        <p:nvGraphicFramePr>
          <p:cNvPr id="6" name="Table 5"/>
          <p:cNvGraphicFramePr>
            <a:graphicFrameLocks noGrp="1"/>
          </p:cNvGraphicFramePr>
          <p:nvPr>
            <p:extLst>
              <p:ext uri="{D42A27DB-BD31-4B8C-83A1-F6EECF244321}">
                <p14:modId xmlns:p14="http://schemas.microsoft.com/office/powerpoint/2010/main" val="1209884072"/>
              </p:ext>
            </p:extLst>
          </p:nvPr>
        </p:nvGraphicFramePr>
        <p:xfrm>
          <a:off x="354000" y="1100000"/>
          <a:ext cx="8349264" cy="3789680"/>
        </p:xfrm>
        <a:graphic>
          <a:graphicData uri="http://schemas.openxmlformats.org/drawingml/2006/table">
            <a:tbl>
              <a:tblPr firstRow="1" bandRow="1">
                <a:tableStyleId>{69012ECD-51FC-41F1-AA8D-1B2483CD663E}</a:tableStyleId>
              </a:tblPr>
              <a:tblGrid>
                <a:gridCol w="8349264">
                  <a:extLst>
                    <a:ext uri="{9D8B030D-6E8A-4147-A177-3AD203B41FA5}">
                      <a16:colId xmlns:a16="http://schemas.microsoft.com/office/drawing/2014/main" val="20000"/>
                    </a:ext>
                  </a:extLst>
                </a:gridCol>
              </a:tblGrid>
              <a:tr h="370840">
                <a:tc>
                  <a:txBody>
                    <a:bodyPr/>
                    <a:lstStyle/>
                    <a:p>
                      <a:r>
                        <a:rPr lang="en-US" sz="1600" dirty="0" smtClean="0"/>
                        <a:t>Please describe one learning experience you had at Cañada College that has helped shape who you are.</a:t>
                      </a:r>
                      <a:endParaRPr lang="en-US" sz="1600" dirty="0"/>
                    </a:p>
                  </a:txBody>
                  <a:tcPr/>
                </a:tc>
                <a:extLst>
                  <a:ext uri="{0D108BD9-81ED-4DB2-BD59-A6C34878D82A}">
                    <a16:rowId xmlns:a16="http://schemas.microsoft.com/office/drawing/2014/main" val="10000"/>
                  </a:ext>
                </a:extLst>
              </a:tr>
              <a:tr h="370840">
                <a:tc>
                  <a:txBody>
                    <a:bodyPr/>
                    <a:lstStyle/>
                    <a:p>
                      <a:r>
                        <a:rPr lang="en-US" sz="1600" dirty="0" smtClean="0"/>
                        <a:t>I had an excellent learning experience in the radiology program. Excellent director, teachers and class. Most definitely has helped shape who I am today. Thank you! 
The Canada college environment and staff are welcoming.</a:t>
                      </a:r>
                      <a:endParaRPr lang="en-US" sz="1600" dirty="0"/>
                    </a:p>
                  </a:txBody>
                  <a:tcPr/>
                </a:tc>
                <a:extLst>
                  <a:ext uri="{0D108BD9-81ED-4DB2-BD59-A6C34878D82A}">
                    <a16:rowId xmlns:a16="http://schemas.microsoft.com/office/drawing/2014/main" val="10001"/>
                  </a:ext>
                </a:extLst>
              </a:tr>
              <a:tr h="370840">
                <a:tc>
                  <a:txBody>
                    <a:bodyPr/>
                    <a:lstStyle/>
                    <a:p>
                      <a:r>
                        <a:rPr lang="en-US" sz="1600" dirty="0" smtClean="0"/>
                        <a:t>Knowing new people from different countries </a:t>
                      </a:r>
                      <a:endParaRPr lang="en-US" sz="1600" dirty="0"/>
                    </a:p>
                  </a:txBody>
                  <a:tcPr/>
                </a:tc>
                <a:extLst>
                  <a:ext uri="{0D108BD9-81ED-4DB2-BD59-A6C34878D82A}">
                    <a16:rowId xmlns:a16="http://schemas.microsoft.com/office/drawing/2014/main" val="10002"/>
                  </a:ext>
                </a:extLst>
              </a:tr>
              <a:tr h="370840">
                <a:tc>
                  <a:txBody>
                    <a:bodyPr/>
                    <a:lstStyle/>
                    <a:p>
                      <a:r>
                        <a:rPr lang="en-US" sz="1600" dirty="0" smtClean="0"/>
                        <a:t>Being able to work with a variety of students and attend classes in person even still during the pandemic. </a:t>
                      </a:r>
                      <a:endParaRPr lang="en-US" sz="1600" dirty="0"/>
                    </a:p>
                  </a:txBody>
                  <a:tcPr/>
                </a:tc>
                <a:extLst>
                  <a:ext uri="{0D108BD9-81ED-4DB2-BD59-A6C34878D82A}">
                    <a16:rowId xmlns:a16="http://schemas.microsoft.com/office/drawing/2014/main" val="10003"/>
                  </a:ext>
                </a:extLst>
              </a:tr>
              <a:tr h="370840">
                <a:tc>
                  <a:txBody>
                    <a:bodyPr/>
                    <a:lstStyle/>
                    <a:p>
                      <a:r>
                        <a:rPr lang="en-US" sz="1600" dirty="0" smtClean="0"/>
                        <a:t>A learning experience I have had at Cañada college is that I am able to manage my time really well. During my last two years at Cañada, I was working full time, going to school full time, and helping my son (in middle school) adjust to distance learning. It has not been easy, but it showed me that if I put my mind to it, I can accomplish it. </a:t>
                      </a:r>
                      <a:endParaRPr lang="en-US" sz="1600" dirty="0"/>
                    </a:p>
                  </a:txBody>
                  <a:tcPr/>
                </a:tc>
                <a:extLst>
                  <a:ext uri="{0D108BD9-81ED-4DB2-BD59-A6C34878D82A}">
                    <a16:rowId xmlns:a16="http://schemas.microsoft.com/office/drawing/2014/main" val="10004"/>
                  </a:ext>
                </a:extLst>
              </a:tr>
              <a:tr h="370840">
                <a:tc>
                  <a:txBody>
                    <a:bodyPr/>
                    <a:lstStyle/>
                    <a:p>
                      <a:endParaRPr lang="en-US" sz="1600" dirty="0"/>
                    </a:p>
                  </a:txBody>
                  <a:tcPr/>
                </a:tc>
                <a:extLst>
                  <a:ext uri="{0D108BD9-81ED-4DB2-BD59-A6C34878D82A}">
                    <a16:rowId xmlns:a16="http://schemas.microsoft.com/office/drawing/2014/main" val="10005"/>
                  </a:ext>
                </a:extLst>
              </a:tr>
            </a:tbl>
          </a:graphicData>
        </a:graphic>
      </p:graphicFrame>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600" dirty="0" smtClean="0"/>
              <a:t>In March 2020, the PBC updated the graduation survey instrument as follows:</a:t>
            </a:r>
            <a:endParaRPr lang="en-US" sz="3600" dirty="0"/>
          </a:p>
        </p:txBody>
      </p:sp>
      <p:sp>
        <p:nvSpPr>
          <p:cNvPr id="3" name="Content Placeholder 2"/>
          <p:cNvSpPr>
            <a:spLocks noGrp="1"/>
          </p:cNvSpPr>
          <p:nvPr>
            <p:ph idx="1"/>
          </p:nvPr>
        </p:nvSpPr>
        <p:spPr>
          <a:xfrm>
            <a:off x="628650" y="1903276"/>
            <a:ext cx="7886700" cy="3774281"/>
          </a:xfrm>
        </p:spPr>
        <p:txBody>
          <a:bodyPr>
            <a:normAutofit fontScale="62500" lnSpcReduction="20000"/>
          </a:bodyPr>
          <a:lstStyle/>
          <a:p>
            <a:pPr>
              <a:buFont typeface="Wingdings" panose="05000000000000000000" pitchFamily="2" charset="2"/>
              <a:buChar char="v"/>
            </a:pPr>
            <a:r>
              <a:rPr lang="en-US" dirty="0" smtClean="0"/>
              <a:t>Achieve the intent of the </a:t>
            </a:r>
            <a:r>
              <a:rPr lang="en-US" dirty="0" smtClean="0"/>
              <a:t>(2017) changes </a:t>
            </a:r>
            <a:r>
              <a:rPr lang="en-US" dirty="0" smtClean="0"/>
              <a:t>to the mission statement by:</a:t>
            </a:r>
          </a:p>
          <a:p>
            <a:pPr lvl="1">
              <a:buFont typeface="Courier New" panose="02070309020205020404" pitchFamily="49" charset="0"/>
              <a:buChar char="o"/>
            </a:pPr>
            <a:r>
              <a:rPr lang="en-US" dirty="0" smtClean="0"/>
              <a:t>Adding open response questions regarding barriers the student faced while at Cañada (Q.13-14).</a:t>
            </a:r>
          </a:p>
          <a:p>
            <a:pPr lvl="1">
              <a:buFont typeface="Courier New" panose="02070309020205020404" pitchFamily="49" charset="0"/>
              <a:buChar char="o"/>
            </a:pPr>
            <a:r>
              <a:rPr lang="en-US" dirty="0" smtClean="0"/>
              <a:t>Disaggregating the results of the (revised) Graduation Survey to determine if any student sub-populations are disproportionately impacted by barriers to achieving their Education Goals.</a:t>
            </a:r>
          </a:p>
          <a:p>
            <a:pPr>
              <a:buFont typeface="Wingdings" panose="05000000000000000000" pitchFamily="2" charset="2"/>
              <a:buChar char="v"/>
            </a:pPr>
            <a:r>
              <a:rPr lang="en-US" dirty="0" smtClean="0"/>
              <a:t>Reduce the number of survey questions.</a:t>
            </a:r>
          </a:p>
          <a:p>
            <a:pPr>
              <a:buFont typeface="Wingdings" panose="05000000000000000000" pitchFamily="2" charset="2"/>
              <a:buChar char="v"/>
            </a:pPr>
            <a:r>
              <a:rPr lang="en-US" dirty="0"/>
              <a:t>C</a:t>
            </a:r>
            <a:r>
              <a:rPr lang="en-US" dirty="0" smtClean="0"/>
              <a:t>learly indicate that the student is assessing whether or not they improved their abilities </a:t>
            </a:r>
            <a:r>
              <a:rPr lang="en-US" i="1" dirty="0" smtClean="0"/>
              <a:t>during their time at Ca</a:t>
            </a:r>
            <a:r>
              <a:rPr lang="en-US" i="1" dirty="0"/>
              <a:t>ñ</a:t>
            </a:r>
            <a:r>
              <a:rPr lang="en-US" i="1" dirty="0" smtClean="0"/>
              <a:t>ada College.</a:t>
            </a:r>
            <a:r>
              <a:rPr lang="en-US" dirty="0" smtClean="0"/>
              <a:t> </a:t>
            </a:r>
          </a:p>
          <a:p>
            <a:pPr>
              <a:buFont typeface="Wingdings" panose="05000000000000000000" pitchFamily="2" charset="2"/>
              <a:buChar char="v"/>
            </a:pPr>
            <a:r>
              <a:rPr lang="en-US" dirty="0" smtClean="0"/>
              <a:t>Update race/ethnicity and gender response options.</a:t>
            </a:r>
          </a:p>
          <a:p>
            <a:pPr>
              <a:buFont typeface="Wingdings" panose="05000000000000000000" pitchFamily="2" charset="2"/>
              <a:buChar char="v"/>
            </a:pPr>
            <a:r>
              <a:rPr lang="en-US" dirty="0" smtClean="0"/>
              <a:t>Future consideration:  administer a similar survey to new, incoming students as well.</a:t>
            </a:r>
            <a:endParaRPr lang="en-US" dirty="0"/>
          </a:p>
        </p:txBody>
      </p:sp>
    </p:spTree>
    <p:extLst>
      <p:ext uri="{BB962C8B-B14F-4D97-AF65-F5344CB8AC3E}">
        <p14:creationId xmlns:p14="http://schemas.microsoft.com/office/powerpoint/2010/main" val="742640906"/>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1"/>
          <p:cNvSpPr txBox="1"/>
          <p:nvPr/>
        </p:nvSpPr>
        <p:spPr>
          <a:xfrm>
            <a:off x="270000" y="140000"/>
            <a:ext cx="8229600" cy="369332"/>
          </a:xfrm>
          <a:prstGeom prst="rect">
            <a:avLst/>
          </a:prstGeom>
          <a:noFill/>
        </p:spPr>
        <p:txBody>
          <a:bodyPr wrap="square" rtlCol="0"/>
          <a:lstStyle/>
          <a:p>
            <a:r>
              <a:rPr lang="en-US" sz="1600" dirty="0" smtClean="0"/>
              <a:t>Q12 - Please describe one learning experience you had at Cañada College that has helped shape who you are.</a:t>
            </a:r>
            <a:endParaRPr lang="en-US" sz="1600" dirty="0"/>
          </a:p>
        </p:txBody>
      </p:sp>
      <p:graphicFrame>
        <p:nvGraphicFramePr>
          <p:cNvPr id="6" name="Table 5"/>
          <p:cNvGraphicFramePr>
            <a:graphicFrameLocks noGrp="1"/>
          </p:cNvGraphicFramePr>
          <p:nvPr>
            <p:extLst>
              <p:ext uri="{D42A27DB-BD31-4B8C-83A1-F6EECF244321}">
                <p14:modId xmlns:p14="http://schemas.microsoft.com/office/powerpoint/2010/main" val="1579011935"/>
              </p:ext>
            </p:extLst>
          </p:nvPr>
        </p:nvGraphicFramePr>
        <p:xfrm>
          <a:off x="354000" y="1100000"/>
          <a:ext cx="8349264" cy="4947920"/>
        </p:xfrm>
        <a:graphic>
          <a:graphicData uri="http://schemas.openxmlformats.org/drawingml/2006/table">
            <a:tbl>
              <a:tblPr firstRow="1" bandRow="1">
                <a:tableStyleId>{69012ECD-51FC-41F1-AA8D-1B2483CD663E}</a:tableStyleId>
              </a:tblPr>
              <a:tblGrid>
                <a:gridCol w="8349264">
                  <a:extLst>
                    <a:ext uri="{9D8B030D-6E8A-4147-A177-3AD203B41FA5}">
                      <a16:colId xmlns:a16="http://schemas.microsoft.com/office/drawing/2014/main" val="20000"/>
                    </a:ext>
                  </a:extLst>
                </a:gridCol>
              </a:tblGrid>
              <a:tr h="370840">
                <a:tc>
                  <a:txBody>
                    <a:bodyPr/>
                    <a:lstStyle/>
                    <a:p>
                      <a:r>
                        <a:rPr lang="en-US" sz="1600" dirty="0" smtClean="0"/>
                        <a:t>Please describe one learning experience you had at Cañada College that has helped shape who you are.</a:t>
                      </a:r>
                      <a:endParaRPr lang="en-US" sz="1600" dirty="0"/>
                    </a:p>
                  </a:txBody>
                  <a:tcPr/>
                </a:tc>
                <a:extLst>
                  <a:ext uri="{0D108BD9-81ED-4DB2-BD59-A6C34878D82A}">
                    <a16:rowId xmlns:a16="http://schemas.microsoft.com/office/drawing/2014/main" val="10000"/>
                  </a:ext>
                </a:extLst>
              </a:tr>
              <a:tr h="370840">
                <a:tc>
                  <a:txBody>
                    <a:bodyPr/>
                    <a:lstStyle/>
                    <a:p>
                      <a:r>
                        <a:rPr lang="en-US" sz="1600" dirty="0" smtClean="0"/>
                        <a:t>Opportunities don’t matter ages and meet manny people’s like teachers that support me when I really needed </a:t>
                      </a:r>
                      <a:endParaRPr lang="en-US" sz="1600" dirty="0"/>
                    </a:p>
                  </a:txBody>
                  <a:tcPr/>
                </a:tc>
                <a:extLst>
                  <a:ext uri="{0D108BD9-81ED-4DB2-BD59-A6C34878D82A}">
                    <a16:rowId xmlns:a16="http://schemas.microsoft.com/office/drawing/2014/main" val="10001"/>
                  </a:ext>
                </a:extLst>
              </a:tr>
              <a:tr h="370840">
                <a:tc>
                  <a:txBody>
                    <a:bodyPr/>
                    <a:lstStyle/>
                    <a:p>
                      <a:r>
                        <a:rPr lang="en-US" sz="1600" dirty="0" smtClean="0"/>
                        <a:t>I think the one learning experience I had and that helped through the year was having received a class from my ESL professor Mrs Pelletier. She was such an inspiration. She helped me get the courage I needed to keep going and succeed. </a:t>
                      </a:r>
                      <a:endParaRPr lang="en-US" sz="1600" dirty="0"/>
                    </a:p>
                  </a:txBody>
                  <a:tcPr/>
                </a:tc>
                <a:extLst>
                  <a:ext uri="{0D108BD9-81ED-4DB2-BD59-A6C34878D82A}">
                    <a16:rowId xmlns:a16="http://schemas.microsoft.com/office/drawing/2014/main" val="10002"/>
                  </a:ext>
                </a:extLst>
              </a:tr>
              <a:tr h="370840">
                <a:tc>
                  <a:txBody>
                    <a:bodyPr/>
                    <a:lstStyle/>
                    <a:p>
                      <a:r>
                        <a:rPr lang="en-US" sz="1600" dirty="0" smtClean="0"/>
                        <a:t>People are more alike than they are different.</a:t>
                      </a:r>
                      <a:endParaRPr lang="en-US" sz="1600" dirty="0"/>
                    </a:p>
                  </a:txBody>
                  <a:tcPr/>
                </a:tc>
                <a:extLst>
                  <a:ext uri="{0D108BD9-81ED-4DB2-BD59-A6C34878D82A}">
                    <a16:rowId xmlns:a16="http://schemas.microsoft.com/office/drawing/2014/main" val="10003"/>
                  </a:ext>
                </a:extLst>
              </a:tr>
              <a:tr h="370840">
                <a:tc>
                  <a:txBody>
                    <a:bodyPr/>
                    <a:lstStyle/>
                    <a:p>
                      <a:r>
                        <a:rPr lang="en-US" sz="1600" dirty="0" smtClean="0"/>
                        <a:t>My sociology professor, professor Lee, enlightened me about race and social issues. My experience in his class and my political science, professor Ware’s, classes were amazing. Theses classes made me 100% about my major and career plans.</a:t>
                      </a:r>
                      <a:endParaRPr lang="en-US" sz="1600" dirty="0"/>
                    </a:p>
                  </a:txBody>
                  <a:tcPr/>
                </a:tc>
                <a:extLst>
                  <a:ext uri="{0D108BD9-81ED-4DB2-BD59-A6C34878D82A}">
                    <a16:rowId xmlns:a16="http://schemas.microsoft.com/office/drawing/2014/main" val="10004"/>
                  </a:ext>
                </a:extLst>
              </a:tr>
              <a:tr h="370840">
                <a:tc>
                  <a:txBody>
                    <a:bodyPr/>
                    <a:lstStyle/>
                    <a:p>
                      <a:r>
                        <a:rPr lang="en-US" sz="1600" dirty="0" smtClean="0"/>
                        <a:t>Communication studies!!! I have gained so much confidence in public speaking and am continuing to improve interpersonal communication</a:t>
                      </a:r>
                      <a:endParaRPr lang="en-US" sz="1600" dirty="0"/>
                    </a:p>
                  </a:txBody>
                  <a:tcPr/>
                </a:tc>
                <a:extLst>
                  <a:ext uri="{0D108BD9-81ED-4DB2-BD59-A6C34878D82A}">
                    <a16:rowId xmlns:a16="http://schemas.microsoft.com/office/drawing/2014/main" val="10005"/>
                  </a:ext>
                </a:extLst>
              </a:tr>
              <a:tr h="370840">
                <a:tc>
                  <a:txBody>
                    <a:bodyPr/>
                    <a:lstStyle/>
                    <a:p>
                      <a:r>
                        <a:rPr lang="en-US" sz="1600" dirty="0" smtClean="0"/>
                        <a:t>It is never too late. If you want something and you work hard for it, then you will eventually get it. </a:t>
                      </a:r>
                      <a:endParaRPr lang="en-US" sz="1600" dirty="0"/>
                    </a:p>
                  </a:txBody>
                  <a:tcPr/>
                </a:tc>
                <a:extLst>
                  <a:ext uri="{0D108BD9-81ED-4DB2-BD59-A6C34878D82A}">
                    <a16:rowId xmlns:a16="http://schemas.microsoft.com/office/drawing/2014/main" val="10006"/>
                  </a:ext>
                </a:extLst>
              </a:tr>
              <a:tr h="370840">
                <a:tc>
                  <a:txBody>
                    <a:bodyPr/>
                    <a:lstStyle/>
                    <a:p>
                      <a:r>
                        <a:rPr lang="en-US" sz="1600" dirty="0" smtClean="0"/>
                        <a:t>One experience that shaped my educational identity was taking American Politics with Prof. Leslie Ware since the course really inspired me to major in political science and pursue my passions in the social sciences.</a:t>
                      </a:r>
                      <a:endParaRPr lang="en-US" sz="1600" dirty="0"/>
                    </a:p>
                  </a:txBody>
                  <a:tcPr/>
                </a:tc>
                <a:extLst>
                  <a:ext uri="{0D108BD9-81ED-4DB2-BD59-A6C34878D82A}">
                    <a16:rowId xmlns:a16="http://schemas.microsoft.com/office/drawing/2014/main" val="10007"/>
                  </a:ext>
                </a:extLst>
              </a:tr>
            </a:tbl>
          </a:graphicData>
        </a:graphic>
      </p:graphicFrame>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1"/>
          <p:cNvSpPr txBox="1"/>
          <p:nvPr/>
        </p:nvSpPr>
        <p:spPr>
          <a:xfrm>
            <a:off x="270000" y="140000"/>
            <a:ext cx="8229600" cy="369332"/>
          </a:xfrm>
          <a:prstGeom prst="rect">
            <a:avLst/>
          </a:prstGeom>
          <a:noFill/>
        </p:spPr>
        <p:txBody>
          <a:bodyPr wrap="square" rtlCol="0"/>
          <a:lstStyle/>
          <a:p>
            <a:r>
              <a:rPr lang="en-US" sz="1600" dirty="0" smtClean="0"/>
              <a:t>Q12 - Please describe one learning experience you had at Cañada College that has helped shape who you are.</a:t>
            </a:r>
            <a:endParaRPr lang="en-US" sz="1600" dirty="0"/>
          </a:p>
        </p:txBody>
      </p:sp>
      <p:graphicFrame>
        <p:nvGraphicFramePr>
          <p:cNvPr id="6" name="Table 5"/>
          <p:cNvGraphicFramePr>
            <a:graphicFrameLocks noGrp="1"/>
          </p:cNvGraphicFramePr>
          <p:nvPr>
            <p:extLst>
              <p:ext uri="{D42A27DB-BD31-4B8C-83A1-F6EECF244321}">
                <p14:modId xmlns:p14="http://schemas.microsoft.com/office/powerpoint/2010/main" val="3270585553"/>
              </p:ext>
            </p:extLst>
          </p:nvPr>
        </p:nvGraphicFramePr>
        <p:xfrm>
          <a:off x="354000" y="1100000"/>
          <a:ext cx="8349264" cy="4953000"/>
        </p:xfrm>
        <a:graphic>
          <a:graphicData uri="http://schemas.openxmlformats.org/drawingml/2006/table">
            <a:tbl>
              <a:tblPr firstRow="1" bandRow="1">
                <a:tableStyleId>{69012ECD-51FC-41F1-AA8D-1B2483CD663E}</a:tableStyleId>
              </a:tblPr>
              <a:tblGrid>
                <a:gridCol w="8349264">
                  <a:extLst>
                    <a:ext uri="{9D8B030D-6E8A-4147-A177-3AD203B41FA5}">
                      <a16:colId xmlns:a16="http://schemas.microsoft.com/office/drawing/2014/main" val="20000"/>
                    </a:ext>
                  </a:extLst>
                </a:gridCol>
              </a:tblGrid>
              <a:tr h="370840">
                <a:tc>
                  <a:txBody>
                    <a:bodyPr/>
                    <a:lstStyle/>
                    <a:p>
                      <a:r>
                        <a:rPr lang="en-US" sz="1600" dirty="0" smtClean="0"/>
                        <a:t>Please describe one learning experience you had at Cañada College that has helped shape who you are.</a:t>
                      </a:r>
                      <a:endParaRPr lang="en-US" sz="1600" dirty="0"/>
                    </a:p>
                  </a:txBody>
                  <a:tcPr/>
                </a:tc>
                <a:extLst>
                  <a:ext uri="{0D108BD9-81ED-4DB2-BD59-A6C34878D82A}">
                    <a16:rowId xmlns:a16="http://schemas.microsoft.com/office/drawing/2014/main" val="10000"/>
                  </a:ext>
                </a:extLst>
              </a:tr>
              <a:tr h="370840">
                <a:tc>
                  <a:txBody>
                    <a:bodyPr/>
                    <a:lstStyle/>
                    <a:p>
                      <a:r>
                        <a:rPr lang="en-US" sz="1600" dirty="0" smtClean="0"/>
                        <a:t>Joining the ASCC made me a better student, leader, and person</a:t>
                      </a:r>
                      <a:endParaRPr lang="en-US" sz="1600" dirty="0"/>
                    </a:p>
                  </a:txBody>
                  <a:tcPr/>
                </a:tc>
                <a:extLst>
                  <a:ext uri="{0D108BD9-81ED-4DB2-BD59-A6C34878D82A}">
                    <a16:rowId xmlns:a16="http://schemas.microsoft.com/office/drawing/2014/main" val="10001"/>
                  </a:ext>
                </a:extLst>
              </a:tr>
              <a:tr h="370840">
                <a:tc>
                  <a:txBody>
                    <a:bodyPr/>
                    <a:lstStyle/>
                    <a:p>
                      <a:r>
                        <a:rPr lang="en-US" sz="1600" dirty="0" smtClean="0"/>
                        <a:t>Asking professors for help really helped me get back on track</a:t>
                      </a:r>
                      <a:endParaRPr lang="en-US" sz="1600" dirty="0"/>
                    </a:p>
                  </a:txBody>
                  <a:tcPr/>
                </a:tc>
                <a:extLst>
                  <a:ext uri="{0D108BD9-81ED-4DB2-BD59-A6C34878D82A}">
                    <a16:rowId xmlns:a16="http://schemas.microsoft.com/office/drawing/2014/main" val="10002"/>
                  </a:ext>
                </a:extLst>
              </a:tr>
              <a:tr h="370840">
                <a:tc>
                  <a:txBody>
                    <a:bodyPr/>
                    <a:lstStyle/>
                    <a:p>
                      <a:r>
                        <a:rPr lang="en-US" sz="1600" dirty="0" smtClean="0"/>
                        <a:t>I learned that I am welcome, and belong in academic settings.</a:t>
                      </a:r>
                      <a:endParaRPr lang="en-US" sz="1600" dirty="0"/>
                    </a:p>
                  </a:txBody>
                  <a:tcPr/>
                </a:tc>
                <a:extLst>
                  <a:ext uri="{0D108BD9-81ED-4DB2-BD59-A6C34878D82A}">
                    <a16:rowId xmlns:a16="http://schemas.microsoft.com/office/drawing/2014/main" val="10003"/>
                  </a:ext>
                </a:extLst>
              </a:tr>
              <a:tr h="370840">
                <a:tc>
                  <a:txBody>
                    <a:bodyPr/>
                    <a:lstStyle/>
                    <a:p>
                      <a:r>
                        <a:rPr lang="en-US" sz="1600" dirty="0" smtClean="0"/>
                        <a:t>Canada was my dream become true. When I was a child I was living in Guatemala with my grandparents because my single mother decided to immigrate to the United States to find better life opportunities. I remember when I was 8 years old I received a backpack as a gift and that package has the logo of Canada college. I was so happy because it was my first backpack for school. I always dreamed and imagined how the campus could be and I said to myself that one I will be there. The time passed so fast and I decided to migrate to the United States. I attended adult school then I enrolled in the high school diploma. When I graduated with the high school diploma, I decided to pursue my dream which is to attend Canada College. I remember the first time I went to Canada College It was exactly how I imagine. It was my dream become true. Now,  this is my last semester at Canada College and I am majoring in business and Administration and I have the best time while I was a Canadian student. I laugh, I cried, I overcome obstacles, I earn achievements, and I met great people but the most important of everything, Canada College allowed me to keep with higher education and shaped me into the person I am now. </a:t>
                      </a:r>
                      <a:endParaRPr lang="en-US" sz="1600" dirty="0"/>
                    </a:p>
                  </a:txBody>
                  <a:tcPr/>
                </a:tc>
                <a:extLst>
                  <a:ext uri="{0D108BD9-81ED-4DB2-BD59-A6C34878D82A}">
                    <a16:rowId xmlns:a16="http://schemas.microsoft.com/office/drawing/2014/main" val="1889167208"/>
                  </a:ext>
                </a:extLst>
              </a:tr>
            </a:tbl>
          </a:graphicData>
        </a:graphic>
      </p:graphicFrame>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01869" y="400104"/>
            <a:ext cx="7772400" cy="1470025"/>
          </a:xfrm>
        </p:spPr>
        <p:txBody>
          <a:bodyPr>
            <a:normAutofit/>
          </a:bodyPr>
          <a:lstStyle/>
          <a:p>
            <a:pPr algn="l"/>
            <a:r>
              <a:rPr lang="en-US" dirty="0"/>
              <a:t>Cañada College</a:t>
            </a:r>
            <a:br>
              <a:rPr lang="en-US" dirty="0"/>
            </a:br>
            <a:r>
              <a:rPr lang="en-US" sz="3200" dirty="0"/>
              <a:t>2021 </a:t>
            </a:r>
            <a:r>
              <a:rPr lang="en-US" sz="3200" dirty="0" smtClean="0"/>
              <a:t>Survey </a:t>
            </a:r>
            <a:r>
              <a:rPr lang="en-US" sz="3200" dirty="0" smtClean="0"/>
              <a:t>Respondents</a:t>
            </a:r>
            <a:endParaRPr lang="en-US" sz="3200" dirty="0"/>
          </a:p>
        </p:txBody>
      </p:sp>
      <p:sp>
        <p:nvSpPr>
          <p:cNvPr id="4" name="TextBox 3"/>
          <p:cNvSpPr txBox="1"/>
          <p:nvPr/>
        </p:nvSpPr>
        <p:spPr>
          <a:xfrm>
            <a:off x="315311" y="2180895"/>
            <a:ext cx="8828689" cy="4585871"/>
          </a:xfrm>
          <a:prstGeom prst="rect">
            <a:avLst/>
          </a:prstGeom>
          <a:noFill/>
        </p:spPr>
        <p:txBody>
          <a:bodyPr wrap="square" rtlCol="0">
            <a:spAutoFit/>
          </a:bodyPr>
          <a:lstStyle/>
          <a:p>
            <a:pPr marL="285750" indent="-285750">
              <a:buFont typeface="Arial" panose="020B0604020202020204" pitchFamily="34" charset="0"/>
              <a:buChar char="•"/>
            </a:pPr>
            <a:r>
              <a:rPr lang="en-US" sz="2800" dirty="0" smtClean="0"/>
              <a:t>170 out of 590 </a:t>
            </a:r>
            <a:r>
              <a:rPr lang="en-US" sz="2800" dirty="0" smtClean="0"/>
              <a:t>responded</a:t>
            </a:r>
          </a:p>
          <a:p>
            <a:endParaRPr lang="en-US" sz="2800" dirty="0" smtClean="0"/>
          </a:p>
          <a:p>
            <a:pPr marL="285750" indent="-285750">
              <a:buFont typeface="Arial" panose="020B0604020202020204" pitchFamily="34" charset="0"/>
              <a:buChar char="•"/>
            </a:pPr>
            <a:r>
              <a:rPr lang="en-US" sz="2800" dirty="0" smtClean="0"/>
              <a:t>Respondents were representative of the graduating class</a:t>
            </a:r>
          </a:p>
          <a:p>
            <a:endParaRPr lang="en-US" sz="2800" dirty="0"/>
          </a:p>
          <a:p>
            <a:pPr marL="285750" indent="-285750">
              <a:buFont typeface="Arial" panose="020B0604020202020204" pitchFamily="34" charset="0"/>
              <a:buChar char="•"/>
            </a:pPr>
            <a:r>
              <a:rPr lang="en-US" sz="2800" dirty="0" smtClean="0"/>
              <a:t>Awards earned by survey respondents</a:t>
            </a:r>
            <a:endParaRPr lang="en-US" sz="2800" dirty="0" smtClean="0"/>
          </a:p>
          <a:p>
            <a:pPr marL="742950" lvl="1" indent="-285750">
              <a:buFont typeface="Arial" panose="020B0604020202020204" pitchFamily="34" charset="0"/>
              <a:buChar char="•"/>
            </a:pPr>
            <a:r>
              <a:rPr lang="en-US" sz="2400" dirty="0" smtClean="0"/>
              <a:t>76% earned a degree</a:t>
            </a:r>
          </a:p>
          <a:p>
            <a:pPr marL="742950" lvl="1" indent="-285750">
              <a:buFont typeface="Arial" panose="020B0604020202020204" pitchFamily="34" charset="0"/>
              <a:buChar char="•"/>
            </a:pPr>
            <a:r>
              <a:rPr lang="en-US" sz="2400" dirty="0" smtClean="0"/>
              <a:t>37</a:t>
            </a:r>
            <a:r>
              <a:rPr lang="en-US" sz="2400" dirty="0" smtClean="0"/>
              <a:t>% </a:t>
            </a:r>
            <a:r>
              <a:rPr lang="en-US" sz="2400" dirty="0" smtClean="0"/>
              <a:t>earned </a:t>
            </a:r>
            <a:r>
              <a:rPr lang="en-US" sz="2400" dirty="0" smtClean="0"/>
              <a:t>more than one degree or certificate</a:t>
            </a:r>
          </a:p>
          <a:p>
            <a:pPr marL="742950" lvl="1" indent="-285750">
              <a:buFont typeface="Arial" panose="020B0604020202020204" pitchFamily="34" charset="0"/>
              <a:buChar char="•"/>
            </a:pPr>
            <a:r>
              <a:rPr lang="en-US" sz="2400" dirty="0" smtClean="0"/>
              <a:t>22% </a:t>
            </a:r>
            <a:r>
              <a:rPr lang="en-US" sz="2400" dirty="0" smtClean="0"/>
              <a:t>earned </a:t>
            </a:r>
            <a:r>
              <a:rPr lang="en-US" sz="2400" dirty="0" smtClean="0"/>
              <a:t>a certificate</a:t>
            </a:r>
          </a:p>
          <a:p>
            <a:pPr marL="742950" lvl="1" indent="-285750">
              <a:buFont typeface="Arial" panose="020B0604020202020204" pitchFamily="34" charset="0"/>
              <a:buChar char="•"/>
            </a:pPr>
            <a:r>
              <a:rPr lang="en-US" sz="2400" dirty="0" smtClean="0"/>
              <a:t>2</a:t>
            </a:r>
            <a:r>
              <a:rPr lang="en-US" sz="2400" dirty="0" smtClean="0"/>
              <a:t>%   transferred </a:t>
            </a:r>
            <a:r>
              <a:rPr lang="en-US" sz="2400" dirty="0" smtClean="0"/>
              <a:t>without a degree or certificate</a:t>
            </a:r>
          </a:p>
          <a:p>
            <a:pPr marL="285750" indent="-285750">
              <a:buFont typeface="Arial" panose="020B0604020202020204" pitchFamily="34" charset="0"/>
              <a:buChar char="•"/>
            </a:pPr>
            <a:endParaRPr lang="en-US" sz="2800" dirty="0"/>
          </a:p>
          <a:p>
            <a:endParaRPr lang="en-US" sz="2800" dirty="0"/>
          </a:p>
        </p:txBody>
      </p:sp>
      <p:pic>
        <p:nvPicPr>
          <p:cNvPr id="5" name="Picture 4"/>
          <p:cNvPicPr>
            <a:picLocks noChangeAspect="1"/>
          </p:cNvPicPr>
          <p:nvPr/>
        </p:nvPicPr>
        <p:blipFill>
          <a:blip r:embed="rId3"/>
          <a:stretch>
            <a:fillRect/>
          </a:stretch>
        </p:blipFill>
        <p:spPr>
          <a:xfrm>
            <a:off x="6103390" y="249292"/>
            <a:ext cx="2581275" cy="1771650"/>
          </a:xfrm>
          <a:prstGeom prst="rect">
            <a:avLst/>
          </a:prstGeom>
        </p:spPr>
      </p:pic>
      <p:cxnSp>
        <p:nvCxnSpPr>
          <p:cNvPr id="7" name="Straight Connector 6"/>
          <p:cNvCxnSpPr/>
          <p:nvPr/>
        </p:nvCxnSpPr>
        <p:spPr>
          <a:xfrm>
            <a:off x="394138" y="2020942"/>
            <a:ext cx="5841124" cy="0"/>
          </a:xfrm>
          <a:prstGeom prst="line">
            <a:avLst/>
          </a:prstGeom>
          <a:ln>
            <a:solidFill>
              <a:srgbClr val="00634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32722041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Chart 2"/>
          <p:cNvGraphicFramePr>
            <a:graphicFrameLocks/>
          </p:cNvGraphicFramePr>
          <p:nvPr>
            <p:custDataLst>
              <p:tags r:id="rId1"/>
            </p:custDataLst>
            <p:extLst>
              <p:ext uri="{D42A27DB-BD31-4B8C-83A1-F6EECF244321}">
                <p14:modId xmlns:p14="http://schemas.microsoft.com/office/powerpoint/2010/main" val="157200261"/>
              </p:ext>
            </p:extLst>
          </p:nvPr>
        </p:nvGraphicFramePr>
        <p:xfrm>
          <a:off x="367862" y="630621"/>
          <a:ext cx="8187559" cy="579120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51986860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Chart 6"/>
          <p:cNvGraphicFramePr>
            <a:graphicFrameLocks/>
          </p:cNvGraphicFramePr>
          <p:nvPr>
            <p:custDataLst>
              <p:tags r:id="rId1"/>
            </p:custDataLst>
            <p:extLst/>
          </p:nvPr>
        </p:nvGraphicFramePr>
        <p:xfrm>
          <a:off x="0" y="0"/>
          <a:ext cx="9144000" cy="6768662"/>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194679470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Chart 6"/>
          <p:cNvGraphicFramePr>
            <a:graphicFrameLocks/>
          </p:cNvGraphicFramePr>
          <p:nvPr>
            <p:custDataLst>
              <p:tags r:id="rId1"/>
            </p:custDataLst>
            <p:extLst>
              <p:ext uri="{D42A27DB-BD31-4B8C-83A1-F6EECF244321}">
                <p14:modId xmlns:p14="http://schemas.microsoft.com/office/powerpoint/2010/main" val="909273771"/>
              </p:ext>
            </p:extLst>
          </p:nvPr>
        </p:nvGraphicFramePr>
        <p:xfrm>
          <a:off x="0" y="0"/>
          <a:ext cx="9144000" cy="6768662"/>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2" name="Table 1"/>
          <p:cNvGraphicFramePr>
            <a:graphicFrameLocks noGrp="1"/>
          </p:cNvGraphicFramePr>
          <p:nvPr>
            <p:extLst>
              <p:ext uri="{D42A27DB-BD31-4B8C-83A1-F6EECF244321}">
                <p14:modId xmlns:p14="http://schemas.microsoft.com/office/powerpoint/2010/main" val="4267220415"/>
              </p:ext>
            </p:extLst>
          </p:nvPr>
        </p:nvGraphicFramePr>
        <p:xfrm>
          <a:off x="5076497" y="1221827"/>
          <a:ext cx="3570890" cy="1066800"/>
        </p:xfrm>
        <a:graphic>
          <a:graphicData uri="http://schemas.openxmlformats.org/drawingml/2006/table">
            <a:tbl>
              <a:tblPr firstRow="1">
                <a:tableStyleId>{5C22544A-7EE6-4342-B048-85BDC9FD1C3A}</a:tableStyleId>
              </a:tblPr>
              <a:tblGrid>
                <a:gridCol w="714178">
                  <a:extLst>
                    <a:ext uri="{9D8B030D-6E8A-4147-A177-3AD203B41FA5}">
                      <a16:colId xmlns:a16="http://schemas.microsoft.com/office/drawing/2014/main" val="1992585968"/>
                    </a:ext>
                  </a:extLst>
                </a:gridCol>
                <a:gridCol w="714178">
                  <a:extLst>
                    <a:ext uri="{9D8B030D-6E8A-4147-A177-3AD203B41FA5}">
                      <a16:colId xmlns:a16="http://schemas.microsoft.com/office/drawing/2014/main" val="2451764387"/>
                    </a:ext>
                  </a:extLst>
                </a:gridCol>
                <a:gridCol w="714178">
                  <a:extLst>
                    <a:ext uri="{9D8B030D-6E8A-4147-A177-3AD203B41FA5}">
                      <a16:colId xmlns:a16="http://schemas.microsoft.com/office/drawing/2014/main" val="1284395245"/>
                    </a:ext>
                  </a:extLst>
                </a:gridCol>
                <a:gridCol w="714178">
                  <a:extLst>
                    <a:ext uri="{9D8B030D-6E8A-4147-A177-3AD203B41FA5}">
                      <a16:colId xmlns:a16="http://schemas.microsoft.com/office/drawing/2014/main" val="1386226742"/>
                    </a:ext>
                  </a:extLst>
                </a:gridCol>
                <a:gridCol w="714178">
                  <a:extLst>
                    <a:ext uri="{9D8B030D-6E8A-4147-A177-3AD203B41FA5}">
                      <a16:colId xmlns:a16="http://schemas.microsoft.com/office/drawing/2014/main" val="2601853021"/>
                    </a:ext>
                  </a:extLst>
                </a:gridCol>
              </a:tblGrid>
              <a:tr h="800100">
                <a:tc>
                  <a:txBody>
                    <a:bodyPr/>
                    <a:lstStyle/>
                    <a:p>
                      <a:pPr algn="ctr" rtl="0" fontAlgn="ctr"/>
                      <a:r>
                        <a:rPr lang="en-US" sz="1200" u="none" strike="noStrike" dirty="0">
                          <a:effectLst/>
                        </a:rPr>
                        <a:t>Min Years</a:t>
                      </a:r>
                      <a:endParaRPr lang="en-US" sz="1200" b="1" i="0" u="none" strike="noStrike" dirty="0">
                        <a:solidFill>
                          <a:srgbClr val="FFFFFF"/>
                        </a:solidFill>
                        <a:effectLst/>
                        <a:latin typeface="Calibri" panose="020F0502020204030204" pitchFamily="34" charset="0"/>
                      </a:endParaRPr>
                    </a:p>
                  </a:txBody>
                  <a:tcPr marL="9525" marR="9525" marT="9525" marB="0" anchor="ctr"/>
                </a:tc>
                <a:tc>
                  <a:txBody>
                    <a:bodyPr/>
                    <a:lstStyle/>
                    <a:p>
                      <a:pPr algn="ctr" rtl="0" fontAlgn="ctr"/>
                      <a:r>
                        <a:rPr lang="en-US" sz="1200" u="none" strike="noStrike" dirty="0">
                          <a:effectLst/>
                        </a:rPr>
                        <a:t>Max Years</a:t>
                      </a:r>
                      <a:endParaRPr lang="en-US" sz="1200" b="1" i="0" u="none" strike="noStrike" dirty="0">
                        <a:solidFill>
                          <a:srgbClr val="FFFFFF"/>
                        </a:solidFill>
                        <a:effectLst/>
                        <a:latin typeface="Calibri" panose="020F0502020204030204" pitchFamily="34" charset="0"/>
                      </a:endParaRPr>
                    </a:p>
                  </a:txBody>
                  <a:tcPr marL="9525" marR="9525" marT="9525" marB="0" anchor="ctr"/>
                </a:tc>
                <a:tc>
                  <a:txBody>
                    <a:bodyPr/>
                    <a:lstStyle/>
                    <a:p>
                      <a:pPr algn="ctr" rtl="0" fontAlgn="ctr"/>
                      <a:r>
                        <a:rPr lang="en-US" sz="1200" u="none" strike="noStrike" dirty="0">
                          <a:effectLst/>
                        </a:rPr>
                        <a:t>Mean</a:t>
                      </a:r>
                      <a:endParaRPr lang="en-US" sz="1200" b="1" i="0" u="none" strike="noStrike" dirty="0">
                        <a:solidFill>
                          <a:srgbClr val="FFFFFF"/>
                        </a:solidFill>
                        <a:effectLst/>
                        <a:latin typeface="Calibri" panose="020F0502020204030204" pitchFamily="34" charset="0"/>
                      </a:endParaRPr>
                    </a:p>
                  </a:txBody>
                  <a:tcPr marL="9525" marR="9525" marT="9525" marB="0" anchor="ctr"/>
                </a:tc>
                <a:tc>
                  <a:txBody>
                    <a:bodyPr/>
                    <a:lstStyle/>
                    <a:p>
                      <a:pPr algn="ctr" rtl="0" fontAlgn="ctr"/>
                      <a:r>
                        <a:rPr lang="en-US" sz="1200" u="none" strike="noStrike" dirty="0" smtClean="0">
                          <a:effectLst/>
                        </a:rPr>
                        <a:t>Standard Deviation</a:t>
                      </a:r>
                      <a:endParaRPr lang="en-US" sz="1200" b="1" i="0" u="none" strike="noStrike" dirty="0">
                        <a:solidFill>
                          <a:srgbClr val="FFFFFF"/>
                        </a:solidFill>
                        <a:effectLst/>
                        <a:latin typeface="Calibri" panose="020F0502020204030204" pitchFamily="34" charset="0"/>
                      </a:endParaRPr>
                    </a:p>
                  </a:txBody>
                  <a:tcPr marL="9525" marR="9525" marT="9525" marB="0" anchor="ctr"/>
                </a:tc>
                <a:tc>
                  <a:txBody>
                    <a:bodyPr/>
                    <a:lstStyle/>
                    <a:p>
                      <a:pPr algn="ctr" rtl="0" fontAlgn="ctr"/>
                      <a:r>
                        <a:rPr lang="en-US" sz="1200" u="none" strike="noStrike" dirty="0">
                          <a:effectLst/>
                        </a:rPr>
                        <a:t>Variance</a:t>
                      </a:r>
                      <a:endParaRPr lang="en-US" sz="1200" b="1" i="0" u="none" strike="noStrike" dirty="0">
                        <a:solidFill>
                          <a:srgbClr val="FFFFFF"/>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2251745491"/>
                  </a:ext>
                </a:extLst>
              </a:tr>
              <a:tr h="266700">
                <a:tc>
                  <a:txBody>
                    <a:bodyPr/>
                    <a:lstStyle/>
                    <a:p>
                      <a:pPr algn="ctr" rtl="0" fontAlgn="ctr"/>
                      <a:r>
                        <a:rPr lang="en-US" sz="1400" u="none" strike="noStrike" dirty="0">
                          <a:effectLst/>
                        </a:rPr>
                        <a:t>1</a:t>
                      </a:r>
                      <a:endParaRPr lang="en-US" sz="14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rtl="0" fontAlgn="ctr"/>
                      <a:r>
                        <a:rPr lang="en-US" sz="1400" u="none" strike="noStrike" dirty="0">
                          <a:effectLst/>
                        </a:rPr>
                        <a:t>7</a:t>
                      </a:r>
                      <a:endParaRPr lang="en-US" sz="14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rtl="0" fontAlgn="ctr"/>
                      <a:r>
                        <a:rPr lang="en-US" sz="1400" u="none" strike="noStrike" dirty="0">
                          <a:effectLst/>
                        </a:rPr>
                        <a:t>3.59</a:t>
                      </a:r>
                      <a:endParaRPr lang="en-US" sz="14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rtl="0" fontAlgn="ctr"/>
                      <a:r>
                        <a:rPr lang="en-US" sz="1400" u="none" strike="noStrike" dirty="0">
                          <a:effectLst/>
                        </a:rPr>
                        <a:t>1.55</a:t>
                      </a:r>
                      <a:endParaRPr lang="en-US" sz="14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rtl="0" fontAlgn="ctr"/>
                      <a:r>
                        <a:rPr lang="en-US" sz="1400" u="none" strike="noStrike" dirty="0">
                          <a:effectLst/>
                        </a:rPr>
                        <a:t>2.41</a:t>
                      </a:r>
                      <a:endParaRPr lang="en-US" sz="14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2958234904"/>
                  </a:ext>
                </a:extLst>
              </a:tr>
            </a:tbl>
          </a:graphicData>
        </a:graphic>
      </p:graphicFrame>
    </p:spTree>
    <p:extLst>
      <p:ext uri="{BB962C8B-B14F-4D97-AF65-F5344CB8AC3E}">
        <p14:creationId xmlns:p14="http://schemas.microsoft.com/office/powerpoint/2010/main" val="223348330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a:graphicFrameLocks/>
          </p:cNvGraphicFramePr>
          <p:nvPr>
            <p:custDataLst>
              <p:tags r:id="rId1"/>
            </p:custDataLst>
            <p:extLst/>
          </p:nvPr>
        </p:nvGraphicFramePr>
        <p:xfrm>
          <a:off x="325820" y="136634"/>
          <a:ext cx="8460827" cy="6495393"/>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523272156"/>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POWER_USER_POWER_POINT_EXCEL_LINK_TAG_NAME" val="{&quot;Id&quot;:&quot;POWER_USER_LINK_D4881CD7_8EEC_4184_8223_6A6B777044ED&quot;,&quot;SourceFullName&quot;:&quot;https://smccd-my.sharepoint.com/personal/engelk_smccd_edu/Documents/Surveys/Graduation Survey/Spring 2021 survey/Cañada Grads srvy dta and anal.xlsx&quot;,&quot;LastUpdate&quot;:&quot;2021-10-05 8:47 PM&quot;,&quot;UpdatedBy&quot;:&quot;engelk&quot;,&quot;IsLinked&quot;:false,&quot;IsBrokenLink&quot;:false,&quot;Type&quot;:1}"/>
</p:tagLst>
</file>

<file path=ppt/tags/tag10.xml><?xml version="1.0" encoding="utf-8"?>
<p:tagLst xmlns:a="http://schemas.openxmlformats.org/drawingml/2006/main" xmlns:r="http://schemas.openxmlformats.org/officeDocument/2006/relationships" xmlns:p="http://schemas.openxmlformats.org/presentationml/2006/main">
  <p:tag name="POWER_USER_POWER_POINT_EXCEL_LINK_TAG_NAME" val="{&quot;Id&quot;:&quot;POWER_USER_LINK_0C937AAB_8376_45DB_9B77_C064585D622F&quot;,&quot;SourceFullName&quot;:&quot;https://smccd-my.sharepoint.com/personal/engelk_smccd_edu/Documents/Surveys/Graduation Survey/Spring 2021 survey/Cañada Grads srvy dta and anal.xlsx&quot;,&quot;LastUpdate&quot;:&quot;2021-10-06 10:46 AM&quot;,&quot;UpdatedBy&quot;:&quot;engelk&quot;,&quot;IsLinked&quot;:false,&quot;IsBrokenLink&quot;:false,&quot;Type&quot;:1}"/>
</p:tagLst>
</file>

<file path=ppt/tags/tag11.xml><?xml version="1.0" encoding="utf-8"?>
<p:tagLst xmlns:a="http://schemas.openxmlformats.org/drawingml/2006/main" xmlns:r="http://schemas.openxmlformats.org/officeDocument/2006/relationships" xmlns:p="http://schemas.openxmlformats.org/presentationml/2006/main">
  <p:tag name="POWER_USER_POWER_POINT_EXCEL_LINK_TAG_NAME" val="{&quot;Id&quot;:&quot;POWER_USER_LINK_DB95D96C_965D_489D_B8AC_A8AAA79235B2&quot;,&quot;SourceFullName&quot;:&quot;https://smccd-my.sharepoint.com/personal/engelk_smccd_edu/Documents/Surveys/Graduation Survey/Spring 2021 survey/Cañada Grads srvy dta and anal.xlsx&quot;,&quot;LastUpdate&quot;:&quot;2021-10-06 1:54 PM&quot;,&quot;UpdatedBy&quot;:&quot;engelk&quot;,&quot;IsLinked&quot;:false,&quot;IsBrokenLink&quot;:false,&quot;Type&quot;:1}"/>
</p:tagLst>
</file>

<file path=ppt/tags/tag2.xml><?xml version="1.0" encoding="utf-8"?>
<p:tagLst xmlns:a="http://schemas.openxmlformats.org/drawingml/2006/main" xmlns:r="http://schemas.openxmlformats.org/officeDocument/2006/relationships" xmlns:p="http://schemas.openxmlformats.org/presentationml/2006/main">
  <p:tag name="POWER_USER_POWER_POINT_EXCEL_LINK_TAG_NAME" val="{&quot;Id&quot;:&quot;POWER_USER_LINK_1909F20F_F8BC_4536_A96B_6A57E882CEBA&quot;,&quot;SourceFullName&quot;:&quot;https://smccd-my.sharepoint.com/personal/engelk_smccd_edu/Documents/Surveys/Graduation Survey/Spring 2021 survey/Cañada College Survey of Graduates_ 2020-21_October 1, 2021_11.01.xlsx&quot;,&quot;LastUpdate&quot;:&quot;2021-10-01 11:47 AM&quot;,&quot;UpdatedBy&quot;:&quot;engelk&quot;,&quot;IsLinked&quot;:false,&quot;IsBrokenLink&quot;:false,&quot;Type&quot;:1}"/>
</p:tagLst>
</file>

<file path=ppt/tags/tag3.xml><?xml version="1.0" encoding="utf-8"?>
<p:tagLst xmlns:a="http://schemas.openxmlformats.org/drawingml/2006/main" xmlns:r="http://schemas.openxmlformats.org/officeDocument/2006/relationships" xmlns:p="http://schemas.openxmlformats.org/presentationml/2006/main">
  <p:tag name="POWER_USER_POWER_POINT_EXCEL_LINK_TAG_NAME" val="{&quot;Id&quot;:&quot;POWER_USER_LINK_1909F20F_F8BC_4536_A96B_6A57E882CEBA&quot;,&quot;SourceFullName&quot;:&quot;https://smccd-my.sharepoint.com/personal/engelk_smccd_edu/Documents/Surveys/Graduation Survey/Spring 2021 survey/Cañada College Survey of Graduates_ 2020-21_October 1, 2021_11.01.xlsx&quot;,&quot;LastUpdate&quot;:&quot;2021-10-01 11:47 AM&quot;,&quot;UpdatedBy&quot;:&quot;engelk&quot;,&quot;IsLinked&quot;:false,&quot;IsBrokenLink&quot;:false,&quot;Type&quot;:1}"/>
</p:tagLst>
</file>

<file path=ppt/tags/tag4.xml><?xml version="1.0" encoding="utf-8"?>
<p:tagLst xmlns:a="http://schemas.openxmlformats.org/drawingml/2006/main" xmlns:r="http://schemas.openxmlformats.org/officeDocument/2006/relationships" xmlns:p="http://schemas.openxmlformats.org/presentationml/2006/main">
  <p:tag name="POWER_USER_POWER_POINT_EXCEL_LINK_TAG_NAME" val="{&quot;Id&quot;:&quot;POWER_USER_LINK_223FE1C7_2C70_45E2_B07A_522964CFE6AB&quot;,&quot;SourceFullName&quot;:&quot;https://smccd-my.sharepoint.com/personal/engelk_smccd_edu/Documents/Surveys/Graduation Survey/Spring 2021 survey/Cañada College Survey of Graduates_ 2020-21_October 1, 2021_11.01.xlsx&quot;,&quot;LastUpdate&quot;:&quot;2021-10-01 11:50 AM&quot;,&quot;UpdatedBy&quot;:&quot;engelk&quot;,&quot;IsLinked&quot;:false,&quot;IsBrokenLink&quot;:false,&quot;Type&quot;:1}"/>
</p:tagLst>
</file>

<file path=ppt/tags/tag5.xml><?xml version="1.0" encoding="utf-8"?>
<p:tagLst xmlns:a="http://schemas.openxmlformats.org/drawingml/2006/main" xmlns:r="http://schemas.openxmlformats.org/officeDocument/2006/relationships" xmlns:p="http://schemas.openxmlformats.org/presentationml/2006/main">
  <p:tag name="POWER_USER_POWER_POINT_EXCEL_LINK_TAG_NAME" val="{&quot;Id&quot;:&quot;POWER_USER_LINK_223FE1C7_2C70_45E2_B07A_522964CFE6AB&quot;,&quot;SourceFullName&quot;:&quot;https://smccd-my.sharepoint.com/personal/engelk_smccd_edu/Documents/Surveys/Graduation Survey/Spring 2021 survey/Cañada College Survey of Graduates_ 2020-21_October 1, 2021_11.01.xlsx&quot;,&quot;LastUpdate&quot;:&quot;2021-10-01 11:50 AM&quot;,&quot;UpdatedBy&quot;:&quot;engelk&quot;,&quot;IsLinked&quot;:false,&quot;IsBrokenLink&quot;:false,&quot;Type&quot;:1}"/>
</p:tagLst>
</file>

<file path=ppt/tags/tag6.xml><?xml version="1.0" encoding="utf-8"?>
<p:tagLst xmlns:a="http://schemas.openxmlformats.org/drawingml/2006/main" xmlns:r="http://schemas.openxmlformats.org/officeDocument/2006/relationships" xmlns:p="http://schemas.openxmlformats.org/presentationml/2006/main">
  <p:tag name="POWER_USER_POWER_POINT_EXCEL_LINK_TAG_NAME" val="{&quot;Id&quot;:&quot;POWER_USER_LINK_DDB68822_599E_441C_990D_D11429072CA8&quot;,&quot;SourceFullName&quot;:&quot;https://smccd-my.sharepoint.com/personal/engelk_smccd_edu/Documents/Surveys/Graduation Survey/Spring 2021 survey/Cañada College Survey of Graduates_ 2020-21_October 1, 2021_11.01.xlsx&quot;,&quot;LastUpdate&quot;:&quot;2021-10-01 11:55 AM&quot;,&quot;UpdatedBy&quot;:&quot;engelk&quot;,&quot;IsLinked&quot;:false,&quot;IsBrokenLink&quot;:false,&quot;Type&quot;:1}"/>
</p:tagLst>
</file>

<file path=ppt/tags/tag7.xml><?xml version="1.0" encoding="utf-8"?>
<p:tagLst xmlns:a="http://schemas.openxmlformats.org/drawingml/2006/main" xmlns:r="http://schemas.openxmlformats.org/officeDocument/2006/relationships" xmlns:p="http://schemas.openxmlformats.org/presentationml/2006/main">
  <p:tag name="POWER_USER_POWER_POINT_EXCEL_LINK_TAG_NAME" val="{&quot;Id&quot;:&quot;POWER_USER_LINK_A7817340_7AFB_4752_BF01_753067470ABB&quot;,&quot;SourceFullName&quot;:&quot;https://smccd-my.sharepoint.com/personal/engelk_smccd_edu/Documents/Surveys/Graduation Survey/Spring 2021 survey/Cañada College Survey of Graduates_ 2020-21_October 1, 2021_11.01.xlsx&quot;,&quot;LastUpdate&quot;:&quot;2021-10-01 11:54 AM&quot;,&quot;UpdatedBy&quot;:&quot;engelk&quot;,&quot;IsLinked&quot;:false,&quot;IsBrokenLink&quot;:false,&quot;Type&quot;:1}"/>
</p:tagLst>
</file>

<file path=ppt/tags/tag8.xml><?xml version="1.0" encoding="utf-8"?>
<p:tagLst xmlns:a="http://schemas.openxmlformats.org/drawingml/2006/main" xmlns:r="http://schemas.openxmlformats.org/officeDocument/2006/relationships" xmlns:p="http://schemas.openxmlformats.org/presentationml/2006/main">
  <p:tag name="POWER_USER_POWER_POINT_EXCEL_LINK_TAG_NAME" val="{&quot;Id&quot;:&quot;POWER_USER_LINK_52983E14_E91E_47B8_914A_BF7BB3866EA7&quot;,&quot;SourceFullName&quot;:&quot;https://smccd-my.sharepoint.com/personal/engelk_smccd_edu/Documents/Surveys/Graduation Survey/Spring 2021 survey/Cañada College Survey of Graduates_ 2020-21_October 1, 2021_11.01.xlsx&quot;,&quot;LastUpdate&quot;:&quot;2021-10-01 12:00 PM&quot;,&quot;UpdatedBy&quot;:&quot;engelk&quot;,&quot;IsLinked&quot;:false,&quot;IsBrokenLink&quot;:false,&quot;Type&quot;:1}"/>
</p:tagLst>
</file>

<file path=ppt/tags/tag9.xml><?xml version="1.0" encoding="utf-8"?>
<p:tagLst xmlns:a="http://schemas.openxmlformats.org/drawingml/2006/main" xmlns:r="http://schemas.openxmlformats.org/officeDocument/2006/relationships" xmlns:p="http://schemas.openxmlformats.org/presentationml/2006/main">
  <p:tag name="POWER_USER_POWER_POINT_EXCEL_LINK_TAG_NAME" val="{&quot;Id&quot;:&quot;POWER_USER_LINK_F85B5B0F_10B5_4054_91D0_10C3AEDEFB2D&quot;,&quot;SourceFullName&quot;:&quot;https://smccd-my.sharepoint.com/personal/engelk_smccd_edu/Documents/Surveys/Graduation Survey/Spring 2021 survey/Cañada College Survey of Graduates_ 2020-21_October 1, 2021_11.01.xlsx&quot;,&quot;LastUpdate&quot;:&quot;2021-10-01 12:12 PM&quot;,&quot;UpdatedBy&quot;:&quot;engelk&quot;,&quot;IsLinked&quot;:false,&quot;IsBrokenLink&quot;:false,&quot;Type&quot;:1}"/>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MS P????"/>
        <a:font script="Hang" typeface="?? ??"/>
        <a:font script="Hans" typeface="??"/>
        <a:font script="Hant" typeface="????"/>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MS P????"/>
        <a:font script="Hang" typeface="?? ??"/>
        <a:font script="Hans" typeface="??"/>
        <a:font script="Hant" typeface="????"/>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29551A415522C74CB2195B1A777E9A7C" ma:contentTypeVersion="13" ma:contentTypeDescription="Create a new document." ma:contentTypeScope="" ma:versionID="618bc19bae1ae606cfd6804c8e2176d6">
  <xsd:schema xmlns:xsd="http://www.w3.org/2001/XMLSchema" xmlns:xs="http://www.w3.org/2001/XMLSchema" xmlns:p="http://schemas.microsoft.com/office/2006/metadata/properties" xmlns:ns3="2bc55ecc-363e-43e9-bfac-4ba2e86f45ee" xmlns:ns4="bb5bbb0b-6c89-44d7-be61-0adfe653f983" targetNamespace="http://schemas.microsoft.com/office/2006/metadata/properties" ma:root="true" ma:fieldsID="e0599e1f8396ab867dd6a01ab5d3ef8a" ns3:_="" ns4:_="">
    <xsd:import namespace="2bc55ecc-363e-43e9-bfac-4ba2e86f45ee"/>
    <xsd:import namespace="bb5bbb0b-6c89-44d7-be61-0adfe653f983"/>
    <xsd:element name="properties">
      <xsd:complexType>
        <xsd:sequence>
          <xsd:element name="documentManagement">
            <xsd:complexType>
              <xsd:all>
                <xsd:element ref="ns3:MediaServiceMetadata" minOccurs="0"/>
                <xsd:element ref="ns3:MediaServiceFastMetadata" minOccurs="0"/>
                <xsd:element ref="ns3:MediaServiceAutoTags" minOccurs="0"/>
                <xsd:element ref="ns3:MediaServiceOCR" minOccurs="0"/>
                <xsd:element ref="ns3:MediaServiceEventHashCode" minOccurs="0"/>
                <xsd:element ref="ns3:MediaServiceGenerationTime" minOccurs="0"/>
                <xsd:element ref="ns3:MediaServiceDateTaken" minOccurs="0"/>
                <xsd:element ref="ns3:MediaServiceLocation" minOccurs="0"/>
                <xsd:element ref="ns4:SharedWithUsers" minOccurs="0"/>
                <xsd:element ref="ns4:SharedWithDetails" minOccurs="0"/>
                <xsd:element ref="ns4:SharingHintHash" minOccurs="0"/>
                <xsd:element ref="ns3:MediaServiceAutoKeyPoints" minOccurs="0"/>
                <xsd:element ref="ns3: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bc55ecc-363e-43e9-bfac-4ba2e86f45ee"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MediaServiceAutoTags" ma:internalName="MediaServiceAutoTags" ma:readOnly="true">
      <xsd:simpleType>
        <xsd:restriction base="dms:Text"/>
      </xsd:simpleType>
    </xsd:element>
    <xsd:element name="MediaServiceOCR" ma:index="11" nillable="true" ma:displayName="MediaServiceOCR" ma:internalName="MediaServiceOCR" ma:readOnly="true">
      <xsd:simpleType>
        <xsd:restriction base="dms:Note">
          <xsd:maxLength value="255"/>
        </xsd:restriction>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DateTaken" ma:index="14" nillable="true" ma:displayName="MediaServiceDateTaken" ma:hidden="true" ma:internalName="MediaServiceDateTaken" ma:readOnly="true">
      <xsd:simpleType>
        <xsd:restriction base="dms:Text"/>
      </xsd:simpleType>
    </xsd:element>
    <xsd:element name="MediaServiceLocation" ma:index="15" nillable="true" ma:displayName="Location" ma:internalName="MediaServiceLocation" ma:readOnly="true">
      <xsd:simpleType>
        <xsd:restriction base="dms:Text"/>
      </xsd:simpleType>
    </xsd:element>
    <xsd:element name="MediaServiceAutoKeyPoints" ma:index="19" nillable="true" ma:displayName="MediaServiceAutoKeyPoints" ma:hidden="true" ma:internalName="MediaServiceAutoKeyPoints" ma:readOnly="true">
      <xsd:simpleType>
        <xsd:restriction base="dms:Note"/>
      </xsd:simpleType>
    </xsd:element>
    <xsd:element name="MediaServiceKeyPoints" ma:index="20" nillable="true" ma:displayName="KeyPoints" ma:internalName="MediaServiceKeyPoint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bb5bbb0b-6c89-44d7-be61-0adfe653f983" elementFormDefault="qualified">
    <xsd:import namespace="http://schemas.microsoft.com/office/2006/documentManagement/types"/>
    <xsd:import namespace="http://schemas.microsoft.com/office/infopath/2007/PartnerControls"/>
    <xsd:element name="SharedWithUsers" ma:index="16"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7" nillable="true" ma:displayName="Shared With Details" ma:internalName="SharedWithDetails" ma:readOnly="true">
      <xsd:simpleType>
        <xsd:restriction base="dms:Note">
          <xsd:maxLength value="255"/>
        </xsd:restriction>
      </xsd:simpleType>
    </xsd:element>
    <xsd:element name="SharingHintHash" ma:index="18"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8DCCF6D9-68AA-4326-9ACE-A77FD502F9BB}">
  <ds:schemaRefs>
    <ds:schemaRef ds:uri="http://schemas.microsoft.com/sharepoint/v3/contenttype/forms"/>
  </ds:schemaRefs>
</ds:datastoreItem>
</file>

<file path=customXml/itemProps2.xml><?xml version="1.0" encoding="utf-8"?>
<ds:datastoreItem xmlns:ds="http://schemas.openxmlformats.org/officeDocument/2006/customXml" ds:itemID="{34BB7B99-56D6-4656-84C4-05B33F665A2C}">
  <ds:schemaRefs>
    <ds:schemaRef ds:uri="http://purl.org/dc/dcmitype/"/>
    <ds:schemaRef ds:uri="2bc55ecc-363e-43e9-bfac-4ba2e86f45ee"/>
    <ds:schemaRef ds:uri="http://schemas.microsoft.com/office/2006/metadata/properties"/>
    <ds:schemaRef ds:uri="http://www.w3.org/XML/1998/namespace"/>
    <ds:schemaRef ds:uri="bb5bbb0b-6c89-44d7-be61-0adfe653f983"/>
    <ds:schemaRef ds:uri="http://purl.org/dc/elements/1.1/"/>
    <ds:schemaRef ds:uri="http://schemas.microsoft.com/office/2006/documentManagement/types"/>
    <ds:schemaRef ds:uri="http://schemas.microsoft.com/office/infopath/2007/PartnerControls"/>
    <ds:schemaRef ds:uri="http://schemas.openxmlformats.org/package/2006/metadata/core-properties"/>
    <ds:schemaRef ds:uri="http://purl.org/dc/terms/"/>
  </ds:schemaRefs>
</ds:datastoreItem>
</file>

<file path=customXml/itemProps3.xml><?xml version="1.0" encoding="utf-8"?>
<ds:datastoreItem xmlns:ds="http://schemas.openxmlformats.org/officeDocument/2006/customXml" ds:itemID="{42FA50A7-B9BD-443D-BBD2-237D6FDEFEF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2bc55ecc-363e-43e9-bfac-4ba2e86f45ee"/>
    <ds:schemaRef ds:uri="bb5bbb0b-6c89-44d7-be61-0adfe653f983"/>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807</TotalTime>
  <Words>5901</Words>
  <Application>Microsoft Office PowerPoint</Application>
  <PresentationFormat>On-screen Show (4:3)</PresentationFormat>
  <Paragraphs>297</Paragraphs>
  <Slides>41</Slides>
  <Notes>3</Notes>
  <HiddenSlides>0</HiddenSlides>
  <MMClips>0</MMClips>
  <ScaleCrop>false</ScaleCrop>
  <HeadingPairs>
    <vt:vector size="6" baseType="variant">
      <vt:variant>
        <vt:lpstr>Fonts Used</vt:lpstr>
      </vt:variant>
      <vt:variant>
        <vt:i4>9</vt:i4>
      </vt:variant>
      <vt:variant>
        <vt:lpstr>Theme</vt:lpstr>
      </vt:variant>
      <vt:variant>
        <vt:i4>2</vt:i4>
      </vt:variant>
      <vt:variant>
        <vt:lpstr>Slide Titles</vt:lpstr>
      </vt:variant>
      <vt:variant>
        <vt:i4>41</vt:i4>
      </vt:variant>
    </vt:vector>
  </HeadingPairs>
  <TitlesOfParts>
    <vt:vector size="52" baseType="lpstr">
      <vt:lpstr>Arial</vt:lpstr>
      <vt:lpstr>Calibri</vt:lpstr>
      <vt:lpstr>Calibri Light</vt:lpstr>
      <vt:lpstr>Courier New</vt:lpstr>
      <vt:lpstr>Helvetica</vt:lpstr>
      <vt:lpstr>Helvetica Neue</vt:lpstr>
      <vt:lpstr>Symbol</vt:lpstr>
      <vt:lpstr>Times New Roman</vt:lpstr>
      <vt:lpstr>Wingdings</vt:lpstr>
      <vt:lpstr>Office Theme</vt:lpstr>
      <vt:lpstr>Custom Design</vt:lpstr>
      <vt:lpstr>PowerPoint Presentation</vt:lpstr>
      <vt:lpstr>Existing ILOs</vt:lpstr>
      <vt:lpstr>ILO Assessment</vt:lpstr>
      <vt:lpstr>In March 2020, the PBC updated the graduation survey instrument as follows:</vt:lpstr>
      <vt:lpstr>Cañada College 2021 Survey Respondents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Disproportionality</vt:lpstr>
      <vt:lpstr>OPEN RESPONSES:  Please describe any obstacles you experienced while working towards your educational goals at Cañada College.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OPEN RESPONSES:  Please describe one learning experience you had at Cañada College that has helped shape who you are.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officegen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officegen</dc:creator>
  <cp:lastModifiedBy>Engel, Karen</cp:lastModifiedBy>
  <cp:revision>31</cp:revision>
  <dcterms:created xsi:type="dcterms:W3CDTF">2021-10-01T17:55:54Z</dcterms:created>
  <dcterms:modified xsi:type="dcterms:W3CDTF">2021-10-06T20:57:17Z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0x01010029551A415522C74CB2195B1A777E9A7C</vt:lpwstr>
  </property>
</Properties>
</file>