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778" r:id="rId5"/>
  </p:sldMasterIdLst>
  <p:notesMasterIdLst>
    <p:notesMasterId r:id="rId42"/>
  </p:notesMasterIdLst>
  <p:sldIdLst>
    <p:sldId id="256" r:id="rId6"/>
    <p:sldId id="329" r:id="rId7"/>
    <p:sldId id="331" r:id="rId8"/>
    <p:sldId id="311" r:id="rId9"/>
    <p:sldId id="316" r:id="rId10"/>
    <p:sldId id="348" r:id="rId11"/>
    <p:sldId id="353" r:id="rId12"/>
    <p:sldId id="352" r:id="rId13"/>
    <p:sldId id="354" r:id="rId14"/>
    <p:sldId id="350" r:id="rId15"/>
    <p:sldId id="351" r:id="rId16"/>
    <p:sldId id="336" r:id="rId17"/>
    <p:sldId id="355" r:id="rId18"/>
    <p:sldId id="322" r:id="rId19"/>
    <p:sldId id="341" r:id="rId20"/>
    <p:sldId id="333" r:id="rId21"/>
    <p:sldId id="356" r:id="rId22"/>
    <p:sldId id="357" r:id="rId23"/>
    <p:sldId id="359" r:id="rId24"/>
    <p:sldId id="358" r:id="rId25"/>
    <p:sldId id="325" r:id="rId26"/>
    <p:sldId id="287" r:id="rId27"/>
    <p:sldId id="288" r:id="rId28"/>
    <p:sldId id="289" r:id="rId29"/>
    <p:sldId id="291" r:id="rId30"/>
    <p:sldId id="293" r:id="rId31"/>
    <p:sldId id="294" r:id="rId32"/>
    <p:sldId id="295" r:id="rId33"/>
    <p:sldId id="324" r:id="rId34"/>
    <p:sldId id="299" r:id="rId35"/>
    <p:sldId id="300" r:id="rId36"/>
    <p:sldId id="302" r:id="rId37"/>
    <p:sldId id="305" r:id="rId38"/>
    <p:sldId id="308" r:id="rId39"/>
    <p:sldId id="346" r:id="rId40"/>
    <p:sldId id="34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91330" autoAdjust="0"/>
  </p:normalViewPr>
  <p:slideViewPr>
    <p:cSldViewPr snapToGrid="0">
      <p:cViewPr varScale="1">
        <p:scale>
          <a:sx n="115" d="100"/>
          <a:sy n="115" d="100"/>
        </p:scale>
        <p:origin x="1014"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s>
</file>

<file path=ppt/charts/_rels/chart1.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3%20survey/Grads%20vs.%20responder%20demosv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3%20survey/Grads%20vs.%20responder%20demosv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3%20survey/Grad%20petitions%20for%20survey_22-23%20AL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3%20survey/Grads%20vs.%20responder%20demosv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3%20survey/Grads%20vs.%20responder%20demosv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3%20survey/Grads%20vs.%20responder%20demosv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3%20survey/Ca&#241;ada%20College%20Survey%20of%20Graduates_%202022-23%20DATA%20added%20demo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3%20survey/Student%20demos%20for%20all%20to%20whom%20Grad%20Survey%20sent%20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3%20survey/Ca&#241;ada%20College%20Survey%20of%20Graduates_%202022-23%20DATA%20added%20demo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'Grads v. Responders'!$E$73</c:f>
              <c:strCache>
                <c:ptCount val="1"/>
                <c:pt idx="0">
                  <c:v>Survey Responders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Responders'!$D$74:$D$80</c:f>
              <c:strCache>
                <c:ptCount val="7"/>
                <c:pt idx="0">
                  <c:v>Age 60 +</c:v>
                </c:pt>
                <c:pt idx="1">
                  <c:v>Age 50 - 59</c:v>
                </c:pt>
                <c:pt idx="2">
                  <c:v>Age 40 - 49</c:v>
                </c:pt>
                <c:pt idx="3">
                  <c:v>Age 29 - 39</c:v>
                </c:pt>
                <c:pt idx="4">
                  <c:v>Age 23 - 28</c:v>
                </c:pt>
                <c:pt idx="5">
                  <c:v>Age 18 - 22</c:v>
                </c:pt>
                <c:pt idx="6">
                  <c:v>Age Under 18</c:v>
                </c:pt>
              </c:strCache>
            </c:strRef>
          </c:cat>
          <c:val>
            <c:numRef>
              <c:f>'Grads v. Responders'!$E$74:$E$80</c:f>
              <c:numCache>
                <c:formatCode>0%</c:formatCode>
                <c:ptCount val="7"/>
                <c:pt idx="0">
                  <c:v>3.6809815950920248E-2</c:v>
                </c:pt>
                <c:pt idx="1">
                  <c:v>7.9754601226993863E-2</c:v>
                </c:pt>
                <c:pt idx="2">
                  <c:v>0.12</c:v>
                </c:pt>
                <c:pt idx="3">
                  <c:v>0.25766871165644173</c:v>
                </c:pt>
                <c:pt idx="4">
                  <c:v>0.19018404907975461</c:v>
                </c:pt>
                <c:pt idx="5">
                  <c:v>0.31901840490797545</c:v>
                </c:pt>
                <c:pt idx="6">
                  <c:v>0</c:v>
                </c:pt>
              </c:numCache>
            </c:numRef>
          </c:val>
          <c:extLst>
            <c:ext xmlns:c16="http://schemas.microsoft.com/office/drawing/2014/chart" uri="{C3380CC4-5D6E-409C-BE32-E72D297353CC}">
              <c16:uniqueId val="{00000000-F72B-4884-A2CF-A5BBEEB8885F}"/>
            </c:ext>
          </c:extLst>
        </c:ser>
        <c:ser>
          <c:idx val="1"/>
          <c:order val="1"/>
          <c:tx>
            <c:strRef>
              <c:f>'Grads v. Responders'!$F$73</c:f>
              <c:strCache>
                <c:ptCount val="1"/>
                <c:pt idx="0">
                  <c:v>Completers in 2022-23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Responders'!$D$74:$D$80</c:f>
              <c:strCache>
                <c:ptCount val="7"/>
                <c:pt idx="0">
                  <c:v>Age 60 +</c:v>
                </c:pt>
                <c:pt idx="1">
                  <c:v>Age 50 - 59</c:v>
                </c:pt>
                <c:pt idx="2">
                  <c:v>Age 40 - 49</c:v>
                </c:pt>
                <c:pt idx="3">
                  <c:v>Age 29 - 39</c:v>
                </c:pt>
                <c:pt idx="4">
                  <c:v>Age 23 - 28</c:v>
                </c:pt>
                <c:pt idx="5">
                  <c:v>Age 18 - 22</c:v>
                </c:pt>
                <c:pt idx="6">
                  <c:v>Age Under 18</c:v>
                </c:pt>
              </c:strCache>
            </c:strRef>
          </c:cat>
          <c:val>
            <c:numRef>
              <c:f>'Grads v. Responders'!$F$74:$F$80</c:f>
              <c:numCache>
                <c:formatCode>0%</c:formatCode>
                <c:ptCount val="7"/>
                <c:pt idx="0">
                  <c:v>0.03</c:v>
                </c:pt>
                <c:pt idx="1">
                  <c:v>0.06</c:v>
                </c:pt>
                <c:pt idx="2">
                  <c:v>0.09</c:v>
                </c:pt>
                <c:pt idx="3">
                  <c:v>0.24</c:v>
                </c:pt>
                <c:pt idx="4">
                  <c:v>0.21</c:v>
                </c:pt>
                <c:pt idx="5">
                  <c:v>0.37</c:v>
                </c:pt>
                <c:pt idx="6">
                  <c:v>0.01</c:v>
                </c:pt>
              </c:numCache>
            </c:numRef>
          </c:val>
          <c:extLst>
            <c:ext xmlns:c16="http://schemas.microsoft.com/office/drawing/2014/chart" uri="{C3380CC4-5D6E-409C-BE32-E72D297353CC}">
              <c16:uniqueId val="{00000001-F72B-4884-A2CF-A5BBEEB8885F}"/>
            </c:ext>
          </c:extLst>
        </c:ser>
        <c:dLbls>
          <c:dLblPos val="outEnd"/>
          <c:showLegendKey val="0"/>
          <c:showVal val="1"/>
          <c:showCatName val="0"/>
          <c:showSerName val="0"/>
          <c:showPercent val="0"/>
          <c:showBubbleSize val="0"/>
        </c:dLbls>
        <c:gapWidth val="182"/>
        <c:axId val="1704607472"/>
        <c:axId val="1754989008"/>
      </c:barChart>
      <c:catAx>
        <c:axId val="17046074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54989008"/>
        <c:crosses val="autoZero"/>
        <c:auto val="1"/>
        <c:lblAlgn val="ctr"/>
        <c:lblOffset val="100"/>
        <c:noMultiLvlLbl val="0"/>
      </c:catAx>
      <c:valAx>
        <c:axId val="175498900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04607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'Grads v. Responders'!$B$13</c:f>
              <c:strCache>
                <c:ptCount val="1"/>
                <c:pt idx="0">
                  <c:v>Survey Responders</c:v>
                </c:pt>
              </c:strCache>
            </c:strRef>
          </c:tx>
          <c:spPr>
            <a:solidFill>
              <a:schemeClr val="accent1"/>
            </a:solidFill>
            <a:ln>
              <a:noFill/>
            </a:ln>
            <a:effectLst/>
          </c:spPr>
          <c:invertIfNegative val="0"/>
          <c:dLbls>
            <c:dLbl>
              <c:idx val="0"/>
              <c:layout>
                <c:manualLayout>
                  <c:x val="-1.9768856447688572E-2"/>
                  <c:y val="-1.345822851987260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A2E-4E0A-A7F8-5720A9D8994C}"/>
                </c:ext>
              </c:extLst>
            </c:dLbl>
            <c:dLbl>
              <c:idx val="3"/>
              <c:layout>
                <c:manualLayout>
                  <c:x val="-2.4330900243309004E-2"/>
                  <c:y val="-1.614987422384700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A2E-4E0A-A7F8-5720A9D8994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Responders'!$A$14:$A$21</c:f>
              <c:strCache>
                <c:ptCount val="8"/>
                <c:pt idx="0">
                  <c:v>Asian</c:v>
                </c:pt>
                <c:pt idx="1">
                  <c:v>Black - Non-Hispanic</c:v>
                </c:pt>
                <c:pt idx="2">
                  <c:v>Filipino</c:v>
                </c:pt>
                <c:pt idx="3">
                  <c:v>Hispanic</c:v>
                </c:pt>
                <c:pt idx="4">
                  <c:v>Multiraces</c:v>
                </c:pt>
                <c:pt idx="5">
                  <c:v>Pacific Islander</c:v>
                </c:pt>
                <c:pt idx="6">
                  <c:v>Unknown</c:v>
                </c:pt>
                <c:pt idx="7">
                  <c:v>White Non-Hispanic</c:v>
                </c:pt>
              </c:strCache>
            </c:strRef>
          </c:cat>
          <c:val>
            <c:numRef>
              <c:f>'Grads v. Responders'!$B$14:$B$21</c:f>
              <c:numCache>
                <c:formatCode>0%</c:formatCode>
                <c:ptCount val="8"/>
                <c:pt idx="0">
                  <c:v>0.10429447852760736</c:v>
                </c:pt>
                <c:pt idx="1">
                  <c:v>3.0674846625766871E-2</c:v>
                </c:pt>
                <c:pt idx="2">
                  <c:v>3.0674846625766871E-2</c:v>
                </c:pt>
                <c:pt idx="3">
                  <c:v>0.50920245398773001</c:v>
                </c:pt>
                <c:pt idx="4">
                  <c:v>5.5214723926380369E-2</c:v>
                </c:pt>
                <c:pt idx="5">
                  <c:v>6.1349693251533744E-3</c:v>
                </c:pt>
                <c:pt idx="6">
                  <c:v>6.1349693251533742E-2</c:v>
                </c:pt>
                <c:pt idx="7">
                  <c:v>0.20245398773006135</c:v>
                </c:pt>
              </c:numCache>
            </c:numRef>
          </c:val>
          <c:extLst>
            <c:ext xmlns:c16="http://schemas.microsoft.com/office/drawing/2014/chart" uri="{C3380CC4-5D6E-409C-BE32-E72D297353CC}">
              <c16:uniqueId val="{00000000-FA2E-4E0A-A7F8-5720A9D8994C}"/>
            </c:ext>
          </c:extLst>
        </c:ser>
        <c:ser>
          <c:idx val="1"/>
          <c:order val="1"/>
          <c:tx>
            <c:strRef>
              <c:f>'Grads v. Responders'!$C$13</c:f>
              <c:strCache>
                <c:ptCount val="1"/>
                <c:pt idx="0">
                  <c:v>Completers</c:v>
                </c:pt>
              </c:strCache>
            </c:strRef>
          </c:tx>
          <c:spPr>
            <a:solidFill>
              <a:schemeClr val="accent2"/>
            </a:solidFill>
            <a:ln>
              <a:noFill/>
            </a:ln>
            <a:effectLst/>
          </c:spPr>
          <c:invertIfNegative val="0"/>
          <c:dLbls>
            <c:dLbl>
              <c:idx val="0"/>
              <c:layout>
                <c:manualLayout>
                  <c:x val="4.5620437956204376E-3"/>
                  <c:y val="-1.345822851987260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A2E-4E0A-A7F8-5720A9D8994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Responders'!$A$14:$A$21</c:f>
              <c:strCache>
                <c:ptCount val="8"/>
                <c:pt idx="0">
                  <c:v>Asian</c:v>
                </c:pt>
                <c:pt idx="1">
                  <c:v>Black - Non-Hispanic</c:v>
                </c:pt>
                <c:pt idx="2">
                  <c:v>Filipino</c:v>
                </c:pt>
                <c:pt idx="3">
                  <c:v>Hispanic</c:v>
                </c:pt>
                <c:pt idx="4">
                  <c:v>Multiraces</c:v>
                </c:pt>
                <c:pt idx="5">
                  <c:v>Pacific Islander</c:v>
                </c:pt>
                <c:pt idx="6">
                  <c:v>Unknown</c:v>
                </c:pt>
                <c:pt idx="7">
                  <c:v>White Non-Hispanic</c:v>
                </c:pt>
              </c:strCache>
            </c:strRef>
          </c:cat>
          <c:val>
            <c:numRef>
              <c:f>'Grads v. Responders'!$C$14:$C$21</c:f>
              <c:numCache>
                <c:formatCode>0%</c:formatCode>
                <c:ptCount val="8"/>
                <c:pt idx="0">
                  <c:v>9.8837209302325577E-2</c:v>
                </c:pt>
                <c:pt idx="1">
                  <c:v>2.1317829457364341E-2</c:v>
                </c:pt>
                <c:pt idx="2">
                  <c:v>3.294573643410853E-2</c:v>
                </c:pt>
                <c:pt idx="3">
                  <c:v>0.50193798449612403</c:v>
                </c:pt>
                <c:pt idx="4">
                  <c:v>5.6201550387596902E-2</c:v>
                </c:pt>
                <c:pt idx="5">
                  <c:v>7.7519379844961239E-3</c:v>
                </c:pt>
                <c:pt idx="6">
                  <c:v>5.232558139534884E-2</c:v>
                </c:pt>
                <c:pt idx="7">
                  <c:v>0.22868217054263565</c:v>
                </c:pt>
              </c:numCache>
            </c:numRef>
          </c:val>
          <c:extLst>
            <c:ext xmlns:c16="http://schemas.microsoft.com/office/drawing/2014/chart" uri="{C3380CC4-5D6E-409C-BE32-E72D297353CC}">
              <c16:uniqueId val="{00000001-FA2E-4E0A-A7F8-5720A9D8994C}"/>
            </c:ext>
          </c:extLst>
        </c:ser>
        <c:ser>
          <c:idx val="2"/>
          <c:order val="2"/>
          <c:tx>
            <c:strRef>
              <c:f>'Grads v. Responders'!$D$13</c:f>
              <c:strCache>
                <c:ptCount val="1"/>
                <c:pt idx="0">
                  <c:v>All Home Campus Students in 2022-23</c:v>
                </c:pt>
              </c:strCache>
            </c:strRef>
          </c:tx>
          <c:spPr>
            <a:solidFill>
              <a:schemeClr val="accent3"/>
            </a:solidFill>
            <a:ln>
              <a:noFill/>
            </a:ln>
            <a:effectLst/>
          </c:spPr>
          <c:invertIfNegative val="0"/>
          <c:dLbls>
            <c:dLbl>
              <c:idx val="3"/>
              <c:layout>
                <c:manualLayout>
                  <c:x val="1.5206812652068072E-2"/>
                  <c:y val="-1.076658281589800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A2E-4E0A-A7F8-5720A9D8994C}"/>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Responders'!$A$14:$A$21</c:f>
              <c:strCache>
                <c:ptCount val="8"/>
                <c:pt idx="0">
                  <c:v>Asian</c:v>
                </c:pt>
                <c:pt idx="1">
                  <c:v>Black - Non-Hispanic</c:v>
                </c:pt>
                <c:pt idx="2">
                  <c:v>Filipino</c:v>
                </c:pt>
                <c:pt idx="3">
                  <c:v>Hispanic</c:v>
                </c:pt>
                <c:pt idx="4">
                  <c:v>Multiraces</c:v>
                </c:pt>
                <c:pt idx="5">
                  <c:v>Pacific Islander</c:v>
                </c:pt>
                <c:pt idx="6">
                  <c:v>Unknown</c:v>
                </c:pt>
                <c:pt idx="7">
                  <c:v>White Non-Hispanic</c:v>
                </c:pt>
              </c:strCache>
            </c:strRef>
          </c:cat>
          <c:val>
            <c:numRef>
              <c:f>'Grads v. Responders'!$D$14:$D$21</c:f>
              <c:numCache>
                <c:formatCode>0%</c:formatCode>
                <c:ptCount val="8"/>
                <c:pt idx="0">
                  <c:v>0.08</c:v>
                </c:pt>
                <c:pt idx="1">
                  <c:v>0.03</c:v>
                </c:pt>
                <c:pt idx="2">
                  <c:v>0.02</c:v>
                </c:pt>
                <c:pt idx="3">
                  <c:v>0.51</c:v>
                </c:pt>
                <c:pt idx="4">
                  <c:v>0.04</c:v>
                </c:pt>
                <c:pt idx="5">
                  <c:v>0.01</c:v>
                </c:pt>
                <c:pt idx="6">
                  <c:v>0.05</c:v>
                </c:pt>
                <c:pt idx="7">
                  <c:v>0.24</c:v>
                </c:pt>
              </c:numCache>
            </c:numRef>
          </c:val>
          <c:extLst>
            <c:ext xmlns:c16="http://schemas.microsoft.com/office/drawing/2014/chart" uri="{C3380CC4-5D6E-409C-BE32-E72D297353CC}">
              <c16:uniqueId val="{00000002-FA2E-4E0A-A7F8-5720A9D8994C}"/>
            </c:ext>
          </c:extLst>
        </c:ser>
        <c:dLbls>
          <c:dLblPos val="outEnd"/>
          <c:showLegendKey val="0"/>
          <c:showVal val="1"/>
          <c:showCatName val="0"/>
          <c:showSerName val="0"/>
          <c:showPercent val="0"/>
          <c:showBubbleSize val="0"/>
        </c:dLbls>
        <c:gapWidth val="219"/>
        <c:overlap val="-27"/>
        <c:axId val="823431167"/>
        <c:axId val="875758111"/>
      </c:barChart>
      <c:catAx>
        <c:axId val="8234311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75758111"/>
        <c:crosses val="autoZero"/>
        <c:auto val="1"/>
        <c:lblAlgn val="ctr"/>
        <c:lblOffset val="100"/>
        <c:noMultiLvlLbl val="0"/>
      </c:catAx>
      <c:valAx>
        <c:axId val="875758111"/>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234311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Sheet1!$G$15</c:f>
              <c:strCache>
                <c:ptCount val="1"/>
                <c:pt idx="0">
                  <c:v>% of All Completers in 2022-23</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Sheet1!$F$16:$F$18</c:f>
              <c:strCache>
                <c:ptCount val="3"/>
                <c:pt idx="0">
                  <c:v>Hispanic Male</c:v>
                </c:pt>
                <c:pt idx="1">
                  <c:v>Hispanic Female</c:v>
                </c:pt>
                <c:pt idx="2">
                  <c:v>Hispanic Decline to State</c:v>
                </c:pt>
              </c:strCache>
            </c:strRef>
          </c:cat>
          <c:val>
            <c:numRef>
              <c:f>Sheet1!$G$16:$G$18</c:f>
              <c:numCache>
                <c:formatCode>0%</c:formatCode>
                <c:ptCount val="3"/>
                <c:pt idx="0">
                  <c:v>0.1065891472868217</c:v>
                </c:pt>
                <c:pt idx="1">
                  <c:v>0.38372093023255816</c:v>
                </c:pt>
                <c:pt idx="2">
                  <c:v>1.1627906976744186E-2</c:v>
                </c:pt>
              </c:numCache>
            </c:numRef>
          </c:val>
          <c:extLst>
            <c:ext xmlns:c16="http://schemas.microsoft.com/office/drawing/2014/chart" uri="{C3380CC4-5D6E-409C-BE32-E72D297353CC}">
              <c16:uniqueId val="{00000000-395A-4CB8-9CEA-EE26C406A892}"/>
            </c:ext>
          </c:extLst>
        </c:ser>
        <c:ser>
          <c:idx val="1"/>
          <c:order val="1"/>
          <c:tx>
            <c:strRef>
              <c:f>Sheet1!$H$15</c:f>
              <c:strCache>
                <c:ptCount val="1"/>
                <c:pt idx="0">
                  <c:v>% of All Home Campus Students in 2022-23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Sheet1!$F$16:$F$18</c:f>
              <c:strCache>
                <c:ptCount val="3"/>
                <c:pt idx="0">
                  <c:v>Hispanic Male</c:v>
                </c:pt>
                <c:pt idx="1">
                  <c:v>Hispanic Female</c:v>
                </c:pt>
                <c:pt idx="2">
                  <c:v>Hispanic Decline to State</c:v>
                </c:pt>
              </c:strCache>
            </c:strRef>
          </c:cat>
          <c:val>
            <c:numRef>
              <c:f>Sheet1!$H$16:$H$18</c:f>
              <c:numCache>
                <c:formatCode>0%</c:formatCode>
                <c:ptCount val="3"/>
                <c:pt idx="0">
                  <c:v>0.19065776930409914</c:v>
                </c:pt>
                <c:pt idx="1">
                  <c:v>0.31299650460756273</c:v>
                </c:pt>
                <c:pt idx="2">
                  <c:v>2.5421035907213221E-3</c:v>
                </c:pt>
              </c:numCache>
            </c:numRef>
          </c:val>
          <c:extLst>
            <c:ext xmlns:c16="http://schemas.microsoft.com/office/drawing/2014/chart" uri="{C3380CC4-5D6E-409C-BE32-E72D297353CC}">
              <c16:uniqueId val="{00000001-395A-4CB8-9CEA-EE26C406A892}"/>
            </c:ext>
          </c:extLst>
        </c:ser>
        <c:dLbls>
          <c:dLblPos val="outEnd"/>
          <c:showLegendKey val="0"/>
          <c:showVal val="1"/>
          <c:showCatName val="0"/>
          <c:showSerName val="0"/>
          <c:showPercent val="0"/>
          <c:showBubbleSize val="0"/>
        </c:dLbls>
        <c:gapWidth val="182"/>
        <c:axId val="759265855"/>
        <c:axId val="826486943"/>
      </c:barChart>
      <c:catAx>
        <c:axId val="7592658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26486943"/>
        <c:crosses val="autoZero"/>
        <c:auto val="1"/>
        <c:lblAlgn val="ctr"/>
        <c:lblOffset val="100"/>
        <c:noMultiLvlLbl val="0"/>
      </c:catAx>
      <c:valAx>
        <c:axId val="826486943"/>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592658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'Grads v. Responders'!$P$33</c:f>
              <c:strCache>
                <c:ptCount val="1"/>
                <c:pt idx="0">
                  <c:v>Non-Hispanic Completers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Responders'!$O$34:$O$36</c:f>
              <c:strCache>
                <c:ptCount val="3"/>
                <c:pt idx="0">
                  <c:v>Non-Hispanic Male</c:v>
                </c:pt>
                <c:pt idx="1">
                  <c:v>Non-Hispanic Female</c:v>
                </c:pt>
                <c:pt idx="2">
                  <c:v>Non-Hispanic Decline to State</c:v>
                </c:pt>
              </c:strCache>
            </c:strRef>
          </c:cat>
          <c:val>
            <c:numRef>
              <c:f>'Grads v. Responders'!$P$34:$P$36</c:f>
              <c:numCache>
                <c:formatCode>0%</c:formatCode>
                <c:ptCount val="3"/>
                <c:pt idx="0">
                  <c:v>0.3</c:v>
                </c:pt>
                <c:pt idx="1">
                  <c:v>0.66</c:v>
                </c:pt>
                <c:pt idx="2">
                  <c:v>0.04</c:v>
                </c:pt>
              </c:numCache>
            </c:numRef>
          </c:val>
          <c:extLst>
            <c:ext xmlns:c16="http://schemas.microsoft.com/office/drawing/2014/chart" uri="{C3380CC4-5D6E-409C-BE32-E72D297353CC}">
              <c16:uniqueId val="{00000000-9EA7-4110-9CF2-C7F430D39A01}"/>
            </c:ext>
          </c:extLst>
        </c:ser>
        <c:ser>
          <c:idx val="1"/>
          <c:order val="1"/>
          <c:tx>
            <c:strRef>
              <c:f>'Grads v. Responders'!$Q$33</c:f>
              <c:strCache>
                <c:ptCount val="1"/>
                <c:pt idx="0">
                  <c:v>All Non-Hispanic Home Campus Students in 2022-23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Responders'!$O$34:$O$36</c:f>
              <c:strCache>
                <c:ptCount val="3"/>
                <c:pt idx="0">
                  <c:v>Non-Hispanic Male</c:v>
                </c:pt>
                <c:pt idx="1">
                  <c:v>Non-Hispanic Female</c:v>
                </c:pt>
                <c:pt idx="2">
                  <c:v>Non-Hispanic Decline to State</c:v>
                </c:pt>
              </c:strCache>
            </c:strRef>
          </c:cat>
          <c:val>
            <c:numRef>
              <c:f>'Grads v. Responders'!$Q$34:$Q$36</c:f>
              <c:numCache>
                <c:formatCode>0%</c:formatCode>
                <c:ptCount val="3"/>
                <c:pt idx="0">
                  <c:v>0.35</c:v>
                </c:pt>
                <c:pt idx="1">
                  <c:v>0.61</c:v>
                </c:pt>
                <c:pt idx="2">
                  <c:v>0.04</c:v>
                </c:pt>
              </c:numCache>
            </c:numRef>
          </c:val>
          <c:extLst>
            <c:ext xmlns:c16="http://schemas.microsoft.com/office/drawing/2014/chart" uri="{C3380CC4-5D6E-409C-BE32-E72D297353CC}">
              <c16:uniqueId val="{00000001-9EA7-4110-9CF2-C7F430D39A01}"/>
            </c:ext>
          </c:extLst>
        </c:ser>
        <c:dLbls>
          <c:dLblPos val="outEnd"/>
          <c:showLegendKey val="0"/>
          <c:showVal val="1"/>
          <c:showCatName val="0"/>
          <c:showSerName val="0"/>
          <c:showPercent val="0"/>
          <c:showBubbleSize val="0"/>
        </c:dLbls>
        <c:gapWidth val="182"/>
        <c:axId val="562547391"/>
        <c:axId val="826747663"/>
      </c:barChart>
      <c:catAx>
        <c:axId val="56254739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26747663"/>
        <c:crosses val="autoZero"/>
        <c:auto val="1"/>
        <c:lblAlgn val="ctr"/>
        <c:lblOffset val="100"/>
        <c:noMultiLvlLbl val="0"/>
      </c:catAx>
      <c:valAx>
        <c:axId val="826747663"/>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625473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'Grads v. Responders'!$B$29</c:f>
              <c:strCache>
                <c:ptCount val="1"/>
                <c:pt idx="0">
                  <c:v>Survey Responders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Responders'!$A$30:$A$32</c:f>
              <c:strCache>
                <c:ptCount val="3"/>
                <c:pt idx="0">
                  <c:v>First Generation</c:v>
                </c:pt>
                <c:pt idx="1">
                  <c:v>Not First Generation</c:v>
                </c:pt>
                <c:pt idx="2">
                  <c:v>Unreported</c:v>
                </c:pt>
              </c:strCache>
            </c:strRef>
          </c:cat>
          <c:val>
            <c:numRef>
              <c:f>'Grads v. Responders'!$B$30:$B$32</c:f>
              <c:numCache>
                <c:formatCode>0%</c:formatCode>
                <c:ptCount val="3"/>
                <c:pt idx="0">
                  <c:v>0.53374233128834359</c:v>
                </c:pt>
                <c:pt idx="1">
                  <c:v>0.25766871165644173</c:v>
                </c:pt>
                <c:pt idx="2">
                  <c:v>0.20858895705521471</c:v>
                </c:pt>
              </c:numCache>
            </c:numRef>
          </c:val>
          <c:extLst>
            <c:ext xmlns:c16="http://schemas.microsoft.com/office/drawing/2014/chart" uri="{C3380CC4-5D6E-409C-BE32-E72D297353CC}">
              <c16:uniqueId val="{00000000-7801-4793-B41B-A2181988ACE8}"/>
            </c:ext>
          </c:extLst>
        </c:ser>
        <c:ser>
          <c:idx val="1"/>
          <c:order val="1"/>
          <c:tx>
            <c:strRef>
              <c:f>'Grads v. Responders'!$C$29</c:f>
              <c:strCache>
                <c:ptCount val="1"/>
                <c:pt idx="0">
                  <c:v>Completers in 2022-23</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Responders'!$A$30:$A$32</c:f>
              <c:strCache>
                <c:ptCount val="3"/>
                <c:pt idx="0">
                  <c:v>First Generation</c:v>
                </c:pt>
                <c:pt idx="1">
                  <c:v>Not First Generation</c:v>
                </c:pt>
                <c:pt idx="2">
                  <c:v>Unreported</c:v>
                </c:pt>
              </c:strCache>
            </c:strRef>
          </c:cat>
          <c:val>
            <c:numRef>
              <c:f>'Grads v. Responders'!$C$30:$C$32</c:f>
              <c:numCache>
                <c:formatCode>0%</c:formatCode>
                <c:ptCount val="3"/>
                <c:pt idx="0">
                  <c:v>0.53875968992248058</c:v>
                </c:pt>
                <c:pt idx="1">
                  <c:v>0.26937984496124029</c:v>
                </c:pt>
                <c:pt idx="2">
                  <c:v>0.19186046511627908</c:v>
                </c:pt>
              </c:numCache>
            </c:numRef>
          </c:val>
          <c:extLst>
            <c:ext xmlns:c16="http://schemas.microsoft.com/office/drawing/2014/chart" uri="{C3380CC4-5D6E-409C-BE32-E72D297353CC}">
              <c16:uniqueId val="{00000001-7801-4793-B41B-A2181988ACE8}"/>
            </c:ext>
          </c:extLst>
        </c:ser>
        <c:ser>
          <c:idx val="2"/>
          <c:order val="2"/>
          <c:tx>
            <c:strRef>
              <c:f>'Grads v. Responders'!$D$29</c:f>
              <c:strCache>
                <c:ptCount val="1"/>
                <c:pt idx="0">
                  <c:v>All Home Campus Students in 2022-23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Responders'!$A$30:$A$32</c:f>
              <c:strCache>
                <c:ptCount val="3"/>
                <c:pt idx="0">
                  <c:v>First Generation</c:v>
                </c:pt>
                <c:pt idx="1">
                  <c:v>Not First Generation</c:v>
                </c:pt>
                <c:pt idx="2">
                  <c:v>Unreported</c:v>
                </c:pt>
              </c:strCache>
            </c:strRef>
          </c:cat>
          <c:val>
            <c:numRef>
              <c:f>'Grads v. Responders'!$D$30:$D$32</c:f>
              <c:numCache>
                <c:formatCode>0%</c:formatCode>
                <c:ptCount val="3"/>
                <c:pt idx="0">
                  <c:v>0.46984073195526938</c:v>
                </c:pt>
                <c:pt idx="1">
                  <c:v>0.37394103693663167</c:v>
                </c:pt>
                <c:pt idx="2">
                  <c:v>0.15621823110809896</c:v>
                </c:pt>
              </c:numCache>
            </c:numRef>
          </c:val>
          <c:extLst>
            <c:ext xmlns:c16="http://schemas.microsoft.com/office/drawing/2014/chart" uri="{C3380CC4-5D6E-409C-BE32-E72D297353CC}">
              <c16:uniqueId val="{00000002-7801-4793-B41B-A2181988ACE8}"/>
            </c:ext>
          </c:extLst>
        </c:ser>
        <c:dLbls>
          <c:dLblPos val="outEnd"/>
          <c:showLegendKey val="0"/>
          <c:showVal val="1"/>
          <c:showCatName val="0"/>
          <c:showSerName val="0"/>
          <c:showPercent val="0"/>
          <c:showBubbleSize val="0"/>
        </c:dLbls>
        <c:gapWidth val="182"/>
        <c:axId val="875818367"/>
        <c:axId val="1433212639"/>
      </c:barChart>
      <c:catAx>
        <c:axId val="87581836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33212639"/>
        <c:crosses val="autoZero"/>
        <c:auto val="1"/>
        <c:lblAlgn val="ctr"/>
        <c:lblOffset val="100"/>
        <c:noMultiLvlLbl val="0"/>
      </c:catAx>
      <c:valAx>
        <c:axId val="1433212639"/>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75818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'Grads v. Responders'!$L$1</c:f>
              <c:strCache>
                <c:ptCount val="1"/>
                <c:pt idx="0">
                  <c:v>Survey Responders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Responders'!$K$2:$K$6</c:f>
              <c:strCache>
                <c:ptCount val="5"/>
                <c:pt idx="0">
                  <c:v>Associate in Science-Transfer</c:v>
                </c:pt>
                <c:pt idx="1">
                  <c:v>Associate in Arts</c:v>
                </c:pt>
                <c:pt idx="2">
                  <c:v>Associate in Science</c:v>
                </c:pt>
                <c:pt idx="3">
                  <c:v>Associate in Arts-Transfer</c:v>
                </c:pt>
                <c:pt idx="4">
                  <c:v>Certificate</c:v>
                </c:pt>
              </c:strCache>
            </c:strRef>
          </c:cat>
          <c:val>
            <c:numRef>
              <c:f>'Grads v. Responders'!$L$2:$L$6</c:f>
              <c:numCache>
                <c:formatCode>0%</c:formatCode>
                <c:ptCount val="5"/>
                <c:pt idx="0">
                  <c:v>0.12</c:v>
                </c:pt>
                <c:pt idx="1">
                  <c:v>0.2</c:v>
                </c:pt>
                <c:pt idx="2">
                  <c:v>0.21</c:v>
                </c:pt>
                <c:pt idx="3">
                  <c:v>0.18</c:v>
                </c:pt>
                <c:pt idx="4">
                  <c:v>0.27</c:v>
                </c:pt>
              </c:numCache>
            </c:numRef>
          </c:val>
          <c:extLst>
            <c:ext xmlns:c16="http://schemas.microsoft.com/office/drawing/2014/chart" uri="{C3380CC4-5D6E-409C-BE32-E72D297353CC}">
              <c16:uniqueId val="{00000000-DC79-46A4-B58B-EF8D365E5ED7}"/>
            </c:ext>
          </c:extLst>
        </c:ser>
        <c:ser>
          <c:idx val="1"/>
          <c:order val="1"/>
          <c:tx>
            <c:strRef>
              <c:f>'Grads v. Responders'!$M$1</c:f>
              <c:strCache>
                <c:ptCount val="1"/>
                <c:pt idx="0">
                  <c:v>Completers in 2022-23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'Grads v. Responders'!$K$2:$K$6</c:f>
              <c:strCache>
                <c:ptCount val="5"/>
                <c:pt idx="0">
                  <c:v>Associate in Science-Transfer</c:v>
                </c:pt>
                <c:pt idx="1">
                  <c:v>Associate in Arts</c:v>
                </c:pt>
                <c:pt idx="2">
                  <c:v>Associate in Science</c:v>
                </c:pt>
                <c:pt idx="3">
                  <c:v>Associate in Arts-Transfer</c:v>
                </c:pt>
                <c:pt idx="4">
                  <c:v>Certificate</c:v>
                </c:pt>
              </c:strCache>
            </c:strRef>
          </c:cat>
          <c:val>
            <c:numRef>
              <c:f>'Grads v. Responders'!$M$2:$M$6</c:f>
              <c:numCache>
                <c:formatCode>0%</c:formatCode>
                <c:ptCount val="5"/>
                <c:pt idx="0">
                  <c:v>0.10814814814814815</c:v>
                </c:pt>
                <c:pt idx="1">
                  <c:v>0.1348148148148148</c:v>
                </c:pt>
                <c:pt idx="2">
                  <c:v>0.20444444444444446</c:v>
                </c:pt>
                <c:pt idx="3">
                  <c:v>0.20592592592592593</c:v>
                </c:pt>
                <c:pt idx="4">
                  <c:v>0.34666666666666668</c:v>
                </c:pt>
              </c:numCache>
            </c:numRef>
          </c:val>
          <c:extLst>
            <c:ext xmlns:c16="http://schemas.microsoft.com/office/drawing/2014/chart" uri="{C3380CC4-5D6E-409C-BE32-E72D297353CC}">
              <c16:uniqueId val="{00000001-DC79-46A4-B58B-EF8D365E5ED7}"/>
            </c:ext>
          </c:extLst>
        </c:ser>
        <c:dLbls>
          <c:dLblPos val="outEnd"/>
          <c:showLegendKey val="0"/>
          <c:showVal val="1"/>
          <c:showCatName val="0"/>
          <c:showSerName val="0"/>
          <c:showPercent val="0"/>
          <c:showBubbleSize val="0"/>
        </c:dLbls>
        <c:gapWidth val="182"/>
        <c:axId val="1354414208"/>
        <c:axId val="1355888160"/>
      </c:barChart>
      <c:catAx>
        <c:axId val="13544142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55888160"/>
        <c:crosses val="autoZero"/>
        <c:auto val="1"/>
        <c:lblAlgn val="ctr"/>
        <c:lblOffset val="100"/>
        <c:noMultiLvlLbl val="0"/>
      </c:catAx>
      <c:valAx>
        <c:axId val="135588816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54414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Sheet13!$E$3:$E$9</c:f>
              <c:strCache>
                <c:ptCount val="7"/>
                <c:pt idx="0">
                  <c:v>1 year</c:v>
                </c:pt>
                <c:pt idx="1">
                  <c:v>2 years</c:v>
                </c:pt>
                <c:pt idx="2">
                  <c:v>3 years</c:v>
                </c:pt>
                <c:pt idx="3">
                  <c:v>4 years</c:v>
                </c:pt>
                <c:pt idx="4">
                  <c:v>5 years</c:v>
                </c:pt>
                <c:pt idx="5">
                  <c:v>6 years</c:v>
                </c:pt>
                <c:pt idx="6">
                  <c:v>Over 6 years</c:v>
                </c:pt>
              </c:strCache>
            </c:strRef>
          </c:cat>
          <c:val>
            <c:numRef>
              <c:f>Sheet13!$F$3:$F$9</c:f>
              <c:numCache>
                <c:formatCode>0%</c:formatCode>
                <c:ptCount val="7"/>
                <c:pt idx="0">
                  <c:v>2.8301886792452831E-2</c:v>
                </c:pt>
                <c:pt idx="1">
                  <c:v>0.25471698113207547</c:v>
                </c:pt>
                <c:pt idx="2">
                  <c:v>0.330188679245283</c:v>
                </c:pt>
                <c:pt idx="3">
                  <c:v>0.14150943396226415</c:v>
                </c:pt>
                <c:pt idx="4">
                  <c:v>9.4339622641509441E-2</c:v>
                </c:pt>
                <c:pt idx="5">
                  <c:v>3.7735849056603772E-2</c:v>
                </c:pt>
                <c:pt idx="6">
                  <c:v>0.11320754716981132</c:v>
                </c:pt>
              </c:numCache>
            </c:numRef>
          </c:val>
          <c:extLst>
            <c:ext xmlns:c16="http://schemas.microsoft.com/office/drawing/2014/chart" uri="{C3380CC4-5D6E-409C-BE32-E72D297353CC}">
              <c16:uniqueId val="{00000000-EAE9-419A-9B3E-78A1C1C9EA2D}"/>
            </c:ext>
          </c:extLst>
        </c:ser>
        <c:dLbls>
          <c:dLblPos val="outEnd"/>
          <c:showLegendKey val="0"/>
          <c:showVal val="1"/>
          <c:showCatName val="0"/>
          <c:showSerName val="0"/>
          <c:showPercent val="0"/>
          <c:showBubbleSize val="0"/>
        </c:dLbls>
        <c:gapWidth val="182"/>
        <c:axId val="837579359"/>
        <c:axId val="1433182271"/>
      </c:barChart>
      <c:catAx>
        <c:axId val="83757935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33182271"/>
        <c:crosses val="autoZero"/>
        <c:auto val="1"/>
        <c:lblAlgn val="ctr"/>
        <c:lblOffset val="100"/>
        <c:noMultiLvlLbl val="0"/>
      </c:catAx>
      <c:valAx>
        <c:axId val="1433182271"/>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37579359"/>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'Units earned'!$B$1</c:f>
              <c:strCache>
                <c:ptCount val="1"/>
                <c:pt idx="0">
                  <c:v>Median # of Units Earned by Degree Completers</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'Units earned'!$A$2:$A$7</c:f>
              <c:strCache>
                <c:ptCount val="6"/>
                <c:pt idx="0">
                  <c:v>2017-18</c:v>
                </c:pt>
                <c:pt idx="1">
                  <c:v>2018-19</c:v>
                </c:pt>
                <c:pt idx="2">
                  <c:v>2019-20</c:v>
                </c:pt>
                <c:pt idx="3">
                  <c:v>2020-21</c:v>
                </c:pt>
                <c:pt idx="4">
                  <c:v>2021-22</c:v>
                </c:pt>
                <c:pt idx="5">
                  <c:v>2022-23</c:v>
                </c:pt>
              </c:strCache>
            </c:strRef>
          </c:cat>
          <c:val>
            <c:numRef>
              <c:f>'Units earned'!$B$2:$B$7</c:f>
              <c:numCache>
                <c:formatCode>General</c:formatCode>
                <c:ptCount val="6"/>
                <c:pt idx="0">
                  <c:v>79</c:v>
                </c:pt>
                <c:pt idx="1">
                  <c:v>81</c:v>
                </c:pt>
                <c:pt idx="2">
                  <c:v>80</c:v>
                </c:pt>
                <c:pt idx="3">
                  <c:v>79</c:v>
                </c:pt>
                <c:pt idx="4">
                  <c:v>80</c:v>
                </c:pt>
                <c:pt idx="5">
                  <c:v>82</c:v>
                </c:pt>
              </c:numCache>
            </c:numRef>
          </c:val>
          <c:smooth val="0"/>
          <c:extLst>
            <c:ext xmlns:c16="http://schemas.microsoft.com/office/drawing/2014/chart" uri="{C3380CC4-5D6E-409C-BE32-E72D297353CC}">
              <c16:uniqueId val="{00000000-E72F-4BBA-B8F4-0E8C5505244C}"/>
            </c:ext>
          </c:extLst>
        </c:ser>
        <c:dLbls>
          <c:showLegendKey val="0"/>
          <c:showVal val="0"/>
          <c:showCatName val="0"/>
          <c:showSerName val="0"/>
          <c:showPercent val="0"/>
          <c:showBubbleSize val="0"/>
        </c:dLbls>
        <c:smooth val="0"/>
        <c:axId val="881148047"/>
        <c:axId val="824387711"/>
      </c:lineChart>
      <c:catAx>
        <c:axId val="881148047"/>
        <c:scaling>
          <c:orientation val="minMax"/>
        </c:scaling>
        <c:delete val="0"/>
        <c:axPos val="b"/>
        <c:numFmt formatCode="General"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24387711"/>
        <c:crosses val="autoZero"/>
        <c:auto val="1"/>
        <c:lblAlgn val="ctr"/>
        <c:lblOffset val="100"/>
        <c:noMultiLvlLbl val="0"/>
      </c:catAx>
      <c:valAx>
        <c:axId val="8243877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81148047"/>
        <c:crossesAt val="1"/>
        <c:crossBetween val="between"/>
        <c:majorUnit val="1"/>
        <c:min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'ILO Medians'!$B$1</c:f>
              <c:strCache>
                <c:ptCount val="1"/>
                <c:pt idx="0">
                  <c:v>Median rating</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'ILO Medians'!$A$2:$A$13</c:f>
              <c:strCache>
                <c:ptCount val="12"/>
                <c:pt idx="0">
                  <c:v>Analyze data to draw appropriate conclusions</c:v>
                </c:pt>
                <c:pt idx="1">
                  <c:v>Represent complex data in various mathematical forms (e.g., equations, graphs, diagrams, tables and words)</c:v>
                </c:pt>
                <c:pt idx="2">
                  <c:v>Engage with diverse groups across the campus community</c:v>
                </c:pt>
                <c:pt idx="3">
                  <c:v>Understand and interpret various points of view in a world of diverse peoples and cultures</c:v>
                </c:pt>
                <c:pt idx="4">
                  <c:v>Convey my ideas confidently both orally and in writing</c:v>
                </c:pt>
                <c:pt idx="5">
                  <c:v>Manage my time</c:v>
                </c:pt>
                <c:pt idx="6">
                  <c:v>Generate new ideas that synthesize more than one concept</c:v>
                </c:pt>
                <c:pt idx="7">
                  <c:v>Think originally and apply creative solutions</c:v>
                </c:pt>
                <c:pt idx="8">
                  <c:v>Identify credible sources of information</c:v>
                </c:pt>
                <c:pt idx="9">
                  <c:v>Engage in problem solving</c:v>
                </c:pt>
                <c:pt idx="10">
                  <c:v>Use information to support a conclusion</c:v>
                </c:pt>
                <c:pt idx="11">
                  <c:v>Select, evaluate, and use information to investigate a point of view</c:v>
                </c:pt>
              </c:strCache>
            </c:strRef>
          </c:cat>
          <c:val>
            <c:numRef>
              <c:f>'ILO Medians'!$B$2:$B$13</c:f>
              <c:numCache>
                <c:formatCode>General</c:formatCode>
                <c:ptCount val="12"/>
                <c:pt idx="0">
                  <c:v>90</c:v>
                </c:pt>
                <c:pt idx="1">
                  <c:v>83</c:v>
                </c:pt>
                <c:pt idx="2">
                  <c:v>90</c:v>
                </c:pt>
                <c:pt idx="3" formatCode="0">
                  <c:v>84.5</c:v>
                </c:pt>
                <c:pt idx="4">
                  <c:v>75</c:v>
                </c:pt>
                <c:pt idx="5">
                  <c:v>92</c:v>
                </c:pt>
                <c:pt idx="6">
                  <c:v>90</c:v>
                </c:pt>
                <c:pt idx="7">
                  <c:v>95</c:v>
                </c:pt>
                <c:pt idx="8">
                  <c:v>95</c:v>
                </c:pt>
                <c:pt idx="9">
                  <c:v>94</c:v>
                </c:pt>
                <c:pt idx="10">
                  <c:v>92</c:v>
                </c:pt>
                <c:pt idx="11">
                  <c:v>90</c:v>
                </c:pt>
              </c:numCache>
            </c:numRef>
          </c:val>
          <c:extLst>
            <c:ext xmlns:c16="http://schemas.microsoft.com/office/drawing/2014/chart" uri="{C3380CC4-5D6E-409C-BE32-E72D297353CC}">
              <c16:uniqueId val="{00000000-EE67-4DC6-8484-A62B28F109CF}"/>
            </c:ext>
          </c:extLst>
        </c:ser>
        <c:dLbls>
          <c:dLblPos val="outEnd"/>
          <c:showLegendKey val="0"/>
          <c:showVal val="1"/>
          <c:showCatName val="0"/>
          <c:showSerName val="0"/>
          <c:showPercent val="0"/>
          <c:showBubbleSize val="0"/>
        </c:dLbls>
        <c:gapWidth val="182"/>
        <c:axId val="1684524080"/>
        <c:axId val="1748231424"/>
      </c:barChart>
      <c:catAx>
        <c:axId val="16845240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48231424"/>
        <c:crosses val="autoZero"/>
        <c:auto val="1"/>
        <c:lblAlgn val="ctr"/>
        <c:lblOffset val="100"/>
        <c:noMultiLvlLbl val="0"/>
      </c:catAx>
      <c:valAx>
        <c:axId val="1748231424"/>
        <c:scaling>
          <c:orientation val="minMax"/>
        </c:scaling>
        <c:delete val="0"/>
        <c:axPos val="b"/>
        <c:numFmt formatCode="General" sourceLinked="1"/>
        <c:majorTickMark val="none"/>
        <c:minorTickMark val="none"/>
        <c:tickLblPos val="nextTo"/>
        <c:spPr>
          <a:noFill/>
          <a:ln>
            <a:noFill/>
          </a:ln>
          <a:effectLst/>
        </c:spPr>
        <c:txPr>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84524080"/>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0548B7-A6DE-407B-927A-32E43E7B0ADF}" type="datetimeFigureOut">
              <a:rPr lang="en-US" smtClean="0"/>
              <a:t>10/18/2023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48CDBB-0E27-45F7-B0CA-B7F92D97F7CD}" type="slidenum">
              <a:rPr lang="en-US" smtClean="0"/>
              <a:t>‹#›</a:t>
            </a:fld>
            <a:endParaRPr lang="en-US"/>
          </a:p>
        </p:txBody>
      </p:sp>
    </p:spTree>
    <p:extLst>
      <p:ext uri="{BB962C8B-B14F-4D97-AF65-F5344CB8AC3E}">
        <p14:creationId xmlns:p14="http://schemas.microsoft.com/office/powerpoint/2010/main" val="3332676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48CDBB-0E27-45F7-B0CA-B7F92D97F7CD}" type="slidenum">
              <a:rPr lang="en-US" smtClean="0"/>
              <a:t>4</a:t>
            </a:fld>
            <a:endParaRPr lang="en-US"/>
          </a:p>
        </p:txBody>
      </p:sp>
    </p:spTree>
    <p:extLst>
      <p:ext uri="{BB962C8B-B14F-4D97-AF65-F5344CB8AC3E}">
        <p14:creationId xmlns:p14="http://schemas.microsoft.com/office/powerpoint/2010/main" val="353790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48CDBB-0E27-45F7-B0CA-B7F92D97F7CD}" type="slidenum">
              <a:rPr lang="en-US" smtClean="0"/>
              <a:t>5</a:t>
            </a:fld>
            <a:endParaRPr lang="en-US"/>
          </a:p>
        </p:txBody>
      </p:sp>
    </p:spTree>
    <p:extLst>
      <p:ext uri="{BB962C8B-B14F-4D97-AF65-F5344CB8AC3E}">
        <p14:creationId xmlns:p14="http://schemas.microsoft.com/office/powerpoint/2010/main" val="100519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48CDBB-0E27-45F7-B0CA-B7F92D97F7CD}" type="slidenum">
              <a:rPr lang="en-US" smtClean="0"/>
              <a:t>12</a:t>
            </a:fld>
            <a:endParaRPr lang="en-US"/>
          </a:p>
        </p:txBody>
      </p:sp>
    </p:spTree>
    <p:extLst>
      <p:ext uri="{BB962C8B-B14F-4D97-AF65-F5344CB8AC3E}">
        <p14:creationId xmlns:p14="http://schemas.microsoft.com/office/powerpoint/2010/main" val="2442945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Median responses</a:t>
            </a:r>
          </a:p>
        </p:txBody>
      </p:sp>
      <p:sp>
        <p:nvSpPr>
          <p:cNvPr id="4" name="Slide Number Placeholder 3"/>
          <p:cNvSpPr>
            <a:spLocks noGrp="1"/>
          </p:cNvSpPr>
          <p:nvPr>
            <p:ph type="sldNum" sz="quarter" idx="5"/>
          </p:nvPr>
        </p:nvSpPr>
        <p:spPr/>
        <p:txBody>
          <a:bodyPr/>
          <a:lstStyle/>
          <a:p>
            <a:fld id="{7D48CDBB-0E27-45F7-B0CA-B7F92D97F7CD}" type="slidenum">
              <a:rPr lang="en-US" smtClean="0"/>
              <a:t>15</a:t>
            </a:fld>
            <a:endParaRPr lang="en-US"/>
          </a:p>
        </p:txBody>
      </p:sp>
    </p:spTree>
    <p:extLst>
      <p:ext uri="{BB962C8B-B14F-4D97-AF65-F5344CB8AC3E}">
        <p14:creationId xmlns:p14="http://schemas.microsoft.com/office/powerpoint/2010/main" val="1915394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48CDBB-0E27-45F7-B0CA-B7F92D97F7CD}" type="slidenum">
              <a:rPr lang="en-US" smtClean="0"/>
              <a:t>36</a:t>
            </a:fld>
            <a:endParaRPr lang="en-US"/>
          </a:p>
        </p:txBody>
      </p:sp>
    </p:spTree>
    <p:extLst>
      <p:ext uri="{BB962C8B-B14F-4D97-AF65-F5344CB8AC3E}">
        <p14:creationId xmlns:p14="http://schemas.microsoft.com/office/powerpoint/2010/main" val="2665223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AE060E8-D613-4588-B2D3-A92D29878064}"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1163862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E060E8-D613-4588-B2D3-A92D29878064}"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753239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E060E8-D613-4588-B2D3-A92D29878064}"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309363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1"/>
            <a:ext cx="7080026"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028020" y="3598339"/>
            <a:ext cx="7080026"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166F1F-CE9B-4651-A6AA-CD717754106B}"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21451-1387-4CA6-816F-3879F97B5CBC}" type="slidenum">
              <a:rPr lang="en-US" smtClean="0"/>
              <a:t>‹#›</a:t>
            </a:fld>
            <a:endParaRPr lang="en-US"/>
          </a:p>
        </p:txBody>
      </p:sp>
    </p:spTree>
    <p:extLst>
      <p:ext uri="{BB962C8B-B14F-4D97-AF65-F5344CB8AC3E}">
        <p14:creationId xmlns:p14="http://schemas.microsoft.com/office/powerpoint/2010/main" val="834154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916438-E859-4BDE-854E-412B9ADBCCC5}"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7670B-74E6-4BBE-A7FE-1404DBC5BBAA}" type="slidenum">
              <a:rPr lang="en-US" smtClean="0"/>
              <a:t>‹#›</a:t>
            </a:fld>
            <a:endParaRPr lang="en-US"/>
          </a:p>
        </p:txBody>
      </p:sp>
    </p:spTree>
    <p:extLst>
      <p:ext uri="{BB962C8B-B14F-4D97-AF65-F5344CB8AC3E}">
        <p14:creationId xmlns:p14="http://schemas.microsoft.com/office/powerpoint/2010/main" val="2864755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1" y="1761068"/>
            <a:ext cx="7192913"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971551" y="3589879"/>
            <a:ext cx="7192913"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E060E8-D613-4588-B2D3-A92D29878064}"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377707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347" y="1732449"/>
            <a:ext cx="3795373" cy="405875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52169" y="1732450"/>
            <a:ext cx="3798499" cy="4058751"/>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E060E8-D613-4588-B2D3-A92D29878064}"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930620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5" y="1770323"/>
            <a:ext cx="3787423" cy="4112953"/>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245" y="1770323"/>
            <a:ext cx="3787423" cy="4112953"/>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4404" y="1835254"/>
            <a:ext cx="3657258"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54404" y="2380138"/>
            <a:ext cx="365725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1225" y="1835255"/>
            <a:ext cx="3671498"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21225" y="2380138"/>
            <a:ext cx="367149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E060E8-D613-4588-B2D3-A92D29878064}" type="datetimeFigureOut">
              <a:rPr lang="en-US" smtClean="0"/>
              <a:t>10/18/2023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1816033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E060E8-D613-4588-B2D3-A92D29878064}" type="datetimeFigureOut">
              <a:rPr lang="en-US" smtClean="0"/>
              <a:t>10/18/2023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710178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060E8-D613-4588-B2D3-A92D29878064}" type="datetimeFigureOut">
              <a:rPr lang="en-US" smtClean="0"/>
              <a:t>10/18/2023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4226120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0"/>
            <a:ext cx="2780167"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641725" y="609600"/>
            <a:ext cx="4808943" cy="5181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47" y="2431518"/>
            <a:ext cx="2780167"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37111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E060E8-D613-4588-B2D3-A92D29878064}"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7103768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4987" y="609923"/>
            <a:ext cx="3428146" cy="5205472"/>
          </a:xfrm>
          <a:prstGeom prst="rect">
            <a:avLst/>
          </a:prstGeom>
        </p:spPr>
      </p:pic>
      <p:sp>
        <p:nvSpPr>
          <p:cNvPr id="2" name="Title 1"/>
          <p:cNvSpPr>
            <a:spLocks noGrp="1"/>
          </p:cNvSpPr>
          <p:nvPr>
            <p:ph type="title"/>
          </p:nvPr>
        </p:nvSpPr>
        <p:spPr>
          <a:xfrm>
            <a:off x="685347" y="609923"/>
            <a:ext cx="3924676"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976728" y="743989"/>
            <a:ext cx="3165375"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347" y="2439261"/>
            <a:ext cx="3924676"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1781579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95" y="540085"/>
            <a:ext cx="7656010" cy="3834374"/>
          </a:xfrm>
          <a:prstGeom prst="rect">
            <a:avLst/>
          </a:prstGeom>
        </p:spPr>
      </p:pic>
      <p:sp>
        <p:nvSpPr>
          <p:cNvPr id="2" name="Title 1"/>
          <p:cNvSpPr>
            <a:spLocks noGrp="1"/>
          </p:cNvSpPr>
          <p:nvPr>
            <p:ph type="title"/>
          </p:nvPr>
        </p:nvSpPr>
        <p:spPr>
          <a:xfrm>
            <a:off x="685354" y="4565255"/>
            <a:ext cx="7766495"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26217" y="695010"/>
            <a:ext cx="7285600"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6532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267213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8437"/>
            <a:ext cx="776532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295180"/>
            <a:ext cx="7765322"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1452504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3"/>
            <a:ext cx="6564224"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46" y="4304353"/>
            <a:ext cx="7765322"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
        <p:nvSpPr>
          <p:cNvPr id="11" name="TextBox 10"/>
          <p:cNvSpPr txBox="1"/>
          <p:nvPr/>
        </p:nvSpPr>
        <p:spPr>
          <a:xfrm>
            <a:off x="627459" y="87391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7828359" y="2933245"/>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919885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46" y="2126943"/>
            <a:ext cx="7765322"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9" y="4650556"/>
            <a:ext cx="776414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400732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4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5033"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107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4929"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74929"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7AE060E8-D613-4588-B2D3-A92D29878064}" type="datetimeFigureOut">
              <a:rPr lang="en-US" smtClean="0"/>
              <a:t>10/18/2023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9971613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239" y="1826045"/>
            <a:ext cx="2529046" cy="1833558"/>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3813" y="1826045"/>
            <a:ext cx="2529046" cy="1833558"/>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1715" y="1826045"/>
            <a:ext cx="2529046" cy="1833558"/>
          </a:xfrm>
          <a:prstGeom prst="rect">
            <a:avLst/>
          </a:prstGeom>
        </p:spPr>
      </p:pic>
      <p:sp>
        <p:nvSpPr>
          <p:cNvPr id="30"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6" y="4480369"/>
            <a:ext cx="2475738"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75" y="4480368"/>
            <a:ext cx="2476753"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4929" y="4480366"/>
            <a:ext cx="2475738"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7AE060E8-D613-4588-B2D3-A92D29878064}" type="datetimeFigureOut">
              <a:rPr lang="en-US" smtClean="0"/>
              <a:t>10/18/2023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9031997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060E8-D613-4588-B2D3-A92D29878064}"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5704180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2" y="609600"/>
            <a:ext cx="1713365"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7" y="609600"/>
            <a:ext cx="5937654" cy="5181601"/>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060E8-D613-4588-B2D3-A92D29878064}"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50316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E060E8-D613-4588-B2D3-A92D29878064}" type="datetimeFigureOut">
              <a:rPr lang="en-US" smtClean="0"/>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938620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E060E8-D613-4588-B2D3-A92D29878064}"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252294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E060E8-D613-4588-B2D3-A92D29878064}" type="datetimeFigureOut">
              <a:rPr lang="en-US" smtClean="0"/>
              <a:t>10/18/2023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996835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E060E8-D613-4588-B2D3-A92D29878064}" type="datetimeFigureOut">
              <a:rPr lang="en-US" smtClean="0"/>
              <a:t>10/18/2023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477744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060E8-D613-4588-B2D3-A92D29878064}" type="datetimeFigureOut">
              <a:rPr lang="en-US" smtClean="0"/>
              <a:t>10/18/2023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616553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226971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1626128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060E8-D613-4588-B2D3-A92D29878064}" type="datetimeFigureOut">
              <a:rPr lang="en-US" smtClean="0"/>
              <a:t>10/18/2023</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9A0D7-A8A8-4217-B4C6-B32DBA55316F}" type="slidenum">
              <a:rPr lang="en-US" smtClean="0"/>
              <a:t>‹#›</a:t>
            </a:fld>
            <a:endParaRPr lang="en-US"/>
          </a:p>
        </p:txBody>
      </p:sp>
    </p:spTree>
    <p:extLst>
      <p:ext uri="{BB962C8B-B14F-4D97-AF65-F5344CB8AC3E}">
        <p14:creationId xmlns:p14="http://schemas.microsoft.com/office/powerpoint/2010/main" val="971571669"/>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6" y="609600"/>
            <a:ext cx="776532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1732450"/>
            <a:ext cx="776532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7AE060E8-D613-4588-B2D3-A92D29878064}" type="datetimeFigureOut">
              <a:rPr lang="en-US" smtClean="0"/>
              <a:t>10/18/2023</a:t>
            </a:fld>
            <a:endParaRPr lang="en-US"/>
          </a:p>
        </p:txBody>
      </p:sp>
      <p:sp>
        <p:nvSpPr>
          <p:cNvPr id="5" name="Footer Placeholder 4"/>
          <p:cNvSpPr>
            <a:spLocks noGrp="1"/>
          </p:cNvSpPr>
          <p:nvPr>
            <p:ph type="ftr" sz="quarter" idx="3"/>
          </p:nvPr>
        </p:nvSpPr>
        <p:spPr>
          <a:xfrm>
            <a:off x="685347" y="5883276"/>
            <a:ext cx="5004649"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0EE9A0D7-A8A8-4217-B4C6-B32DBA55316F}" type="slidenum">
              <a:rPr lang="en-US" smtClean="0"/>
              <a:t>‹#›</a:t>
            </a:fld>
            <a:endParaRPr lang="en-US"/>
          </a:p>
        </p:txBody>
      </p:sp>
    </p:spTree>
    <p:extLst>
      <p:ext uri="{BB962C8B-B14F-4D97-AF65-F5344CB8AC3E}">
        <p14:creationId xmlns:p14="http://schemas.microsoft.com/office/powerpoint/2010/main" val="1473322187"/>
      </p:ext>
    </p:extLst>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 id="2147483795"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457200" y="2610000"/>
            <a:ext cx="8229600" cy="1200000"/>
          </a:xfrm>
          <a:prstGeom prst="rect">
            <a:avLst/>
          </a:prstGeom>
          <a:noFill/>
        </p:spPr>
        <p:txBody>
          <a:bodyPr wrap="square" rtlCol="0"/>
          <a:lstStyle/>
          <a:p>
            <a:pPr algn="ctr"/>
            <a:r>
              <a:rPr lang="en-US" sz="3600" dirty="0">
                <a:latin typeface="Helvetica Neue" pitchFamily="34" charset="0"/>
                <a:cs typeface="Helvetica Neue" pitchFamily="34" charset="0"/>
              </a:rPr>
              <a:t>Institutional Learning Outcomes (ILO) Assessment</a:t>
            </a:r>
          </a:p>
          <a:p>
            <a:pPr algn="ctr"/>
            <a:endParaRPr lang="en-US" dirty="0">
              <a:solidFill>
                <a:srgbClr val="4D4D4D"/>
              </a:solidFill>
              <a:latin typeface="Helvetica Neue" pitchFamily="34" charset="0"/>
              <a:cs typeface="Helvetica Neue" pitchFamily="34" charset="0"/>
            </a:endParaRPr>
          </a:p>
          <a:p>
            <a:pPr algn="ctr"/>
            <a:r>
              <a:rPr lang="en-US" sz="3600" b="1" dirty="0">
                <a:latin typeface="Helvetica Neue" pitchFamily="34" charset="0"/>
                <a:cs typeface="Helvetica Neue" pitchFamily="34" charset="0"/>
              </a:rPr>
              <a:t>2022-2023 Graduation Survey Results</a:t>
            </a:r>
            <a:endParaRPr lang="en-US" sz="3600" b="1" dirty="0"/>
          </a:p>
        </p:txBody>
      </p:sp>
      <p:sp>
        <p:nvSpPr>
          <p:cNvPr id="4" name="Object 3"/>
          <p:cNvSpPr txBox="1"/>
          <p:nvPr/>
        </p:nvSpPr>
        <p:spPr>
          <a:xfrm>
            <a:off x="457200" y="5514300"/>
            <a:ext cx="8229600" cy="369332"/>
          </a:xfrm>
          <a:prstGeom prst="rect">
            <a:avLst/>
          </a:prstGeom>
          <a:noFill/>
        </p:spPr>
        <p:txBody>
          <a:bodyPr wrap="square" rtlCol="0"/>
          <a:lstStyle/>
          <a:p>
            <a:pPr algn="ctr"/>
            <a:r>
              <a:rPr lang="en-US" sz="1200" b="1" dirty="0">
                <a:latin typeface="Helvetica" pitchFamily="34" charset="0"/>
                <a:cs typeface="Helvetica" pitchFamily="34" charset="0"/>
              </a:rPr>
              <a:t>Presented to the Planning &amp; Budgeting Council</a:t>
            </a:r>
          </a:p>
          <a:p>
            <a:pPr algn="ctr"/>
            <a:r>
              <a:rPr lang="en-US" sz="1200" b="1" dirty="0">
                <a:latin typeface="Helvetica" pitchFamily="34" charset="0"/>
                <a:cs typeface="Helvetica" pitchFamily="34" charset="0"/>
              </a:rPr>
              <a:t>October 18, 2023</a:t>
            </a:r>
          </a:p>
          <a:p>
            <a:pPr algn="ctr"/>
            <a:endParaRPr lang="en-US" sz="1200" b="1" dirty="0">
              <a:latin typeface="Helvetica" pitchFamily="34" charset="0"/>
              <a:cs typeface="Helvetica" pitchFamily="34" charset="0"/>
            </a:endParaRPr>
          </a:p>
          <a:p>
            <a:pPr algn="ctr"/>
            <a:r>
              <a:rPr lang="en-US" sz="1200" b="1" dirty="0">
                <a:latin typeface="Helvetica" pitchFamily="34" charset="0"/>
                <a:cs typeface="Helvetica" pitchFamily="34" charset="0"/>
              </a:rPr>
              <a:t>Office of Planning, Research &amp; Institutional Effectiveness (PRIE)</a:t>
            </a:r>
            <a:endParaRPr lang="en-US" sz="1200" dirty="0"/>
          </a:p>
        </p:txBody>
      </p:sp>
      <p:pic>
        <p:nvPicPr>
          <p:cNvPr id="2052" name="Picture 4" descr="https://canadacollege.edu/marketing/images/cc_white-logo-clear.png">
            <a:extLst>
              <a:ext uri="{FF2B5EF4-FFF2-40B4-BE49-F238E27FC236}">
                <a16:creationId xmlns:a16="http://schemas.microsoft.com/office/drawing/2014/main" id="{367FB735-29C8-48DC-9136-2DFB1350937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7931" y="335270"/>
            <a:ext cx="4148138" cy="18630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5C503-DDA0-4900-92B0-FDEA3A889BCE}"/>
              </a:ext>
            </a:extLst>
          </p:cNvPr>
          <p:cNvSpPr>
            <a:spLocks noGrp="1"/>
          </p:cNvSpPr>
          <p:nvPr>
            <p:ph type="title"/>
          </p:nvPr>
        </p:nvSpPr>
        <p:spPr/>
        <p:txBody>
          <a:bodyPr>
            <a:normAutofit fontScale="90000"/>
          </a:bodyPr>
          <a:lstStyle/>
          <a:p>
            <a:r>
              <a:rPr lang="en-US" dirty="0"/>
              <a:t>Awards Earned by Survey Responders</a:t>
            </a:r>
          </a:p>
        </p:txBody>
      </p:sp>
      <p:graphicFrame>
        <p:nvGraphicFramePr>
          <p:cNvPr id="4" name="Table 3">
            <a:extLst>
              <a:ext uri="{FF2B5EF4-FFF2-40B4-BE49-F238E27FC236}">
                <a16:creationId xmlns:a16="http://schemas.microsoft.com/office/drawing/2014/main" id="{CC04B29C-BB77-44E1-9E5D-3A056B2DB2AB}"/>
              </a:ext>
            </a:extLst>
          </p:cNvPr>
          <p:cNvGraphicFramePr>
            <a:graphicFrameLocks noGrp="1"/>
          </p:cNvGraphicFramePr>
          <p:nvPr>
            <p:extLst>
              <p:ext uri="{D42A27DB-BD31-4B8C-83A1-F6EECF244321}">
                <p14:modId xmlns:p14="http://schemas.microsoft.com/office/powerpoint/2010/main" val="2405419839"/>
              </p:ext>
            </p:extLst>
          </p:nvPr>
        </p:nvGraphicFramePr>
        <p:xfrm>
          <a:off x="1510482" y="2009775"/>
          <a:ext cx="6115050" cy="4017730"/>
        </p:xfrm>
        <a:graphic>
          <a:graphicData uri="http://schemas.openxmlformats.org/drawingml/2006/table">
            <a:tbl>
              <a:tblPr firstRow="1" bandRow="1">
                <a:tableStyleId>{5C22544A-7EE6-4342-B048-85BDC9FD1C3A}</a:tableStyleId>
              </a:tblPr>
              <a:tblGrid>
                <a:gridCol w="3057525">
                  <a:extLst>
                    <a:ext uri="{9D8B030D-6E8A-4147-A177-3AD203B41FA5}">
                      <a16:colId xmlns:a16="http://schemas.microsoft.com/office/drawing/2014/main" val="1192184174"/>
                    </a:ext>
                  </a:extLst>
                </a:gridCol>
                <a:gridCol w="3057525">
                  <a:extLst>
                    <a:ext uri="{9D8B030D-6E8A-4147-A177-3AD203B41FA5}">
                      <a16:colId xmlns:a16="http://schemas.microsoft.com/office/drawing/2014/main" val="1059894949"/>
                    </a:ext>
                  </a:extLst>
                </a:gridCol>
              </a:tblGrid>
              <a:tr h="1037315">
                <a:tc>
                  <a:txBody>
                    <a:bodyPr/>
                    <a:lstStyle/>
                    <a:p>
                      <a:endParaRPr lang="en-US" dirty="0"/>
                    </a:p>
                  </a:txBody>
                  <a:tcPr anchor="ctr"/>
                </a:tc>
                <a:tc>
                  <a:txBody>
                    <a:bodyPr/>
                    <a:lstStyle/>
                    <a:p>
                      <a:pPr algn="ctr"/>
                      <a:r>
                        <a:rPr lang="en-US" dirty="0"/>
                        <a:t>% of all Survey Responders</a:t>
                      </a:r>
                    </a:p>
                  </a:txBody>
                  <a:tcPr anchor="ctr"/>
                </a:tc>
                <a:extLst>
                  <a:ext uri="{0D108BD9-81ED-4DB2-BD59-A6C34878D82A}">
                    <a16:rowId xmlns:a16="http://schemas.microsoft.com/office/drawing/2014/main" val="2744771189"/>
                  </a:ext>
                </a:extLst>
              </a:tr>
              <a:tr h="905785">
                <a:tc>
                  <a:txBody>
                    <a:bodyPr/>
                    <a:lstStyle/>
                    <a:p>
                      <a:r>
                        <a:rPr lang="en-US" dirty="0"/>
                        <a:t>Earned a single Degree</a:t>
                      </a:r>
                    </a:p>
                  </a:txBody>
                  <a:tcPr anchor="ctr"/>
                </a:tc>
                <a:tc>
                  <a:txBody>
                    <a:bodyPr/>
                    <a:lstStyle/>
                    <a:p>
                      <a:pPr algn="ctr"/>
                      <a:r>
                        <a:rPr lang="en-US" dirty="0"/>
                        <a:t>54%</a:t>
                      </a:r>
                    </a:p>
                  </a:txBody>
                  <a:tcPr anchor="ctr"/>
                </a:tc>
                <a:extLst>
                  <a:ext uri="{0D108BD9-81ED-4DB2-BD59-A6C34878D82A}">
                    <a16:rowId xmlns:a16="http://schemas.microsoft.com/office/drawing/2014/main" val="4003006707"/>
                  </a:ext>
                </a:extLst>
              </a:tr>
              <a:tr h="1037315">
                <a:tc>
                  <a:txBody>
                    <a:bodyPr/>
                    <a:lstStyle/>
                    <a:p>
                      <a:r>
                        <a:rPr lang="en-US" dirty="0"/>
                        <a:t>Earned a single Certificate</a:t>
                      </a:r>
                    </a:p>
                  </a:txBody>
                  <a:tcPr anchor="ctr"/>
                </a:tc>
                <a:tc>
                  <a:txBody>
                    <a:bodyPr/>
                    <a:lstStyle/>
                    <a:p>
                      <a:pPr algn="ctr"/>
                      <a:r>
                        <a:rPr lang="en-US" dirty="0"/>
                        <a:t>22%</a:t>
                      </a:r>
                    </a:p>
                  </a:txBody>
                  <a:tcPr anchor="ctr"/>
                </a:tc>
                <a:extLst>
                  <a:ext uri="{0D108BD9-81ED-4DB2-BD59-A6C34878D82A}">
                    <a16:rowId xmlns:a16="http://schemas.microsoft.com/office/drawing/2014/main" val="1937499058"/>
                  </a:ext>
                </a:extLst>
              </a:tr>
              <a:tr h="1037315">
                <a:tc>
                  <a:txBody>
                    <a:bodyPr/>
                    <a:lstStyle/>
                    <a:p>
                      <a:r>
                        <a:rPr lang="en-US" dirty="0"/>
                        <a:t>Earned multiple Degrees and/or Certificates</a:t>
                      </a:r>
                    </a:p>
                  </a:txBody>
                  <a:tcPr anchor="ctr"/>
                </a:tc>
                <a:tc>
                  <a:txBody>
                    <a:bodyPr/>
                    <a:lstStyle/>
                    <a:p>
                      <a:pPr algn="ctr"/>
                      <a:r>
                        <a:rPr lang="en-US" dirty="0"/>
                        <a:t>22%</a:t>
                      </a:r>
                    </a:p>
                  </a:txBody>
                  <a:tcPr anchor="ctr"/>
                </a:tc>
                <a:extLst>
                  <a:ext uri="{0D108BD9-81ED-4DB2-BD59-A6C34878D82A}">
                    <a16:rowId xmlns:a16="http://schemas.microsoft.com/office/drawing/2014/main" val="1185918640"/>
                  </a:ext>
                </a:extLst>
              </a:tr>
            </a:tbl>
          </a:graphicData>
        </a:graphic>
      </p:graphicFrame>
    </p:spTree>
    <p:extLst>
      <p:ext uri="{BB962C8B-B14F-4D97-AF65-F5344CB8AC3E}">
        <p14:creationId xmlns:p14="http://schemas.microsoft.com/office/powerpoint/2010/main" val="2617386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8D321-6CDF-4E96-A2D5-E5B8CD6E2EEC}"/>
              </a:ext>
            </a:extLst>
          </p:cNvPr>
          <p:cNvSpPr>
            <a:spLocks noGrp="1"/>
          </p:cNvSpPr>
          <p:nvPr>
            <p:ph type="title"/>
          </p:nvPr>
        </p:nvSpPr>
        <p:spPr>
          <a:xfrm>
            <a:off x="580798" y="466725"/>
            <a:ext cx="7765322" cy="970450"/>
          </a:xfrm>
        </p:spPr>
        <p:txBody>
          <a:bodyPr/>
          <a:lstStyle/>
          <a:p>
            <a:r>
              <a:rPr lang="en-US" dirty="0"/>
              <a:t>Type of Awards Earned</a:t>
            </a:r>
          </a:p>
        </p:txBody>
      </p:sp>
      <p:graphicFrame>
        <p:nvGraphicFramePr>
          <p:cNvPr id="5" name="Chart 4">
            <a:extLst>
              <a:ext uri="{FF2B5EF4-FFF2-40B4-BE49-F238E27FC236}">
                <a16:creationId xmlns:a16="http://schemas.microsoft.com/office/drawing/2014/main" id="{DA8361C6-0C42-42E1-9927-7301494A392E}"/>
              </a:ext>
            </a:extLst>
          </p:cNvPr>
          <p:cNvGraphicFramePr>
            <a:graphicFrameLocks/>
          </p:cNvGraphicFramePr>
          <p:nvPr>
            <p:extLst>
              <p:ext uri="{D42A27DB-BD31-4B8C-83A1-F6EECF244321}">
                <p14:modId xmlns:p14="http://schemas.microsoft.com/office/powerpoint/2010/main" val="494668222"/>
              </p:ext>
            </p:extLst>
          </p:nvPr>
        </p:nvGraphicFramePr>
        <p:xfrm>
          <a:off x="695326" y="1524001"/>
          <a:ext cx="7650794" cy="48672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0456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1AE629-6250-1235-9FCC-4527DDD02EFF}"/>
              </a:ext>
            </a:extLst>
          </p:cNvPr>
          <p:cNvSpPr txBox="1"/>
          <p:nvPr/>
        </p:nvSpPr>
        <p:spPr>
          <a:xfrm>
            <a:off x="42861" y="227967"/>
            <a:ext cx="9058275" cy="1200329"/>
          </a:xfrm>
          <a:prstGeom prst="rect">
            <a:avLst/>
          </a:prstGeom>
          <a:noFill/>
        </p:spPr>
        <p:txBody>
          <a:bodyPr wrap="square" rtlCol="0">
            <a:spAutoFit/>
          </a:bodyPr>
          <a:lstStyle/>
          <a:p>
            <a:pPr algn="ctr"/>
            <a:r>
              <a:rPr lang="en-US" sz="2400" b="0" i="0" u="none" strike="noStrike" kern="1200" spc="0" baseline="0" dirty="0"/>
              <a:t>Survey Question: including this year, how many years have you attended Cañada College?</a:t>
            </a:r>
            <a:endParaRPr lang="en-US" sz="2400" dirty="0"/>
          </a:p>
          <a:p>
            <a:endParaRPr lang="en-US" sz="2400" dirty="0"/>
          </a:p>
        </p:txBody>
      </p:sp>
      <p:graphicFrame>
        <p:nvGraphicFramePr>
          <p:cNvPr id="4" name="Chart 3">
            <a:extLst>
              <a:ext uri="{FF2B5EF4-FFF2-40B4-BE49-F238E27FC236}">
                <a16:creationId xmlns:a16="http://schemas.microsoft.com/office/drawing/2014/main" id="{5FE6E027-CA27-4DA3-B97A-2F98B7387449}"/>
              </a:ext>
            </a:extLst>
          </p:cNvPr>
          <p:cNvGraphicFramePr>
            <a:graphicFrameLocks/>
          </p:cNvGraphicFramePr>
          <p:nvPr>
            <p:extLst>
              <p:ext uri="{D42A27DB-BD31-4B8C-83A1-F6EECF244321}">
                <p14:modId xmlns:p14="http://schemas.microsoft.com/office/powerpoint/2010/main" val="405086798"/>
              </p:ext>
            </p:extLst>
          </p:nvPr>
        </p:nvGraphicFramePr>
        <p:xfrm>
          <a:off x="463296" y="1316736"/>
          <a:ext cx="8107680" cy="49987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6794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0D9A4AAF-A228-4D8B-B9B2-EC6620933D22}"/>
              </a:ext>
            </a:extLst>
          </p:cNvPr>
          <p:cNvGraphicFramePr>
            <a:graphicFrameLocks noGrp="1"/>
          </p:cNvGraphicFramePr>
          <p:nvPr>
            <p:extLst>
              <p:ext uri="{D42A27DB-BD31-4B8C-83A1-F6EECF244321}">
                <p14:modId xmlns:p14="http://schemas.microsoft.com/office/powerpoint/2010/main" val="3192904062"/>
              </p:ext>
            </p:extLst>
          </p:nvPr>
        </p:nvGraphicFramePr>
        <p:xfrm>
          <a:off x="829056" y="1780032"/>
          <a:ext cx="7546848" cy="4116291"/>
        </p:xfrm>
        <a:graphic>
          <a:graphicData uri="http://schemas.openxmlformats.org/drawingml/2006/table">
            <a:tbl>
              <a:tblPr/>
              <a:tblGrid>
                <a:gridCol w="1130365">
                  <a:extLst>
                    <a:ext uri="{9D8B030D-6E8A-4147-A177-3AD203B41FA5}">
                      <a16:colId xmlns:a16="http://schemas.microsoft.com/office/drawing/2014/main" val="551925708"/>
                    </a:ext>
                  </a:extLst>
                </a:gridCol>
                <a:gridCol w="947512">
                  <a:extLst>
                    <a:ext uri="{9D8B030D-6E8A-4147-A177-3AD203B41FA5}">
                      <a16:colId xmlns:a16="http://schemas.microsoft.com/office/drawing/2014/main" val="2421429595"/>
                    </a:ext>
                  </a:extLst>
                </a:gridCol>
                <a:gridCol w="1313218">
                  <a:extLst>
                    <a:ext uri="{9D8B030D-6E8A-4147-A177-3AD203B41FA5}">
                      <a16:colId xmlns:a16="http://schemas.microsoft.com/office/drawing/2014/main" val="2839769607"/>
                    </a:ext>
                  </a:extLst>
                </a:gridCol>
                <a:gridCol w="1313218">
                  <a:extLst>
                    <a:ext uri="{9D8B030D-6E8A-4147-A177-3AD203B41FA5}">
                      <a16:colId xmlns:a16="http://schemas.microsoft.com/office/drawing/2014/main" val="1810398881"/>
                    </a:ext>
                  </a:extLst>
                </a:gridCol>
                <a:gridCol w="1313218">
                  <a:extLst>
                    <a:ext uri="{9D8B030D-6E8A-4147-A177-3AD203B41FA5}">
                      <a16:colId xmlns:a16="http://schemas.microsoft.com/office/drawing/2014/main" val="1291330293"/>
                    </a:ext>
                  </a:extLst>
                </a:gridCol>
                <a:gridCol w="1529317">
                  <a:extLst>
                    <a:ext uri="{9D8B030D-6E8A-4147-A177-3AD203B41FA5}">
                      <a16:colId xmlns:a16="http://schemas.microsoft.com/office/drawing/2014/main" val="217758039"/>
                    </a:ext>
                  </a:extLst>
                </a:gridCol>
              </a:tblGrid>
              <a:tr h="1055851">
                <a:tc>
                  <a:txBody>
                    <a:bodyPr/>
                    <a:lstStyle/>
                    <a:p>
                      <a:pPr algn="ctr" fontAlgn="ctr"/>
                      <a:r>
                        <a:rPr lang="en-US" sz="1200" b="1" i="0" u="none" strike="noStrike">
                          <a:solidFill>
                            <a:srgbClr val="FFFFFF"/>
                          </a:solidFill>
                          <a:effectLst/>
                          <a:latin typeface="Arial" panose="020B0604020202020204" pitchFamily="34" charset="0"/>
                        </a:rPr>
                        <a:t>First-Time</a:t>
                      </a:r>
                      <a:br>
                        <a:rPr lang="en-US" sz="1200" b="1" i="0" u="none" strike="noStrike">
                          <a:solidFill>
                            <a:srgbClr val="FFFFFF"/>
                          </a:solidFill>
                          <a:effectLst/>
                          <a:latin typeface="Arial" panose="020B0604020202020204" pitchFamily="34" charset="0"/>
                        </a:rPr>
                      </a:br>
                      <a:r>
                        <a:rPr lang="en-US" sz="1200" b="1" i="0" u="none" strike="noStrike">
                          <a:solidFill>
                            <a:srgbClr val="FFFFFF"/>
                          </a:solidFill>
                          <a:effectLst/>
                          <a:latin typeface="Arial" panose="020B0604020202020204" pitchFamily="34" charset="0"/>
                        </a:rPr>
                        <a:t>Cohort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200" b="1" i="0" u="none" strike="noStrike">
                          <a:solidFill>
                            <a:srgbClr val="FFFFFF"/>
                          </a:solidFill>
                          <a:effectLst/>
                          <a:latin typeface="Arial" panose="020B0604020202020204" pitchFamily="34" charset="0"/>
                        </a:rPr>
                        <a:t>Number of Students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200" b="1" i="0" u="none" strike="noStrike" dirty="0">
                          <a:solidFill>
                            <a:srgbClr val="FFFFFF"/>
                          </a:solidFill>
                          <a:effectLst/>
                          <a:latin typeface="Arial" panose="020B0604020202020204" pitchFamily="34" charset="0"/>
                        </a:rPr>
                        <a:t>(%)</a:t>
                      </a:r>
                      <a:br>
                        <a:rPr lang="en-US" sz="1200" b="1" i="0" u="none" strike="noStrike" dirty="0">
                          <a:solidFill>
                            <a:srgbClr val="FFFFFF"/>
                          </a:solidFill>
                          <a:effectLst/>
                          <a:latin typeface="Arial" panose="020B0604020202020204" pitchFamily="34" charset="0"/>
                        </a:rPr>
                      </a:br>
                      <a:r>
                        <a:rPr lang="en-US" sz="1200" b="1" i="0" u="none" strike="noStrike" dirty="0">
                          <a:solidFill>
                            <a:srgbClr val="FFFFFF"/>
                          </a:solidFill>
                          <a:effectLst/>
                          <a:latin typeface="Arial" panose="020B0604020202020204" pitchFamily="34" charset="0"/>
                        </a:rPr>
                        <a:t>Assoc Degree</a:t>
                      </a:r>
                      <a:br>
                        <a:rPr lang="en-US" sz="1200" b="1" i="0" u="none" strike="noStrike" dirty="0">
                          <a:solidFill>
                            <a:srgbClr val="FFFFFF"/>
                          </a:solidFill>
                          <a:effectLst/>
                          <a:latin typeface="Arial" panose="020B0604020202020204" pitchFamily="34" charset="0"/>
                        </a:rPr>
                      </a:br>
                      <a:r>
                        <a:rPr lang="en-US" sz="1200" b="1" i="0" u="none" strike="noStrike" dirty="0">
                          <a:solidFill>
                            <a:srgbClr val="FFFFFF"/>
                          </a:solidFill>
                          <a:effectLst/>
                          <a:latin typeface="Arial" panose="020B0604020202020204" pitchFamily="34" charset="0"/>
                        </a:rPr>
                        <a:t>in 100% Time</a:t>
                      </a:r>
                    </a:p>
                    <a:p>
                      <a:pPr algn="ctr" fontAlgn="ctr"/>
                      <a:r>
                        <a:rPr lang="en-US" sz="1200" b="1" i="0" u="none" strike="noStrike" dirty="0">
                          <a:solidFill>
                            <a:srgbClr val="FFFFFF"/>
                          </a:solidFill>
                          <a:effectLst/>
                          <a:latin typeface="Arial" panose="020B0604020202020204" pitchFamily="34" charset="0"/>
                        </a:rPr>
                        <a:t> (2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200" b="1" i="0" u="none" strike="noStrike" dirty="0">
                          <a:solidFill>
                            <a:srgbClr val="FFFFFF"/>
                          </a:solidFill>
                          <a:effectLst/>
                          <a:latin typeface="Arial" panose="020B0604020202020204" pitchFamily="34" charset="0"/>
                        </a:rPr>
                        <a:t>(%)</a:t>
                      </a:r>
                      <a:br>
                        <a:rPr lang="en-US" sz="1200" b="1" i="0" u="none" strike="noStrike" dirty="0">
                          <a:solidFill>
                            <a:srgbClr val="FFFFFF"/>
                          </a:solidFill>
                          <a:effectLst/>
                          <a:latin typeface="Arial" panose="020B0604020202020204" pitchFamily="34" charset="0"/>
                        </a:rPr>
                      </a:br>
                      <a:r>
                        <a:rPr lang="en-US" sz="1200" b="1" i="0" u="none" strike="noStrike" dirty="0">
                          <a:solidFill>
                            <a:srgbClr val="FFFFFF"/>
                          </a:solidFill>
                          <a:effectLst/>
                          <a:latin typeface="Arial" panose="020B0604020202020204" pitchFamily="34" charset="0"/>
                        </a:rPr>
                        <a:t>Assoc Degree</a:t>
                      </a:r>
                      <a:br>
                        <a:rPr lang="en-US" sz="1200" b="1" i="0" u="none" strike="noStrike" dirty="0">
                          <a:solidFill>
                            <a:srgbClr val="FFFFFF"/>
                          </a:solidFill>
                          <a:effectLst/>
                          <a:latin typeface="Arial" panose="020B0604020202020204" pitchFamily="34" charset="0"/>
                        </a:rPr>
                      </a:br>
                      <a:r>
                        <a:rPr lang="en-US" sz="1200" b="1" i="0" u="none" strike="noStrike" dirty="0">
                          <a:solidFill>
                            <a:srgbClr val="FFFFFF"/>
                          </a:solidFill>
                          <a:effectLst/>
                          <a:latin typeface="Arial" panose="020B0604020202020204" pitchFamily="34" charset="0"/>
                        </a:rPr>
                        <a:t>in 150% Time</a:t>
                      </a:r>
                    </a:p>
                    <a:p>
                      <a:pPr algn="ctr" fontAlgn="ctr"/>
                      <a:r>
                        <a:rPr lang="en-US" sz="1200" b="1" i="0" u="none" strike="noStrike" dirty="0">
                          <a:solidFill>
                            <a:srgbClr val="FFFFFF"/>
                          </a:solidFill>
                          <a:effectLst/>
                          <a:latin typeface="Arial" panose="020B0604020202020204" pitchFamily="34" charset="0"/>
                        </a:rPr>
                        <a:t>(3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200" b="1" i="0" u="none" strike="noStrike" dirty="0">
                          <a:solidFill>
                            <a:srgbClr val="FFFFFF"/>
                          </a:solidFill>
                          <a:effectLst/>
                          <a:latin typeface="Arial" panose="020B0604020202020204" pitchFamily="34" charset="0"/>
                        </a:rPr>
                        <a:t>(%)</a:t>
                      </a:r>
                      <a:br>
                        <a:rPr lang="en-US" sz="1200" b="1" i="0" u="none" strike="noStrike" dirty="0">
                          <a:solidFill>
                            <a:srgbClr val="FFFFFF"/>
                          </a:solidFill>
                          <a:effectLst/>
                          <a:latin typeface="Arial" panose="020B0604020202020204" pitchFamily="34" charset="0"/>
                        </a:rPr>
                      </a:br>
                      <a:r>
                        <a:rPr lang="en-US" sz="1200" b="1" i="0" u="none" strike="noStrike" dirty="0">
                          <a:solidFill>
                            <a:srgbClr val="FFFFFF"/>
                          </a:solidFill>
                          <a:effectLst/>
                          <a:latin typeface="Arial" panose="020B0604020202020204" pitchFamily="34" charset="0"/>
                        </a:rPr>
                        <a:t>Assoc Degree</a:t>
                      </a:r>
                      <a:br>
                        <a:rPr lang="en-US" sz="1200" b="1" i="0" u="none" strike="noStrike" dirty="0">
                          <a:solidFill>
                            <a:srgbClr val="FFFFFF"/>
                          </a:solidFill>
                          <a:effectLst/>
                          <a:latin typeface="Arial" panose="020B0604020202020204" pitchFamily="34" charset="0"/>
                        </a:rPr>
                      </a:br>
                      <a:r>
                        <a:rPr lang="en-US" sz="1200" b="1" i="0" u="none" strike="noStrike" dirty="0">
                          <a:solidFill>
                            <a:srgbClr val="FFFFFF"/>
                          </a:solidFill>
                          <a:effectLst/>
                          <a:latin typeface="Arial" panose="020B0604020202020204" pitchFamily="34" charset="0"/>
                        </a:rPr>
                        <a:t>in 200% Time </a:t>
                      </a:r>
                    </a:p>
                    <a:p>
                      <a:pPr algn="ctr" fontAlgn="ctr"/>
                      <a:r>
                        <a:rPr lang="en-US" sz="1200" b="1" i="0" u="none" strike="noStrike" dirty="0">
                          <a:solidFill>
                            <a:srgbClr val="FFFFFF"/>
                          </a:solidFill>
                          <a:effectLst/>
                          <a:latin typeface="Arial" panose="020B0604020202020204" pitchFamily="34" charset="0"/>
                        </a:rPr>
                        <a:t>(4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tc>
                  <a:txBody>
                    <a:bodyPr/>
                    <a:lstStyle/>
                    <a:p>
                      <a:pPr algn="ctr" fontAlgn="ctr"/>
                      <a:r>
                        <a:rPr lang="en-US" sz="1200" b="1" i="0" u="none" strike="noStrike" dirty="0">
                          <a:solidFill>
                            <a:srgbClr val="FFFFFF"/>
                          </a:solidFill>
                          <a:effectLst/>
                          <a:latin typeface="Arial" panose="020B0604020202020204" pitchFamily="34" charset="0"/>
                        </a:rPr>
                        <a:t>(%)</a:t>
                      </a:r>
                      <a:br>
                        <a:rPr lang="en-US" sz="1200" b="1" i="0" u="none" strike="noStrike" dirty="0">
                          <a:solidFill>
                            <a:srgbClr val="FFFFFF"/>
                          </a:solidFill>
                          <a:effectLst/>
                          <a:latin typeface="Arial" panose="020B0604020202020204" pitchFamily="34" charset="0"/>
                        </a:rPr>
                      </a:br>
                      <a:r>
                        <a:rPr lang="en-US" sz="1200" b="1" i="0" u="none" strike="noStrike" dirty="0">
                          <a:solidFill>
                            <a:srgbClr val="FFFFFF"/>
                          </a:solidFill>
                          <a:effectLst/>
                          <a:latin typeface="Arial" panose="020B0604020202020204" pitchFamily="34" charset="0"/>
                        </a:rPr>
                        <a:t>Assoc Degree</a:t>
                      </a:r>
                      <a:br>
                        <a:rPr lang="en-US" sz="1200" b="1" i="0" u="none" strike="noStrike" dirty="0">
                          <a:solidFill>
                            <a:srgbClr val="FFFFFF"/>
                          </a:solidFill>
                          <a:effectLst/>
                          <a:latin typeface="Arial" panose="020B0604020202020204" pitchFamily="34" charset="0"/>
                        </a:rPr>
                      </a:br>
                      <a:r>
                        <a:rPr lang="en-US" sz="1200" b="1" i="0" u="none" strike="noStrike" dirty="0">
                          <a:solidFill>
                            <a:srgbClr val="FFFFFF"/>
                          </a:solidFill>
                          <a:effectLst/>
                          <a:latin typeface="Arial" panose="020B0604020202020204" pitchFamily="34" charset="0"/>
                        </a:rPr>
                        <a:t>in 250% Time</a:t>
                      </a:r>
                    </a:p>
                    <a:p>
                      <a:pPr algn="ctr" fontAlgn="ctr"/>
                      <a:r>
                        <a:rPr lang="en-US" sz="1200" b="1" i="0" u="none" strike="noStrike" dirty="0">
                          <a:solidFill>
                            <a:srgbClr val="FFFFFF"/>
                          </a:solidFill>
                          <a:effectLst/>
                          <a:latin typeface="Arial" panose="020B0604020202020204" pitchFamily="34" charset="0"/>
                        </a:rPr>
                        <a:t>(5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342"/>
                    </a:solidFill>
                  </a:tcPr>
                </a:tc>
                <a:extLst>
                  <a:ext uri="{0D108BD9-81ED-4DB2-BD59-A6C34878D82A}">
                    <a16:rowId xmlns:a16="http://schemas.microsoft.com/office/drawing/2014/main" val="417063280"/>
                  </a:ext>
                </a:extLst>
              </a:tr>
              <a:tr h="382555">
                <a:tc>
                  <a:txBody>
                    <a:bodyPr/>
                    <a:lstStyle/>
                    <a:p>
                      <a:pPr algn="ctr" fontAlgn="ctr"/>
                      <a:r>
                        <a:rPr lang="en-US" sz="1200" b="0" i="0" u="none" strike="noStrike" dirty="0">
                          <a:solidFill>
                            <a:srgbClr val="333333"/>
                          </a:solidFill>
                          <a:effectLst/>
                          <a:latin typeface="Arial" panose="020B0604020202020204" pitchFamily="34" charset="0"/>
                        </a:rPr>
                        <a:t>Fall 2014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728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7.4%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extLst>
                  <a:ext uri="{0D108BD9-81ED-4DB2-BD59-A6C34878D82A}">
                    <a16:rowId xmlns:a16="http://schemas.microsoft.com/office/drawing/2014/main" val="3660571784"/>
                  </a:ext>
                </a:extLst>
              </a:tr>
              <a:tr h="382555">
                <a:tc>
                  <a:txBody>
                    <a:bodyPr/>
                    <a:lstStyle/>
                    <a:p>
                      <a:pPr algn="ctr" fontAlgn="ctr"/>
                      <a:r>
                        <a:rPr lang="en-US" sz="1200" b="0" i="0" u="none" strike="noStrike" dirty="0">
                          <a:solidFill>
                            <a:srgbClr val="333333"/>
                          </a:solidFill>
                          <a:effectLst/>
                          <a:latin typeface="Arial" panose="020B0604020202020204" pitchFamily="34" charset="0"/>
                        </a:rPr>
                        <a:t>Fall 2015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738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3.5%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8.9%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14.2%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16.9%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extLst>
                  <a:ext uri="{0D108BD9-81ED-4DB2-BD59-A6C34878D82A}">
                    <a16:rowId xmlns:a16="http://schemas.microsoft.com/office/drawing/2014/main" val="852938835"/>
                  </a:ext>
                </a:extLst>
              </a:tr>
              <a:tr h="382555">
                <a:tc>
                  <a:txBody>
                    <a:bodyPr/>
                    <a:lstStyle/>
                    <a:p>
                      <a:pPr algn="ctr" fontAlgn="ctr"/>
                      <a:r>
                        <a:rPr lang="en-US" sz="1200" b="0" i="0" u="none" strike="noStrike" dirty="0">
                          <a:solidFill>
                            <a:srgbClr val="333333"/>
                          </a:solidFill>
                          <a:effectLst/>
                          <a:latin typeface="Arial" panose="020B0604020202020204" pitchFamily="34" charset="0"/>
                        </a:rPr>
                        <a:t>Fall 2016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683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2.9%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9.1%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13.2%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15.2%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extLst>
                  <a:ext uri="{0D108BD9-81ED-4DB2-BD59-A6C34878D82A}">
                    <a16:rowId xmlns:a16="http://schemas.microsoft.com/office/drawing/2014/main" val="2841706641"/>
                  </a:ext>
                </a:extLst>
              </a:tr>
              <a:tr h="382555">
                <a:tc>
                  <a:txBody>
                    <a:bodyPr/>
                    <a:lstStyle/>
                    <a:p>
                      <a:pPr algn="ctr" fontAlgn="ctr"/>
                      <a:r>
                        <a:rPr lang="en-US" sz="1200" b="0" i="0" u="none" strike="noStrike" dirty="0">
                          <a:solidFill>
                            <a:srgbClr val="333333"/>
                          </a:solidFill>
                          <a:effectLst/>
                          <a:latin typeface="Arial" panose="020B0604020202020204" pitchFamily="34" charset="0"/>
                        </a:rPr>
                        <a:t>Fall 2017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621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4.8%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11.3%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15.5%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extLst>
                  <a:ext uri="{0D108BD9-81ED-4DB2-BD59-A6C34878D82A}">
                    <a16:rowId xmlns:a16="http://schemas.microsoft.com/office/drawing/2014/main" val="3548798909"/>
                  </a:ext>
                </a:extLst>
              </a:tr>
              <a:tr h="382555">
                <a:tc>
                  <a:txBody>
                    <a:bodyPr/>
                    <a:lstStyle/>
                    <a:p>
                      <a:pPr algn="ctr" fontAlgn="ctr"/>
                      <a:r>
                        <a:rPr lang="en-US" sz="1200" b="0" i="0" u="none" strike="noStrike" dirty="0">
                          <a:solidFill>
                            <a:srgbClr val="333333"/>
                          </a:solidFill>
                          <a:effectLst/>
                          <a:latin typeface="Arial" panose="020B0604020202020204" pitchFamily="34" charset="0"/>
                        </a:rPr>
                        <a:t>Fall 2018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333333"/>
                          </a:solidFill>
                          <a:effectLst/>
                          <a:latin typeface="Arial" panose="020B0604020202020204" pitchFamily="34" charset="0"/>
                        </a:rPr>
                        <a:t>706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5.1%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dirty="0">
                          <a:solidFill>
                            <a:srgbClr val="333333"/>
                          </a:solidFill>
                          <a:effectLst/>
                          <a:latin typeface="Arial" panose="020B0604020202020204" pitchFamily="34" charset="0"/>
                        </a:rPr>
                        <a:t>17.8%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extLst>
                  <a:ext uri="{0D108BD9-81ED-4DB2-BD59-A6C34878D82A}">
                    <a16:rowId xmlns:a16="http://schemas.microsoft.com/office/drawing/2014/main" val="358065634"/>
                  </a:ext>
                </a:extLst>
              </a:tr>
              <a:tr h="382555">
                <a:tc>
                  <a:txBody>
                    <a:bodyPr/>
                    <a:lstStyle/>
                    <a:p>
                      <a:pPr algn="ctr" fontAlgn="ctr"/>
                      <a:r>
                        <a:rPr lang="en-US" sz="1200" b="0" i="0" u="none" strike="noStrike" dirty="0">
                          <a:solidFill>
                            <a:srgbClr val="333333"/>
                          </a:solidFill>
                          <a:effectLst/>
                          <a:latin typeface="Arial" panose="020B0604020202020204" pitchFamily="34" charset="0"/>
                        </a:rPr>
                        <a:t>Fall 2019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697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5.7%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15.1%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333333"/>
                          </a:solidFill>
                          <a:effectLst/>
                          <a:latin typeface="Arial" panose="020B0604020202020204" pitchFamily="34" charset="0"/>
                        </a:rPr>
                        <a:t>17.6%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000000"/>
                          </a:solidFill>
                          <a:effectLst/>
                          <a:latin typeface="Arial" panose="020B0604020202020204" pitchFamily="34" charset="0"/>
                        </a:rPr>
                        <a:t>17.6%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622349903"/>
                  </a:ext>
                </a:extLst>
              </a:tr>
              <a:tr h="382555">
                <a:tc>
                  <a:txBody>
                    <a:bodyPr/>
                    <a:lstStyle/>
                    <a:p>
                      <a:pPr algn="ctr" fontAlgn="ctr"/>
                      <a:r>
                        <a:rPr lang="en-US" sz="1200" b="0" i="0" u="none" strike="noStrike" dirty="0">
                          <a:solidFill>
                            <a:srgbClr val="333333"/>
                          </a:solidFill>
                          <a:effectLst/>
                          <a:latin typeface="Arial" panose="020B0604020202020204" pitchFamily="34" charset="0"/>
                        </a:rPr>
                        <a:t>Fall 2020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558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8.1%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dirty="0">
                          <a:solidFill>
                            <a:srgbClr val="333333"/>
                          </a:solidFill>
                          <a:effectLst/>
                          <a:latin typeface="Arial" panose="020B0604020202020204" pitchFamily="34" charset="0"/>
                        </a:rPr>
                        <a:t>18.6%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000000"/>
                          </a:solidFill>
                          <a:effectLst/>
                          <a:latin typeface="Arial" panose="020B0604020202020204" pitchFamily="34" charset="0"/>
                        </a:rPr>
                        <a:t>18.6%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200" b="0" i="0" u="none" strike="noStrike">
                          <a:solidFill>
                            <a:srgbClr val="000000"/>
                          </a:solidFill>
                          <a:effectLst/>
                          <a:latin typeface="Arial" panose="020B0604020202020204" pitchFamily="34" charset="0"/>
                        </a:rPr>
                        <a:t>18.6%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3730595125"/>
                  </a:ext>
                </a:extLst>
              </a:tr>
              <a:tr h="382555">
                <a:tc>
                  <a:txBody>
                    <a:bodyPr/>
                    <a:lstStyle/>
                    <a:p>
                      <a:pPr algn="ctr" fontAlgn="ctr"/>
                      <a:r>
                        <a:rPr lang="en-US" sz="1200" b="0" i="0" u="none" strike="noStrike" dirty="0">
                          <a:solidFill>
                            <a:srgbClr val="333333"/>
                          </a:solidFill>
                          <a:effectLst/>
                          <a:latin typeface="Arial" panose="020B0604020202020204" pitchFamily="34" charset="0"/>
                        </a:rPr>
                        <a:t>Fall 2021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612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333333"/>
                          </a:solidFill>
                          <a:effectLst/>
                          <a:latin typeface="Arial" panose="020B0604020202020204" pitchFamily="34" charset="0"/>
                        </a:rPr>
                        <a:t>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E"/>
                    </a:solidFill>
                  </a:tcPr>
                </a:tc>
                <a:tc>
                  <a:txBody>
                    <a:bodyPr/>
                    <a:lstStyle/>
                    <a:p>
                      <a:pPr algn="ctr" fontAlgn="ctr"/>
                      <a:r>
                        <a:rPr lang="en-US" sz="1200" b="0" i="0" u="none" strike="noStrike">
                          <a:solidFill>
                            <a:srgbClr val="000000"/>
                          </a:solidFill>
                          <a:effectLst/>
                          <a:latin typeface="Arial" panose="020B0604020202020204" pitchFamily="34" charset="0"/>
                        </a:rPr>
                        <a:t>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200" b="0" i="0" u="none" strike="noStrike">
                          <a:solidFill>
                            <a:srgbClr val="000000"/>
                          </a:solidFill>
                          <a:effectLst/>
                          <a:latin typeface="Arial" panose="020B0604020202020204" pitchFamily="34" charset="0"/>
                        </a:rPr>
                        <a:t>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200" b="0" i="0" u="none" strike="noStrike" dirty="0">
                          <a:solidFill>
                            <a:srgbClr val="000000"/>
                          </a:solidFill>
                          <a:effectLst/>
                          <a:latin typeface="Arial" panose="020B0604020202020204" pitchFamily="34" charset="0"/>
                        </a:rPr>
                        <a:t>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702583355"/>
                  </a:ext>
                </a:extLst>
              </a:tr>
            </a:tbl>
          </a:graphicData>
        </a:graphic>
      </p:graphicFrame>
      <p:sp>
        <p:nvSpPr>
          <p:cNvPr id="4" name="TextBox 3">
            <a:extLst>
              <a:ext uri="{FF2B5EF4-FFF2-40B4-BE49-F238E27FC236}">
                <a16:creationId xmlns:a16="http://schemas.microsoft.com/office/drawing/2014/main" id="{B8AA0EE6-273E-41D0-A124-AF3E8C0251DE}"/>
              </a:ext>
            </a:extLst>
          </p:cNvPr>
          <p:cNvSpPr txBox="1"/>
          <p:nvPr/>
        </p:nvSpPr>
        <p:spPr>
          <a:xfrm>
            <a:off x="42861" y="227967"/>
            <a:ext cx="9058275" cy="1200329"/>
          </a:xfrm>
          <a:prstGeom prst="rect">
            <a:avLst/>
          </a:prstGeom>
          <a:noFill/>
        </p:spPr>
        <p:txBody>
          <a:bodyPr wrap="square" rtlCol="0">
            <a:spAutoFit/>
          </a:bodyPr>
          <a:lstStyle/>
          <a:p>
            <a:pPr algn="ctr"/>
            <a:r>
              <a:rPr lang="en-US" sz="2400" b="0" i="0" u="none" strike="noStrike" kern="1200" spc="0" baseline="0" dirty="0"/>
              <a:t>Completion Rate of First-Time Home Campus* Cohorts </a:t>
            </a:r>
          </a:p>
          <a:p>
            <a:pPr algn="ctr"/>
            <a:r>
              <a:rPr lang="en-US" sz="2400" b="0" i="0" u="none" strike="noStrike" kern="1200" spc="0" baseline="0" dirty="0"/>
              <a:t>at Ca</a:t>
            </a:r>
            <a:r>
              <a:rPr lang="en-US" sz="2400" dirty="0"/>
              <a:t>ñ</a:t>
            </a:r>
            <a:r>
              <a:rPr lang="en-US" sz="2400" b="0" i="0" u="none" strike="noStrike" kern="1200" spc="0" baseline="0" dirty="0"/>
              <a:t>ada College</a:t>
            </a:r>
            <a:endParaRPr lang="en-US" sz="2400" dirty="0"/>
          </a:p>
          <a:p>
            <a:endParaRPr lang="en-US" sz="2400" dirty="0"/>
          </a:p>
        </p:txBody>
      </p:sp>
      <p:sp>
        <p:nvSpPr>
          <p:cNvPr id="5" name="TextBox 4">
            <a:extLst>
              <a:ext uri="{FF2B5EF4-FFF2-40B4-BE49-F238E27FC236}">
                <a16:creationId xmlns:a16="http://schemas.microsoft.com/office/drawing/2014/main" id="{0FEB3510-E43B-4032-889F-EC150E2574AD}"/>
              </a:ext>
            </a:extLst>
          </p:cNvPr>
          <p:cNvSpPr txBox="1"/>
          <p:nvPr/>
        </p:nvSpPr>
        <p:spPr>
          <a:xfrm>
            <a:off x="938784" y="5971060"/>
            <a:ext cx="8753856" cy="276999"/>
          </a:xfrm>
          <a:prstGeom prst="rect">
            <a:avLst/>
          </a:prstGeom>
          <a:noFill/>
        </p:spPr>
        <p:txBody>
          <a:bodyPr wrap="square" rtlCol="0">
            <a:spAutoFit/>
          </a:bodyPr>
          <a:lstStyle/>
          <a:p>
            <a:r>
              <a:rPr lang="en-US" sz="1200" dirty="0"/>
              <a:t>*Home campus in this instance refers to the campus where students took the most units.</a:t>
            </a:r>
          </a:p>
        </p:txBody>
      </p:sp>
    </p:spTree>
    <p:extLst>
      <p:ext uri="{BB962C8B-B14F-4D97-AF65-F5344CB8AC3E}">
        <p14:creationId xmlns:p14="http://schemas.microsoft.com/office/powerpoint/2010/main" val="472751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0743CFF8-6E24-4E06-85D9-9F2AFFB95B10}"/>
              </a:ext>
            </a:extLst>
          </p:cNvPr>
          <p:cNvGraphicFramePr>
            <a:graphicFrameLocks/>
          </p:cNvGraphicFramePr>
          <p:nvPr>
            <p:extLst>
              <p:ext uri="{D42A27DB-BD31-4B8C-83A1-F6EECF244321}">
                <p14:modId xmlns:p14="http://schemas.microsoft.com/office/powerpoint/2010/main" val="2964851700"/>
              </p:ext>
            </p:extLst>
          </p:nvPr>
        </p:nvGraphicFramePr>
        <p:xfrm>
          <a:off x="962025" y="819150"/>
          <a:ext cx="7258050" cy="52768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9868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7E122AD-7ADC-49AD-B6B8-D10CF70B77F3}"/>
              </a:ext>
            </a:extLst>
          </p:cNvPr>
          <p:cNvSpPr txBox="1"/>
          <p:nvPr/>
        </p:nvSpPr>
        <p:spPr>
          <a:xfrm>
            <a:off x="1083960" y="185208"/>
            <a:ext cx="6976077" cy="400110"/>
          </a:xfrm>
          <a:prstGeom prst="rect">
            <a:avLst/>
          </a:prstGeom>
          <a:noFill/>
        </p:spPr>
        <p:txBody>
          <a:bodyPr wrap="none" rtlCol="0">
            <a:spAutoFit/>
          </a:bodyPr>
          <a:lstStyle/>
          <a:p>
            <a:pPr algn="ctr"/>
            <a:r>
              <a:rPr lang="en-US" sz="2000" dirty="0"/>
              <a:t>During my time at Cañada College, I have improved my ability to…</a:t>
            </a:r>
          </a:p>
        </p:txBody>
      </p:sp>
      <p:graphicFrame>
        <p:nvGraphicFramePr>
          <p:cNvPr id="4" name="Chart 3">
            <a:extLst>
              <a:ext uri="{FF2B5EF4-FFF2-40B4-BE49-F238E27FC236}">
                <a16:creationId xmlns:a16="http://schemas.microsoft.com/office/drawing/2014/main" id="{FAAEEA77-F5D9-4F68-A9A0-55BFFF80DD84}"/>
              </a:ext>
            </a:extLst>
          </p:cNvPr>
          <p:cNvGraphicFramePr>
            <a:graphicFrameLocks/>
          </p:cNvGraphicFramePr>
          <p:nvPr>
            <p:extLst>
              <p:ext uri="{D42A27DB-BD31-4B8C-83A1-F6EECF244321}">
                <p14:modId xmlns:p14="http://schemas.microsoft.com/office/powerpoint/2010/main" val="1549375382"/>
              </p:ext>
            </p:extLst>
          </p:nvPr>
        </p:nvGraphicFramePr>
        <p:xfrm>
          <a:off x="142875" y="895349"/>
          <a:ext cx="7381875" cy="5495925"/>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a:extLst>
              <a:ext uri="{FF2B5EF4-FFF2-40B4-BE49-F238E27FC236}">
                <a16:creationId xmlns:a16="http://schemas.microsoft.com/office/drawing/2014/main" id="{61C7A7FA-C0A4-4F81-AEFB-E1F1D5FA361D}"/>
              </a:ext>
            </a:extLst>
          </p:cNvPr>
          <p:cNvCxnSpPr/>
          <p:nvPr/>
        </p:nvCxnSpPr>
        <p:spPr>
          <a:xfrm>
            <a:off x="142875" y="5191125"/>
            <a:ext cx="88011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980B5B1-02A2-4445-A44F-CAE61E6C2026}"/>
              </a:ext>
            </a:extLst>
          </p:cNvPr>
          <p:cNvCxnSpPr/>
          <p:nvPr/>
        </p:nvCxnSpPr>
        <p:spPr>
          <a:xfrm>
            <a:off x="142875" y="4352925"/>
            <a:ext cx="88011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1CD0202-BAEE-47D2-8E3D-B92821C2B11B}"/>
              </a:ext>
            </a:extLst>
          </p:cNvPr>
          <p:cNvCxnSpPr/>
          <p:nvPr/>
        </p:nvCxnSpPr>
        <p:spPr>
          <a:xfrm>
            <a:off x="142875" y="3533775"/>
            <a:ext cx="88011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AADC71B-8D39-44AE-870A-3319ED420040}"/>
              </a:ext>
            </a:extLst>
          </p:cNvPr>
          <p:cNvCxnSpPr/>
          <p:nvPr/>
        </p:nvCxnSpPr>
        <p:spPr>
          <a:xfrm>
            <a:off x="142875" y="2286000"/>
            <a:ext cx="88011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38EE39A7-12C2-4FC1-A298-648917262F40}"/>
              </a:ext>
            </a:extLst>
          </p:cNvPr>
          <p:cNvSpPr/>
          <p:nvPr/>
        </p:nvSpPr>
        <p:spPr>
          <a:xfrm>
            <a:off x="7705725" y="1348265"/>
            <a:ext cx="1238250" cy="5186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Critical Thinking</a:t>
            </a:r>
          </a:p>
        </p:txBody>
      </p:sp>
      <p:sp>
        <p:nvSpPr>
          <p:cNvPr id="12" name="Rectangle 11">
            <a:extLst>
              <a:ext uri="{FF2B5EF4-FFF2-40B4-BE49-F238E27FC236}">
                <a16:creationId xmlns:a16="http://schemas.microsoft.com/office/drawing/2014/main" id="{48CEC2C3-1F55-4A61-928D-DC63422335AC}"/>
              </a:ext>
            </a:extLst>
          </p:cNvPr>
          <p:cNvSpPr/>
          <p:nvPr/>
        </p:nvSpPr>
        <p:spPr>
          <a:xfrm>
            <a:off x="7705725" y="5372100"/>
            <a:ext cx="1238250" cy="5186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Quantitative Reasoning</a:t>
            </a:r>
          </a:p>
        </p:txBody>
      </p:sp>
      <p:sp>
        <p:nvSpPr>
          <p:cNvPr id="13" name="Rectangle 12">
            <a:extLst>
              <a:ext uri="{FF2B5EF4-FFF2-40B4-BE49-F238E27FC236}">
                <a16:creationId xmlns:a16="http://schemas.microsoft.com/office/drawing/2014/main" id="{E0D35686-E612-40DE-9275-B7865549FDCC}"/>
              </a:ext>
            </a:extLst>
          </p:cNvPr>
          <p:cNvSpPr/>
          <p:nvPr/>
        </p:nvSpPr>
        <p:spPr>
          <a:xfrm>
            <a:off x="7705725" y="4491516"/>
            <a:ext cx="1238250" cy="5186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Community</a:t>
            </a:r>
          </a:p>
        </p:txBody>
      </p:sp>
      <p:sp>
        <p:nvSpPr>
          <p:cNvPr id="14" name="Rectangle 13">
            <a:extLst>
              <a:ext uri="{FF2B5EF4-FFF2-40B4-BE49-F238E27FC236}">
                <a16:creationId xmlns:a16="http://schemas.microsoft.com/office/drawing/2014/main" id="{745DD623-35C6-405A-A864-3714696DAEA6}"/>
              </a:ext>
            </a:extLst>
          </p:cNvPr>
          <p:cNvSpPr/>
          <p:nvPr/>
        </p:nvSpPr>
        <p:spPr>
          <a:xfrm>
            <a:off x="7705725" y="3693558"/>
            <a:ext cx="1238250" cy="5186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Communication</a:t>
            </a:r>
          </a:p>
        </p:txBody>
      </p:sp>
      <p:sp>
        <p:nvSpPr>
          <p:cNvPr id="15" name="Rectangle 14">
            <a:extLst>
              <a:ext uri="{FF2B5EF4-FFF2-40B4-BE49-F238E27FC236}">
                <a16:creationId xmlns:a16="http://schemas.microsoft.com/office/drawing/2014/main" id="{FA021BFE-E089-43C2-B4CF-0B3C86C45732}"/>
              </a:ext>
            </a:extLst>
          </p:cNvPr>
          <p:cNvSpPr/>
          <p:nvPr/>
        </p:nvSpPr>
        <p:spPr>
          <a:xfrm>
            <a:off x="7705726" y="2628899"/>
            <a:ext cx="1238250" cy="5186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Creativity</a:t>
            </a:r>
          </a:p>
        </p:txBody>
      </p:sp>
      <p:sp>
        <p:nvSpPr>
          <p:cNvPr id="16" name="TextBox 15">
            <a:extLst>
              <a:ext uri="{FF2B5EF4-FFF2-40B4-BE49-F238E27FC236}">
                <a16:creationId xmlns:a16="http://schemas.microsoft.com/office/drawing/2014/main" id="{A42E8AD1-1994-41D5-8B02-93066467C299}"/>
              </a:ext>
            </a:extLst>
          </p:cNvPr>
          <p:cNvSpPr txBox="1"/>
          <p:nvPr/>
        </p:nvSpPr>
        <p:spPr>
          <a:xfrm>
            <a:off x="1295400" y="6508923"/>
            <a:ext cx="5899372" cy="261610"/>
          </a:xfrm>
          <a:prstGeom prst="rect">
            <a:avLst/>
          </a:prstGeom>
          <a:noFill/>
        </p:spPr>
        <p:txBody>
          <a:bodyPr wrap="none" rtlCol="0">
            <a:spAutoFit/>
          </a:bodyPr>
          <a:lstStyle/>
          <a:p>
            <a:r>
              <a:rPr lang="en-US" sz="1100" dirty="0"/>
              <a:t>Students were asked to rank each ILO on a scale of 0=Strongly Disagree to 100=Strongly Agree</a:t>
            </a:r>
          </a:p>
        </p:txBody>
      </p:sp>
    </p:spTree>
    <p:extLst>
      <p:ext uri="{BB962C8B-B14F-4D97-AF65-F5344CB8AC3E}">
        <p14:creationId xmlns:p14="http://schemas.microsoft.com/office/powerpoint/2010/main" val="2423474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199570-2635-499F-ADF7-A96CB506BB2E}"/>
              </a:ext>
            </a:extLst>
          </p:cNvPr>
          <p:cNvSpPr>
            <a:spLocks noGrp="1"/>
          </p:cNvSpPr>
          <p:nvPr>
            <p:ph type="title"/>
          </p:nvPr>
        </p:nvSpPr>
        <p:spPr/>
        <p:txBody>
          <a:bodyPr>
            <a:normAutofit fontScale="90000"/>
          </a:bodyPr>
          <a:lstStyle/>
          <a:p>
            <a:r>
              <a:rPr lang="en-US" dirty="0"/>
              <a:t>Convey my ideas confidently both orally and in writing…</a:t>
            </a:r>
          </a:p>
        </p:txBody>
      </p:sp>
      <p:graphicFrame>
        <p:nvGraphicFramePr>
          <p:cNvPr id="8" name="Table 7">
            <a:extLst>
              <a:ext uri="{FF2B5EF4-FFF2-40B4-BE49-F238E27FC236}">
                <a16:creationId xmlns:a16="http://schemas.microsoft.com/office/drawing/2014/main" id="{10A4C666-909E-4739-9E12-B556A1D8AF0C}"/>
              </a:ext>
            </a:extLst>
          </p:cNvPr>
          <p:cNvGraphicFramePr>
            <a:graphicFrameLocks noGrp="1"/>
          </p:cNvGraphicFramePr>
          <p:nvPr>
            <p:extLst>
              <p:ext uri="{D42A27DB-BD31-4B8C-83A1-F6EECF244321}">
                <p14:modId xmlns:p14="http://schemas.microsoft.com/office/powerpoint/2010/main" val="3990421579"/>
              </p:ext>
            </p:extLst>
          </p:nvPr>
        </p:nvGraphicFramePr>
        <p:xfrm>
          <a:off x="1731264" y="2121408"/>
          <a:ext cx="5839968" cy="3108960"/>
        </p:xfrm>
        <a:graphic>
          <a:graphicData uri="http://schemas.openxmlformats.org/drawingml/2006/table">
            <a:tbl>
              <a:tblPr firstRow="1">
                <a:tableStyleId>{5C22544A-7EE6-4342-B048-85BDC9FD1C3A}</a:tableStyleId>
              </a:tblPr>
              <a:tblGrid>
                <a:gridCol w="4505118">
                  <a:extLst>
                    <a:ext uri="{9D8B030D-6E8A-4147-A177-3AD203B41FA5}">
                      <a16:colId xmlns:a16="http://schemas.microsoft.com/office/drawing/2014/main" val="1458385528"/>
                    </a:ext>
                  </a:extLst>
                </a:gridCol>
                <a:gridCol w="1334850">
                  <a:extLst>
                    <a:ext uri="{9D8B030D-6E8A-4147-A177-3AD203B41FA5}">
                      <a16:colId xmlns:a16="http://schemas.microsoft.com/office/drawing/2014/main" val="2885289838"/>
                    </a:ext>
                  </a:extLst>
                </a:gridCol>
              </a:tblGrid>
              <a:tr h="734250">
                <a:tc>
                  <a:txBody>
                    <a:bodyPr/>
                    <a:lstStyle/>
                    <a:p>
                      <a:pPr algn="ctr" fontAlgn="b"/>
                      <a:r>
                        <a:rPr lang="en-US" sz="1800" u="none" strike="noStrike" dirty="0">
                          <a:effectLst/>
                        </a:rPr>
                        <a:t>Program of Study</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a:effectLst/>
                        </a:rPr>
                        <a:t>Median Ranking</a:t>
                      </a:r>
                      <a:endParaRPr lang="en-US" sz="18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370494893"/>
                  </a:ext>
                </a:extLst>
              </a:tr>
              <a:tr h="395785">
                <a:tc>
                  <a:txBody>
                    <a:bodyPr/>
                    <a:lstStyle/>
                    <a:p>
                      <a:pPr algn="l" fontAlgn="b"/>
                      <a:r>
                        <a:rPr lang="en-US" sz="1800" u="none" strike="noStrike" dirty="0">
                          <a:effectLst/>
                        </a:rPr>
                        <a:t>Early Childhood</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a:effectLst/>
                        </a:rPr>
                        <a:t>100</a:t>
                      </a:r>
                      <a:endParaRPr lang="en-US" sz="18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392316748"/>
                  </a:ext>
                </a:extLst>
              </a:tr>
              <a:tr h="395785">
                <a:tc>
                  <a:txBody>
                    <a:bodyPr/>
                    <a:lstStyle/>
                    <a:p>
                      <a:pPr algn="l" fontAlgn="b"/>
                      <a:r>
                        <a:rPr lang="en-US" sz="1800" u="none" strike="noStrike" dirty="0">
                          <a:effectLst/>
                        </a:rPr>
                        <a:t>Interdisciplinary Studies</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a:effectLst/>
                        </a:rPr>
                        <a:t>93</a:t>
                      </a:r>
                      <a:endParaRPr lang="en-US" sz="18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73797251"/>
                  </a:ext>
                </a:extLst>
              </a:tr>
              <a:tr h="395785">
                <a:tc>
                  <a:txBody>
                    <a:bodyPr/>
                    <a:lstStyle/>
                    <a:p>
                      <a:pPr algn="l" fontAlgn="b"/>
                      <a:r>
                        <a:rPr lang="en-US" sz="1800" u="none" strike="noStrike" dirty="0">
                          <a:effectLst/>
                        </a:rPr>
                        <a:t>Business, Accounting, Economics</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a:effectLst/>
                        </a:rPr>
                        <a:t>83</a:t>
                      </a:r>
                      <a:endParaRPr lang="en-US" sz="18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702873760"/>
                  </a:ext>
                </a:extLst>
              </a:tr>
              <a:tr h="395785">
                <a:tc>
                  <a:txBody>
                    <a:bodyPr/>
                    <a:lstStyle/>
                    <a:p>
                      <a:pPr algn="l" fontAlgn="b"/>
                      <a:r>
                        <a:rPr lang="en-US" sz="1800" u="none" strike="noStrike" dirty="0">
                          <a:effectLst/>
                        </a:rPr>
                        <a:t>Social Sciences</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a:effectLst/>
                        </a:rPr>
                        <a:t>78</a:t>
                      </a:r>
                      <a:endParaRPr lang="en-US" sz="18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630588185"/>
                  </a:ext>
                </a:extLst>
              </a:tr>
              <a:tr h="395785">
                <a:tc>
                  <a:txBody>
                    <a:bodyPr/>
                    <a:lstStyle/>
                    <a:p>
                      <a:pPr algn="l" fontAlgn="b"/>
                      <a:r>
                        <a:rPr lang="en-US" sz="1800" u="none" strike="noStrike" dirty="0">
                          <a:effectLst/>
                        </a:rPr>
                        <a:t>Interior Design</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dirty="0">
                          <a:effectLst/>
                        </a:rPr>
                        <a:t>70</a:t>
                      </a:r>
                      <a:endParaRPr lang="en-US" sz="1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345271911"/>
                  </a:ext>
                </a:extLst>
              </a:tr>
              <a:tr h="395785">
                <a:tc>
                  <a:txBody>
                    <a:bodyPr/>
                    <a:lstStyle/>
                    <a:p>
                      <a:pPr algn="l" fontAlgn="b"/>
                      <a:r>
                        <a:rPr lang="en-US" sz="1800" u="none" strike="noStrike" dirty="0">
                          <a:effectLst/>
                        </a:rPr>
                        <a:t>STEM</a:t>
                      </a:r>
                      <a:endParaRPr lang="en-US" sz="18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sz="1800" u="none" strike="noStrike" dirty="0">
                          <a:effectLst/>
                        </a:rPr>
                        <a:t>52</a:t>
                      </a:r>
                      <a:endParaRPr lang="en-US" sz="18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038948889"/>
                  </a:ext>
                </a:extLst>
              </a:tr>
            </a:tbl>
          </a:graphicData>
        </a:graphic>
      </p:graphicFrame>
    </p:spTree>
    <p:extLst>
      <p:ext uri="{BB962C8B-B14F-4D97-AF65-F5344CB8AC3E}">
        <p14:creationId xmlns:p14="http://schemas.microsoft.com/office/powerpoint/2010/main" val="435461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C744B-88EB-44E2-8C1A-B3AD700BCB63}"/>
              </a:ext>
            </a:extLst>
          </p:cNvPr>
          <p:cNvSpPr>
            <a:spLocks noGrp="1"/>
          </p:cNvSpPr>
          <p:nvPr>
            <p:ph type="title"/>
          </p:nvPr>
        </p:nvSpPr>
        <p:spPr/>
        <p:txBody>
          <a:bodyPr>
            <a:normAutofit fontScale="90000"/>
          </a:bodyPr>
          <a:lstStyle/>
          <a:p>
            <a:r>
              <a:rPr lang="en-US" dirty="0"/>
              <a:t>Themes:  obstacles you experienced</a:t>
            </a:r>
          </a:p>
        </p:txBody>
      </p:sp>
      <p:sp>
        <p:nvSpPr>
          <p:cNvPr id="3" name="Content Placeholder 2">
            <a:extLst>
              <a:ext uri="{FF2B5EF4-FFF2-40B4-BE49-F238E27FC236}">
                <a16:creationId xmlns:a16="http://schemas.microsoft.com/office/drawing/2014/main" id="{47234F28-DA81-4DD8-8242-84C3629E37F3}"/>
              </a:ext>
            </a:extLst>
          </p:cNvPr>
          <p:cNvSpPr>
            <a:spLocks noGrp="1"/>
          </p:cNvSpPr>
          <p:nvPr>
            <p:ph idx="1"/>
          </p:nvPr>
        </p:nvSpPr>
        <p:spPr/>
        <p:txBody>
          <a:bodyPr/>
          <a:lstStyle/>
          <a:p>
            <a:r>
              <a:rPr lang="en-US" dirty="0"/>
              <a:t>The COVID-19 pandemic and related stress and anxieties</a:t>
            </a:r>
          </a:p>
          <a:p>
            <a:r>
              <a:rPr lang="en-US" dirty="0"/>
              <a:t>Managing timing and balancing work, school, and other responsibilities</a:t>
            </a:r>
          </a:p>
          <a:p>
            <a:r>
              <a:rPr lang="en-US" dirty="0"/>
              <a:t>The course schedule and availability (conflicts with work and other courses)</a:t>
            </a:r>
          </a:p>
          <a:p>
            <a:r>
              <a:rPr lang="en-US" dirty="0"/>
              <a:t>Transportation</a:t>
            </a:r>
          </a:p>
          <a:p>
            <a:r>
              <a:rPr lang="en-US" dirty="0"/>
              <a:t>Childcare</a:t>
            </a:r>
          </a:p>
          <a:p>
            <a:r>
              <a:rPr lang="en-US" dirty="0"/>
              <a:t>Finances/Financial Aid</a:t>
            </a:r>
          </a:p>
        </p:txBody>
      </p:sp>
    </p:spTree>
    <p:extLst>
      <p:ext uri="{BB962C8B-B14F-4D97-AF65-F5344CB8AC3E}">
        <p14:creationId xmlns:p14="http://schemas.microsoft.com/office/powerpoint/2010/main" val="438121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01E67-1395-4DCE-8B5A-21A8A45298E5}"/>
              </a:ext>
            </a:extLst>
          </p:cNvPr>
          <p:cNvSpPr>
            <a:spLocks noGrp="1"/>
          </p:cNvSpPr>
          <p:nvPr>
            <p:ph type="title"/>
          </p:nvPr>
        </p:nvSpPr>
        <p:spPr/>
        <p:txBody>
          <a:bodyPr>
            <a:normAutofit fontScale="90000"/>
          </a:bodyPr>
          <a:lstStyle/>
          <a:p>
            <a:r>
              <a:rPr lang="en-US" dirty="0"/>
              <a:t>Themes: one learning experience that helped shape who you are</a:t>
            </a:r>
          </a:p>
        </p:txBody>
      </p:sp>
      <p:sp>
        <p:nvSpPr>
          <p:cNvPr id="3" name="Content Placeholder 2">
            <a:extLst>
              <a:ext uri="{FF2B5EF4-FFF2-40B4-BE49-F238E27FC236}">
                <a16:creationId xmlns:a16="http://schemas.microsoft.com/office/drawing/2014/main" id="{2DAC1A85-B384-4695-B694-1A84BC9C8325}"/>
              </a:ext>
            </a:extLst>
          </p:cNvPr>
          <p:cNvSpPr>
            <a:spLocks noGrp="1"/>
          </p:cNvSpPr>
          <p:nvPr>
            <p:ph idx="1"/>
          </p:nvPr>
        </p:nvSpPr>
        <p:spPr/>
        <p:txBody>
          <a:bodyPr/>
          <a:lstStyle/>
          <a:p>
            <a:r>
              <a:rPr lang="en-US" dirty="0"/>
              <a:t>Wonderful, passionate, supportive faculty who want to help students learn!</a:t>
            </a:r>
          </a:p>
          <a:p>
            <a:r>
              <a:rPr lang="en-US" dirty="0"/>
              <a:t>Supportive programs and people</a:t>
            </a:r>
          </a:p>
          <a:p>
            <a:r>
              <a:rPr lang="en-US" dirty="0"/>
              <a:t>Tutoring and the Learning Center</a:t>
            </a:r>
          </a:p>
          <a:p>
            <a:r>
              <a:rPr lang="en-US" dirty="0"/>
              <a:t>Diverse fellow students!  Classmates, peers</a:t>
            </a:r>
          </a:p>
          <a:p>
            <a:r>
              <a:rPr lang="en-US" dirty="0"/>
              <a:t>Asking for help.  Resources are there.</a:t>
            </a:r>
          </a:p>
        </p:txBody>
      </p:sp>
    </p:spTree>
    <p:extLst>
      <p:ext uri="{BB962C8B-B14F-4D97-AF65-F5344CB8AC3E}">
        <p14:creationId xmlns:p14="http://schemas.microsoft.com/office/powerpoint/2010/main" val="4119519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B2500-965A-45CF-8795-240C1C6D5FFA}"/>
              </a:ext>
            </a:extLst>
          </p:cNvPr>
          <p:cNvSpPr>
            <a:spLocks noGrp="1"/>
          </p:cNvSpPr>
          <p:nvPr>
            <p:ph type="title"/>
          </p:nvPr>
        </p:nvSpPr>
        <p:spPr/>
        <p:txBody>
          <a:bodyPr>
            <a:normAutofit fontScale="90000"/>
          </a:bodyPr>
          <a:lstStyle/>
          <a:p>
            <a:r>
              <a:rPr lang="en-US" dirty="0"/>
              <a:t>Applying the new Accreditation Standards to this ILO Assessment</a:t>
            </a:r>
          </a:p>
        </p:txBody>
      </p:sp>
      <p:sp>
        <p:nvSpPr>
          <p:cNvPr id="3" name="Content Placeholder 2">
            <a:extLst>
              <a:ext uri="{FF2B5EF4-FFF2-40B4-BE49-F238E27FC236}">
                <a16:creationId xmlns:a16="http://schemas.microsoft.com/office/drawing/2014/main" id="{B19F6E9F-6B90-4CDE-89E1-FEE52768E773}"/>
              </a:ext>
            </a:extLst>
          </p:cNvPr>
          <p:cNvSpPr>
            <a:spLocks noGrp="1"/>
          </p:cNvSpPr>
          <p:nvPr>
            <p:ph idx="1"/>
          </p:nvPr>
        </p:nvSpPr>
        <p:spPr>
          <a:xfrm>
            <a:off x="685346" y="2031709"/>
            <a:ext cx="7765322" cy="4058751"/>
          </a:xfrm>
        </p:spPr>
        <p:txBody>
          <a:bodyPr/>
          <a:lstStyle/>
          <a:p>
            <a:r>
              <a:rPr lang="en-US" dirty="0"/>
              <a:t>What does Cañada do to align with the Standard?</a:t>
            </a:r>
          </a:p>
          <a:p>
            <a:r>
              <a:rPr lang="en-US" dirty="0"/>
              <a:t>What are the results of these actions?</a:t>
            </a:r>
          </a:p>
          <a:p>
            <a:pPr lvl="1"/>
            <a:r>
              <a:rPr lang="en-US" dirty="0"/>
              <a:t>How effectively do the actions support equitable students success?</a:t>
            </a:r>
          </a:p>
          <a:p>
            <a:pPr lvl="1"/>
            <a:r>
              <a:rPr lang="en-US" dirty="0"/>
              <a:t>How do we know?</a:t>
            </a:r>
          </a:p>
          <a:p>
            <a:r>
              <a:rPr lang="en-US" dirty="0"/>
              <a:t>What did Cañada learn?</a:t>
            </a:r>
          </a:p>
          <a:p>
            <a:r>
              <a:rPr lang="en-US" dirty="0"/>
              <a:t>What will Cañada  do differently as it moves forward?</a:t>
            </a:r>
          </a:p>
          <a:p>
            <a:pPr lvl="1"/>
            <a:r>
              <a:rPr lang="en-US" dirty="0">
                <a:effectLst/>
              </a:rPr>
              <a:t>How does that learning inform institutional plans for action, improvement, and/or innovation?</a:t>
            </a:r>
            <a:endParaRPr lang="en-US" dirty="0"/>
          </a:p>
          <a:p>
            <a:pPr marL="36900" indent="0">
              <a:buNone/>
            </a:pPr>
            <a:endParaRPr lang="en-US" dirty="0"/>
          </a:p>
        </p:txBody>
      </p:sp>
    </p:spTree>
    <p:extLst>
      <p:ext uri="{BB962C8B-B14F-4D97-AF65-F5344CB8AC3E}">
        <p14:creationId xmlns:p14="http://schemas.microsoft.com/office/powerpoint/2010/main" val="3794880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106" y="262632"/>
            <a:ext cx="8229600" cy="1143000"/>
          </a:xfrm>
        </p:spPr>
        <p:txBody>
          <a:bodyPr>
            <a:normAutofit fontScale="90000"/>
          </a:bodyPr>
          <a:lstStyle/>
          <a:p>
            <a:r>
              <a:rPr lang="en-US" dirty="0"/>
              <a:t>Cañada’s Existing </a:t>
            </a:r>
            <a:br>
              <a:rPr lang="en-US" dirty="0"/>
            </a:br>
            <a:r>
              <a:rPr lang="en-US" dirty="0"/>
              <a:t>Institutional Learning Outcomes (ILOs)</a:t>
            </a:r>
          </a:p>
        </p:txBody>
      </p:sp>
      <p:sp>
        <p:nvSpPr>
          <p:cNvPr id="3" name="Content Placeholder 2"/>
          <p:cNvSpPr>
            <a:spLocks noGrp="1"/>
          </p:cNvSpPr>
          <p:nvPr>
            <p:ph idx="1"/>
          </p:nvPr>
        </p:nvSpPr>
        <p:spPr>
          <a:xfrm>
            <a:off x="531341" y="1847850"/>
            <a:ext cx="8155459" cy="4181475"/>
          </a:xfrm>
        </p:spPr>
        <p:txBody>
          <a:bodyPr>
            <a:normAutofit fontScale="85000" lnSpcReduction="20000"/>
          </a:bodyPr>
          <a:lstStyle/>
          <a:p>
            <a:pPr>
              <a:buFont typeface="Wingdings" panose="05000000000000000000" pitchFamily="2" charset="2"/>
              <a:buChar char="v"/>
            </a:pPr>
            <a:r>
              <a:rPr lang="en-US" b="1" dirty="0"/>
              <a:t>Critical Thinking</a:t>
            </a:r>
            <a:br>
              <a:rPr lang="en-US" dirty="0"/>
            </a:br>
            <a:r>
              <a:rPr lang="en-US" dirty="0"/>
              <a:t>Select, evaluate, and use information to investigate a point of view, support a conclusion, or engage in problem solving.</a:t>
            </a:r>
          </a:p>
          <a:p>
            <a:pPr>
              <a:buFont typeface="Wingdings" panose="05000000000000000000" pitchFamily="2" charset="2"/>
              <a:buChar char="v"/>
            </a:pPr>
            <a:r>
              <a:rPr lang="en-US" b="1" dirty="0"/>
              <a:t>Creativity</a:t>
            </a:r>
            <a:br>
              <a:rPr lang="en-US" dirty="0"/>
            </a:br>
            <a:r>
              <a:rPr lang="en-US" dirty="0"/>
              <a:t>Produce, combine, or synthesize ideas in creative ways within or across disciplines.</a:t>
            </a:r>
          </a:p>
          <a:p>
            <a:pPr>
              <a:buFont typeface="Wingdings" panose="05000000000000000000" pitchFamily="2" charset="2"/>
              <a:buChar char="v"/>
            </a:pPr>
            <a:r>
              <a:rPr lang="en-US" b="1" dirty="0"/>
              <a:t>Communication</a:t>
            </a:r>
            <a:br>
              <a:rPr lang="en-US" dirty="0"/>
            </a:br>
            <a:r>
              <a:rPr lang="en-US" dirty="0"/>
              <a:t>Use language to effectively convey an idea or a set of facts, including the accurate use of source material and evidence according to institutional and discipline standards.</a:t>
            </a:r>
          </a:p>
          <a:p>
            <a:pPr>
              <a:buFont typeface="Wingdings" panose="05000000000000000000" pitchFamily="2" charset="2"/>
              <a:buChar char="v"/>
            </a:pPr>
            <a:r>
              <a:rPr lang="en-US" b="1" dirty="0"/>
              <a:t>Community</a:t>
            </a:r>
            <a:br>
              <a:rPr lang="en-US" dirty="0"/>
            </a:br>
            <a:r>
              <a:rPr lang="en-US" dirty="0"/>
              <a:t>Understand and interpret various points of view that emerge from a diverse world of peoples and cultures.</a:t>
            </a:r>
          </a:p>
          <a:p>
            <a:pPr>
              <a:buFont typeface="Wingdings" panose="05000000000000000000" pitchFamily="2" charset="2"/>
              <a:buChar char="v"/>
            </a:pPr>
            <a:r>
              <a:rPr lang="en-US" b="1" dirty="0"/>
              <a:t>Quantitative Reasoning</a:t>
            </a:r>
            <a:br>
              <a:rPr lang="en-US" dirty="0"/>
            </a:br>
            <a:r>
              <a:rPr lang="en-US" dirty="0"/>
              <a:t>Represent complex data in various mathematical forms (e.g., equations, graphs, diagrams, tables, and words) and analyze these data to draw appropriate conclusions.</a:t>
            </a:r>
          </a:p>
        </p:txBody>
      </p:sp>
      <p:sp>
        <p:nvSpPr>
          <p:cNvPr id="4" name="TextBox 3"/>
          <p:cNvSpPr txBox="1"/>
          <p:nvPr/>
        </p:nvSpPr>
        <p:spPr>
          <a:xfrm>
            <a:off x="531341" y="6320731"/>
            <a:ext cx="8359346" cy="415498"/>
          </a:xfrm>
          <a:prstGeom prst="rect">
            <a:avLst/>
          </a:prstGeom>
          <a:noFill/>
        </p:spPr>
        <p:txBody>
          <a:bodyPr wrap="square" rtlCol="0">
            <a:spAutoFit/>
          </a:bodyPr>
          <a:lstStyle/>
          <a:p>
            <a:r>
              <a:rPr lang="en-US" sz="1000" dirty="0"/>
              <a:t>The Institutional Learning Outcomes parallel our General Education Learning Outcomes which the Curriculum Committee APPROVED 11/18/11. The Institutional Learning Outcomes were revised and adopted by the ASGC (11/14/13) and Planning &amp; Budgeting Council (11/20/13).</a:t>
            </a:r>
          </a:p>
        </p:txBody>
      </p:sp>
    </p:spTree>
    <p:extLst>
      <p:ext uri="{BB962C8B-B14F-4D97-AF65-F5344CB8AC3E}">
        <p14:creationId xmlns:p14="http://schemas.microsoft.com/office/powerpoint/2010/main" val="2045827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B2500-965A-45CF-8795-240C1C6D5FFA}"/>
              </a:ext>
            </a:extLst>
          </p:cNvPr>
          <p:cNvSpPr>
            <a:spLocks noGrp="1"/>
          </p:cNvSpPr>
          <p:nvPr>
            <p:ph type="title"/>
          </p:nvPr>
        </p:nvSpPr>
        <p:spPr/>
        <p:txBody>
          <a:bodyPr>
            <a:normAutofit fontScale="90000"/>
          </a:bodyPr>
          <a:lstStyle/>
          <a:p>
            <a:r>
              <a:rPr lang="en-US" dirty="0"/>
              <a:t>Applying the new Accreditation Standards to this</a:t>
            </a:r>
          </a:p>
        </p:txBody>
      </p:sp>
      <p:sp>
        <p:nvSpPr>
          <p:cNvPr id="3" name="Content Placeholder 2">
            <a:extLst>
              <a:ext uri="{FF2B5EF4-FFF2-40B4-BE49-F238E27FC236}">
                <a16:creationId xmlns:a16="http://schemas.microsoft.com/office/drawing/2014/main" id="{B19F6E9F-6B90-4CDE-89E1-FEE52768E773}"/>
              </a:ext>
            </a:extLst>
          </p:cNvPr>
          <p:cNvSpPr>
            <a:spLocks noGrp="1"/>
          </p:cNvSpPr>
          <p:nvPr>
            <p:ph idx="1"/>
          </p:nvPr>
        </p:nvSpPr>
        <p:spPr/>
        <p:txBody>
          <a:bodyPr/>
          <a:lstStyle/>
          <a:p>
            <a:pPr marL="36900" indent="0">
              <a:buNone/>
            </a:pPr>
            <a:r>
              <a:rPr lang="en-US" b="1" u="sng" dirty="0"/>
              <a:t>Standard 2.2: </a:t>
            </a:r>
          </a:p>
          <a:p>
            <a:pPr marL="36900" indent="0">
              <a:buNone/>
            </a:pPr>
            <a:r>
              <a:rPr lang="en-US" dirty="0"/>
              <a:t>The institution, relying on faculty and other appropriate stakeholders, designs and delivers academic programs that reflect relevant discipline and industry standards and </a:t>
            </a:r>
            <a:r>
              <a:rPr lang="en-US" u="sng" dirty="0"/>
              <a:t>support equitable attainment of learning outcomes</a:t>
            </a:r>
            <a:r>
              <a:rPr lang="en-US" dirty="0"/>
              <a:t> and </a:t>
            </a:r>
            <a:r>
              <a:rPr lang="en-US" u="sng" dirty="0"/>
              <a:t>achievement of educational goals</a:t>
            </a:r>
            <a:r>
              <a:rPr lang="en-US" dirty="0"/>
              <a:t>.</a:t>
            </a:r>
          </a:p>
          <a:p>
            <a:pPr marL="36900" indent="0">
              <a:buNone/>
            </a:pPr>
            <a:endParaRPr lang="en-US" dirty="0"/>
          </a:p>
          <a:p>
            <a:pPr marL="36900" indent="0">
              <a:buNone/>
            </a:pPr>
            <a:endParaRPr lang="en-US" dirty="0"/>
          </a:p>
        </p:txBody>
      </p:sp>
      <p:sp>
        <p:nvSpPr>
          <p:cNvPr id="4" name="Rectangle 3">
            <a:extLst>
              <a:ext uri="{FF2B5EF4-FFF2-40B4-BE49-F238E27FC236}">
                <a16:creationId xmlns:a16="http://schemas.microsoft.com/office/drawing/2014/main" id="{28AA339D-196B-475C-A00A-1BB897871AE3}"/>
              </a:ext>
            </a:extLst>
          </p:cNvPr>
          <p:cNvSpPr/>
          <p:nvPr/>
        </p:nvSpPr>
        <p:spPr>
          <a:xfrm>
            <a:off x="889462" y="3915124"/>
            <a:ext cx="7639396" cy="1754326"/>
          </a:xfrm>
          <a:prstGeom prst="rect">
            <a:avLst/>
          </a:prstGeom>
        </p:spPr>
        <p:txBody>
          <a:bodyPr wrap="square">
            <a:spAutoFit/>
          </a:bodyPr>
          <a:lstStyle/>
          <a:p>
            <a:pPr marL="285750" indent="-285750">
              <a:buFont typeface="Arial" panose="020B0604020202020204" pitchFamily="34" charset="0"/>
              <a:buChar char="•"/>
            </a:pPr>
            <a:r>
              <a:rPr lang="en-US" dirty="0"/>
              <a:t>What did we learn from this assessment of our ILOs?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What will we do differently as we move forward?</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sz="1600" dirty="0"/>
              <a:t>How does that learning inform institutional plans for action, improvement, and/or innovation?</a:t>
            </a:r>
          </a:p>
        </p:txBody>
      </p:sp>
    </p:spTree>
    <p:extLst>
      <p:ext uri="{BB962C8B-B14F-4D97-AF65-F5344CB8AC3E}">
        <p14:creationId xmlns:p14="http://schemas.microsoft.com/office/powerpoint/2010/main" val="162980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OPEN RESPONSES:</a:t>
            </a:r>
            <a:br>
              <a:rPr lang="en-US" sz="3600" dirty="0"/>
            </a:br>
            <a:br>
              <a:rPr lang="en-US" sz="3600" dirty="0"/>
            </a:br>
            <a:r>
              <a:rPr lang="en-US" sz="3600" dirty="0"/>
              <a:t>Please describe any obstacles you experienced while working towards your educational goals at Cañada College.</a:t>
            </a:r>
          </a:p>
        </p:txBody>
      </p:sp>
    </p:spTree>
    <p:extLst>
      <p:ext uri="{BB962C8B-B14F-4D97-AF65-F5344CB8AC3E}">
        <p14:creationId xmlns:p14="http://schemas.microsoft.com/office/powerpoint/2010/main" val="2748908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727153189"/>
              </p:ext>
            </p:extLst>
          </p:nvPr>
        </p:nvGraphicFramePr>
        <p:xfrm>
          <a:off x="288001" y="595175"/>
          <a:ext cx="8348588" cy="4937763"/>
        </p:xfrm>
        <a:graphic>
          <a:graphicData uri="http://schemas.openxmlformats.org/drawingml/2006/table">
            <a:tbl>
              <a:tblPr firstRow="1" bandRow="1">
                <a:tableStyleId>{69012ECD-51FC-41F1-AA8D-1B2483CD663E}</a:tableStyleId>
              </a:tblPr>
              <a:tblGrid>
                <a:gridCol w="8348588">
                  <a:extLst>
                    <a:ext uri="{9D8B030D-6E8A-4147-A177-3AD203B41FA5}">
                      <a16:colId xmlns:a16="http://schemas.microsoft.com/office/drawing/2014/main" val="20000"/>
                    </a:ext>
                  </a:extLst>
                </a:gridCol>
              </a:tblGrid>
              <a:tr h="800930">
                <a:tc>
                  <a:txBody>
                    <a:bodyPr/>
                    <a:lstStyle/>
                    <a:p>
                      <a:r>
                        <a:rPr lang="en-US" sz="1600" dirty="0"/>
                        <a:t>Please describe any obstacles you experienced while working towards your educational goals at Cañada College.</a:t>
                      </a:r>
                    </a:p>
                  </a:txBody>
                  <a:tcPr/>
                </a:tc>
                <a:extLst>
                  <a:ext uri="{0D108BD9-81ED-4DB2-BD59-A6C34878D82A}">
                    <a16:rowId xmlns:a16="http://schemas.microsoft.com/office/drawing/2014/main" val="10000"/>
                  </a:ext>
                </a:extLst>
              </a:tr>
              <a:tr h="512878">
                <a:tc>
                  <a:txBody>
                    <a:bodyPr/>
                    <a:lstStyle/>
                    <a:p>
                      <a:pPr algn="l" fontAlgn="ctr">
                        <a:spcBef>
                          <a:spcPts val="600"/>
                        </a:spcBef>
                        <a:spcAft>
                          <a:spcPts val="600"/>
                        </a:spcAft>
                      </a:pPr>
                      <a:r>
                        <a:rPr lang="en-US" sz="14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Bad professors.</a:t>
                      </a:r>
                    </a:p>
                  </a:txBody>
                  <a:tcPr marL="4763" marR="4763" marT="4763" marB="0" anchor="ctr"/>
                </a:tc>
                <a:extLst>
                  <a:ext uri="{0D108BD9-81ED-4DB2-BD59-A6C34878D82A}">
                    <a16:rowId xmlns:a16="http://schemas.microsoft.com/office/drawing/2014/main" val="10001"/>
                  </a:ext>
                </a:extLst>
              </a:tr>
              <a:tr h="596749">
                <a:tc>
                  <a:txBody>
                    <a:bodyPr/>
                    <a:lstStyle/>
                    <a:p>
                      <a:pPr algn="l" fontAlgn="ctr">
                        <a:spcBef>
                          <a:spcPts val="600"/>
                        </a:spcBef>
                        <a:spcAft>
                          <a:spcPts val="600"/>
                        </a:spcAft>
                      </a:pPr>
                      <a:r>
                        <a:rPr lang="en-US" sz="1400" b="0" i="0" u="none" strike="noStrike"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Ive</a:t>
                      </a:r>
                      <a:r>
                        <a:rPr lang="en-US" sz="14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had a great experience at Canada, from my educational advisors, to my colleagues. </a:t>
                      </a:r>
                      <a:r>
                        <a:rPr lang="en-US" sz="1400" b="0" i="0" u="none" strike="noStrike"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Ive</a:t>
                      </a:r>
                      <a:r>
                        <a:rPr lang="en-US" sz="14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learned to overcome many challenges, and have experienced a wonderful educational plan through my years here.</a:t>
                      </a:r>
                    </a:p>
                  </a:txBody>
                  <a:tcPr marL="4763" marR="4763" marT="4763" marB="0" anchor="ctr"/>
                </a:tc>
                <a:extLst>
                  <a:ext uri="{0D108BD9-81ED-4DB2-BD59-A6C34878D82A}">
                    <a16:rowId xmlns:a16="http://schemas.microsoft.com/office/drawing/2014/main" val="10002"/>
                  </a:ext>
                </a:extLst>
              </a:tr>
              <a:tr h="512878">
                <a:tc>
                  <a:txBody>
                    <a:bodyPr/>
                    <a:lstStyle/>
                    <a:p>
                      <a:pPr algn="l" fontAlgn="ctr">
                        <a:spcBef>
                          <a:spcPts val="600"/>
                        </a:spcBef>
                        <a:spcAft>
                          <a:spcPts val="600"/>
                        </a:spcAft>
                      </a:pPr>
                      <a:r>
                        <a:rPr lang="en-US" sz="14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Find the better job for me, and sometimes the schedule of the classes over my work time </a:t>
                      </a:r>
                    </a:p>
                  </a:txBody>
                  <a:tcPr marL="4763" marR="4763" marT="4763" marB="0" anchor="ctr"/>
                </a:tc>
                <a:extLst>
                  <a:ext uri="{0D108BD9-81ED-4DB2-BD59-A6C34878D82A}">
                    <a16:rowId xmlns:a16="http://schemas.microsoft.com/office/drawing/2014/main" val="10003"/>
                  </a:ext>
                </a:extLst>
              </a:tr>
              <a:tr h="512878">
                <a:tc>
                  <a:txBody>
                    <a:bodyPr/>
                    <a:lstStyle/>
                    <a:p>
                      <a:pPr algn="l" fontAlgn="ctr">
                        <a:spcBef>
                          <a:spcPts val="600"/>
                        </a:spcBef>
                        <a:spcAft>
                          <a:spcPts val="600"/>
                        </a:spcAft>
                      </a:pPr>
                      <a:r>
                        <a:rPr lang="en-US" sz="14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 would say I experienced a difficult time managing my time while I had to work and go to school. </a:t>
                      </a:r>
                    </a:p>
                  </a:txBody>
                  <a:tcPr marL="4763" marR="4763" marT="4763" marB="0" anchor="ctr"/>
                </a:tc>
                <a:extLst>
                  <a:ext uri="{0D108BD9-81ED-4DB2-BD59-A6C34878D82A}">
                    <a16:rowId xmlns:a16="http://schemas.microsoft.com/office/drawing/2014/main" val="10005"/>
                  </a:ext>
                </a:extLst>
              </a:tr>
              <a:tr h="512878">
                <a:tc>
                  <a:txBody>
                    <a:bodyPr/>
                    <a:lstStyle/>
                    <a:p>
                      <a:pPr algn="l" fontAlgn="ctr">
                        <a:spcBef>
                          <a:spcPts val="600"/>
                        </a:spcBef>
                        <a:spcAft>
                          <a:spcPts val="600"/>
                        </a:spcAft>
                      </a:pPr>
                      <a:r>
                        <a:rPr lang="en-US" sz="14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Meeting my goals personally and academically.</a:t>
                      </a:r>
                    </a:p>
                  </a:txBody>
                  <a:tcPr marL="4763" marR="4763" marT="4763" marB="0" anchor="ctr"/>
                </a:tc>
                <a:extLst>
                  <a:ext uri="{0D108BD9-81ED-4DB2-BD59-A6C34878D82A}">
                    <a16:rowId xmlns:a16="http://schemas.microsoft.com/office/drawing/2014/main" val="10006"/>
                  </a:ext>
                </a:extLst>
              </a:tr>
              <a:tr h="596749">
                <a:tc>
                  <a:txBody>
                    <a:bodyPr/>
                    <a:lstStyle/>
                    <a:p>
                      <a:pPr algn="l" fontAlgn="ctr">
                        <a:spcBef>
                          <a:spcPts val="600"/>
                        </a:spcBef>
                        <a:spcAft>
                          <a:spcPts val="600"/>
                        </a:spcAft>
                      </a:pPr>
                      <a:r>
                        <a:rPr lang="en-US" sz="14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COVID was one of the obstacles. I had to take a semester off at some point. But college managed a lot of things in a right way and I don’t regret attending this college as it opened so many doors for me.</a:t>
                      </a:r>
                    </a:p>
                  </a:txBody>
                  <a:tcPr marL="4763" marR="4763" marT="4763" marB="0" anchor="ctr"/>
                </a:tc>
                <a:extLst>
                  <a:ext uri="{0D108BD9-81ED-4DB2-BD59-A6C34878D82A}">
                    <a16:rowId xmlns:a16="http://schemas.microsoft.com/office/drawing/2014/main" val="10007"/>
                  </a:ext>
                </a:extLst>
              </a:tr>
              <a:tr h="891823">
                <a:tc>
                  <a:txBody>
                    <a:bodyPr/>
                    <a:lstStyle/>
                    <a:p>
                      <a:pPr algn="l" fontAlgn="ctr">
                        <a:spcBef>
                          <a:spcPts val="600"/>
                        </a:spcBef>
                        <a:spcAft>
                          <a:spcPts val="600"/>
                        </a:spcAft>
                      </a:pPr>
                      <a:r>
                        <a:rPr lang="en-US" sz="14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Being a single mother and trying to get through life . After 17 years I was able to complete my college journey right when my daughter is ready to embark on her college journey at Canada. Although I was faced with many obstacles I’m glad to say “I did it” </a:t>
                      </a:r>
                    </a:p>
                  </a:txBody>
                  <a:tcPr marL="4763" marR="4763" marT="4763" marB="0" anchor="ctr"/>
                </a:tc>
                <a:extLst>
                  <a:ext uri="{0D108BD9-81ED-4DB2-BD59-A6C34878D82A}">
                    <a16:rowId xmlns:a16="http://schemas.microsoft.com/office/drawing/2014/main" val="10008"/>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48B8388A-195D-66EB-7C78-F9DBBF30F7BF}"/>
              </a:ext>
            </a:extLst>
          </p:cNvPr>
          <p:cNvGraphicFramePr>
            <a:graphicFrameLocks noGrp="1"/>
          </p:cNvGraphicFramePr>
          <p:nvPr>
            <p:extLst>
              <p:ext uri="{D42A27DB-BD31-4B8C-83A1-F6EECF244321}">
                <p14:modId xmlns:p14="http://schemas.microsoft.com/office/powerpoint/2010/main" val="1354196149"/>
              </p:ext>
            </p:extLst>
          </p:nvPr>
        </p:nvGraphicFramePr>
        <p:xfrm>
          <a:off x="397368" y="568007"/>
          <a:ext cx="8349264" cy="50292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652344">
                <a:tc>
                  <a:txBody>
                    <a:bodyPr/>
                    <a:lstStyle/>
                    <a:p>
                      <a:r>
                        <a:rPr lang="en-US" sz="1600" dirty="0"/>
                        <a:t>Please describe any obstacles you experienced while working towards your educational goals at Cañada College.</a:t>
                      </a:r>
                    </a:p>
                  </a:txBody>
                  <a:tcPr/>
                </a:tc>
                <a:extLst>
                  <a:ext uri="{0D108BD9-81ED-4DB2-BD59-A6C34878D82A}">
                    <a16:rowId xmlns:a16="http://schemas.microsoft.com/office/drawing/2014/main" val="10000"/>
                  </a:ext>
                </a:extLst>
              </a:tr>
              <a:tr h="48603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cs typeface="Calibri" panose="020F0502020204030204" pitchFamily="34" charset="0"/>
                        </a:rPr>
                        <a:t>A lot of stress because it can get so exhausting at times but reminding yourself on what motivates you best is really the key that helps you keep going. </a:t>
                      </a:r>
                    </a:p>
                  </a:txBody>
                  <a:tcPr marL="4763" marR="4763" marT="4763" marB="0" anchor="ctr"/>
                </a:tc>
                <a:extLst>
                  <a:ext uri="{0D108BD9-81ED-4DB2-BD59-A6C34878D82A}">
                    <a16:rowId xmlns:a16="http://schemas.microsoft.com/office/drawing/2014/main" val="10001"/>
                  </a:ext>
                </a:extLst>
              </a:tr>
              <a:tr h="41772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cs typeface="Calibri" panose="020F0502020204030204" pitchFamily="34" charset="0"/>
                        </a:rPr>
                        <a:t>Office sometimes gave to me wrong place to go when I ask</a:t>
                      </a:r>
                    </a:p>
                  </a:txBody>
                  <a:tcPr marL="4763" marR="4763" marT="4763" marB="0" anchor="ctr"/>
                </a:tc>
                <a:extLst>
                  <a:ext uri="{0D108BD9-81ED-4DB2-BD59-A6C34878D82A}">
                    <a16:rowId xmlns:a16="http://schemas.microsoft.com/office/drawing/2014/main" val="10002"/>
                  </a:ext>
                </a:extLst>
              </a:tr>
              <a:tr h="41772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cs typeface="Calibri" panose="020F0502020204030204" pitchFamily="34" charset="0"/>
                        </a:rPr>
                        <a:t>Mental health </a:t>
                      </a:r>
                    </a:p>
                  </a:txBody>
                  <a:tcPr marL="4763" marR="4763" marT="4763" marB="0" anchor="ctr"/>
                </a:tc>
                <a:extLst>
                  <a:ext uri="{0D108BD9-81ED-4DB2-BD59-A6C34878D82A}">
                    <a16:rowId xmlns:a16="http://schemas.microsoft.com/office/drawing/2014/main" val="10003"/>
                  </a:ext>
                </a:extLst>
              </a:tr>
              <a:tr h="966714">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cs typeface="Calibri" panose="020F0502020204030204" pitchFamily="34" charset="0"/>
                        </a:rPr>
                        <a:t>My mother’s death </a:t>
                      </a:r>
                      <a:br>
                        <a:rPr lang="en-US" sz="1400" b="0" i="0" u="none" strike="noStrike" kern="1200" dirty="0">
                          <a:solidFill>
                            <a:schemeClr val="tx1"/>
                          </a:solidFill>
                          <a:effectLst/>
                          <a:latin typeface="Calibri" panose="020F0502020204030204" pitchFamily="34" charset="0"/>
                          <a:cs typeface="Calibri" panose="020F0502020204030204" pitchFamily="34" charset="0"/>
                        </a:rPr>
                      </a:br>
                      <a:r>
                        <a:rPr lang="en-US" sz="1400" b="0" i="0" u="none" strike="noStrike" kern="1200" dirty="0">
                          <a:solidFill>
                            <a:schemeClr val="tx1"/>
                          </a:solidFill>
                          <a:effectLst/>
                          <a:latin typeface="Calibri" panose="020F0502020204030204" pitchFamily="34" charset="0"/>
                          <a:cs typeface="Calibri" panose="020F0502020204030204" pitchFamily="34" charset="0"/>
                        </a:rPr>
                        <a:t>Hard classes</a:t>
                      </a:r>
                      <a:br>
                        <a:rPr lang="en-US" sz="1400" b="0" i="0" u="none" strike="noStrike" kern="1200" dirty="0">
                          <a:solidFill>
                            <a:schemeClr val="tx1"/>
                          </a:solidFill>
                          <a:effectLst/>
                          <a:latin typeface="Calibri" panose="020F0502020204030204" pitchFamily="34" charset="0"/>
                          <a:cs typeface="Calibri" panose="020F0502020204030204" pitchFamily="34" charset="0"/>
                        </a:rPr>
                      </a:br>
                      <a:r>
                        <a:rPr lang="en-US" sz="1400" b="0" i="0" u="none" strike="noStrike" kern="1200" dirty="0">
                          <a:solidFill>
                            <a:schemeClr val="tx1"/>
                          </a:solidFill>
                          <a:effectLst/>
                          <a:latin typeface="Calibri" panose="020F0502020204030204" pitchFamily="34" charset="0"/>
                          <a:cs typeface="Calibri" panose="020F0502020204030204" pitchFamily="34" charset="0"/>
                        </a:rPr>
                        <a:t>Depression</a:t>
                      </a:r>
                      <a:br>
                        <a:rPr lang="en-US" sz="1400" b="0" i="0" u="none" strike="noStrike" kern="1200" dirty="0">
                          <a:solidFill>
                            <a:schemeClr val="tx1"/>
                          </a:solidFill>
                          <a:effectLst/>
                          <a:latin typeface="Calibri" panose="020F0502020204030204" pitchFamily="34" charset="0"/>
                          <a:cs typeface="Calibri" panose="020F0502020204030204" pitchFamily="34" charset="0"/>
                        </a:rPr>
                      </a:br>
                      <a:r>
                        <a:rPr lang="en-US" sz="1400" b="0" i="0" u="none" strike="noStrike" kern="1200" dirty="0">
                          <a:solidFill>
                            <a:schemeClr val="tx1"/>
                          </a:solidFill>
                          <a:effectLst/>
                          <a:latin typeface="Calibri" panose="020F0502020204030204" pitchFamily="34" charset="0"/>
                          <a:cs typeface="Calibri" panose="020F0502020204030204" pitchFamily="34" charset="0"/>
                        </a:rPr>
                        <a:t>Anxiety </a:t>
                      </a:r>
                    </a:p>
                  </a:txBody>
                  <a:tcPr marL="4763" marR="4763" marT="4763" marB="0" anchor="ctr"/>
                </a:tc>
                <a:extLst>
                  <a:ext uri="{0D108BD9-81ED-4DB2-BD59-A6C34878D82A}">
                    <a16:rowId xmlns:a16="http://schemas.microsoft.com/office/drawing/2014/main" val="10004"/>
                  </a:ext>
                </a:extLst>
              </a:tr>
              <a:tr h="41772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cs typeface="Calibri" panose="020F0502020204030204" pitchFamily="34" charset="0"/>
                        </a:rPr>
                        <a:t>I have been fighting with health and economic problems. </a:t>
                      </a:r>
                    </a:p>
                  </a:txBody>
                  <a:tcPr marL="4763" marR="4763" marT="4763" marB="0" anchor="ctr"/>
                </a:tc>
                <a:extLst>
                  <a:ext uri="{0D108BD9-81ED-4DB2-BD59-A6C34878D82A}">
                    <a16:rowId xmlns:a16="http://schemas.microsoft.com/office/drawing/2014/main" val="10005"/>
                  </a:ext>
                </a:extLst>
              </a:tr>
              <a:tr h="41772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cs typeface="Calibri" panose="020F0502020204030204" pitchFamily="34" charset="0"/>
                        </a:rPr>
                        <a:t>None</a:t>
                      </a:r>
                    </a:p>
                  </a:txBody>
                  <a:tcPr marL="4763" marR="4763" marT="4763" marB="0" anchor="ctr"/>
                </a:tc>
                <a:extLst>
                  <a:ext uri="{0D108BD9-81ED-4DB2-BD59-A6C34878D82A}">
                    <a16:rowId xmlns:a16="http://schemas.microsoft.com/office/drawing/2014/main" val="10006"/>
                  </a:ext>
                </a:extLst>
              </a:tr>
              <a:tr h="41772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cs typeface="Calibri" panose="020F0502020204030204" pitchFamily="34" charset="0"/>
                        </a:rPr>
                        <a:t>One of my biggest obstacles was my time because, I have to work full time and study.</a:t>
                      </a:r>
                    </a:p>
                  </a:txBody>
                  <a:tcPr marL="4763" marR="4763" marT="4763" marB="0" anchor="ctr"/>
                </a:tc>
                <a:extLst>
                  <a:ext uri="{0D108BD9-81ED-4DB2-BD59-A6C34878D82A}">
                    <a16:rowId xmlns:a16="http://schemas.microsoft.com/office/drawing/2014/main" val="10007"/>
                  </a:ext>
                </a:extLst>
              </a:tr>
              <a:tr h="41772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cs typeface="Calibri" panose="020F0502020204030204" pitchFamily="34" charset="0"/>
                        </a:rPr>
                        <a:t>none</a:t>
                      </a:r>
                    </a:p>
                  </a:txBody>
                  <a:tcPr marL="4763" marR="4763" marT="4763" marB="0" anchor="ctr"/>
                </a:tc>
                <a:extLst>
                  <a:ext uri="{0D108BD9-81ED-4DB2-BD59-A6C34878D82A}">
                    <a16:rowId xmlns:a16="http://schemas.microsoft.com/office/drawing/2014/main" val="10008"/>
                  </a:ext>
                </a:extLst>
              </a:tr>
              <a:tr h="41772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cs typeface="Calibri" panose="020F0502020204030204" pitchFamily="34" charset="0"/>
                        </a:rPr>
                        <a:t>Not knowing my major, and not realizing that my last Degree course had a prerequisite.</a:t>
                      </a:r>
                    </a:p>
                  </a:txBody>
                  <a:tcPr marL="4763" marR="4763" marT="4763" marB="0" anchor="ctr"/>
                </a:tc>
                <a:extLst>
                  <a:ext uri="{0D108BD9-81ED-4DB2-BD59-A6C34878D82A}">
                    <a16:rowId xmlns:a16="http://schemas.microsoft.com/office/drawing/2014/main" val="10009"/>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797370519"/>
              </p:ext>
            </p:extLst>
          </p:nvPr>
        </p:nvGraphicFramePr>
        <p:xfrm>
          <a:off x="397368" y="471350"/>
          <a:ext cx="8349264" cy="4663443"/>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668824">
                <a:tc>
                  <a:txBody>
                    <a:bodyPr/>
                    <a:lstStyle/>
                    <a:p>
                      <a:r>
                        <a:rPr lang="en-US" sz="1600" dirty="0"/>
                        <a:t>Please describe any obstacles you experienced while working towards your educational goals at Cañada College.</a:t>
                      </a:r>
                    </a:p>
                  </a:txBody>
                  <a:tcPr/>
                </a:tc>
                <a:extLst>
                  <a:ext uri="{0D108BD9-81ED-4DB2-BD59-A6C34878D82A}">
                    <a16:rowId xmlns:a16="http://schemas.microsoft.com/office/drawing/2014/main" val="10000"/>
                  </a:ext>
                </a:extLst>
              </a:tr>
              <a:tr h="49831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Some obstacles have been overcoming procrastination. As well as dealing with difficulties at home. One other obstacle has been working part time while being a full time student. </a:t>
                      </a:r>
                    </a:p>
                  </a:txBody>
                  <a:tcPr marL="4763" marR="4763" marT="4763" marB="0" anchor="ctr"/>
                </a:tc>
                <a:extLst>
                  <a:ext uri="{0D108BD9-81ED-4DB2-BD59-A6C34878D82A}">
                    <a16:rowId xmlns:a16="http://schemas.microsoft.com/office/drawing/2014/main" val="10001"/>
                  </a:ext>
                </a:extLst>
              </a:tr>
              <a:tr h="49831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The college in interior design degree has a few teachers we don’t have a choice to see which teacher we like to choose.</a:t>
                      </a:r>
                    </a:p>
                  </a:txBody>
                  <a:tcPr marL="4763" marR="4763" marT="4763" marB="0" anchor="ctr"/>
                </a:tc>
                <a:extLst>
                  <a:ext uri="{0D108BD9-81ED-4DB2-BD59-A6C34878D82A}">
                    <a16:rowId xmlns:a16="http://schemas.microsoft.com/office/drawing/2014/main" val="10002"/>
                  </a:ext>
                </a:extLst>
              </a:tr>
              <a:tr h="428283">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none</a:t>
                      </a:r>
                    </a:p>
                  </a:txBody>
                  <a:tcPr marL="4763" marR="4763" marT="4763" marB="0" anchor="ctr"/>
                </a:tc>
                <a:extLst>
                  <a:ext uri="{0D108BD9-81ED-4DB2-BD59-A6C34878D82A}">
                    <a16:rowId xmlns:a16="http://schemas.microsoft.com/office/drawing/2014/main" val="10003"/>
                  </a:ext>
                </a:extLst>
              </a:tr>
              <a:tr h="428283">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Although asynchronous classes are so convenient, I had to learn to time management wisely </a:t>
                      </a:r>
                    </a:p>
                  </a:txBody>
                  <a:tcPr marL="4763" marR="4763" marT="4763" marB="0" anchor="ctr"/>
                </a:tc>
                <a:extLst>
                  <a:ext uri="{0D108BD9-81ED-4DB2-BD59-A6C34878D82A}">
                    <a16:rowId xmlns:a16="http://schemas.microsoft.com/office/drawing/2014/main" val="10004"/>
                  </a:ext>
                </a:extLst>
              </a:tr>
              <a:tr h="428283">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Time management as well as balancing school with work </a:t>
                      </a:r>
                    </a:p>
                  </a:txBody>
                  <a:tcPr marL="4763" marR="4763" marT="4763" marB="0" anchor="ctr"/>
                </a:tc>
                <a:extLst>
                  <a:ext uri="{0D108BD9-81ED-4DB2-BD59-A6C34878D82A}">
                    <a16:rowId xmlns:a16="http://schemas.microsoft.com/office/drawing/2014/main" val="10005"/>
                  </a:ext>
                </a:extLst>
              </a:tr>
              <a:tr h="428283">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Well, for me the time is the most difficult. </a:t>
                      </a:r>
                    </a:p>
                  </a:txBody>
                  <a:tcPr marL="4763" marR="4763" marT="4763" marB="0" anchor="ctr"/>
                </a:tc>
                <a:extLst>
                  <a:ext uri="{0D108BD9-81ED-4DB2-BD59-A6C34878D82A}">
                    <a16:rowId xmlns:a16="http://schemas.microsoft.com/office/drawing/2014/main" val="10006"/>
                  </a:ext>
                </a:extLst>
              </a:tr>
              <a:tr h="428283">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One of the challenges during these two years was managing my time.</a:t>
                      </a:r>
                    </a:p>
                  </a:txBody>
                  <a:tcPr marL="4763" marR="4763" marT="4763" marB="0" anchor="ctr"/>
                </a:tc>
                <a:extLst>
                  <a:ext uri="{0D108BD9-81ED-4DB2-BD59-A6C34878D82A}">
                    <a16:rowId xmlns:a16="http://schemas.microsoft.com/office/drawing/2014/main" val="10007"/>
                  </a:ext>
                </a:extLst>
              </a:tr>
              <a:tr h="428283">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Only personal obstacles such as balancing work/life but manageable. </a:t>
                      </a:r>
                    </a:p>
                  </a:txBody>
                  <a:tcPr marL="4763" marR="4763" marT="4763" marB="0" anchor="ctr"/>
                </a:tc>
                <a:extLst>
                  <a:ext uri="{0D108BD9-81ED-4DB2-BD59-A6C34878D82A}">
                    <a16:rowId xmlns:a16="http://schemas.microsoft.com/office/drawing/2014/main" val="10008"/>
                  </a:ext>
                </a:extLst>
              </a:tr>
              <a:tr h="428283">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Balancing life responsibilities with college education.</a:t>
                      </a:r>
                    </a:p>
                  </a:txBody>
                  <a:tcPr marL="4763" marR="4763" marT="4763" marB="0" anchor="ctr"/>
                </a:tc>
                <a:extLst>
                  <a:ext uri="{0D108BD9-81ED-4DB2-BD59-A6C34878D82A}">
                    <a16:rowId xmlns:a16="http://schemas.microsoft.com/office/drawing/2014/main" val="10009"/>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60391502-8532-86D4-8D7E-3D4540836292}"/>
              </a:ext>
            </a:extLst>
          </p:cNvPr>
          <p:cNvGraphicFramePr>
            <a:graphicFrameLocks noGrp="1"/>
          </p:cNvGraphicFramePr>
          <p:nvPr>
            <p:extLst>
              <p:ext uri="{D42A27DB-BD31-4B8C-83A1-F6EECF244321}">
                <p14:modId xmlns:p14="http://schemas.microsoft.com/office/powerpoint/2010/main" val="4133837327"/>
              </p:ext>
            </p:extLst>
          </p:nvPr>
        </p:nvGraphicFramePr>
        <p:xfrm>
          <a:off x="397368" y="461825"/>
          <a:ext cx="8349264" cy="5486399"/>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726638">
                <a:tc>
                  <a:txBody>
                    <a:bodyPr/>
                    <a:lstStyle/>
                    <a:p>
                      <a:r>
                        <a:rPr lang="en-US" sz="1600" dirty="0"/>
                        <a:t>Please describe any obstacles you experienced while working towards your educational goals at Cañada College.</a:t>
                      </a:r>
                    </a:p>
                  </a:txBody>
                  <a:tcPr/>
                </a:tc>
                <a:extLst>
                  <a:ext uri="{0D108BD9-81ED-4DB2-BD59-A6C34878D82A}">
                    <a16:rowId xmlns:a16="http://schemas.microsoft.com/office/drawing/2014/main" val="10000"/>
                  </a:ext>
                </a:extLst>
              </a:tr>
              <a:tr h="46530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None</a:t>
                      </a:r>
                    </a:p>
                  </a:txBody>
                  <a:tcPr marL="4763" marR="4763" marT="4763" marB="0" anchor="ctr"/>
                </a:tc>
                <a:extLst>
                  <a:ext uri="{0D108BD9-81ED-4DB2-BD59-A6C34878D82A}">
                    <a16:rowId xmlns:a16="http://schemas.microsoft.com/office/drawing/2014/main" val="10001"/>
                  </a:ext>
                </a:extLst>
              </a:tr>
              <a:tr h="46530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Internet access, transportation, schedule.</a:t>
                      </a:r>
                    </a:p>
                  </a:txBody>
                  <a:tcPr marL="4763" marR="4763" marT="4763" marB="0" anchor="ctr"/>
                </a:tc>
                <a:extLst>
                  <a:ext uri="{0D108BD9-81ED-4DB2-BD59-A6C34878D82A}">
                    <a16:rowId xmlns:a16="http://schemas.microsoft.com/office/drawing/2014/main" val="10002"/>
                  </a:ext>
                </a:extLst>
              </a:tr>
              <a:tr h="541388">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The statistics class I took was extremely difficult. The professor only read from the book and I basically had to teach myself statistics. </a:t>
                      </a:r>
                    </a:p>
                  </a:txBody>
                  <a:tcPr marL="4763" marR="4763" marT="4763" marB="0" anchor="ctr"/>
                </a:tc>
                <a:extLst>
                  <a:ext uri="{0D108BD9-81ED-4DB2-BD59-A6C34878D82A}">
                    <a16:rowId xmlns:a16="http://schemas.microsoft.com/office/drawing/2014/main" val="10003"/>
                  </a:ext>
                </a:extLst>
              </a:tr>
              <a:tr h="46530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Things might get difficult but with the help of Cañada we are able to achieve our goals. </a:t>
                      </a:r>
                    </a:p>
                  </a:txBody>
                  <a:tcPr marL="4763" marR="4763" marT="4763" marB="0" anchor="ctr"/>
                </a:tc>
                <a:extLst>
                  <a:ext uri="{0D108BD9-81ED-4DB2-BD59-A6C34878D82A}">
                    <a16:rowId xmlns:a16="http://schemas.microsoft.com/office/drawing/2014/main" val="10004"/>
                  </a:ext>
                </a:extLst>
              </a:tr>
              <a:tr h="46530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Manage my time </a:t>
                      </a:r>
                    </a:p>
                  </a:txBody>
                  <a:tcPr marL="4763" marR="4763" marT="4763" marB="0" anchor="ctr"/>
                </a:tc>
                <a:extLst>
                  <a:ext uri="{0D108BD9-81ED-4DB2-BD59-A6C34878D82A}">
                    <a16:rowId xmlns:a16="http://schemas.microsoft.com/office/drawing/2014/main" val="10005"/>
                  </a:ext>
                </a:extLst>
              </a:tr>
              <a:tr h="541388">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Originally, I had struggled to seek help from my advisors and professors. I had started attending Cañada during the pandemic which impacted my accessibility to resources and assistance.</a:t>
                      </a:r>
                    </a:p>
                  </a:txBody>
                  <a:tcPr marL="4763" marR="4763" marT="4763" marB="0" anchor="ctr"/>
                </a:tc>
                <a:extLst>
                  <a:ext uri="{0D108BD9-81ED-4DB2-BD59-A6C34878D82A}">
                    <a16:rowId xmlns:a16="http://schemas.microsoft.com/office/drawing/2014/main" val="10006"/>
                  </a:ext>
                </a:extLst>
              </a:tr>
              <a:tr h="541388">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Financial aid. I did not qualify due to being married, even though I am unemployed. The financial aid supervisor can be not helpful and discouraging at times.</a:t>
                      </a:r>
                    </a:p>
                  </a:txBody>
                  <a:tcPr marL="4763" marR="4763" marT="4763" marB="0" anchor="ctr"/>
                </a:tc>
                <a:extLst>
                  <a:ext uri="{0D108BD9-81ED-4DB2-BD59-A6C34878D82A}">
                    <a16:rowId xmlns:a16="http://schemas.microsoft.com/office/drawing/2014/main" val="10007"/>
                  </a:ext>
                </a:extLst>
              </a:tr>
              <a:tr h="46530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Extra Transportation fees and night schedule.</a:t>
                      </a:r>
                    </a:p>
                  </a:txBody>
                  <a:tcPr marL="4763" marR="4763" marT="4763" marB="0" anchor="ctr"/>
                </a:tc>
                <a:extLst>
                  <a:ext uri="{0D108BD9-81ED-4DB2-BD59-A6C34878D82A}">
                    <a16:rowId xmlns:a16="http://schemas.microsoft.com/office/drawing/2014/main" val="10008"/>
                  </a:ext>
                </a:extLst>
              </a:tr>
              <a:tr h="809097">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I have had a few issues with financial aid due to having credits from a previous university. Although I have been working on a completely different degree, the total unit cap still affects me and I have had to work with the financial aid office so I can still be eligible for aid. </a:t>
                      </a:r>
                    </a:p>
                  </a:txBody>
                  <a:tcPr marL="4763" marR="4763" marT="4763" marB="0" anchor="ctr"/>
                </a:tc>
                <a:extLst>
                  <a:ext uri="{0D108BD9-81ED-4DB2-BD59-A6C34878D82A}">
                    <a16:rowId xmlns:a16="http://schemas.microsoft.com/office/drawing/2014/main" val="10009"/>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F805092-918D-7C6D-4C55-95A906B7BAF9}"/>
              </a:ext>
            </a:extLst>
          </p:cNvPr>
          <p:cNvGraphicFramePr>
            <a:graphicFrameLocks noGrp="1"/>
          </p:cNvGraphicFramePr>
          <p:nvPr>
            <p:extLst>
              <p:ext uri="{D42A27DB-BD31-4B8C-83A1-F6EECF244321}">
                <p14:modId xmlns:p14="http://schemas.microsoft.com/office/powerpoint/2010/main" val="3086477005"/>
              </p:ext>
            </p:extLst>
          </p:nvPr>
        </p:nvGraphicFramePr>
        <p:xfrm>
          <a:off x="315900" y="480875"/>
          <a:ext cx="8349264" cy="5577842"/>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675832">
                <a:tc>
                  <a:txBody>
                    <a:bodyPr/>
                    <a:lstStyle/>
                    <a:p>
                      <a:r>
                        <a:rPr lang="en-US" sz="1600" dirty="0"/>
                        <a:t>Please describe any obstacles you experienced while working towards your educational goals at Cañada College.</a:t>
                      </a:r>
                    </a:p>
                  </a:txBody>
                  <a:tcPr/>
                </a:tc>
                <a:extLst>
                  <a:ext uri="{0D108BD9-81ED-4DB2-BD59-A6C34878D82A}">
                    <a16:rowId xmlns:a16="http://schemas.microsoft.com/office/drawing/2014/main" val="10000"/>
                  </a:ext>
                </a:extLst>
              </a:tr>
              <a:tr h="43277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none</a:t>
                      </a:r>
                    </a:p>
                  </a:txBody>
                  <a:tcPr marL="4763" marR="4763" marT="4763" marB="0" anchor="ctr"/>
                </a:tc>
                <a:extLst>
                  <a:ext uri="{0D108BD9-81ED-4DB2-BD59-A6C34878D82A}">
                    <a16:rowId xmlns:a16="http://schemas.microsoft.com/office/drawing/2014/main" val="10001"/>
                  </a:ext>
                </a:extLst>
              </a:tr>
              <a:tr h="43277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COVID what a big obstacle </a:t>
                      </a:r>
                      <a:r>
                        <a:rPr lang="en-US" sz="1400" b="0" i="0" u="none" strike="noStrike" kern="1200" dirty="0" err="1">
                          <a:solidFill>
                            <a:schemeClr val="tx1"/>
                          </a:solidFill>
                          <a:effectLst/>
                          <a:latin typeface="Calibri" panose="020F0502020204030204" pitchFamily="34" charset="0"/>
                          <a:ea typeface="+mn-ea"/>
                          <a:cs typeface="Calibri" panose="020F0502020204030204" pitchFamily="34" charset="0"/>
                        </a:rPr>
                        <a:t>bc</a:t>
                      </a:r>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 there were a lot of distractions with my entire family being home.</a:t>
                      </a:r>
                    </a:p>
                  </a:txBody>
                  <a:tcPr marL="4763" marR="4763" marT="4763" marB="0" anchor="ctr"/>
                </a:tc>
                <a:extLst>
                  <a:ext uri="{0D108BD9-81ED-4DB2-BD59-A6C34878D82A}">
                    <a16:rowId xmlns:a16="http://schemas.microsoft.com/office/drawing/2014/main" val="10002"/>
                  </a:ext>
                </a:extLst>
              </a:tr>
              <a:tr h="43277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The main obstacles I had were of working and finding the ability to manage my time.</a:t>
                      </a:r>
                    </a:p>
                  </a:txBody>
                  <a:tcPr marL="4763" marR="4763" marT="4763" marB="0" anchor="ctr"/>
                </a:tc>
                <a:extLst>
                  <a:ext uri="{0D108BD9-81ED-4DB2-BD59-A6C34878D82A}">
                    <a16:rowId xmlns:a16="http://schemas.microsoft.com/office/drawing/2014/main" val="10003"/>
                  </a:ext>
                </a:extLst>
              </a:tr>
              <a:tr h="43277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My obstacles are myself because I am 46 years old, I have three kids and my time is very busy </a:t>
                      </a:r>
                    </a:p>
                  </a:txBody>
                  <a:tcPr marL="4763" marR="4763" marT="4763" marB="0" anchor="ctr"/>
                </a:tc>
                <a:extLst>
                  <a:ext uri="{0D108BD9-81ED-4DB2-BD59-A6C34878D82A}">
                    <a16:rowId xmlns:a16="http://schemas.microsoft.com/office/drawing/2014/main" val="10004"/>
                  </a:ext>
                </a:extLst>
              </a:tr>
              <a:tr h="43277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Covid put me behind on classes and other hardships during the pandemic </a:t>
                      </a:r>
                    </a:p>
                  </a:txBody>
                  <a:tcPr marL="4763" marR="4763" marT="4763" marB="0" anchor="ctr"/>
                </a:tc>
                <a:extLst>
                  <a:ext uri="{0D108BD9-81ED-4DB2-BD59-A6C34878D82A}">
                    <a16:rowId xmlns:a16="http://schemas.microsoft.com/office/drawing/2014/main" val="10005"/>
                  </a:ext>
                </a:extLst>
              </a:tr>
              <a:tr h="50354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Apart than Covid-19, I believe that having two jobs, doing approximately ten units of coursework each semester, and managing my schedule were my major challenges over these four years. </a:t>
                      </a:r>
                    </a:p>
                  </a:txBody>
                  <a:tcPr marL="4763" marR="4763" marT="4763" marB="0" anchor="ctr"/>
                </a:tc>
                <a:extLst>
                  <a:ext uri="{0D108BD9-81ED-4DB2-BD59-A6C34878D82A}">
                    <a16:rowId xmlns:a16="http://schemas.microsoft.com/office/drawing/2014/main" val="10006"/>
                  </a:ext>
                </a:extLst>
              </a:tr>
              <a:tr h="43277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Being online did not help to learn some important details that are meant to be learned in person. </a:t>
                      </a:r>
                    </a:p>
                  </a:txBody>
                  <a:tcPr marL="4763" marR="4763" marT="4763" marB="0" anchor="ctr"/>
                </a:tc>
                <a:extLst>
                  <a:ext uri="{0D108BD9-81ED-4DB2-BD59-A6C34878D82A}">
                    <a16:rowId xmlns:a16="http://schemas.microsoft.com/office/drawing/2014/main" val="10007"/>
                  </a:ext>
                </a:extLst>
              </a:tr>
              <a:tr h="43277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I never had obstacles in college, I always found support.</a:t>
                      </a:r>
                    </a:p>
                  </a:txBody>
                  <a:tcPr marL="4763" marR="4763" marT="4763" marB="0" anchor="ctr"/>
                </a:tc>
                <a:extLst>
                  <a:ext uri="{0D108BD9-81ED-4DB2-BD59-A6C34878D82A}">
                    <a16:rowId xmlns:a16="http://schemas.microsoft.com/office/drawing/2014/main" val="10008"/>
                  </a:ext>
                </a:extLst>
              </a:tr>
              <a:tr h="43277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Very little support for international students</a:t>
                      </a:r>
                    </a:p>
                  </a:txBody>
                  <a:tcPr marL="4763" marR="4763" marT="4763" marB="0" anchor="ctr"/>
                </a:tc>
                <a:extLst>
                  <a:ext uri="{0D108BD9-81ED-4DB2-BD59-A6C34878D82A}">
                    <a16:rowId xmlns:a16="http://schemas.microsoft.com/office/drawing/2014/main" val="10009"/>
                  </a:ext>
                </a:extLst>
              </a:tr>
              <a:tr h="43277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I feel that a lot of these questions do not apply to the classes I took in the fashion department to earn a certificate.  </a:t>
                      </a:r>
                    </a:p>
                  </a:txBody>
                  <a:tcPr marL="4763" marR="4763" marT="4763" marB="0" anchor="ctr"/>
                </a:tc>
                <a:extLst>
                  <a:ext uri="{0D108BD9-81ED-4DB2-BD59-A6C34878D82A}">
                    <a16:rowId xmlns:a16="http://schemas.microsoft.com/office/drawing/2014/main" val="2187033949"/>
                  </a:ext>
                </a:extLst>
              </a:tr>
              <a:tr h="50354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In the beginning, it was hard to me to figure out how all the systems (</a:t>
                      </a:r>
                      <a:r>
                        <a:rPr lang="en-US" sz="1400" b="0" i="0" u="none" strike="noStrike" kern="1200" dirty="0" err="1">
                          <a:solidFill>
                            <a:schemeClr val="tx1"/>
                          </a:solidFill>
                          <a:effectLst/>
                          <a:latin typeface="Calibri" panose="020F0502020204030204" pitchFamily="34" charset="0"/>
                          <a:ea typeface="+mn-ea"/>
                          <a:cs typeface="Calibri" panose="020F0502020204030204" pitchFamily="34" charset="0"/>
                        </a:rPr>
                        <a:t>websmart</a:t>
                      </a:r>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 Canvas, </a:t>
                      </a:r>
                      <a:r>
                        <a:rPr lang="en-US" sz="1400" b="0" i="0" u="none" strike="noStrike" kern="1200" dirty="0" err="1">
                          <a:solidFill>
                            <a:schemeClr val="tx1"/>
                          </a:solidFill>
                          <a:effectLst/>
                          <a:latin typeface="Calibri" panose="020F0502020204030204" pitchFamily="34" charset="0"/>
                          <a:ea typeface="+mn-ea"/>
                          <a:cs typeface="Calibri" panose="020F0502020204030204" pitchFamily="34" charset="0"/>
                        </a:rPr>
                        <a:t>webschedule</a:t>
                      </a:r>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 work and connect with each other.</a:t>
                      </a:r>
                    </a:p>
                  </a:txBody>
                  <a:tcPr marL="4763" marR="4763" marT="4763" marB="0" anchor="ctr"/>
                </a:tc>
                <a:extLst>
                  <a:ext uri="{0D108BD9-81ED-4DB2-BD59-A6C34878D82A}">
                    <a16:rowId xmlns:a16="http://schemas.microsoft.com/office/drawing/2014/main" val="2255302942"/>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0D40F510-34A4-1460-AEE5-DE7EA38DDE06}"/>
              </a:ext>
            </a:extLst>
          </p:cNvPr>
          <p:cNvGraphicFramePr>
            <a:graphicFrameLocks noGrp="1"/>
          </p:cNvGraphicFramePr>
          <p:nvPr>
            <p:extLst>
              <p:ext uri="{D42A27DB-BD31-4B8C-83A1-F6EECF244321}">
                <p14:modId xmlns:p14="http://schemas.microsoft.com/office/powerpoint/2010/main" val="2436162819"/>
              </p:ext>
            </p:extLst>
          </p:nvPr>
        </p:nvGraphicFramePr>
        <p:xfrm>
          <a:off x="397368" y="357050"/>
          <a:ext cx="8349264" cy="6217922"/>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709108">
                <a:tc>
                  <a:txBody>
                    <a:bodyPr/>
                    <a:lstStyle/>
                    <a:p>
                      <a:r>
                        <a:rPr lang="en-US" sz="1600" dirty="0"/>
                        <a:t>Please describe any obstacles you experienced while working towards your educational goals at Cañada College.</a:t>
                      </a:r>
                    </a:p>
                  </a:txBody>
                  <a:tcPr/>
                </a:tc>
                <a:extLst>
                  <a:ext uri="{0D108BD9-81ED-4DB2-BD59-A6C34878D82A}">
                    <a16:rowId xmlns:a16="http://schemas.microsoft.com/office/drawing/2014/main" val="10000"/>
                  </a:ext>
                </a:extLst>
              </a:tr>
              <a:tr h="454077">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Covid, and my disabilities and anxiety really held me back which made me take longer completing my degree. </a:t>
                      </a:r>
                    </a:p>
                  </a:txBody>
                  <a:tcPr marL="4763" marR="4763" marT="4763" marB="0" anchor="ctr"/>
                </a:tc>
                <a:extLst>
                  <a:ext uri="{0D108BD9-81ED-4DB2-BD59-A6C34878D82A}">
                    <a16:rowId xmlns:a16="http://schemas.microsoft.com/office/drawing/2014/main" val="10003"/>
                  </a:ext>
                </a:extLst>
              </a:tr>
              <a:tr h="528332">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Financially, because while I attended school I didn't work. I have two kids at school, but not enough time to pick them up and go to work, and at the same time, I didn't have a babysitter, too. </a:t>
                      </a:r>
                    </a:p>
                  </a:txBody>
                  <a:tcPr marL="4763" marR="4763" marT="4763" marB="0" anchor="ctr"/>
                </a:tc>
                <a:extLst>
                  <a:ext uri="{0D108BD9-81ED-4DB2-BD59-A6C34878D82A}">
                    <a16:rowId xmlns:a16="http://schemas.microsoft.com/office/drawing/2014/main" val="10004"/>
                  </a:ext>
                </a:extLst>
              </a:tr>
              <a:tr h="78958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-Time management </a:t>
                      </a:r>
                      <a:b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br>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-Balancing school life with my personal life obligations</a:t>
                      </a:r>
                      <a:b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br>
                      <a:endParaRPr lang="en-US" sz="1400" b="0" i="0" u="none" strike="noStrike" kern="1200" dirty="0">
                        <a:solidFill>
                          <a:schemeClr val="tx1"/>
                        </a:solidFill>
                        <a:effectLst/>
                        <a:latin typeface="Calibri" panose="020F0502020204030204" pitchFamily="34" charset="0"/>
                        <a:ea typeface="+mn-ea"/>
                        <a:cs typeface="Calibri" panose="020F0502020204030204" pitchFamily="34" charset="0"/>
                      </a:endParaRPr>
                    </a:p>
                  </a:txBody>
                  <a:tcPr marL="4763" marR="4763" marT="4763" marB="0" anchor="ctr"/>
                </a:tc>
                <a:extLst>
                  <a:ext uri="{0D108BD9-81ED-4DB2-BD59-A6C34878D82A}">
                    <a16:rowId xmlns:a16="http://schemas.microsoft.com/office/drawing/2014/main" val="10006"/>
                  </a:ext>
                </a:extLst>
              </a:tr>
              <a:tr h="454077">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Canada is far from my residence, so it took long and was expensive to commute. </a:t>
                      </a:r>
                    </a:p>
                  </a:txBody>
                  <a:tcPr marL="4763" marR="4763" marT="4763" marB="0" anchor="ctr"/>
                </a:tc>
                <a:extLst>
                  <a:ext uri="{0D108BD9-81ED-4DB2-BD59-A6C34878D82A}">
                    <a16:rowId xmlns:a16="http://schemas.microsoft.com/office/drawing/2014/main" val="10007"/>
                  </a:ext>
                </a:extLst>
              </a:tr>
              <a:tr h="528332">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During COVID, online school was definitely a challenge, however I feel that the community colleges adjusted well overtime.</a:t>
                      </a:r>
                    </a:p>
                  </a:txBody>
                  <a:tcPr marL="4763" marR="4763" marT="4763" marB="0" anchor="ctr"/>
                </a:tc>
                <a:extLst>
                  <a:ext uri="{0D108BD9-81ED-4DB2-BD59-A6C34878D82A}">
                    <a16:rowId xmlns:a16="http://schemas.microsoft.com/office/drawing/2014/main" val="10008"/>
                  </a:ext>
                </a:extLst>
              </a:tr>
              <a:tr h="528332">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My biggest obstacle was understanding how things work in this country. As an international student, I didn't understand many things.</a:t>
                      </a:r>
                    </a:p>
                  </a:txBody>
                  <a:tcPr marL="4763" marR="4763" marT="4763" marB="0" anchor="ctr"/>
                </a:tc>
                <a:extLst>
                  <a:ext uri="{0D108BD9-81ED-4DB2-BD59-A6C34878D82A}">
                    <a16:rowId xmlns:a16="http://schemas.microsoft.com/office/drawing/2014/main" val="10009"/>
                  </a:ext>
                </a:extLst>
              </a:tr>
              <a:tr h="528332">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My second language ESL, despite being an obstacle, I have been able to acquire 4 certificates that allow me to fulfill the desire to educate and help my community and especially children.</a:t>
                      </a:r>
                    </a:p>
                  </a:txBody>
                  <a:tcPr marL="4763" marR="4763" marT="4763" marB="0" anchor="ctr"/>
                </a:tc>
                <a:extLst>
                  <a:ext uri="{0D108BD9-81ED-4DB2-BD59-A6C34878D82A}">
                    <a16:rowId xmlns:a16="http://schemas.microsoft.com/office/drawing/2014/main" val="4179144591"/>
                  </a:ext>
                </a:extLst>
              </a:tr>
              <a:tr h="78958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The obstacle I experienced while I was at Cañada was figuring out the major I wanted to stick to. I definitely thought I was going to finish majoring in STEM, but I realized pretty later on that it was too difficult and could not handle the course load.</a:t>
                      </a:r>
                    </a:p>
                  </a:txBody>
                  <a:tcPr marL="4763" marR="4763" marT="4763" marB="0" anchor="ctr"/>
                </a:tc>
                <a:extLst>
                  <a:ext uri="{0D108BD9-81ED-4DB2-BD59-A6C34878D82A}">
                    <a16:rowId xmlns:a16="http://schemas.microsoft.com/office/drawing/2014/main" val="439554353"/>
                  </a:ext>
                </a:extLst>
              </a:tr>
              <a:tr h="454077">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Class schedule conflict, curriculum is not organized, time constraints. </a:t>
                      </a:r>
                    </a:p>
                  </a:txBody>
                  <a:tcPr marL="4763" marR="4763" marT="4763" marB="0" anchor="ctr"/>
                </a:tc>
                <a:extLst>
                  <a:ext uri="{0D108BD9-81ED-4DB2-BD59-A6C34878D82A}">
                    <a16:rowId xmlns:a16="http://schemas.microsoft.com/office/drawing/2014/main" val="1649987128"/>
                  </a:ext>
                </a:extLst>
              </a:tr>
              <a:tr h="454077">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None only that I wished I knew from the CSM councils that Canada offered these classes :/</a:t>
                      </a:r>
                    </a:p>
                  </a:txBody>
                  <a:tcPr marL="4763" marR="4763" marT="4763" marB="0" anchor="ctr"/>
                </a:tc>
                <a:extLst>
                  <a:ext uri="{0D108BD9-81ED-4DB2-BD59-A6C34878D82A}">
                    <a16:rowId xmlns:a16="http://schemas.microsoft.com/office/drawing/2014/main" val="3074771814"/>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FBA8A12-ECC1-4D7A-8A82-D666D26C435D}"/>
              </a:ext>
            </a:extLst>
          </p:cNvPr>
          <p:cNvGraphicFramePr>
            <a:graphicFrameLocks noGrp="1"/>
          </p:cNvGraphicFramePr>
          <p:nvPr>
            <p:extLst>
              <p:ext uri="{D42A27DB-BD31-4B8C-83A1-F6EECF244321}">
                <p14:modId xmlns:p14="http://schemas.microsoft.com/office/powerpoint/2010/main" val="227133210"/>
              </p:ext>
            </p:extLst>
          </p:nvPr>
        </p:nvGraphicFramePr>
        <p:xfrm>
          <a:off x="468300" y="509450"/>
          <a:ext cx="8349264" cy="5486403"/>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737662">
                <a:tc>
                  <a:txBody>
                    <a:bodyPr/>
                    <a:lstStyle/>
                    <a:p>
                      <a:r>
                        <a:rPr lang="en-US" sz="1600" dirty="0"/>
                        <a:t>Please describe any obstacles you experienced while working towards your educational goals at Cañada College.</a:t>
                      </a:r>
                    </a:p>
                  </a:txBody>
                  <a:tcPr/>
                </a:tc>
                <a:extLst>
                  <a:ext uri="{0D108BD9-81ED-4DB2-BD59-A6C34878D82A}">
                    <a16:rowId xmlns:a16="http://schemas.microsoft.com/office/drawing/2014/main" val="10000"/>
                  </a:ext>
                </a:extLst>
              </a:tr>
              <a:tr h="47236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Stress and depression </a:t>
                      </a:r>
                    </a:p>
                  </a:txBody>
                  <a:tcPr marL="4763" marR="4763" marT="4763" marB="0" anchor="ctr"/>
                </a:tc>
                <a:extLst>
                  <a:ext uri="{0D108BD9-81ED-4DB2-BD59-A6C34878D82A}">
                    <a16:rowId xmlns:a16="http://schemas.microsoft.com/office/drawing/2014/main" val="10005"/>
                  </a:ext>
                </a:extLst>
              </a:tr>
              <a:tr h="47236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It was hard but rewarding.</a:t>
                      </a:r>
                    </a:p>
                  </a:txBody>
                  <a:tcPr marL="4763" marR="4763" marT="4763" marB="0" anchor="ctr"/>
                </a:tc>
                <a:extLst>
                  <a:ext uri="{0D108BD9-81ED-4DB2-BD59-A6C34878D82A}">
                    <a16:rowId xmlns:a16="http://schemas.microsoft.com/office/drawing/2014/main" val="10006"/>
                  </a:ext>
                </a:extLst>
              </a:tr>
              <a:tr h="47236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Family situations and transportation problems. </a:t>
                      </a:r>
                    </a:p>
                  </a:txBody>
                  <a:tcPr marL="4763" marR="4763" marT="4763" marB="0" anchor="ctr"/>
                </a:tc>
                <a:extLst>
                  <a:ext uri="{0D108BD9-81ED-4DB2-BD59-A6C34878D82A}">
                    <a16:rowId xmlns:a16="http://schemas.microsoft.com/office/drawing/2014/main" val="10007"/>
                  </a:ext>
                </a:extLst>
              </a:tr>
              <a:tr h="82137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Some counselors do not know what they are talking about and make it very difficult. That is an extremely important job because they screw up kids' futures and waste people's time if they advise them wrong. On the other hand, Gloria the transfer counselor and Nick </a:t>
                      </a:r>
                      <a:r>
                        <a:rPr lang="en-US" sz="1400" b="0" i="0" u="none" strike="noStrike" kern="1200" dirty="0" err="1">
                          <a:solidFill>
                            <a:schemeClr val="tx1"/>
                          </a:solidFill>
                          <a:effectLst/>
                          <a:latin typeface="Calibri" panose="020F0502020204030204" pitchFamily="34" charset="0"/>
                          <a:ea typeface="+mn-ea"/>
                          <a:cs typeface="Calibri" panose="020F0502020204030204" pitchFamily="34" charset="0"/>
                        </a:rPr>
                        <a:t>Matin</a:t>
                      </a:r>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 were both extremely helpful and </a:t>
                      </a:r>
                      <a:r>
                        <a:rPr lang="en-US" sz="1400" b="0" i="0" u="none" strike="noStrike" kern="1200" dirty="0" err="1">
                          <a:solidFill>
                            <a:schemeClr val="tx1"/>
                          </a:solidFill>
                          <a:effectLst/>
                          <a:latin typeface="Calibri" panose="020F0502020204030204" pitchFamily="34" charset="0"/>
                          <a:ea typeface="+mn-ea"/>
                          <a:cs typeface="Calibri" panose="020F0502020204030204" pitchFamily="34" charset="0"/>
                        </a:rPr>
                        <a:t>knowledgable</a:t>
                      </a:r>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 </a:t>
                      </a:r>
                    </a:p>
                  </a:txBody>
                  <a:tcPr marL="4763" marR="4763" marT="4763" marB="0" anchor="ctr"/>
                </a:tc>
                <a:extLst>
                  <a:ext uri="{0D108BD9-81ED-4DB2-BD59-A6C34878D82A}">
                    <a16:rowId xmlns:a16="http://schemas.microsoft.com/office/drawing/2014/main" val="10008"/>
                  </a:ext>
                </a:extLst>
              </a:tr>
              <a:tr h="1093152">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The lack of social life during the pandemic was one difficult factor I faced. I do very well with a community and in-person interaction. Also the lack of a quiet place to study during the pandemic semesters was another factor of struggle I had to keep up with my semesters. When coming back in-person, I had a better experience, since there were plenty of clubs I participated as my academic family along with ample quiet facilities to study.</a:t>
                      </a:r>
                    </a:p>
                  </a:txBody>
                  <a:tcPr marL="4763" marR="4763" marT="4763" marB="0" anchor="ctr"/>
                </a:tc>
                <a:extLst>
                  <a:ext uri="{0D108BD9-81ED-4DB2-BD59-A6C34878D82A}">
                    <a16:rowId xmlns:a16="http://schemas.microsoft.com/office/drawing/2014/main" val="10009"/>
                  </a:ext>
                </a:extLst>
              </a:tr>
              <a:tr h="47236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Day care, money, time to study, difficult to find a tutor for some specific subjects </a:t>
                      </a:r>
                    </a:p>
                  </a:txBody>
                  <a:tcPr marL="4763" marR="4763" marT="4763" marB="0" anchor="ctr"/>
                </a:tc>
                <a:extLst>
                  <a:ext uri="{0D108BD9-81ED-4DB2-BD59-A6C34878D82A}">
                    <a16:rowId xmlns:a16="http://schemas.microsoft.com/office/drawing/2014/main" val="2259686436"/>
                  </a:ext>
                </a:extLst>
              </a:tr>
              <a:tr h="472369">
                <a:tc>
                  <a:txBody>
                    <a:bodyPr/>
                    <a:lstStyle/>
                    <a:p>
                      <a:pPr marL="0" algn="l" defTabSz="457200" rtl="0" eaLnBrk="1" fontAlgn="ctr" latinLnBrk="0" hangingPunct="1"/>
                      <a:r>
                        <a:rPr lang="en-US" sz="1400" b="0" i="0" u="none" strike="noStrike" kern="1200" dirty="0" err="1">
                          <a:solidFill>
                            <a:schemeClr val="tx1"/>
                          </a:solidFill>
                          <a:effectLst/>
                          <a:latin typeface="Calibri" panose="020F0502020204030204" pitchFamily="34" charset="0"/>
                          <a:ea typeface="+mn-ea"/>
                          <a:cs typeface="Calibri" panose="020F0502020204030204" pitchFamily="34" charset="0"/>
                        </a:rPr>
                        <a:t>Soem</a:t>
                      </a:r>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 classes were only offer certain semesters or asynchronous making it hard to enjoy and understand the class </a:t>
                      </a:r>
                    </a:p>
                  </a:txBody>
                  <a:tcPr marL="4763" marR="4763" marT="4763" marB="0" anchor="ctr"/>
                </a:tc>
                <a:extLst>
                  <a:ext uri="{0D108BD9-81ED-4DB2-BD59-A6C34878D82A}">
                    <a16:rowId xmlns:a16="http://schemas.microsoft.com/office/drawing/2014/main" val="1804012879"/>
                  </a:ext>
                </a:extLst>
              </a:tr>
              <a:tr h="47236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at the </a:t>
                      </a:r>
                      <a:r>
                        <a:rPr lang="en-US" sz="1400" b="0" i="0" u="none" strike="noStrike" kern="1200" dirty="0" err="1">
                          <a:solidFill>
                            <a:schemeClr val="tx1"/>
                          </a:solidFill>
                          <a:effectLst/>
                          <a:latin typeface="Calibri" panose="020F0502020204030204" pitchFamily="34" charset="0"/>
                          <a:ea typeface="+mn-ea"/>
                          <a:cs typeface="Calibri" panose="020F0502020204030204" pitchFamily="34" charset="0"/>
                        </a:rPr>
                        <a:t>beggining</a:t>
                      </a:r>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 </a:t>
                      </a:r>
                      <a:r>
                        <a:rPr lang="en-US" sz="1400" b="0" i="0" u="none" strike="noStrike" kern="1200" dirty="0" err="1">
                          <a:solidFill>
                            <a:schemeClr val="tx1"/>
                          </a:solidFill>
                          <a:effectLst/>
                          <a:latin typeface="Calibri" panose="020F0502020204030204" pitchFamily="34" charset="0"/>
                          <a:ea typeface="+mn-ea"/>
                          <a:cs typeface="Calibri" panose="020F0502020204030204" pitchFamily="34" charset="0"/>
                        </a:rPr>
                        <a:t>i</a:t>
                      </a:r>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 experienced hard time with how to use a </a:t>
                      </a:r>
                      <a:r>
                        <a:rPr lang="en-US" sz="1400" b="0" i="0" u="none" strike="noStrike" kern="1200" dirty="0" err="1">
                          <a:solidFill>
                            <a:schemeClr val="tx1"/>
                          </a:solidFill>
                          <a:effectLst/>
                          <a:latin typeface="Calibri" panose="020F0502020204030204" pitchFamily="34" charset="0"/>
                          <a:ea typeface="+mn-ea"/>
                          <a:cs typeface="Calibri" panose="020F0502020204030204" pitchFamily="34" charset="0"/>
                        </a:rPr>
                        <a:t>compurter</a:t>
                      </a:r>
                      <a:r>
                        <a:rPr lang="en-US" sz="1400" b="0" i="0" u="none" strike="noStrike" kern="1200" dirty="0">
                          <a:solidFill>
                            <a:schemeClr val="tx1"/>
                          </a:solidFill>
                          <a:effectLst/>
                          <a:latin typeface="Calibri" panose="020F0502020204030204" pitchFamily="34" charset="0"/>
                          <a:ea typeface="+mn-ea"/>
                          <a:cs typeface="Calibri" panose="020F0502020204030204" pitchFamily="34" charset="0"/>
                        </a:rPr>
                        <a:t> </a:t>
                      </a:r>
                    </a:p>
                  </a:txBody>
                  <a:tcPr marL="4763" marR="4763" marT="4763" marB="0" anchor="ctr"/>
                </a:tc>
                <a:extLst>
                  <a:ext uri="{0D108BD9-81ED-4DB2-BD59-A6C34878D82A}">
                    <a16:rowId xmlns:a16="http://schemas.microsoft.com/office/drawing/2014/main" val="3109040326"/>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OPEN RESPONSES:</a:t>
            </a:r>
            <a:br>
              <a:rPr lang="en-US" sz="3600" dirty="0"/>
            </a:br>
            <a:br>
              <a:rPr lang="en-US" sz="3600" dirty="0"/>
            </a:br>
            <a:r>
              <a:rPr lang="en-US" sz="3600" dirty="0"/>
              <a:t>Please describe one learning experience you had at Cañada College that has helped shape who you are.</a:t>
            </a:r>
          </a:p>
        </p:txBody>
      </p:sp>
    </p:spTree>
    <p:extLst>
      <p:ext uri="{BB962C8B-B14F-4D97-AF65-F5344CB8AC3E}">
        <p14:creationId xmlns:p14="http://schemas.microsoft.com/office/powerpoint/2010/main" val="43979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ILO Assessment</a:t>
            </a:r>
          </a:p>
        </p:txBody>
      </p:sp>
      <p:sp>
        <p:nvSpPr>
          <p:cNvPr id="3" name="Content Placeholder 2"/>
          <p:cNvSpPr>
            <a:spLocks noGrp="1"/>
          </p:cNvSpPr>
          <p:nvPr>
            <p:ph idx="1"/>
          </p:nvPr>
        </p:nvSpPr>
        <p:spPr>
          <a:xfrm>
            <a:off x="457200" y="1600200"/>
            <a:ext cx="8115300" cy="4525963"/>
          </a:xfrm>
        </p:spPr>
        <p:txBody>
          <a:bodyPr>
            <a:normAutofit fontScale="85000" lnSpcReduction="10000"/>
          </a:bodyPr>
          <a:lstStyle/>
          <a:p>
            <a:pPr marL="0" indent="0">
              <a:buNone/>
            </a:pPr>
            <a:r>
              <a:rPr lang="en-US" dirty="0"/>
              <a:t>Cañada College regularly assesses its Institutional Learning Outcomes (ILOs) in order to assure institutional effectiveness and promote continuous improvement. </a:t>
            </a:r>
          </a:p>
          <a:p>
            <a:pPr marL="0" indent="0">
              <a:buNone/>
            </a:pPr>
            <a:endParaRPr lang="en-US" dirty="0"/>
          </a:p>
          <a:p>
            <a:pPr marL="0" indent="0">
              <a:buNone/>
            </a:pPr>
            <a:r>
              <a:rPr lang="en-US" dirty="0"/>
              <a:t>The College uses multiple methods of assessment:</a:t>
            </a:r>
          </a:p>
          <a:p>
            <a:pPr marL="0" indent="0">
              <a:buNone/>
            </a:pPr>
            <a:endParaRPr lang="en-US" dirty="0"/>
          </a:p>
          <a:p>
            <a:pPr marL="785813" lvl="1" indent="-385763">
              <a:buFont typeface="+mj-lt"/>
              <a:buAutoNum type="arabicPeriod"/>
            </a:pPr>
            <a:r>
              <a:rPr lang="en-US" sz="2500" dirty="0"/>
              <a:t>A survey of students petitioning to graduate with a degree or certificate every year.</a:t>
            </a:r>
          </a:p>
          <a:p>
            <a:pPr marL="785813" lvl="1" indent="-385763">
              <a:buFont typeface="+mj-lt"/>
              <a:buAutoNum type="arabicPeriod"/>
            </a:pPr>
            <a:r>
              <a:rPr lang="en-US" sz="2500" dirty="0"/>
              <a:t>The Community College Survey of Student Engagement (CCSSE) every two years. </a:t>
            </a:r>
          </a:p>
          <a:p>
            <a:pPr marL="400050" lvl="1" indent="0">
              <a:buNone/>
            </a:pPr>
            <a:endParaRPr lang="en-US" dirty="0"/>
          </a:p>
          <a:p>
            <a:pPr marL="0" indent="0">
              <a:buNone/>
            </a:pPr>
            <a:r>
              <a:rPr lang="en-US" dirty="0"/>
              <a:t>The results of these assessments are discussed by our participatory governance bodies, including the Planning &amp; Budgeting Council, and appropriate action plans are developed.</a:t>
            </a:r>
          </a:p>
          <a:p>
            <a:endParaRPr lang="en-US" dirty="0"/>
          </a:p>
        </p:txBody>
      </p:sp>
    </p:spTree>
    <p:extLst>
      <p:ext uri="{BB962C8B-B14F-4D97-AF65-F5344CB8AC3E}">
        <p14:creationId xmlns:p14="http://schemas.microsoft.com/office/powerpoint/2010/main" val="2386452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837578731"/>
              </p:ext>
            </p:extLst>
          </p:nvPr>
        </p:nvGraphicFramePr>
        <p:xfrm>
          <a:off x="397368" y="414200"/>
          <a:ext cx="8349264" cy="6035039"/>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734099">
                <a:tc>
                  <a:txBody>
                    <a:bodyPr/>
                    <a:lstStyle/>
                    <a:p>
                      <a:r>
                        <a:rPr lang="en-US" sz="1600" dirty="0"/>
                        <a:t>Please describe one learning experience you had at Cañada College that has helped shape who you are.</a:t>
                      </a:r>
                    </a:p>
                  </a:txBody>
                  <a:tcPr/>
                </a:tc>
                <a:extLst>
                  <a:ext uri="{0D108BD9-81ED-4DB2-BD59-A6C34878D82A}">
                    <a16:rowId xmlns:a16="http://schemas.microsoft.com/office/drawing/2014/main" val="10000"/>
                  </a:ext>
                </a:extLst>
              </a:tr>
              <a:tr h="470080">
                <a:tc>
                  <a:txBody>
                    <a:bodyPr/>
                    <a:lstStyle/>
                    <a:p>
                      <a:pPr algn="l" fontAlgn="ctr"/>
                      <a:r>
                        <a:rPr lang="en-US" sz="1400" b="0" i="0" u="none" strike="noStrike" dirty="0" err="1">
                          <a:solidFill>
                            <a:schemeClr val="tx1"/>
                          </a:solidFill>
                          <a:effectLst/>
                          <a:latin typeface="Calibri" panose="020F0502020204030204" pitchFamily="34" charset="0"/>
                        </a:rPr>
                        <a:t>Ive</a:t>
                      </a:r>
                      <a:r>
                        <a:rPr lang="en-US" sz="1400" b="0" i="0" u="none" strike="noStrike" dirty="0">
                          <a:solidFill>
                            <a:schemeClr val="tx1"/>
                          </a:solidFill>
                          <a:effectLst/>
                          <a:latin typeface="Calibri" panose="020F0502020204030204" pitchFamily="34" charset="0"/>
                        </a:rPr>
                        <a:t> learned to achieve my goals.</a:t>
                      </a:r>
                    </a:p>
                  </a:txBody>
                  <a:tcPr marL="4763" marR="4763" marT="4763" marB="0" anchor="ctr"/>
                </a:tc>
                <a:extLst>
                  <a:ext uri="{0D108BD9-81ED-4DB2-BD59-A6C34878D82A}">
                    <a16:rowId xmlns:a16="http://schemas.microsoft.com/office/drawing/2014/main" val="10001"/>
                  </a:ext>
                </a:extLst>
              </a:tr>
              <a:tr h="546950">
                <a:tc>
                  <a:txBody>
                    <a:bodyPr/>
                    <a:lstStyle/>
                    <a:p>
                      <a:pPr algn="l" fontAlgn="ctr"/>
                      <a:r>
                        <a:rPr lang="en-US" sz="1400" b="0" i="0" u="none" strike="noStrike" dirty="0">
                          <a:solidFill>
                            <a:schemeClr val="tx1"/>
                          </a:solidFill>
                          <a:effectLst/>
                          <a:latin typeface="Calibri" panose="020F0502020204030204" pitchFamily="34" charset="0"/>
                        </a:rPr>
                        <a:t>I love the support I got from Cañada, many sources to complete your goals, Professors and classmates, specially being part of my Interior Design Club helps me to involve in some events to encourage persuade my dreams </a:t>
                      </a:r>
                    </a:p>
                  </a:txBody>
                  <a:tcPr marL="4763" marR="4763" marT="4763" marB="0" anchor="ctr"/>
                </a:tc>
                <a:extLst>
                  <a:ext uri="{0D108BD9-81ED-4DB2-BD59-A6C34878D82A}">
                    <a16:rowId xmlns:a16="http://schemas.microsoft.com/office/drawing/2014/main" val="10002"/>
                  </a:ext>
                </a:extLst>
              </a:tr>
              <a:tr h="546950">
                <a:tc>
                  <a:txBody>
                    <a:bodyPr/>
                    <a:lstStyle/>
                    <a:p>
                      <a:pPr algn="l" fontAlgn="ctr"/>
                      <a:r>
                        <a:rPr lang="en-US" sz="1400" b="0" i="0" u="none" strike="noStrike" dirty="0">
                          <a:solidFill>
                            <a:schemeClr val="tx1"/>
                          </a:solidFill>
                          <a:effectLst/>
                          <a:latin typeface="Calibri" panose="020F0502020204030204" pitchFamily="34" charset="0"/>
                        </a:rPr>
                        <a:t>One learning experience that I had at Cañada that has helped shaped me into who I am is that I learned to put myself out there more and became more social.</a:t>
                      </a:r>
                    </a:p>
                  </a:txBody>
                  <a:tcPr marL="4763" marR="4763" marT="4763" marB="0" anchor="ctr"/>
                </a:tc>
                <a:extLst>
                  <a:ext uri="{0D108BD9-81ED-4DB2-BD59-A6C34878D82A}">
                    <a16:rowId xmlns:a16="http://schemas.microsoft.com/office/drawing/2014/main" val="10005"/>
                  </a:ext>
                </a:extLst>
              </a:tr>
              <a:tr h="470080">
                <a:tc>
                  <a:txBody>
                    <a:bodyPr/>
                    <a:lstStyle/>
                    <a:p>
                      <a:pPr algn="l" fontAlgn="ctr"/>
                      <a:r>
                        <a:rPr lang="en-US" sz="1400" b="0" i="0" u="none" strike="noStrike" dirty="0">
                          <a:solidFill>
                            <a:schemeClr val="tx1"/>
                          </a:solidFill>
                          <a:effectLst/>
                          <a:latin typeface="Calibri" panose="020F0502020204030204" pitchFamily="34" charset="0"/>
                        </a:rPr>
                        <a:t>Working closely with my teachers to ensure I pass the class.</a:t>
                      </a:r>
                    </a:p>
                  </a:txBody>
                  <a:tcPr marL="4763" marR="4763" marT="4763" marB="0" anchor="ctr"/>
                </a:tc>
                <a:extLst>
                  <a:ext uri="{0D108BD9-81ED-4DB2-BD59-A6C34878D82A}">
                    <a16:rowId xmlns:a16="http://schemas.microsoft.com/office/drawing/2014/main" val="10006"/>
                  </a:ext>
                </a:extLst>
              </a:tr>
              <a:tr h="546950">
                <a:tc>
                  <a:txBody>
                    <a:bodyPr/>
                    <a:lstStyle/>
                    <a:p>
                      <a:pPr algn="l" fontAlgn="ctr"/>
                      <a:r>
                        <a:rPr lang="en-US" sz="1400" b="0" i="0" u="none" strike="noStrike" dirty="0">
                          <a:solidFill>
                            <a:schemeClr val="tx1"/>
                          </a:solidFill>
                          <a:effectLst/>
                          <a:latin typeface="Calibri" panose="020F0502020204030204" pitchFamily="34" charset="0"/>
                        </a:rPr>
                        <a:t>Professors are very open to solving questions. The programs and services provided by </a:t>
                      </a:r>
                      <a:r>
                        <a:rPr lang="en-US" sz="1400" b="0" i="0" u="none" strike="noStrike" dirty="0" err="1">
                          <a:solidFill>
                            <a:schemeClr val="tx1"/>
                          </a:solidFill>
                          <a:effectLst/>
                          <a:latin typeface="Calibri" panose="020F0502020204030204" pitchFamily="34" charset="0"/>
                        </a:rPr>
                        <a:t>cañada</a:t>
                      </a:r>
                      <a:r>
                        <a:rPr lang="en-US" sz="1400" b="0" i="0" u="none" strike="noStrike" dirty="0">
                          <a:solidFill>
                            <a:schemeClr val="tx1"/>
                          </a:solidFill>
                          <a:effectLst/>
                          <a:latin typeface="Calibri" panose="020F0502020204030204" pitchFamily="34" charset="0"/>
                        </a:rPr>
                        <a:t> College helped me to continue with classes and stress less. </a:t>
                      </a:r>
                    </a:p>
                  </a:txBody>
                  <a:tcPr marL="4763" marR="4763" marT="4763" marB="0" anchor="ctr"/>
                </a:tc>
                <a:extLst>
                  <a:ext uri="{0D108BD9-81ED-4DB2-BD59-A6C34878D82A}">
                    <a16:rowId xmlns:a16="http://schemas.microsoft.com/office/drawing/2014/main" val="10007"/>
                  </a:ext>
                </a:extLst>
              </a:tr>
              <a:tr h="546950">
                <a:tc>
                  <a:txBody>
                    <a:bodyPr/>
                    <a:lstStyle/>
                    <a:p>
                      <a:pPr algn="l" fontAlgn="ctr"/>
                      <a:r>
                        <a:rPr lang="en-US" sz="1400" b="0" i="0" u="none" strike="noStrike" dirty="0">
                          <a:solidFill>
                            <a:schemeClr val="tx1"/>
                          </a:solidFill>
                          <a:effectLst/>
                          <a:latin typeface="Calibri" panose="020F0502020204030204" pitchFamily="34" charset="0"/>
                        </a:rPr>
                        <a:t>Taking my very first in digital animation with professor Gainey. I was new to the CCC and he made the learning experience very enjoyable and manageable and was very encouraging and so I spent 3 years at Cañada college.</a:t>
                      </a:r>
                    </a:p>
                  </a:txBody>
                  <a:tcPr marL="4763" marR="4763" marT="4763" marB="0" anchor="ctr"/>
                </a:tc>
                <a:extLst>
                  <a:ext uri="{0D108BD9-81ED-4DB2-BD59-A6C34878D82A}">
                    <a16:rowId xmlns:a16="http://schemas.microsoft.com/office/drawing/2014/main" val="10008"/>
                  </a:ext>
                </a:extLst>
              </a:tr>
              <a:tr h="47008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Practicum class helped me figure out what I really wanted to do in my life. </a:t>
                      </a:r>
                    </a:p>
                  </a:txBody>
                  <a:tcPr marL="4763" marR="4763" marT="4763" marB="0" anchor="ctr"/>
                </a:tc>
                <a:extLst>
                  <a:ext uri="{0D108BD9-81ED-4DB2-BD59-A6C34878D82A}">
                    <a16:rowId xmlns:a16="http://schemas.microsoft.com/office/drawing/2014/main" val="1494975854"/>
                  </a:ext>
                </a:extLst>
              </a:tr>
              <a:tr h="47008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 would it was never give up on your dreams! </a:t>
                      </a:r>
                    </a:p>
                  </a:txBody>
                  <a:tcPr marL="4763" marR="4763" marT="4763" marB="0" anchor="ctr"/>
                </a:tc>
                <a:extLst>
                  <a:ext uri="{0D108BD9-81ED-4DB2-BD59-A6C34878D82A}">
                    <a16:rowId xmlns:a16="http://schemas.microsoft.com/office/drawing/2014/main" val="4165767397"/>
                  </a:ext>
                </a:extLst>
              </a:tr>
              <a:tr h="54695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Managing my time. I never had an idea of what that was even like before college but throughout my time here, </a:t>
                      </a:r>
                      <a:r>
                        <a:rPr lang="en-US" sz="1400" b="0" i="0" u="none" strike="noStrike" kern="1200" dirty="0" err="1">
                          <a:solidFill>
                            <a:schemeClr val="tx1"/>
                          </a:solidFill>
                          <a:effectLst/>
                          <a:latin typeface="Calibri" panose="020F0502020204030204" pitchFamily="34" charset="0"/>
                          <a:ea typeface="+mn-ea"/>
                          <a:cs typeface="+mn-cs"/>
                        </a:rPr>
                        <a:t>i</a:t>
                      </a:r>
                      <a:r>
                        <a:rPr lang="en-US" sz="1400" b="0" i="0" u="none" strike="noStrike" kern="1200" dirty="0">
                          <a:solidFill>
                            <a:schemeClr val="tx1"/>
                          </a:solidFill>
                          <a:effectLst/>
                          <a:latin typeface="Calibri" panose="020F0502020204030204" pitchFamily="34" charset="0"/>
                          <a:ea typeface="+mn-ea"/>
                          <a:cs typeface="+mn-cs"/>
                        </a:rPr>
                        <a:t> began to learn the techniques that work to help you maintain that balance between your work and daily life. </a:t>
                      </a:r>
                    </a:p>
                  </a:txBody>
                  <a:tcPr marL="4763" marR="4763" marT="4763" marB="0" anchor="ctr"/>
                </a:tc>
                <a:extLst>
                  <a:ext uri="{0D108BD9-81ED-4DB2-BD59-A6C34878D82A}">
                    <a16:rowId xmlns:a16="http://schemas.microsoft.com/office/drawing/2014/main" val="738688756"/>
                  </a:ext>
                </a:extLst>
              </a:tr>
              <a:tr h="68587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Canada College pushed and helped me to look in another direction where I can educate and be able to learn. I started ESL English and now I am doing child development and fashion design, and I will continue with my education. Canada College is a great College that helps people like me and thank you very much for all your help!! </a:t>
                      </a:r>
                    </a:p>
                  </a:txBody>
                  <a:tcPr marL="4763" marR="4763" marT="4763" marB="0" anchor="ctr"/>
                </a:tc>
                <a:extLst>
                  <a:ext uri="{0D108BD9-81ED-4DB2-BD59-A6C34878D82A}">
                    <a16:rowId xmlns:a16="http://schemas.microsoft.com/office/drawing/2014/main" val="3225587568"/>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9D917957-DE5C-56FD-72CA-B2B0F43BB991}"/>
              </a:ext>
            </a:extLst>
          </p:cNvPr>
          <p:cNvGraphicFramePr>
            <a:graphicFrameLocks noGrp="1"/>
          </p:cNvGraphicFramePr>
          <p:nvPr>
            <p:extLst>
              <p:ext uri="{D42A27DB-BD31-4B8C-83A1-F6EECF244321}">
                <p14:modId xmlns:p14="http://schemas.microsoft.com/office/powerpoint/2010/main" val="3825357666"/>
              </p:ext>
            </p:extLst>
          </p:nvPr>
        </p:nvGraphicFramePr>
        <p:xfrm>
          <a:off x="397368" y="557075"/>
          <a:ext cx="8349264" cy="5486399"/>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670499">
                <a:tc>
                  <a:txBody>
                    <a:bodyPr/>
                    <a:lstStyle/>
                    <a:p>
                      <a:r>
                        <a:rPr lang="en-US" sz="1600" dirty="0"/>
                        <a:t>Please describe one learning experience you had at Cañada College that has helped shape who you are.</a:t>
                      </a:r>
                    </a:p>
                  </a:txBody>
                  <a:tcPr/>
                </a:tc>
                <a:extLst>
                  <a:ext uri="{0D108BD9-81ED-4DB2-BD59-A6C34878D82A}">
                    <a16:rowId xmlns:a16="http://schemas.microsoft.com/office/drawing/2014/main" val="10000"/>
                  </a:ext>
                </a:extLst>
              </a:tr>
              <a:tr h="429355">
                <a:tc>
                  <a:txBody>
                    <a:bodyPr/>
                    <a:lstStyle/>
                    <a:p>
                      <a:pPr marL="0" algn="l" defTabSz="457200" rtl="0" eaLnBrk="1" fontAlgn="ctr" latinLnBrk="0" hangingPunct="1"/>
                      <a:r>
                        <a:rPr lang="en-US" sz="1400" b="0" i="0" u="none" strike="noStrike" kern="1200" dirty="0" err="1">
                          <a:solidFill>
                            <a:schemeClr val="tx1"/>
                          </a:solidFill>
                          <a:effectLst/>
                          <a:latin typeface="Calibri" panose="020F0502020204030204" pitchFamily="34" charset="0"/>
                          <a:ea typeface="+mn-ea"/>
                          <a:cs typeface="+mn-cs"/>
                        </a:rPr>
                        <a:t>Excelent</a:t>
                      </a:r>
                      <a:r>
                        <a:rPr lang="en-US" sz="1400" b="0" i="0" u="none" strike="noStrike" kern="1200" dirty="0">
                          <a:solidFill>
                            <a:schemeClr val="tx1"/>
                          </a:solidFill>
                          <a:effectLst/>
                          <a:latin typeface="Calibri" panose="020F0502020204030204" pitchFamily="34" charset="0"/>
                          <a:ea typeface="+mn-ea"/>
                          <a:cs typeface="+mn-cs"/>
                        </a:rPr>
                        <a:t> college support many ways </a:t>
                      </a:r>
                    </a:p>
                  </a:txBody>
                  <a:tcPr marL="4763" marR="4763" marT="4763" marB="0" anchor="ctr"/>
                </a:tc>
                <a:extLst>
                  <a:ext uri="{0D108BD9-81ED-4DB2-BD59-A6C34878D82A}">
                    <a16:rowId xmlns:a16="http://schemas.microsoft.com/office/drawing/2014/main" val="10006"/>
                  </a:ext>
                </a:extLst>
              </a:tr>
              <a:tr h="42935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Professors were very supportive, understanding, and make their classes fun and clear.</a:t>
                      </a:r>
                    </a:p>
                  </a:txBody>
                  <a:tcPr marL="4763" marR="4763" marT="4763" marB="0" anchor="ctr"/>
                </a:tc>
                <a:extLst>
                  <a:ext uri="{0D108BD9-81ED-4DB2-BD59-A6C34878D82A}">
                    <a16:rowId xmlns:a16="http://schemas.microsoft.com/office/drawing/2014/main" val="10007"/>
                  </a:ext>
                </a:extLst>
              </a:tr>
              <a:tr h="42935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Consistency and resilience </a:t>
                      </a:r>
                    </a:p>
                  </a:txBody>
                  <a:tcPr marL="4763" marR="4763" marT="4763" marB="0" anchor="ctr"/>
                </a:tc>
                <a:extLst>
                  <a:ext uri="{0D108BD9-81ED-4DB2-BD59-A6C34878D82A}">
                    <a16:rowId xmlns:a16="http://schemas.microsoft.com/office/drawing/2014/main" val="10008"/>
                  </a:ext>
                </a:extLst>
              </a:tr>
              <a:tr h="99361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Since I started taking courses at Canada College, many people encouraged me to keep forward. I was in the middle of surgery and had many health problems when I decided to join the school. Still, I found help from every professor and every staff member at Canada College positively influenced my education during these three years.  Thank You, Canada College. </a:t>
                      </a:r>
                    </a:p>
                  </a:txBody>
                  <a:tcPr marL="4763" marR="4763" marT="4763" marB="0" anchor="ctr"/>
                </a:tc>
                <a:extLst>
                  <a:ext uri="{0D108BD9-81ED-4DB2-BD59-A6C34878D82A}">
                    <a16:rowId xmlns:a16="http://schemas.microsoft.com/office/drawing/2014/main" val="3348042787"/>
                  </a:ext>
                </a:extLst>
              </a:tr>
              <a:tr h="42935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Great resources</a:t>
                      </a:r>
                    </a:p>
                  </a:txBody>
                  <a:tcPr marL="4763" marR="4763" marT="4763" marB="0" anchor="ctr"/>
                </a:tc>
                <a:extLst>
                  <a:ext uri="{0D108BD9-81ED-4DB2-BD59-A6C34878D82A}">
                    <a16:rowId xmlns:a16="http://schemas.microsoft.com/office/drawing/2014/main" val="157841348"/>
                  </a:ext>
                </a:extLst>
              </a:tr>
              <a:tr h="42935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One of de most important things I learn is how to manage my time and how to control my emotions.</a:t>
                      </a:r>
                    </a:p>
                  </a:txBody>
                  <a:tcPr marL="4763" marR="4763" marT="4763" marB="0" anchor="ctr"/>
                </a:tc>
                <a:extLst>
                  <a:ext uri="{0D108BD9-81ED-4DB2-BD59-A6C34878D82A}">
                    <a16:rowId xmlns:a16="http://schemas.microsoft.com/office/drawing/2014/main" val="1521233633"/>
                  </a:ext>
                </a:extLst>
              </a:tr>
              <a:tr h="42935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the long-distance learning during covid</a:t>
                      </a:r>
                    </a:p>
                  </a:txBody>
                  <a:tcPr marL="4763" marR="4763" marT="4763" marB="0" anchor="ctr"/>
                </a:tc>
                <a:extLst>
                  <a:ext uri="{0D108BD9-81ED-4DB2-BD59-A6C34878D82A}">
                    <a16:rowId xmlns:a16="http://schemas.microsoft.com/office/drawing/2014/main" val="2495521759"/>
                  </a:ext>
                </a:extLst>
              </a:tr>
              <a:tr h="49956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 learned to take small steps at a time to prevent overwhelming myself with classes. By overwhelming, you don't give yourself the change to learn a subject thoroughly. </a:t>
                      </a:r>
                    </a:p>
                  </a:txBody>
                  <a:tcPr marL="4763" marR="4763" marT="4763" marB="0" anchor="ctr"/>
                </a:tc>
                <a:extLst>
                  <a:ext uri="{0D108BD9-81ED-4DB2-BD59-A6C34878D82A}">
                    <a16:rowId xmlns:a16="http://schemas.microsoft.com/office/drawing/2014/main" val="1449074815"/>
                  </a:ext>
                </a:extLst>
              </a:tr>
              <a:tr h="746590">
                <a:tc>
                  <a:txBody>
                    <a:bodyPr/>
                    <a:lstStyle/>
                    <a:p>
                      <a:pPr marL="0" algn="l" defTabSz="457200" rtl="0" eaLnBrk="1" fontAlgn="ctr" latinLnBrk="0" hangingPunct="1"/>
                      <a:r>
                        <a:rPr lang="en-US" sz="1400" b="0" i="0" u="none" strike="noStrike" kern="1200" dirty="0" err="1">
                          <a:solidFill>
                            <a:schemeClr val="tx1"/>
                          </a:solidFill>
                          <a:effectLst/>
                          <a:latin typeface="Calibri" panose="020F0502020204030204" pitchFamily="34" charset="0"/>
                          <a:ea typeface="+mn-ea"/>
                          <a:cs typeface="+mn-cs"/>
                        </a:rPr>
                        <a:t>Durning</a:t>
                      </a:r>
                      <a:r>
                        <a:rPr lang="en-US" sz="1400" b="0" i="0" u="none" strike="noStrike" kern="1200" dirty="0">
                          <a:solidFill>
                            <a:schemeClr val="tx1"/>
                          </a:solidFill>
                          <a:effectLst/>
                          <a:latin typeface="Calibri" panose="020F0502020204030204" pitchFamily="34" charset="0"/>
                          <a:ea typeface="+mn-ea"/>
                          <a:cs typeface="+mn-cs"/>
                        </a:rPr>
                        <a:t> my fist semester I was taking a full course load, and had a horrible eczema outbreak. I could not leave my house from December 2020- May 2021. During this time I was able to manage all of my school work despite the pain I was in. </a:t>
                      </a:r>
                    </a:p>
                  </a:txBody>
                  <a:tcPr marL="4763" marR="4763" marT="4763" marB="0" anchor="ctr"/>
                </a:tc>
                <a:extLst>
                  <a:ext uri="{0D108BD9-81ED-4DB2-BD59-A6C34878D82A}">
                    <a16:rowId xmlns:a16="http://schemas.microsoft.com/office/drawing/2014/main" val="3665504321"/>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0D1C1AC-8D02-3D52-89B7-4F64A11BE1FC}"/>
              </a:ext>
            </a:extLst>
          </p:cNvPr>
          <p:cNvGraphicFramePr>
            <a:graphicFrameLocks noGrp="1"/>
          </p:cNvGraphicFramePr>
          <p:nvPr>
            <p:extLst>
              <p:ext uri="{D42A27DB-BD31-4B8C-83A1-F6EECF244321}">
                <p14:modId xmlns:p14="http://schemas.microsoft.com/office/powerpoint/2010/main" val="4266011495"/>
              </p:ext>
            </p:extLst>
          </p:nvPr>
        </p:nvGraphicFramePr>
        <p:xfrm>
          <a:off x="397368" y="503554"/>
          <a:ext cx="8349264" cy="5760717"/>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615018">
                <a:tc>
                  <a:txBody>
                    <a:bodyPr/>
                    <a:lstStyle/>
                    <a:p>
                      <a:r>
                        <a:rPr lang="en-US" sz="1600" dirty="0"/>
                        <a:t>Please describe one learning experience you had at Cañada College that has helped shape who you are.</a:t>
                      </a:r>
                    </a:p>
                  </a:txBody>
                  <a:tcPr/>
                </a:tc>
                <a:extLst>
                  <a:ext uri="{0D108BD9-81ED-4DB2-BD59-A6C34878D82A}">
                    <a16:rowId xmlns:a16="http://schemas.microsoft.com/office/drawing/2014/main" val="10000"/>
                  </a:ext>
                </a:extLst>
              </a:tr>
              <a:tr h="39382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Professor help you to succeed in the classroom </a:t>
                      </a:r>
                    </a:p>
                  </a:txBody>
                  <a:tcPr marL="4763" marR="4763" marT="4763" marB="0" anchor="ctr"/>
                </a:tc>
                <a:extLst>
                  <a:ext uri="{0D108BD9-81ED-4DB2-BD59-A6C34878D82A}">
                    <a16:rowId xmlns:a16="http://schemas.microsoft.com/office/drawing/2014/main" val="10001"/>
                  </a:ext>
                </a:extLst>
              </a:tr>
              <a:tr h="39382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Connection with other student was my good experience in Canada college.</a:t>
                      </a:r>
                    </a:p>
                  </a:txBody>
                  <a:tcPr marL="4763" marR="4763" marT="4763" marB="0" anchor="ctr"/>
                </a:tc>
                <a:extLst>
                  <a:ext uri="{0D108BD9-81ED-4DB2-BD59-A6C34878D82A}">
                    <a16:rowId xmlns:a16="http://schemas.microsoft.com/office/drawing/2014/main" val="10002"/>
                  </a:ext>
                </a:extLst>
              </a:tr>
              <a:tr h="45823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learning how appreciate family and friends and life because when you are studying and working there is no time for family and friends because you have a lot going on like homework for all your classes.   </a:t>
                      </a:r>
                    </a:p>
                  </a:txBody>
                  <a:tcPr marL="4763" marR="4763" marT="4763" marB="0" anchor="ctr"/>
                </a:tc>
                <a:extLst>
                  <a:ext uri="{0D108BD9-81ED-4DB2-BD59-A6C34878D82A}">
                    <a16:rowId xmlns:a16="http://schemas.microsoft.com/office/drawing/2014/main" val="10005"/>
                  </a:ext>
                </a:extLst>
              </a:tr>
              <a:tr h="45823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The EOPS service team were so helpful in everything I needed help with. I wish I had known about this program in the beginning of my journey rather than later.</a:t>
                      </a:r>
                    </a:p>
                  </a:txBody>
                  <a:tcPr marL="4763" marR="4763" marT="4763" marB="0" anchor="ctr"/>
                </a:tc>
                <a:extLst>
                  <a:ext uri="{0D108BD9-81ED-4DB2-BD59-A6C34878D82A}">
                    <a16:rowId xmlns:a16="http://schemas.microsoft.com/office/drawing/2014/main" val="10006"/>
                  </a:ext>
                </a:extLst>
              </a:tr>
              <a:tr h="39382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Things don’t always turn out the way you wanted.</a:t>
                      </a:r>
                    </a:p>
                  </a:txBody>
                  <a:tcPr marL="4763" marR="4763" marT="4763" marB="0" anchor="ctr"/>
                </a:tc>
                <a:extLst>
                  <a:ext uri="{0D108BD9-81ED-4DB2-BD59-A6C34878D82A}">
                    <a16:rowId xmlns:a16="http://schemas.microsoft.com/office/drawing/2014/main" val="10007"/>
                  </a:ext>
                </a:extLst>
              </a:tr>
              <a:tr h="39382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 improve my skill as a speaker. </a:t>
                      </a:r>
                    </a:p>
                  </a:txBody>
                  <a:tcPr marL="4763" marR="4763" marT="4763" marB="0" anchor="ctr"/>
                </a:tc>
                <a:extLst>
                  <a:ext uri="{0D108BD9-81ED-4DB2-BD59-A6C34878D82A}">
                    <a16:rowId xmlns:a16="http://schemas.microsoft.com/office/drawing/2014/main" val="10008"/>
                  </a:ext>
                </a:extLst>
              </a:tr>
              <a:tr h="39382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 improved my writing and speaking skills in English.</a:t>
                      </a:r>
                    </a:p>
                  </a:txBody>
                  <a:tcPr marL="4763" marR="4763" marT="4763" marB="0" anchor="ctr"/>
                </a:tc>
                <a:extLst>
                  <a:ext uri="{0D108BD9-81ED-4DB2-BD59-A6C34878D82A}">
                    <a16:rowId xmlns:a16="http://schemas.microsoft.com/office/drawing/2014/main" val="2807137162"/>
                  </a:ext>
                </a:extLst>
              </a:tr>
              <a:tr h="39382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Working with passionate teachers who evidently want students to learn and adapt the lessons in their career.</a:t>
                      </a:r>
                    </a:p>
                  </a:txBody>
                  <a:tcPr marL="4763" marR="4763" marT="4763" marB="0" anchor="ctr"/>
                </a:tc>
                <a:extLst>
                  <a:ext uri="{0D108BD9-81ED-4DB2-BD59-A6C34878D82A}">
                    <a16:rowId xmlns:a16="http://schemas.microsoft.com/office/drawing/2014/main" val="905809655"/>
                  </a:ext>
                </a:extLst>
              </a:tr>
              <a:tr h="39382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That learning is something I'll be doing even well after college.</a:t>
                      </a:r>
                    </a:p>
                  </a:txBody>
                  <a:tcPr marL="4763" marR="4763" marT="4763" marB="0" anchor="ctr"/>
                </a:tc>
                <a:extLst>
                  <a:ext uri="{0D108BD9-81ED-4DB2-BD59-A6C34878D82A}">
                    <a16:rowId xmlns:a16="http://schemas.microsoft.com/office/drawing/2014/main" val="2390350348"/>
                  </a:ext>
                </a:extLst>
              </a:tr>
              <a:tr h="39382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Everyone were inclusive and kind</a:t>
                      </a:r>
                    </a:p>
                  </a:txBody>
                  <a:tcPr marL="4763" marR="4763" marT="4763" marB="0" anchor="ctr"/>
                </a:tc>
                <a:extLst>
                  <a:ext uri="{0D108BD9-81ED-4DB2-BD59-A6C34878D82A}">
                    <a16:rowId xmlns:a16="http://schemas.microsoft.com/office/drawing/2014/main" val="680795917"/>
                  </a:ext>
                </a:extLst>
              </a:tr>
              <a:tr h="39382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Read, analyze and possible solutions to the most common issues inside and outside the country.</a:t>
                      </a:r>
                    </a:p>
                  </a:txBody>
                  <a:tcPr marL="4763" marR="4763" marT="4763" marB="0" anchor="ctr"/>
                </a:tc>
                <a:extLst>
                  <a:ext uri="{0D108BD9-81ED-4DB2-BD59-A6C34878D82A}">
                    <a16:rowId xmlns:a16="http://schemas.microsoft.com/office/drawing/2014/main" val="2947728134"/>
                  </a:ext>
                </a:extLst>
              </a:tr>
              <a:tr h="684814">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All of it actually. I joined the CWA program and the support I received was amazing. I have been out of school for 30 years and thanks to this program I was able to navigate working, being a mom, a wife, and reach my education goals in two and a half years which has given me confidence in myself.</a:t>
                      </a:r>
                    </a:p>
                  </a:txBody>
                  <a:tcPr marL="4763" marR="4763" marT="4763" marB="0" anchor="ctr"/>
                </a:tc>
                <a:extLst>
                  <a:ext uri="{0D108BD9-81ED-4DB2-BD59-A6C34878D82A}">
                    <a16:rowId xmlns:a16="http://schemas.microsoft.com/office/drawing/2014/main" val="400666252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D1B8B7D-3783-A4CF-344C-507B31E6B6DD}"/>
              </a:ext>
            </a:extLst>
          </p:cNvPr>
          <p:cNvGraphicFramePr>
            <a:graphicFrameLocks noGrp="1"/>
          </p:cNvGraphicFramePr>
          <p:nvPr>
            <p:extLst>
              <p:ext uri="{D42A27DB-BD31-4B8C-83A1-F6EECF244321}">
                <p14:modId xmlns:p14="http://schemas.microsoft.com/office/powerpoint/2010/main" val="247413254"/>
              </p:ext>
            </p:extLst>
          </p:nvPr>
        </p:nvGraphicFramePr>
        <p:xfrm>
          <a:off x="397368" y="576125"/>
          <a:ext cx="8349264" cy="5852157"/>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635567">
                <a:tc>
                  <a:txBody>
                    <a:bodyPr/>
                    <a:lstStyle/>
                    <a:p>
                      <a:r>
                        <a:rPr lang="en-US" sz="1600" dirty="0"/>
                        <a:t>Please describe one learning experience you had at Cañada College that has helped shape who you are.</a:t>
                      </a:r>
                    </a:p>
                  </a:txBody>
                  <a:tcPr/>
                </a:tc>
                <a:extLst>
                  <a:ext uri="{0D108BD9-81ED-4DB2-BD59-A6C34878D82A}">
                    <a16:rowId xmlns:a16="http://schemas.microsoft.com/office/drawing/2014/main" val="10000"/>
                  </a:ext>
                </a:extLst>
              </a:tr>
              <a:tr h="40698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Learning obstacles </a:t>
                      </a:r>
                      <a:r>
                        <a:rPr lang="en-US" sz="1400" b="0" i="0" u="none" strike="noStrike" kern="1200" dirty="0" err="1">
                          <a:solidFill>
                            <a:schemeClr val="tx1"/>
                          </a:solidFill>
                          <a:effectLst/>
                          <a:latin typeface="Calibri" panose="020F0502020204030204" pitchFamily="34" charset="0"/>
                          <a:ea typeface="+mn-ea"/>
                          <a:cs typeface="+mn-cs"/>
                        </a:rPr>
                        <a:t>i</a:t>
                      </a:r>
                      <a:r>
                        <a:rPr lang="en-US" sz="1400" b="0" i="0" u="none" strike="noStrike" kern="1200" dirty="0">
                          <a:solidFill>
                            <a:schemeClr val="tx1"/>
                          </a:solidFill>
                          <a:effectLst/>
                          <a:latin typeface="Calibri" panose="020F0502020204030204" pitchFamily="34" charset="0"/>
                          <a:ea typeface="+mn-ea"/>
                          <a:cs typeface="+mn-cs"/>
                        </a:rPr>
                        <a:t> had valued me was my time management and plus education resources. </a:t>
                      </a:r>
                    </a:p>
                  </a:txBody>
                  <a:tcPr marL="4763" marR="4763" marT="4763" marB="0" anchor="ctr"/>
                </a:tc>
                <a:extLst>
                  <a:ext uri="{0D108BD9-81ED-4DB2-BD59-A6C34878D82A}">
                    <a16:rowId xmlns:a16="http://schemas.microsoft.com/office/drawing/2014/main" val="10001"/>
                  </a:ext>
                </a:extLst>
              </a:tr>
              <a:tr h="40698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One learning experience would be the tutors who have helped achieve new learning methods </a:t>
                      </a:r>
                    </a:p>
                  </a:txBody>
                  <a:tcPr marL="4763" marR="4763" marT="4763" marB="0" anchor="ctr"/>
                </a:tc>
                <a:extLst>
                  <a:ext uri="{0D108BD9-81ED-4DB2-BD59-A6C34878D82A}">
                    <a16:rowId xmlns:a16="http://schemas.microsoft.com/office/drawing/2014/main" val="10002"/>
                  </a:ext>
                </a:extLst>
              </a:tr>
              <a:tr h="47353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Learning center was a fantastic resource for me specifically when I was taking ESL classes all the tutor there help me a lot.</a:t>
                      </a:r>
                    </a:p>
                  </a:txBody>
                  <a:tcPr marL="4763" marR="4763" marT="4763" marB="0" anchor="ctr"/>
                </a:tc>
                <a:extLst>
                  <a:ext uri="{0D108BD9-81ED-4DB2-BD59-A6C34878D82A}">
                    <a16:rowId xmlns:a16="http://schemas.microsoft.com/office/drawing/2014/main" val="10005"/>
                  </a:ext>
                </a:extLst>
              </a:tr>
              <a:tr h="47353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A learning experience I had was learning how to overcome my academic anxiety. I applied what I learned from my courses and tried to incorporate mindfulness approaches towards my schoolwork.</a:t>
                      </a:r>
                    </a:p>
                  </a:txBody>
                  <a:tcPr marL="4763" marR="4763" marT="4763" marB="0" anchor="ctr"/>
                </a:tc>
                <a:extLst>
                  <a:ext uri="{0D108BD9-81ED-4DB2-BD59-A6C34878D82A}">
                    <a16:rowId xmlns:a16="http://schemas.microsoft.com/office/drawing/2014/main" val="10006"/>
                  </a:ext>
                </a:extLst>
              </a:tr>
              <a:tr h="40698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Inclusivity and understanding to recognize different perspectives.</a:t>
                      </a:r>
                    </a:p>
                  </a:txBody>
                  <a:tcPr marL="4763" marR="4763" marT="4763" marB="0" anchor="ctr"/>
                </a:tc>
                <a:extLst>
                  <a:ext uri="{0D108BD9-81ED-4DB2-BD59-A6C34878D82A}">
                    <a16:rowId xmlns:a16="http://schemas.microsoft.com/office/drawing/2014/main" val="10007"/>
                  </a:ext>
                </a:extLst>
              </a:tr>
              <a:tr h="40698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The validation that there are several solutions to a particular problem</a:t>
                      </a:r>
                    </a:p>
                  </a:txBody>
                  <a:tcPr marL="4763" marR="4763" marT="4763" marB="0" anchor="ctr"/>
                </a:tc>
                <a:extLst>
                  <a:ext uri="{0D108BD9-81ED-4DB2-BD59-A6C34878D82A}">
                    <a16:rowId xmlns:a16="http://schemas.microsoft.com/office/drawing/2014/main" val="10008"/>
                  </a:ext>
                </a:extLst>
              </a:tr>
              <a:tr h="40698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Working in a group in lab and projects helped build my communication skills and teamwork.</a:t>
                      </a:r>
                    </a:p>
                  </a:txBody>
                  <a:tcPr marL="4763" marR="4763" marT="4763" marB="0" anchor="ctr"/>
                </a:tc>
                <a:extLst>
                  <a:ext uri="{0D108BD9-81ED-4DB2-BD59-A6C34878D82A}">
                    <a16:rowId xmlns:a16="http://schemas.microsoft.com/office/drawing/2014/main" val="2240636595"/>
                  </a:ext>
                </a:extLst>
              </a:tr>
              <a:tr h="47353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Taking most of my classes online has taught me the importance of being proactive when reaching out to my classmates. It is up to me to create a support system for myself through the semester. </a:t>
                      </a:r>
                    </a:p>
                  </a:txBody>
                  <a:tcPr marL="4763" marR="4763" marT="4763" marB="0" anchor="ctr"/>
                </a:tc>
                <a:extLst>
                  <a:ext uri="{0D108BD9-81ED-4DB2-BD59-A6C34878D82A}">
                    <a16:rowId xmlns:a16="http://schemas.microsoft.com/office/drawing/2014/main" val="411550871"/>
                  </a:ext>
                </a:extLst>
              </a:tr>
              <a:tr h="40698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too much to write</a:t>
                      </a:r>
                    </a:p>
                  </a:txBody>
                  <a:tcPr marL="4763" marR="4763" marT="4763" marB="0" anchor="ctr"/>
                </a:tc>
                <a:extLst>
                  <a:ext uri="{0D108BD9-81ED-4DB2-BD59-A6C34878D82A}">
                    <a16:rowId xmlns:a16="http://schemas.microsoft.com/office/drawing/2014/main" val="617979584"/>
                  </a:ext>
                </a:extLst>
              </a:tr>
              <a:tr h="47353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There’s not one single experience but I think every experience I’ve had with the TRIO SSS program has really help me see and prove to myself how capable I am. They are the reason I didn’t give up throughout my three years here. </a:t>
                      </a:r>
                    </a:p>
                  </a:txBody>
                  <a:tcPr marL="4763" marR="4763" marT="4763" marB="0" anchor="ctr"/>
                </a:tc>
                <a:extLst>
                  <a:ext uri="{0D108BD9-81ED-4DB2-BD59-A6C34878D82A}">
                    <a16:rowId xmlns:a16="http://schemas.microsoft.com/office/drawing/2014/main" val="386853249"/>
                  </a:ext>
                </a:extLst>
              </a:tr>
              <a:tr h="40698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 have learned so many great skills from working on campus and spending my time studying.</a:t>
                      </a:r>
                    </a:p>
                  </a:txBody>
                  <a:tcPr marL="4763" marR="4763" marT="4763" marB="0" anchor="ctr"/>
                </a:tc>
                <a:extLst>
                  <a:ext uri="{0D108BD9-81ED-4DB2-BD59-A6C34878D82A}">
                    <a16:rowId xmlns:a16="http://schemas.microsoft.com/office/drawing/2014/main" val="3028546788"/>
                  </a:ext>
                </a:extLst>
              </a:tr>
              <a:tr h="473539">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 have really my educational journey at Canada college, received amazing support from all my professors and  support staff. </a:t>
                      </a:r>
                    </a:p>
                  </a:txBody>
                  <a:tcPr marL="4763" marR="4763" marT="4763" marB="0" anchor="ctr"/>
                </a:tc>
                <a:extLst>
                  <a:ext uri="{0D108BD9-81ED-4DB2-BD59-A6C34878D82A}">
                    <a16:rowId xmlns:a16="http://schemas.microsoft.com/office/drawing/2014/main" val="1485951111"/>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6D7756F-4EAA-D6E3-FF13-99E467912451}"/>
              </a:ext>
            </a:extLst>
          </p:cNvPr>
          <p:cNvGraphicFramePr>
            <a:graphicFrameLocks noGrp="1"/>
          </p:cNvGraphicFramePr>
          <p:nvPr>
            <p:extLst>
              <p:ext uri="{D42A27DB-BD31-4B8C-83A1-F6EECF244321}">
                <p14:modId xmlns:p14="http://schemas.microsoft.com/office/powerpoint/2010/main" val="382554614"/>
              </p:ext>
            </p:extLst>
          </p:nvPr>
        </p:nvGraphicFramePr>
        <p:xfrm>
          <a:off x="397368" y="509450"/>
          <a:ext cx="8349264" cy="6035044"/>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660502">
                <a:tc>
                  <a:txBody>
                    <a:bodyPr/>
                    <a:lstStyle/>
                    <a:p>
                      <a:r>
                        <a:rPr lang="en-US" sz="1600" dirty="0"/>
                        <a:t>Please describe one learning experience you had at Cañada College that has helped shape who you are.</a:t>
                      </a:r>
                    </a:p>
                  </a:txBody>
                  <a:tcPr/>
                </a:tc>
                <a:extLst>
                  <a:ext uri="{0D108BD9-81ED-4DB2-BD59-A6C34878D82A}">
                    <a16:rowId xmlns:a16="http://schemas.microsoft.com/office/drawing/2014/main" val="10000"/>
                  </a:ext>
                </a:extLst>
              </a:tr>
              <a:tr h="422952">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 have enjoyed my time at the college, good instructors who offered a lot of  help</a:t>
                      </a:r>
                    </a:p>
                  </a:txBody>
                  <a:tcPr marL="4763" marR="4763" marT="4763" marB="0" anchor="ctr"/>
                </a:tc>
                <a:extLst>
                  <a:ext uri="{0D108BD9-81ED-4DB2-BD59-A6C34878D82A}">
                    <a16:rowId xmlns:a16="http://schemas.microsoft.com/office/drawing/2014/main" val="10002"/>
                  </a:ext>
                </a:extLst>
              </a:tr>
              <a:tr h="73546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 have had some incredible experiences during my time at Cañada College, but I believe that the willingness of all the staff and faculty to support you in transferring or graduating has left me with an incredible impression because I have never felt alone. </a:t>
                      </a:r>
                    </a:p>
                  </a:txBody>
                  <a:tcPr marL="4763" marR="4763" marT="4763" marB="0" anchor="ctr"/>
                </a:tc>
                <a:extLst>
                  <a:ext uri="{0D108BD9-81ED-4DB2-BD59-A6C34878D82A}">
                    <a16:rowId xmlns:a16="http://schemas.microsoft.com/office/drawing/2014/main" val="10005"/>
                  </a:ext>
                </a:extLst>
              </a:tr>
              <a:tr h="422952">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Cañada College helped me a lot with my academic training.</a:t>
                      </a:r>
                    </a:p>
                  </a:txBody>
                  <a:tcPr marL="4763" marR="4763" marT="4763" marB="0" anchor="ctr"/>
                </a:tc>
                <a:extLst>
                  <a:ext uri="{0D108BD9-81ED-4DB2-BD59-A6C34878D82A}">
                    <a16:rowId xmlns:a16="http://schemas.microsoft.com/office/drawing/2014/main" val="10006"/>
                  </a:ext>
                </a:extLst>
              </a:tr>
              <a:tr h="422952">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Dealing with peoples from different backgrounds </a:t>
                      </a:r>
                    </a:p>
                  </a:txBody>
                  <a:tcPr marL="4763" marR="4763" marT="4763" marB="0" anchor="ctr"/>
                </a:tc>
                <a:extLst>
                  <a:ext uri="{0D108BD9-81ED-4DB2-BD59-A6C34878D82A}">
                    <a16:rowId xmlns:a16="http://schemas.microsoft.com/office/drawing/2014/main" val="10007"/>
                  </a:ext>
                </a:extLst>
              </a:tr>
              <a:tr h="73546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 earned a master's in engineering in 1979.  Education has changed since then!  The major unique thing about my learning experience at Canada has been attending classes with a diversity of students in terms of age and backgrounds.  This has expanded my horizons substantially.  </a:t>
                      </a:r>
                    </a:p>
                  </a:txBody>
                  <a:tcPr marL="4763" marR="4763" marT="4763" marB="0" anchor="ctr"/>
                </a:tc>
                <a:extLst>
                  <a:ext uri="{0D108BD9-81ED-4DB2-BD59-A6C34878D82A}">
                    <a16:rowId xmlns:a16="http://schemas.microsoft.com/office/drawing/2014/main" val="10008"/>
                  </a:ext>
                </a:extLst>
              </a:tr>
              <a:tr h="492118">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even when you feel that you don't understand, with patience everything is possible, in addition to learning to be more organized with the times, I don't leave things to the last minute</a:t>
                      </a:r>
                    </a:p>
                  </a:txBody>
                  <a:tcPr marL="4763" marR="4763" marT="4763" marB="0" anchor="ctr"/>
                </a:tc>
                <a:extLst>
                  <a:ext uri="{0D108BD9-81ED-4DB2-BD59-A6C34878D82A}">
                    <a16:rowId xmlns:a16="http://schemas.microsoft.com/office/drawing/2014/main" val="3446231850"/>
                  </a:ext>
                </a:extLst>
              </a:tr>
              <a:tr h="492118">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maybe I will continue to age in college and continue educating myself to always give my best as an educator in a small diversified community in </a:t>
                      </a:r>
                      <a:r>
                        <a:rPr lang="en-US" sz="1400" b="0" i="0" u="none" strike="noStrike" kern="1200" dirty="0" err="1">
                          <a:solidFill>
                            <a:schemeClr val="tx1"/>
                          </a:solidFill>
                          <a:effectLst/>
                          <a:latin typeface="Calibri" panose="020F0502020204030204" pitchFamily="34" charset="0"/>
                          <a:ea typeface="+mn-ea"/>
                          <a:cs typeface="+mn-cs"/>
                        </a:rPr>
                        <a:t>california</a:t>
                      </a:r>
                      <a:r>
                        <a:rPr lang="en-US" sz="1400" b="0" i="0" u="none" strike="noStrike" kern="1200" dirty="0">
                          <a:solidFill>
                            <a:schemeClr val="tx1"/>
                          </a:solidFill>
                          <a:effectLst/>
                          <a:latin typeface="Calibri" panose="020F0502020204030204" pitchFamily="34" charset="0"/>
                          <a:ea typeface="+mn-ea"/>
                          <a:cs typeface="+mn-cs"/>
                        </a:rPr>
                        <a:t>.</a:t>
                      </a:r>
                    </a:p>
                  </a:txBody>
                  <a:tcPr marL="4763" marR="4763" marT="4763" marB="0" anchor="ctr"/>
                </a:tc>
                <a:extLst>
                  <a:ext uri="{0D108BD9-81ED-4DB2-BD59-A6C34878D82A}">
                    <a16:rowId xmlns:a16="http://schemas.microsoft.com/office/drawing/2014/main" val="458721639"/>
                  </a:ext>
                </a:extLst>
              </a:tr>
              <a:tr h="73546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Going through two semesters where I dropped most of my classes since I was really struggling with most of the courses that I was taking. It really made me realize that things don't go as planned when you force it because there are other things that are actually meant for me and will allow me to grow. </a:t>
                      </a:r>
                    </a:p>
                  </a:txBody>
                  <a:tcPr marL="4763" marR="4763" marT="4763" marB="0" anchor="ctr"/>
                </a:tc>
                <a:extLst>
                  <a:ext uri="{0D108BD9-81ED-4DB2-BD59-A6C34878D82A}">
                    <a16:rowId xmlns:a16="http://schemas.microsoft.com/office/drawing/2014/main" val="4215490380"/>
                  </a:ext>
                </a:extLst>
              </a:tr>
              <a:tr h="422952">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Resources are readily available </a:t>
                      </a:r>
                    </a:p>
                  </a:txBody>
                  <a:tcPr marL="4763" marR="4763" marT="4763" marB="0" anchor="ctr"/>
                </a:tc>
                <a:extLst>
                  <a:ext uri="{0D108BD9-81ED-4DB2-BD59-A6C34878D82A}">
                    <a16:rowId xmlns:a16="http://schemas.microsoft.com/office/drawing/2014/main" val="2570810489"/>
                  </a:ext>
                </a:extLst>
              </a:tr>
              <a:tr h="492118">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The help with the Student labs being available and teachers willingness to get to know each student beyond class work.</a:t>
                      </a:r>
                    </a:p>
                  </a:txBody>
                  <a:tcPr marL="4763" marR="4763" marT="4763" marB="0" anchor="ctr"/>
                </a:tc>
                <a:extLst>
                  <a:ext uri="{0D108BD9-81ED-4DB2-BD59-A6C34878D82A}">
                    <a16:rowId xmlns:a16="http://schemas.microsoft.com/office/drawing/2014/main" val="422898483"/>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F418E5A-339D-3A5D-0A31-14FDC0D6E5FE}"/>
              </a:ext>
            </a:extLst>
          </p:cNvPr>
          <p:cNvGraphicFramePr>
            <a:graphicFrameLocks noGrp="1"/>
          </p:cNvGraphicFramePr>
          <p:nvPr>
            <p:extLst>
              <p:ext uri="{D42A27DB-BD31-4B8C-83A1-F6EECF244321}">
                <p14:modId xmlns:p14="http://schemas.microsoft.com/office/powerpoint/2010/main" val="252372304"/>
              </p:ext>
            </p:extLst>
          </p:nvPr>
        </p:nvGraphicFramePr>
        <p:xfrm>
          <a:off x="397368" y="499925"/>
          <a:ext cx="8349264" cy="54864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693546">
                <a:tc>
                  <a:txBody>
                    <a:bodyPr/>
                    <a:lstStyle/>
                    <a:p>
                      <a:r>
                        <a:rPr lang="en-US" sz="1600" dirty="0"/>
                        <a:t>Please describe one learning experience you had at Cañada College that has helped shape who you are.</a:t>
                      </a:r>
                    </a:p>
                  </a:txBody>
                  <a:tcPr/>
                </a:tc>
                <a:extLst>
                  <a:ext uri="{0D108BD9-81ED-4DB2-BD59-A6C34878D82A}">
                    <a16:rowId xmlns:a16="http://schemas.microsoft.com/office/drawing/2014/main" val="10000"/>
                  </a:ext>
                </a:extLst>
              </a:tr>
              <a:tr h="444114">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Promise was extremely helpful and taught me to value myself </a:t>
                      </a:r>
                    </a:p>
                  </a:txBody>
                  <a:tcPr marL="4763" marR="4763" marT="4763" marB="0" anchor="ctr"/>
                </a:tc>
                <a:extLst>
                  <a:ext uri="{0D108BD9-81ED-4DB2-BD59-A6C34878D82A}">
                    <a16:rowId xmlns:a16="http://schemas.microsoft.com/office/drawing/2014/main" val="10001"/>
                  </a:ext>
                </a:extLst>
              </a:tr>
              <a:tr h="444114">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it was amazing. </a:t>
                      </a:r>
                      <a:r>
                        <a:rPr lang="en-US" sz="1400" b="0" i="0" u="none" strike="noStrike" kern="1200" dirty="0" err="1">
                          <a:solidFill>
                            <a:schemeClr val="tx1"/>
                          </a:solidFill>
                          <a:effectLst/>
                          <a:latin typeface="Calibri" panose="020F0502020204030204" pitchFamily="34" charset="0"/>
                          <a:ea typeface="+mn-ea"/>
                          <a:cs typeface="+mn-cs"/>
                        </a:rPr>
                        <a:t>i</a:t>
                      </a:r>
                      <a:r>
                        <a:rPr lang="en-US" sz="1400" b="0" i="0" u="none" strike="noStrike" kern="1200" dirty="0">
                          <a:solidFill>
                            <a:schemeClr val="tx1"/>
                          </a:solidFill>
                          <a:effectLst/>
                          <a:latin typeface="Calibri" panose="020F0502020204030204" pitchFamily="34" charset="0"/>
                          <a:ea typeface="+mn-ea"/>
                          <a:cs typeface="+mn-cs"/>
                        </a:rPr>
                        <a:t> am living the dream </a:t>
                      </a:r>
                    </a:p>
                  </a:txBody>
                  <a:tcPr marL="4763" marR="4763" marT="4763" marB="0" anchor="ctr"/>
                </a:tc>
                <a:extLst>
                  <a:ext uri="{0D108BD9-81ED-4DB2-BD59-A6C34878D82A}">
                    <a16:rowId xmlns:a16="http://schemas.microsoft.com/office/drawing/2014/main" val="10002"/>
                  </a:ext>
                </a:extLst>
              </a:tr>
              <a:tr h="1027774">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Engaging and open discussions in class helped provide a safe environment for sharing my own perspective but, more importantly, for learning the perspectives of other classmates. Access to a great database of scientific papers, library and </a:t>
                      </a:r>
                      <a:r>
                        <a:rPr lang="en-US" sz="1400" b="0" i="0" u="none" strike="noStrike" kern="1200" dirty="0" err="1">
                          <a:solidFill>
                            <a:schemeClr val="tx1"/>
                          </a:solidFill>
                          <a:effectLst/>
                          <a:latin typeface="Calibri" panose="020F0502020204030204" pitchFamily="34" charset="0"/>
                          <a:ea typeface="+mn-ea"/>
                          <a:cs typeface="+mn-cs"/>
                        </a:rPr>
                        <a:t>Kanopy</a:t>
                      </a:r>
                      <a:r>
                        <a:rPr lang="en-US" sz="1400" b="0" i="0" u="none" strike="noStrike" kern="1200" dirty="0">
                          <a:solidFill>
                            <a:schemeClr val="tx1"/>
                          </a:solidFill>
                          <a:effectLst/>
                          <a:latin typeface="Calibri" panose="020F0502020204030204" pitchFamily="34" charset="0"/>
                          <a:ea typeface="+mn-ea"/>
                          <a:cs typeface="+mn-cs"/>
                        </a:rPr>
                        <a:t> was essential to expanding my knowledge beyond the course materials. Overall, attending Cañada College was a very informative, formative, and inspiring experience. </a:t>
                      </a:r>
                    </a:p>
                  </a:txBody>
                  <a:tcPr marL="4763" marR="4763" marT="4763" marB="0" anchor="ctr"/>
                </a:tc>
                <a:extLst>
                  <a:ext uri="{0D108BD9-81ED-4DB2-BD59-A6C34878D82A}">
                    <a16:rowId xmlns:a16="http://schemas.microsoft.com/office/drawing/2014/main" val="2095037885"/>
                  </a:ext>
                </a:extLst>
              </a:tr>
              <a:tr h="444114">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Taking advantage of the programs offered here.</a:t>
                      </a:r>
                    </a:p>
                  </a:txBody>
                  <a:tcPr marL="4763" marR="4763" marT="4763" marB="0" anchor="ctr"/>
                </a:tc>
                <a:extLst>
                  <a:ext uri="{0D108BD9-81ED-4DB2-BD59-A6C34878D82A}">
                    <a16:rowId xmlns:a16="http://schemas.microsoft.com/office/drawing/2014/main" val="1549642535"/>
                  </a:ext>
                </a:extLst>
              </a:tr>
              <a:tr h="516736">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Being given a second chance that saved me from failing the whole program. It's what I needed to work harder and believe in myself.</a:t>
                      </a:r>
                    </a:p>
                  </a:txBody>
                  <a:tcPr marL="4763" marR="4763" marT="4763" marB="0" anchor="ctr"/>
                </a:tc>
                <a:extLst>
                  <a:ext uri="{0D108BD9-81ED-4DB2-BD59-A6C34878D82A}">
                    <a16:rowId xmlns:a16="http://schemas.microsoft.com/office/drawing/2014/main" val="1010970448"/>
                  </a:ext>
                </a:extLst>
              </a:tr>
              <a:tr h="444114">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I loved the film class I took and all of the people I met there.</a:t>
                      </a:r>
                    </a:p>
                  </a:txBody>
                  <a:tcPr marL="4763" marR="4763" marT="4763" marB="0" anchor="ctr"/>
                </a:tc>
                <a:extLst>
                  <a:ext uri="{0D108BD9-81ED-4DB2-BD59-A6C34878D82A}">
                    <a16:rowId xmlns:a16="http://schemas.microsoft.com/office/drawing/2014/main" val="2897697817"/>
                  </a:ext>
                </a:extLst>
              </a:tr>
              <a:tr h="1027774">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My participation in extracurriculars helped me cultivate real-life leadership skills which I keep for my future careers. I discovered my own leadership style and grew with it along with other learned skills implemented. My extracurriculars were one of many factors why I had a lot to write in my UC applications and got into five our of six UCs I applied to!!</a:t>
                      </a:r>
                    </a:p>
                  </a:txBody>
                  <a:tcPr marL="4763" marR="4763" marT="4763" marB="0" anchor="ctr"/>
                </a:tc>
                <a:extLst>
                  <a:ext uri="{0D108BD9-81ED-4DB2-BD59-A6C34878D82A}">
                    <a16:rowId xmlns:a16="http://schemas.microsoft.com/office/drawing/2014/main" val="2140264788"/>
                  </a:ext>
                </a:extLst>
              </a:tr>
              <a:tr h="444114">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Professor Valenzuela English courses with her wise words </a:t>
                      </a:r>
                    </a:p>
                  </a:txBody>
                  <a:tcPr marL="4763" marR="4763" marT="4763" marB="0" anchor="ctr"/>
                </a:tc>
                <a:extLst>
                  <a:ext uri="{0D108BD9-81ED-4DB2-BD59-A6C34878D82A}">
                    <a16:rowId xmlns:a16="http://schemas.microsoft.com/office/drawing/2014/main" val="2718765192"/>
                  </a:ext>
                </a:extLst>
              </a:tr>
            </a:tbl>
          </a:graphicData>
        </a:graphic>
      </p:graphicFrame>
    </p:spTree>
    <p:extLst>
      <p:ext uri="{BB962C8B-B14F-4D97-AF65-F5344CB8AC3E}">
        <p14:creationId xmlns:p14="http://schemas.microsoft.com/office/powerpoint/2010/main" val="208002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F418E5A-339D-3A5D-0A31-14FDC0D6E5FE}"/>
              </a:ext>
            </a:extLst>
          </p:cNvPr>
          <p:cNvGraphicFramePr>
            <a:graphicFrameLocks noGrp="1"/>
          </p:cNvGraphicFramePr>
          <p:nvPr>
            <p:extLst>
              <p:ext uri="{D42A27DB-BD31-4B8C-83A1-F6EECF244321}">
                <p14:modId xmlns:p14="http://schemas.microsoft.com/office/powerpoint/2010/main" val="1914753168"/>
              </p:ext>
            </p:extLst>
          </p:nvPr>
        </p:nvGraphicFramePr>
        <p:xfrm>
          <a:off x="397368" y="538025"/>
          <a:ext cx="8349264" cy="3789922"/>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792936">
                <a:tc>
                  <a:txBody>
                    <a:bodyPr/>
                    <a:lstStyle/>
                    <a:p>
                      <a:r>
                        <a:rPr lang="en-US" sz="1600" dirty="0"/>
                        <a:t>Please describe one learning experience you had at Cañada College that has helped shape who you are.</a:t>
                      </a:r>
                    </a:p>
                  </a:txBody>
                  <a:tcPr/>
                </a:tc>
                <a:extLst>
                  <a:ext uri="{0D108BD9-81ED-4DB2-BD59-A6C34878D82A}">
                    <a16:rowId xmlns:a16="http://schemas.microsoft.com/office/drawing/2014/main" val="10000"/>
                  </a:ext>
                </a:extLst>
              </a:tr>
              <a:tr h="507757">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Each class gave me a lot of new information and I learned how to apply it in my work.</a:t>
                      </a:r>
                    </a:p>
                  </a:txBody>
                  <a:tcPr marL="4763" marR="4763" marT="4763" marB="0" anchor="ctr"/>
                </a:tc>
                <a:extLst>
                  <a:ext uri="{0D108BD9-81ED-4DB2-BD59-A6C34878D82A}">
                    <a16:rowId xmlns:a16="http://schemas.microsoft.com/office/drawing/2014/main" val="10001"/>
                  </a:ext>
                </a:extLst>
              </a:tr>
              <a:tr h="507757">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Always seek out help when you are having a hard time. </a:t>
                      </a:r>
                    </a:p>
                  </a:txBody>
                  <a:tcPr marL="4763" marR="4763" marT="4763" marB="0" anchor="ctr"/>
                </a:tc>
                <a:extLst>
                  <a:ext uri="{0D108BD9-81ED-4DB2-BD59-A6C34878D82A}">
                    <a16:rowId xmlns:a16="http://schemas.microsoft.com/office/drawing/2014/main" val="10002"/>
                  </a:ext>
                </a:extLst>
              </a:tr>
              <a:tr h="507757">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All my efforts to learn English helped to change my family life.  </a:t>
                      </a:r>
                    </a:p>
                  </a:txBody>
                  <a:tcPr marL="4763" marR="4763" marT="4763" marB="0" anchor="ctr"/>
                </a:tc>
                <a:extLst>
                  <a:ext uri="{0D108BD9-81ED-4DB2-BD59-A6C34878D82A}">
                    <a16:rowId xmlns:a16="http://schemas.microsoft.com/office/drawing/2014/main" val="10005"/>
                  </a:ext>
                </a:extLst>
              </a:tr>
              <a:tr h="590790">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-The Promise Scholars workshops I've attended have helped me immensely in shaping the person I'm today in many aspects such as mentally, physically, &amp; educationally wise. </a:t>
                      </a:r>
                    </a:p>
                  </a:txBody>
                  <a:tcPr marL="4763" marR="4763" marT="4763" marB="0" anchor="ctr"/>
                </a:tc>
                <a:extLst>
                  <a:ext uri="{0D108BD9-81ED-4DB2-BD59-A6C34878D82A}">
                    <a16:rowId xmlns:a16="http://schemas.microsoft.com/office/drawing/2014/main" val="10007"/>
                  </a:ext>
                </a:extLst>
              </a:tr>
              <a:tr h="882925">
                <a:tc>
                  <a:txBody>
                    <a:bodyPr/>
                    <a:lstStyle/>
                    <a:p>
                      <a:pPr marL="0" algn="l" defTabSz="457200" rtl="0" eaLnBrk="1" fontAlgn="ctr" latinLnBrk="0" hangingPunct="1"/>
                      <a:r>
                        <a:rPr lang="en-US" sz="1400" b="0" i="0" u="none" strike="noStrike" kern="1200" dirty="0">
                          <a:solidFill>
                            <a:schemeClr val="tx1"/>
                          </a:solidFill>
                          <a:effectLst/>
                          <a:latin typeface="Calibri" panose="020F0502020204030204" pitchFamily="34" charset="0"/>
                          <a:ea typeface="+mn-ea"/>
                          <a:cs typeface="+mn-cs"/>
                        </a:rPr>
                        <a:t>One experience at Canada that shaped me was realizing how my hard work through the COVID-19 pandemic allowed me to still succeed during the pandemic. I finished all my coursework on time and had the amazing opportunity of getting accepted into a nursing program a semester early.</a:t>
                      </a:r>
                    </a:p>
                  </a:txBody>
                  <a:tcPr marL="4763" marR="4763" marT="4763"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339533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1869" y="400104"/>
            <a:ext cx="7772400" cy="1470025"/>
          </a:xfrm>
        </p:spPr>
        <p:txBody>
          <a:bodyPr>
            <a:normAutofit/>
          </a:bodyPr>
          <a:lstStyle/>
          <a:p>
            <a:pPr algn="l"/>
            <a:r>
              <a:rPr lang="en-US" dirty="0"/>
              <a:t>Cañada College</a:t>
            </a:r>
            <a:br>
              <a:rPr lang="en-US" dirty="0"/>
            </a:br>
            <a:r>
              <a:rPr lang="en-US" sz="3200" dirty="0"/>
              <a:t>2023 Survey Respondents</a:t>
            </a:r>
          </a:p>
        </p:txBody>
      </p:sp>
      <p:sp>
        <p:nvSpPr>
          <p:cNvPr id="4" name="TextBox 3"/>
          <p:cNvSpPr txBox="1"/>
          <p:nvPr/>
        </p:nvSpPr>
        <p:spPr>
          <a:xfrm>
            <a:off x="394138" y="2676195"/>
            <a:ext cx="8290527" cy="3123932"/>
          </a:xfrm>
          <a:prstGeom prst="rect">
            <a:avLst/>
          </a:prstGeom>
          <a:noFill/>
        </p:spPr>
        <p:txBody>
          <a:bodyPr wrap="square" rtlCol="0">
            <a:spAutoFit/>
          </a:bodyPr>
          <a:lstStyle/>
          <a:p>
            <a:pPr marL="285750" indent="-285750">
              <a:buFont typeface="Arial" panose="020B0604020202020204" pitchFamily="34" charset="0"/>
              <a:buChar char="•"/>
            </a:pPr>
            <a:r>
              <a:rPr lang="en-US" sz="2800" dirty="0"/>
              <a:t>163 out of 516 responded (32%)</a:t>
            </a:r>
          </a:p>
          <a:p>
            <a:endParaRPr lang="en-US" sz="2800" dirty="0"/>
          </a:p>
          <a:p>
            <a:pPr marL="285750" indent="-285750">
              <a:spcAft>
                <a:spcPts val="600"/>
              </a:spcAft>
              <a:buFont typeface="Arial" panose="020B0604020202020204" pitchFamily="34" charset="0"/>
              <a:buChar char="•"/>
            </a:pPr>
            <a:r>
              <a:rPr lang="en-US" sz="2800" dirty="0"/>
              <a:t>Survey respondents were generally representative of the graduating class (completers), except: </a:t>
            </a:r>
            <a:endParaRPr lang="en-US" sz="2400" dirty="0"/>
          </a:p>
          <a:p>
            <a:pPr marL="742950" lvl="1" indent="-285750">
              <a:buFont typeface="Arial" panose="020B0604020202020204" pitchFamily="34" charset="0"/>
              <a:buChar char="•"/>
            </a:pPr>
            <a:r>
              <a:rPr lang="en-US" sz="2000" dirty="0"/>
              <a:t>Female completers more likely to respond than male completers</a:t>
            </a:r>
          </a:p>
          <a:p>
            <a:pPr marL="742950" lvl="1" indent="-285750">
              <a:buFont typeface="Arial" panose="020B0604020202020204" pitchFamily="34" charset="0"/>
              <a:buChar char="•"/>
            </a:pPr>
            <a:r>
              <a:rPr lang="en-US" sz="2000" dirty="0"/>
              <a:t>Degree completers </a:t>
            </a:r>
            <a:r>
              <a:rPr lang="en-US" sz="2000"/>
              <a:t>were more likely </a:t>
            </a:r>
            <a:r>
              <a:rPr lang="en-US" sz="2000" dirty="0"/>
              <a:t>to respond than those earning a Certificate and no Degree</a:t>
            </a:r>
          </a:p>
          <a:p>
            <a:pPr marL="742950" lvl="1" indent="-285750">
              <a:buFont typeface="Arial" panose="020B0604020202020204" pitchFamily="34" charset="0"/>
              <a:buChar char="•"/>
            </a:pPr>
            <a:r>
              <a:rPr lang="en-US" sz="2000" dirty="0"/>
              <a:t>Older completers more likely to respond than younger completers</a:t>
            </a:r>
          </a:p>
        </p:txBody>
      </p:sp>
      <p:pic>
        <p:nvPicPr>
          <p:cNvPr id="5" name="Picture 4"/>
          <p:cNvPicPr>
            <a:picLocks noChangeAspect="1"/>
          </p:cNvPicPr>
          <p:nvPr/>
        </p:nvPicPr>
        <p:blipFill>
          <a:blip r:embed="rId3"/>
          <a:stretch>
            <a:fillRect/>
          </a:stretch>
        </p:blipFill>
        <p:spPr>
          <a:xfrm>
            <a:off x="6103390" y="249292"/>
            <a:ext cx="2581275" cy="1771650"/>
          </a:xfrm>
          <a:prstGeom prst="rect">
            <a:avLst/>
          </a:prstGeom>
        </p:spPr>
      </p:pic>
      <p:cxnSp>
        <p:nvCxnSpPr>
          <p:cNvPr id="7" name="Straight Connector 6"/>
          <p:cNvCxnSpPr/>
          <p:nvPr/>
        </p:nvCxnSpPr>
        <p:spPr>
          <a:xfrm>
            <a:off x="394138" y="2020942"/>
            <a:ext cx="5841124" cy="0"/>
          </a:xfrm>
          <a:prstGeom prst="line">
            <a:avLst/>
          </a:prstGeom>
          <a:ln>
            <a:solidFill>
              <a:srgbClr val="00634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220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243D15-DABD-A2C8-1899-37571078B731}"/>
              </a:ext>
            </a:extLst>
          </p:cNvPr>
          <p:cNvSpPr txBox="1"/>
          <p:nvPr/>
        </p:nvSpPr>
        <p:spPr>
          <a:xfrm>
            <a:off x="2345748" y="146776"/>
            <a:ext cx="4452504" cy="1107996"/>
          </a:xfrm>
          <a:prstGeom prst="rect">
            <a:avLst/>
          </a:prstGeom>
          <a:noFill/>
        </p:spPr>
        <p:txBody>
          <a:bodyPr wrap="square" rtlCol="0">
            <a:spAutoFit/>
          </a:bodyPr>
          <a:lstStyle/>
          <a:p>
            <a:pPr algn="ctr"/>
            <a:r>
              <a:rPr lang="en-US" sz="2400" b="0" i="0" u="none" strike="noStrike" kern="1200" spc="0" baseline="0" dirty="0"/>
              <a:t>Age of Completers and Survey Responders</a:t>
            </a:r>
          </a:p>
          <a:p>
            <a:endParaRPr lang="en-US" dirty="0"/>
          </a:p>
        </p:txBody>
      </p:sp>
      <p:graphicFrame>
        <p:nvGraphicFramePr>
          <p:cNvPr id="5" name="Chart 4">
            <a:extLst>
              <a:ext uri="{FF2B5EF4-FFF2-40B4-BE49-F238E27FC236}">
                <a16:creationId xmlns:a16="http://schemas.microsoft.com/office/drawing/2014/main" id="{70B5440B-BDDA-4BA8-9FFC-190405CEF09E}"/>
              </a:ext>
            </a:extLst>
          </p:cNvPr>
          <p:cNvGraphicFramePr>
            <a:graphicFrameLocks/>
          </p:cNvGraphicFramePr>
          <p:nvPr>
            <p:extLst>
              <p:ext uri="{D42A27DB-BD31-4B8C-83A1-F6EECF244321}">
                <p14:modId xmlns:p14="http://schemas.microsoft.com/office/powerpoint/2010/main" val="101621936"/>
              </p:ext>
            </p:extLst>
          </p:nvPr>
        </p:nvGraphicFramePr>
        <p:xfrm>
          <a:off x="247650" y="1121421"/>
          <a:ext cx="7591425" cy="5456453"/>
        </p:xfrm>
        <a:graphic>
          <a:graphicData uri="http://schemas.openxmlformats.org/drawingml/2006/chart">
            <c:chart xmlns:c="http://schemas.openxmlformats.org/drawingml/2006/chart" xmlns:r="http://schemas.openxmlformats.org/officeDocument/2006/relationships" r:id="rId3"/>
          </a:graphicData>
        </a:graphic>
      </p:graphicFrame>
      <p:sp>
        <p:nvSpPr>
          <p:cNvPr id="3" name="Speech Bubble: Rectangle 2">
            <a:extLst>
              <a:ext uri="{FF2B5EF4-FFF2-40B4-BE49-F238E27FC236}">
                <a16:creationId xmlns:a16="http://schemas.microsoft.com/office/drawing/2014/main" id="{8F542E55-4889-434F-97C8-99D3278DABC5}"/>
              </a:ext>
            </a:extLst>
          </p:cNvPr>
          <p:cNvSpPr/>
          <p:nvPr/>
        </p:nvSpPr>
        <p:spPr>
          <a:xfrm>
            <a:off x="6886575" y="3009900"/>
            <a:ext cx="2076450" cy="1257300"/>
          </a:xfrm>
          <a:prstGeom prst="wedgeRectCallout">
            <a:avLst>
              <a:gd name="adj1" fmla="val -91934"/>
              <a:gd name="adj2" fmla="val 450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42% of completers are over the age of 29</a:t>
            </a:r>
          </a:p>
        </p:txBody>
      </p:sp>
      <p:sp>
        <p:nvSpPr>
          <p:cNvPr id="6" name="Arc 5">
            <a:extLst>
              <a:ext uri="{FF2B5EF4-FFF2-40B4-BE49-F238E27FC236}">
                <a16:creationId xmlns:a16="http://schemas.microsoft.com/office/drawing/2014/main" id="{AEA6F5C1-7781-4659-B0A1-9677C18CF479}"/>
              </a:ext>
            </a:extLst>
          </p:cNvPr>
          <p:cNvSpPr/>
          <p:nvPr/>
        </p:nvSpPr>
        <p:spPr>
          <a:xfrm rot="1990651">
            <a:off x="2966555" y="2695574"/>
            <a:ext cx="2838450" cy="4019550"/>
          </a:xfrm>
          <a:prstGeom prst="arc">
            <a:avLst>
              <a:gd name="adj1" fmla="val 17194687"/>
              <a:gd name="adj2" fmla="val 81949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40071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F715A14A-15EF-4FB0-A64A-7F8DF90120E2}"/>
              </a:ext>
            </a:extLst>
          </p:cNvPr>
          <p:cNvGraphicFramePr>
            <a:graphicFrameLocks/>
          </p:cNvGraphicFramePr>
          <p:nvPr>
            <p:extLst>
              <p:ext uri="{D42A27DB-BD31-4B8C-83A1-F6EECF244321}">
                <p14:modId xmlns:p14="http://schemas.microsoft.com/office/powerpoint/2010/main" val="3773986479"/>
              </p:ext>
            </p:extLst>
          </p:nvPr>
        </p:nvGraphicFramePr>
        <p:xfrm>
          <a:off x="353568" y="1426464"/>
          <a:ext cx="8351520" cy="471830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FBFE9626-AE52-463C-97AB-2A8446DA43AB}"/>
              </a:ext>
            </a:extLst>
          </p:cNvPr>
          <p:cNvSpPr txBox="1"/>
          <p:nvPr/>
        </p:nvSpPr>
        <p:spPr>
          <a:xfrm>
            <a:off x="633984" y="372671"/>
            <a:ext cx="8071104" cy="461665"/>
          </a:xfrm>
          <a:prstGeom prst="rect">
            <a:avLst/>
          </a:prstGeom>
          <a:noFill/>
        </p:spPr>
        <p:txBody>
          <a:bodyPr wrap="square" rtlCol="0">
            <a:spAutoFit/>
          </a:bodyPr>
          <a:lstStyle/>
          <a:p>
            <a:pPr algn="ctr"/>
            <a:r>
              <a:rPr lang="en-US" sz="2400" dirty="0"/>
              <a:t>Completion and Survey Response Rates by Race/Ethnicity</a:t>
            </a:r>
          </a:p>
        </p:txBody>
      </p:sp>
    </p:spTree>
    <p:extLst>
      <p:ext uri="{BB962C8B-B14F-4D97-AF65-F5344CB8AC3E}">
        <p14:creationId xmlns:p14="http://schemas.microsoft.com/office/powerpoint/2010/main" val="2451967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9C7C96B-0301-4D95-8D45-45B35BDB6061}"/>
              </a:ext>
            </a:extLst>
          </p:cNvPr>
          <p:cNvGraphicFramePr>
            <a:graphicFrameLocks/>
          </p:cNvGraphicFramePr>
          <p:nvPr>
            <p:extLst>
              <p:ext uri="{D42A27DB-BD31-4B8C-83A1-F6EECF244321}">
                <p14:modId xmlns:p14="http://schemas.microsoft.com/office/powerpoint/2010/main" val="2426686722"/>
              </p:ext>
            </p:extLst>
          </p:nvPr>
        </p:nvGraphicFramePr>
        <p:xfrm>
          <a:off x="390144" y="1487424"/>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9EEDC7AE-F96E-4008-95E2-2698EFB4696B}"/>
              </a:ext>
            </a:extLst>
          </p:cNvPr>
          <p:cNvSpPr txBox="1"/>
          <p:nvPr/>
        </p:nvSpPr>
        <p:spPr>
          <a:xfrm>
            <a:off x="176212" y="493776"/>
            <a:ext cx="8791575" cy="707886"/>
          </a:xfrm>
          <a:prstGeom prst="rect">
            <a:avLst/>
          </a:prstGeom>
          <a:noFill/>
        </p:spPr>
        <p:txBody>
          <a:bodyPr wrap="square" rtlCol="0">
            <a:spAutoFit/>
          </a:bodyPr>
          <a:lstStyle/>
          <a:p>
            <a:pPr algn="ctr"/>
            <a:r>
              <a:rPr lang="en-US" sz="2000" dirty="0"/>
              <a:t>Hispanic Female students are more likely to complete a degree or certificate</a:t>
            </a:r>
          </a:p>
          <a:p>
            <a:pPr algn="ctr"/>
            <a:r>
              <a:rPr lang="en-US" sz="2000" dirty="0"/>
              <a:t>Hispanic Male students are less likely to complete a degree or certificate</a:t>
            </a:r>
          </a:p>
        </p:txBody>
      </p:sp>
    </p:spTree>
    <p:extLst>
      <p:ext uri="{BB962C8B-B14F-4D97-AF65-F5344CB8AC3E}">
        <p14:creationId xmlns:p14="http://schemas.microsoft.com/office/powerpoint/2010/main" val="286226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E98F3C-536E-463E-A170-D334512C54BD}"/>
              </a:ext>
            </a:extLst>
          </p:cNvPr>
          <p:cNvSpPr txBox="1"/>
          <p:nvPr/>
        </p:nvSpPr>
        <p:spPr>
          <a:xfrm>
            <a:off x="633984" y="372671"/>
            <a:ext cx="8071104" cy="830997"/>
          </a:xfrm>
          <a:prstGeom prst="rect">
            <a:avLst/>
          </a:prstGeom>
          <a:noFill/>
        </p:spPr>
        <p:txBody>
          <a:bodyPr wrap="square" rtlCol="0">
            <a:spAutoFit/>
          </a:bodyPr>
          <a:lstStyle/>
          <a:p>
            <a:pPr algn="ctr"/>
            <a:r>
              <a:rPr lang="en-US" sz="2400" dirty="0"/>
              <a:t>Non-Hispanic Male students are also less likely to complete a degree or certificate, although it is less pronounced</a:t>
            </a:r>
          </a:p>
        </p:txBody>
      </p:sp>
      <p:graphicFrame>
        <p:nvGraphicFramePr>
          <p:cNvPr id="5" name="Chart 4">
            <a:extLst>
              <a:ext uri="{FF2B5EF4-FFF2-40B4-BE49-F238E27FC236}">
                <a16:creationId xmlns:a16="http://schemas.microsoft.com/office/drawing/2014/main" id="{BF7D8234-84BC-4722-8719-EB5FED47FF49}"/>
              </a:ext>
            </a:extLst>
          </p:cNvPr>
          <p:cNvGraphicFramePr>
            <a:graphicFrameLocks/>
          </p:cNvGraphicFramePr>
          <p:nvPr>
            <p:extLst>
              <p:ext uri="{D42A27DB-BD31-4B8C-83A1-F6EECF244321}">
                <p14:modId xmlns:p14="http://schemas.microsoft.com/office/powerpoint/2010/main" val="2645469428"/>
              </p:ext>
            </p:extLst>
          </p:nvPr>
        </p:nvGraphicFramePr>
        <p:xfrm>
          <a:off x="633984" y="1353312"/>
          <a:ext cx="7961376" cy="4986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17247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D820DFCF-E827-4557-A771-EB8391B8A7D4}"/>
              </a:ext>
            </a:extLst>
          </p:cNvPr>
          <p:cNvGraphicFramePr>
            <a:graphicFrameLocks/>
          </p:cNvGraphicFramePr>
          <p:nvPr>
            <p:extLst>
              <p:ext uri="{D42A27DB-BD31-4B8C-83A1-F6EECF244321}">
                <p14:modId xmlns:p14="http://schemas.microsoft.com/office/powerpoint/2010/main" val="3124087953"/>
              </p:ext>
            </p:extLst>
          </p:nvPr>
        </p:nvGraphicFramePr>
        <p:xfrm>
          <a:off x="512064" y="1365504"/>
          <a:ext cx="8144256" cy="510844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26AD7487-BC0F-42B6-880A-CAA7F1B625B4}"/>
              </a:ext>
            </a:extLst>
          </p:cNvPr>
          <p:cNvSpPr txBox="1"/>
          <p:nvPr/>
        </p:nvSpPr>
        <p:spPr>
          <a:xfrm>
            <a:off x="633984" y="372671"/>
            <a:ext cx="8071104" cy="830997"/>
          </a:xfrm>
          <a:prstGeom prst="rect">
            <a:avLst/>
          </a:prstGeom>
          <a:noFill/>
        </p:spPr>
        <p:txBody>
          <a:bodyPr wrap="square" rtlCol="0">
            <a:spAutoFit/>
          </a:bodyPr>
          <a:lstStyle/>
          <a:p>
            <a:pPr algn="ctr"/>
            <a:r>
              <a:rPr lang="en-US" sz="2400" dirty="0"/>
              <a:t>First Generation Students are more likely to complete a degree or certificate</a:t>
            </a:r>
          </a:p>
        </p:txBody>
      </p:sp>
    </p:spTree>
    <p:extLst>
      <p:ext uri="{BB962C8B-B14F-4D97-AF65-F5344CB8AC3E}">
        <p14:creationId xmlns:p14="http://schemas.microsoft.com/office/powerpoint/2010/main" val="384821066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E8B826"/>
      </a:accent1>
      <a:accent2>
        <a:srgbClr val="E2CA72"/>
      </a:accent2>
      <a:accent3>
        <a:srgbClr val="BD723B"/>
      </a:accent3>
      <a:accent4>
        <a:srgbClr val="AE9376"/>
      </a:accent4>
      <a:accent5>
        <a:srgbClr val="A77F41"/>
      </a:accent5>
      <a:accent6>
        <a:srgbClr val="A1AE79"/>
      </a:accent6>
      <a:hlink>
        <a:srgbClr val="F1D06A"/>
      </a:hlink>
      <a:folHlink>
        <a:srgbClr val="EDDCA8"/>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D5CBAF11-69B7-47EA-BC01-41F77058C2A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6" ma:contentTypeDescription="Create a new document." ma:contentTypeScope="" ma:versionID="62a45d35d0d2df7e248a64a9ebb33117">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5431c2195653a300b77fb74b98ce3c0c"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2bc55ecc-363e-43e9-bfac-4ba2e86f45ee" xsi:nil="true"/>
  </documentManagement>
</p:properties>
</file>

<file path=customXml/itemProps1.xml><?xml version="1.0" encoding="utf-8"?>
<ds:datastoreItem xmlns:ds="http://schemas.openxmlformats.org/officeDocument/2006/customXml" ds:itemID="{B64BBE2E-A7B7-4DBB-8E76-0FCA031E3D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CCF6D9-68AA-4326-9ACE-A77FD502F9BB}">
  <ds:schemaRefs>
    <ds:schemaRef ds:uri="http://schemas.microsoft.com/sharepoint/v3/contenttype/forms"/>
  </ds:schemaRefs>
</ds:datastoreItem>
</file>

<file path=customXml/itemProps3.xml><?xml version="1.0" encoding="utf-8"?>
<ds:datastoreItem xmlns:ds="http://schemas.openxmlformats.org/officeDocument/2006/customXml" ds:itemID="{34BB7B99-56D6-4656-84C4-05B33F665A2C}">
  <ds:schemaRefs>
    <ds:schemaRef ds:uri="http://schemas.microsoft.com/office/2006/metadata/properties"/>
    <ds:schemaRef ds:uri="2bc55ecc-363e-43e9-bfac-4ba2e86f45ee"/>
    <ds:schemaRef ds:uri="http://purl.org/dc/terms/"/>
    <ds:schemaRef ds:uri="http://purl.org/dc/elements/1.1/"/>
    <ds:schemaRef ds:uri="http://purl.org/dc/dcmitype/"/>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bb5bbb0b-6c89-44d7-be61-0adfe653f983"/>
  </ds:schemaRefs>
</ds:datastoreItem>
</file>

<file path=docProps/app.xml><?xml version="1.0" encoding="utf-8"?>
<Properties xmlns="http://schemas.openxmlformats.org/officeDocument/2006/extended-properties" xmlns:vt="http://schemas.openxmlformats.org/officeDocument/2006/docPropsVTypes">
  <TotalTime>6967</TotalTime>
  <Words>4117</Words>
  <Application>Microsoft Office PowerPoint</Application>
  <PresentationFormat>On-screen Show (4:3)</PresentationFormat>
  <Paragraphs>315</Paragraphs>
  <Slides>36</Slides>
  <Notes>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36</vt:i4>
      </vt:variant>
    </vt:vector>
  </HeadingPairs>
  <TitlesOfParts>
    <vt:vector size="47" baseType="lpstr">
      <vt:lpstr>Arial</vt:lpstr>
      <vt:lpstr>Calibri</vt:lpstr>
      <vt:lpstr>Calibri Light</vt:lpstr>
      <vt:lpstr>Calisto MT</vt:lpstr>
      <vt:lpstr>Helvetica</vt:lpstr>
      <vt:lpstr>Helvetica Neue</vt:lpstr>
      <vt:lpstr>Trebuchet MS</vt:lpstr>
      <vt:lpstr>Wingdings</vt:lpstr>
      <vt:lpstr>Wingdings 2</vt:lpstr>
      <vt:lpstr>Custom Design</vt:lpstr>
      <vt:lpstr>Slate</vt:lpstr>
      <vt:lpstr>PowerPoint Presentation</vt:lpstr>
      <vt:lpstr>Cañada’s Existing  Institutional Learning Outcomes (ILOs)</vt:lpstr>
      <vt:lpstr>ILO Assessment</vt:lpstr>
      <vt:lpstr>Cañada College 2023 Survey Respondents</vt:lpstr>
      <vt:lpstr>PowerPoint Presentation</vt:lpstr>
      <vt:lpstr>PowerPoint Presentation</vt:lpstr>
      <vt:lpstr>PowerPoint Presentation</vt:lpstr>
      <vt:lpstr>PowerPoint Presentation</vt:lpstr>
      <vt:lpstr>PowerPoint Presentation</vt:lpstr>
      <vt:lpstr>Awards Earned by Survey Responders</vt:lpstr>
      <vt:lpstr>Type of Awards Earned</vt:lpstr>
      <vt:lpstr>PowerPoint Presentation</vt:lpstr>
      <vt:lpstr>PowerPoint Presentation</vt:lpstr>
      <vt:lpstr>PowerPoint Presentation</vt:lpstr>
      <vt:lpstr>PowerPoint Presentation</vt:lpstr>
      <vt:lpstr>Convey my ideas confidently both orally and in writing…</vt:lpstr>
      <vt:lpstr>Themes:  obstacles you experienced</vt:lpstr>
      <vt:lpstr>Themes: one learning experience that helped shape who you are</vt:lpstr>
      <vt:lpstr>Applying the new Accreditation Standards to this ILO Assessment</vt:lpstr>
      <vt:lpstr>Applying the new Accreditation Standards to this</vt:lpstr>
      <vt:lpstr>OPEN RESPONSES:  Please describe any obstacles you experienced while working towards your educational goals at Cañada College.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OPEN RESPONSES:  Please describe one learning experience you had at Cañada College that has helped shape who you are.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officegen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officegen</dc:creator>
  <cp:lastModifiedBy>Engel, Karen</cp:lastModifiedBy>
  <cp:revision>97</cp:revision>
  <dcterms:created xsi:type="dcterms:W3CDTF">2021-10-01T17:55:54Z</dcterms:created>
  <dcterms:modified xsi:type="dcterms:W3CDTF">2023-10-18T21:05:21Z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