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58" r:id="rId8"/>
    <p:sldId id="260" r:id="rId9"/>
    <p:sldId id="262" r:id="rId10"/>
    <p:sldId id="26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40"/>
    <a:srgbClr val="005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2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1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1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8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2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9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1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1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1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04BA4-C4B0-4F9C-AD46-B21E0D92984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95F42-3B19-480A-AD3F-70DBB0795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9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canvpss@smccd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pPr algn="r"/>
            <a:r>
              <a:rPr lang="en-US" dirty="0"/>
              <a:t>Proposed New Employee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29583"/>
            <a:ext cx="9144000" cy="1655762"/>
          </a:xfrm>
        </p:spPr>
        <p:txBody>
          <a:bodyPr>
            <a:normAutofit/>
          </a:bodyPr>
          <a:lstStyle/>
          <a:p>
            <a:pPr algn="r"/>
            <a:endParaRPr lang="en-US" dirty="0"/>
          </a:p>
          <a:p>
            <a:pPr algn="r"/>
            <a:r>
              <a:rPr lang="en-US" sz="2800" dirty="0"/>
              <a:t>November 2019</a:t>
            </a:r>
          </a:p>
          <a:p>
            <a:pPr algn="r"/>
            <a:r>
              <a:rPr lang="en-US" sz="1400" dirty="0"/>
              <a:t>Original Presentation: </a:t>
            </a:r>
          </a:p>
          <a:p>
            <a:pPr algn="r"/>
            <a:r>
              <a:rPr lang="en-US" sz="1400" dirty="0"/>
              <a:t>September 18, 2019</a:t>
            </a:r>
          </a:p>
          <a:p>
            <a:pPr algn="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498AE1-6B82-4424-A7C4-C905E5D3E8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4" y="2285867"/>
            <a:ext cx="6417578" cy="413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7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Monthly meetings on Fridays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583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January – Welcome/Launch</a:t>
            </a:r>
          </a:p>
          <a:p>
            <a:endParaRPr lang="en-US" dirty="0"/>
          </a:p>
          <a:p>
            <a:r>
              <a:rPr lang="en-US" dirty="0"/>
              <a:t>February</a:t>
            </a:r>
          </a:p>
          <a:p>
            <a:endParaRPr lang="en-US" dirty="0"/>
          </a:p>
          <a:p>
            <a:r>
              <a:rPr lang="en-US" dirty="0"/>
              <a:t>March</a:t>
            </a:r>
          </a:p>
          <a:p>
            <a:endParaRPr lang="en-US" dirty="0"/>
          </a:p>
          <a:p>
            <a:r>
              <a:rPr lang="en-US" dirty="0"/>
              <a:t>April </a:t>
            </a:r>
          </a:p>
          <a:p>
            <a:endParaRPr lang="en-US" dirty="0"/>
          </a:p>
          <a:p>
            <a:r>
              <a:rPr lang="en-US" dirty="0"/>
              <a:t>May? – Closing Event</a:t>
            </a:r>
          </a:p>
        </p:txBody>
      </p:sp>
    </p:spTree>
    <p:extLst>
      <p:ext uri="{BB962C8B-B14F-4D97-AF65-F5344CB8AC3E}">
        <p14:creationId xmlns:p14="http://schemas.microsoft.com/office/powerpoint/2010/main" val="402276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418" y="50006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Daily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97" y="1825625"/>
            <a:ext cx="11755395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830AM – 900AM                    		Breakfast and Community-Building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900AM – 1100AM                  		Foundational Material for ALL employees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1100AM – 1200PM (or longer)           	Faculty, Classified Professionals, &amp;</a:t>
            </a:r>
          </a:p>
          <a:p>
            <a:pPr marL="0" indent="0">
              <a:buNone/>
            </a:pPr>
            <a:r>
              <a:rPr lang="en-US" dirty="0"/>
              <a:t>						Administrator Break-Outs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8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does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143" y="1825625"/>
            <a:ext cx="10515600" cy="476812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2900" dirty="0"/>
              <a:t> </a:t>
            </a:r>
          </a:p>
          <a:p>
            <a:pPr marL="0" indent="0">
              <a:buNone/>
            </a:pPr>
            <a:r>
              <a:rPr lang="en-US" sz="2900" b="1" dirty="0"/>
              <a:t>FACULTY Planning Group*</a:t>
            </a:r>
          </a:p>
          <a:p>
            <a:pPr marL="0" lvl="0" indent="0">
              <a:buNone/>
            </a:pPr>
            <a:r>
              <a:rPr lang="en-US" sz="2900" dirty="0"/>
              <a:t>Academic Senate</a:t>
            </a:r>
          </a:p>
          <a:p>
            <a:pPr marL="0" lvl="0" indent="0">
              <a:buNone/>
            </a:pPr>
            <a:r>
              <a:rPr lang="en-US" sz="2900" dirty="0"/>
              <a:t>Office of the Vice President of Instruction</a:t>
            </a:r>
          </a:p>
          <a:p>
            <a:pPr marL="0" indent="0">
              <a:buNone/>
            </a:pPr>
            <a:r>
              <a:rPr lang="en-US" sz="2900" dirty="0"/>
              <a:t> </a:t>
            </a:r>
          </a:p>
          <a:p>
            <a:pPr marL="0" indent="0">
              <a:buNone/>
            </a:pPr>
            <a:r>
              <a:rPr lang="en-US" sz="2900" b="1" dirty="0"/>
              <a:t>CLASSIFIED PROFESSIONALS Planning Group*</a:t>
            </a:r>
          </a:p>
          <a:p>
            <a:pPr marL="0" lvl="0" indent="0">
              <a:buNone/>
            </a:pPr>
            <a:r>
              <a:rPr lang="en-US" sz="2900" dirty="0"/>
              <a:t>Classified Senate</a:t>
            </a:r>
          </a:p>
          <a:p>
            <a:pPr marL="0" lvl="0" indent="0">
              <a:buNone/>
            </a:pPr>
            <a:r>
              <a:rPr lang="en-US" sz="2900" dirty="0"/>
              <a:t>Office of the Vice President of Student Services </a:t>
            </a:r>
          </a:p>
          <a:p>
            <a:pPr marL="0" indent="0">
              <a:buNone/>
            </a:pPr>
            <a:r>
              <a:rPr lang="en-US" sz="2900" dirty="0"/>
              <a:t> </a:t>
            </a:r>
          </a:p>
          <a:p>
            <a:pPr marL="0" indent="0">
              <a:buNone/>
            </a:pPr>
            <a:r>
              <a:rPr lang="en-US" sz="2900" b="1" dirty="0"/>
              <a:t>ADMINISTRATION Planning Group*</a:t>
            </a:r>
          </a:p>
          <a:p>
            <a:pPr marL="0" lvl="0" indent="0">
              <a:buNone/>
            </a:pPr>
            <a:r>
              <a:rPr lang="en-US" sz="2900" dirty="0"/>
              <a:t>Office of the Vice President of Administrative Services</a:t>
            </a:r>
          </a:p>
          <a:p>
            <a:pPr marL="0" lvl="0" indent="0">
              <a:buNone/>
            </a:pPr>
            <a:r>
              <a:rPr lang="en-US" sz="2900" dirty="0"/>
              <a:t>Office of the President </a:t>
            </a:r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r>
              <a:rPr lang="en-US" sz="2900" b="1" dirty="0">
                <a:highlight>
                  <a:srgbClr val="FFFF00"/>
                </a:highlight>
              </a:rPr>
              <a:t>PROFESSIONAL LEARNING COMMITTEE</a:t>
            </a:r>
            <a:r>
              <a:rPr lang="en-US" sz="2900" dirty="0">
                <a:highlight>
                  <a:srgbClr val="FFFF00"/>
                </a:highlight>
              </a:rPr>
              <a:t>: serves as Steering Committee for New Employee Training; reports to Administrative Planning Council</a:t>
            </a:r>
          </a:p>
          <a:p>
            <a:pPr marL="0" indent="0">
              <a:buNone/>
            </a:pPr>
            <a:r>
              <a:rPr lang="en-US" sz="2900" dirty="0"/>
              <a:t> </a:t>
            </a:r>
          </a:p>
          <a:p>
            <a:pPr marL="0" indent="0" algn="r">
              <a:buNone/>
            </a:pPr>
            <a:r>
              <a:rPr lang="en-US" sz="2900" i="1" dirty="0"/>
              <a:t>*Responsible for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40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086" y="35673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7295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Canvas Professional Learning Committee Shell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New Employee Handbook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Other Handbooks and Guides? 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41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C838-176B-4AA6-9616-AD71184B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Draft Plan: Spring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44373-1569-42A4-A1D3-D09B83630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55000" lnSpcReduction="20000"/>
          </a:bodyPr>
          <a:lstStyle/>
          <a:p>
            <a:r>
              <a:rPr lang="en-US" b="1" dirty="0"/>
              <a:t>January 2019 – Welcome and Orientation (President, Professional Learning Leads &amp; Senate Presidents)</a:t>
            </a:r>
          </a:p>
          <a:p>
            <a:pPr lvl="1"/>
            <a:r>
              <a:rPr lang="en-US" dirty="0"/>
              <a:t>BREAKFAST </a:t>
            </a:r>
          </a:p>
          <a:p>
            <a:pPr lvl="1"/>
            <a:r>
              <a:rPr lang="en-US" dirty="0"/>
              <a:t>Pre-test</a:t>
            </a:r>
          </a:p>
          <a:p>
            <a:pPr lvl="1"/>
            <a:r>
              <a:rPr lang="en-US" dirty="0"/>
              <a:t>California Community College</a:t>
            </a:r>
          </a:p>
          <a:p>
            <a:pPr lvl="1"/>
            <a:r>
              <a:rPr lang="en-US" dirty="0"/>
              <a:t>SMCCD</a:t>
            </a:r>
          </a:p>
          <a:p>
            <a:pPr lvl="1"/>
            <a:r>
              <a:rPr lang="en-US" dirty="0"/>
              <a:t>Cañada College </a:t>
            </a:r>
          </a:p>
          <a:p>
            <a:pPr lvl="1"/>
            <a:r>
              <a:rPr lang="en-US" dirty="0"/>
              <a:t>Campus tour</a:t>
            </a:r>
          </a:p>
          <a:p>
            <a:pPr lvl="1"/>
            <a:r>
              <a:rPr lang="en-US" dirty="0"/>
              <a:t>Technical Support/Toolkit – Employee Handbook</a:t>
            </a:r>
          </a:p>
          <a:p>
            <a:endParaRPr lang="en-US" dirty="0"/>
          </a:p>
          <a:p>
            <a:r>
              <a:rPr lang="en-US" b="1" dirty="0"/>
              <a:t>February 2019 – People &amp; Services (VPs)</a:t>
            </a:r>
          </a:p>
          <a:p>
            <a:pPr lvl="1"/>
            <a:r>
              <a:rPr lang="en-US" dirty="0"/>
              <a:t>BREAKFAST </a:t>
            </a:r>
          </a:p>
          <a:p>
            <a:pPr lvl="1"/>
            <a:r>
              <a:rPr lang="en-US" dirty="0"/>
              <a:t>Org Charts</a:t>
            </a:r>
          </a:p>
          <a:p>
            <a:pPr lvl="1"/>
            <a:r>
              <a:rPr lang="en-US" dirty="0"/>
              <a:t>Public Safety </a:t>
            </a:r>
          </a:p>
          <a:p>
            <a:pPr lvl="1"/>
            <a:r>
              <a:rPr lang="en-US" dirty="0"/>
              <a:t>CARES/Wellness Center</a:t>
            </a:r>
          </a:p>
          <a:p>
            <a:pPr lvl="1"/>
            <a:r>
              <a:rPr lang="en-US" dirty="0"/>
              <a:t>Title IX/Conduct</a:t>
            </a:r>
          </a:p>
          <a:p>
            <a:pPr lvl="1"/>
            <a:r>
              <a:rPr lang="en-US" dirty="0"/>
              <a:t>ADA/504 accommodations</a:t>
            </a:r>
          </a:p>
          <a:p>
            <a:pPr lvl="1"/>
            <a:r>
              <a:rPr lang="en-US" dirty="0"/>
              <a:t>Employee Assistance Program (EAP)</a:t>
            </a:r>
          </a:p>
          <a:p>
            <a:pPr lvl="1"/>
            <a:r>
              <a:rPr lang="en-US" dirty="0"/>
              <a:t>FERPA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March 2019 – College Governance (PRIE, Council leaders)</a:t>
            </a:r>
          </a:p>
          <a:p>
            <a:pPr lvl="1"/>
            <a:r>
              <a:rPr lang="en-US" dirty="0"/>
              <a:t>BREAKFAST </a:t>
            </a:r>
          </a:p>
          <a:p>
            <a:pPr lvl="1"/>
            <a:r>
              <a:rPr lang="en-US" dirty="0"/>
              <a:t>Strategic Planning, Planning Council orientations, Program Review </a:t>
            </a:r>
          </a:p>
          <a:p>
            <a:pPr lvl="1"/>
            <a:r>
              <a:rPr lang="en-US" dirty="0"/>
              <a:t>Senate and CBA intros and overviews</a:t>
            </a:r>
          </a:p>
          <a:p>
            <a:endParaRPr lang="en-US" dirty="0"/>
          </a:p>
          <a:p>
            <a:r>
              <a:rPr lang="en-US" b="1" dirty="0"/>
              <a:t>April 2019 – Campus Community Awareness (Karen &amp; Mayra)</a:t>
            </a:r>
          </a:p>
          <a:p>
            <a:pPr lvl="1"/>
            <a:r>
              <a:rPr lang="en-US" dirty="0"/>
              <a:t>Feedback from pilot participants</a:t>
            </a:r>
          </a:p>
          <a:p>
            <a:pPr lvl="1"/>
            <a:r>
              <a:rPr lang="en-US" dirty="0"/>
              <a:t>Who we are? (data and major initiatives) </a:t>
            </a:r>
          </a:p>
          <a:p>
            <a:pPr lvl="2"/>
            <a:r>
              <a:rPr lang="en-US" dirty="0"/>
              <a:t>Strategic Enrollment Management</a:t>
            </a:r>
          </a:p>
          <a:p>
            <a:pPr lvl="2"/>
            <a:r>
              <a:rPr lang="en-US" dirty="0"/>
              <a:t>College Re-Design (Guided Pathways, Equity, etc.)</a:t>
            </a:r>
          </a:p>
          <a:p>
            <a:pPr lvl="1"/>
            <a:r>
              <a:rPr lang="en-US" dirty="0"/>
              <a:t>LUNCH w/Redwood City (North Fair Oaks, Sienna, Woodside, etc.) OR lunch on campus with community partners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May 2019 – Continued Supports (President, Professional Learning Leads &amp; Senate Presidents)</a:t>
            </a:r>
          </a:p>
          <a:p>
            <a:pPr lvl="1"/>
            <a:r>
              <a:rPr lang="en-US" dirty="0"/>
              <a:t>Connect with a mentor/coach</a:t>
            </a:r>
          </a:p>
          <a:p>
            <a:pPr lvl="1"/>
            <a:r>
              <a:rPr lang="en-US" dirty="0"/>
              <a:t>FOOD!</a:t>
            </a:r>
          </a:p>
          <a:p>
            <a:pPr lvl="1"/>
            <a:r>
              <a:rPr lang="en-US" dirty="0"/>
              <a:t>Post-test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11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4A362-B7FC-4125-9BEC-DB01E7481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0F397-3880-4B69-9D4C-DB9ABD40C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FUNDING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Need funding for breakfast/lunch and “welcome to Cañada” swag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Possible resources: VPs, President, Prof. Learning Committee?</a:t>
            </a:r>
          </a:p>
          <a:p>
            <a:pPr lvl="0"/>
            <a:r>
              <a:rPr lang="en-US" dirty="0"/>
              <a:t>Visit Classified and Academic Senates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Thurs, November 14, 2019 </a:t>
            </a:r>
          </a:p>
          <a:p>
            <a:pPr lvl="0"/>
            <a:r>
              <a:rPr lang="en-US" dirty="0"/>
              <a:t>November meeting (College Council)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 Tentative: Friday, November 22, 2019 @ 2PM</a:t>
            </a:r>
          </a:p>
          <a:p>
            <a:pPr lvl="0"/>
            <a:r>
              <a:rPr lang="en-US" dirty="0"/>
              <a:t>December meeting/deadline for specific group content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TBA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68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10" y="1775902"/>
            <a:ext cx="10515600" cy="3098204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/>
              <a:t>Any allergic reactions or impressions? </a:t>
            </a:r>
          </a:p>
          <a:p>
            <a:pPr algn="r"/>
            <a:endParaRPr lang="en-US" dirty="0"/>
          </a:p>
          <a:p>
            <a:pPr marL="0" indent="0" algn="r">
              <a:buNone/>
            </a:pPr>
            <a:r>
              <a:rPr lang="en-US" dirty="0"/>
              <a:t>For any questions that you may have</a:t>
            </a:r>
          </a:p>
          <a:p>
            <a:pPr marL="0" indent="0" algn="r">
              <a:buNone/>
            </a:pPr>
            <a:r>
              <a:rPr lang="en-US" dirty="0"/>
              <a:t>or if you wish to get involved with pre-planning, </a:t>
            </a:r>
          </a:p>
          <a:p>
            <a:pPr marL="0" indent="0" algn="r">
              <a:buNone/>
            </a:pPr>
            <a:r>
              <a:rPr lang="en-US" dirty="0"/>
              <a:t>please email </a:t>
            </a:r>
            <a:r>
              <a:rPr lang="en-US" dirty="0">
                <a:hlinkClick r:id="rId2"/>
              </a:rPr>
              <a:t>canvpss@smccd.edu</a:t>
            </a:r>
            <a:r>
              <a:rPr lang="en-US" dirty="0"/>
              <a:t>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19D828-9C4C-49E8-9B77-A51979D8F3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56" y="2977134"/>
            <a:ext cx="5728639" cy="369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46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205B1DA27A2F44A9DD58E47F074790" ma:contentTypeVersion="10" ma:contentTypeDescription="Create a new document." ma:contentTypeScope="" ma:versionID="6384104600e90000384b5d9d146ce81b">
  <xsd:schema xmlns:xsd="http://www.w3.org/2001/XMLSchema" xmlns:xs="http://www.w3.org/2001/XMLSchema" xmlns:p="http://schemas.microsoft.com/office/2006/metadata/properties" xmlns:ns2="a0d6d2ed-fc4e-4780-8a24-9d2c72f9da91" targetNamespace="http://schemas.microsoft.com/office/2006/metadata/properties" ma:root="true" ma:fieldsID="cf883ec1bbbbf5f71b2982c973ff9fdb" ns2:_="">
    <xsd:import namespace="a0d6d2ed-fc4e-4780-8a24-9d2c72f9da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6d2ed-fc4e-4780-8a24-9d2c72f9d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BA35F2-5B94-4C58-BE2A-7DEB160C5D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2705BE-A376-4425-9B14-DDA24DAF38DC}">
  <ds:schemaRefs>
    <ds:schemaRef ds:uri="http://purl.org/dc/dcmitype/"/>
    <ds:schemaRef ds:uri="2bc55ecc-363e-43e9-bfac-4ba2e86f45ee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bb5bbb0b-6c89-44d7-be61-0adfe653f983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7D55F76-CC0F-4E17-BC62-4EFD3F5A9EC5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314</Words>
  <Application>Microsoft Office PowerPoint</Application>
  <PresentationFormat>Widescreen</PresentationFormat>
  <Paragraphs>98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Proposed New Employee Orientation</vt:lpstr>
      <vt:lpstr>Monthly meetings on Fridays</vt:lpstr>
      <vt:lpstr>Daily Schedule</vt:lpstr>
      <vt:lpstr>Who does what?</vt:lpstr>
      <vt:lpstr>Resources</vt:lpstr>
      <vt:lpstr>The Draft Plan: Spring 2020</vt:lpstr>
      <vt:lpstr>Next Steps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New Employee Orientation</dc:title>
  <dc:creator>Engel, Karen</dc:creator>
  <cp:lastModifiedBy>Pérez, Manuel Alejandro</cp:lastModifiedBy>
  <cp:revision>7</cp:revision>
  <dcterms:created xsi:type="dcterms:W3CDTF">2019-09-18T14:22:10Z</dcterms:created>
  <dcterms:modified xsi:type="dcterms:W3CDTF">2019-11-12T20:20:30Z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0x0101007C205B1DA27A2F44A9DD58E47F074790</vt:lpwstr>
  </property>
</Properties>
</file>