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4"/>
  </p:sldMasterIdLst>
  <p:notesMasterIdLst>
    <p:notesMasterId r:id="rId23"/>
  </p:notesMasterIdLst>
  <p:handoutMasterIdLst>
    <p:handoutMasterId r:id="rId24"/>
  </p:handoutMasterIdLst>
  <p:sldIdLst>
    <p:sldId id="274" r:id="rId5"/>
    <p:sldId id="320" r:id="rId6"/>
    <p:sldId id="333" r:id="rId7"/>
    <p:sldId id="321" r:id="rId8"/>
    <p:sldId id="334" r:id="rId9"/>
    <p:sldId id="335" r:id="rId10"/>
    <p:sldId id="336" r:id="rId11"/>
    <p:sldId id="337" r:id="rId12"/>
    <p:sldId id="338" r:id="rId13"/>
    <p:sldId id="339" r:id="rId14"/>
    <p:sldId id="331" r:id="rId15"/>
    <p:sldId id="324" r:id="rId16"/>
    <p:sldId id="325" r:id="rId17"/>
    <p:sldId id="326" r:id="rId18"/>
    <p:sldId id="329" r:id="rId19"/>
    <p:sldId id="328" r:id="rId20"/>
    <p:sldId id="330" r:id="rId21"/>
    <p:sldId id="332"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d, Lauren" initials="FL" lastIdx="1" clrIdx="0">
    <p:extLst>
      <p:ext uri="{19B8F6BF-5375-455C-9EA6-DF929625EA0E}">
        <p15:presenceInfo xmlns:p15="http://schemas.microsoft.com/office/powerpoint/2012/main" userId="S::fordla@smccd.edu::20ecfaa5-65c3-45b9-8a37-4adddc67ec23" providerId="AD"/>
      </p:ext>
    </p:extLst>
  </p:cmAuthor>
  <p:cmAuthor id="2" name="McVean, Aaron" initials="MA" lastIdx="1" clrIdx="1">
    <p:extLst>
      <p:ext uri="{19B8F6BF-5375-455C-9EA6-DF929625EA0E}">
        <p15:presenceInfo xmlns:p15="http://schemas.microsoft.com/office/powerpoint/2012/main" userId="S::mcveana@smccd.edu::74957303-9ebe-481b-857a-c56d23a1e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1D048-7393-E8B6-9622-750845AA47C5}" v="58" dt="2019-09-26T23:11:00.297"/>
    <p1510:client id="{36FDFC7D-4513-8E6B-DF0A-5EB0372F7AAA}" v="72" dt="2019-10-08T19:06:23.060"/>
    <p1510:client id="{59A2B829-71D0-5849-070A-9FCEAE9EB341}" v="53" dt="2019-10-07T19:58:58.258"/>
    <p1510:client id="{84FA0EEC-E134-FA73-49A4-98ABD934B3B8}" v="1" dt="2019-09-26T23:17:22.971"/>
    <p1510:client id="{95BD0352-32B3-2495-3B41-3B5EDD4A523C}" v="121" dt="2019-10-04T21:38:29.721"/>
    <p1510:client id="{9C29F9EA-145D-D667-3967-B5133C041BDB}" v="122" dt="2019-09-30T20:35:18.348"/>
    <p1510:client id="{AC70FEF6-58D9-53E3-7107-EEAD8C0BE0B0}" v="212" dt="2019-10-07T18:45:49.558"/>
    <p1510:client id="{C566B54D-005B-EA1E-ABFE-BE582497033A}" v="1298" dt="2019-09-26T23:02:44.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73" d="100"/>
          <a:sy n="73" d="100"/>
        </p:scale>
        <p:origin x="5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Vean, Aaron" userId="S::mcveana@smccd.edu::74957303-9ebe-481b-857a-c56d23a1e200" providerId="AD" clId="Web-{84FA0EEC-E134-FA73-49A4-98ABD934B3B8}"/>
    <pc:docChg chg="">
      <pc:chgData name="McVean, Aaron" userId="S::mcveana@smccd.edu::74957303-9ebe-481b-857a-c56d23a1e200" providerId="AD" clId="Web-{84FA0EEC-E134-FA73-49A4-98ABD934B3B8}" dt="2019-09-26T23:17:22.971" v="0"/>
      <pc:docMkLst>
        <pc:docMk/>
      </pc:docMkLst>
      <pc:sldChg chg="addCm">
        <pc:chgData name="McVean, Aaron" userId="S::mcveana@smccd.edu::74957303-9ebe-481b-857a-c56d23a1e200" providerId="AD" clId="Web-{84FA0EEC-E134-FA73-49A4-98ABD934B3B8}" dt="2019-09-26T23:17:22.971" v="0"/>
        <pc:sldMkLst>
          <pc:docMk/>
          <pc:sldMk cId="3625328488" sldId="277"/>
        </pc:sldMkLst>
      </pc:sldChg>
    </pc:docChg>
  </pc:docChgLst>
  <pc:docChgLst>
    <pc:chgData name="Ford, Lauren" userId="S::fordla@smccd.edu::20ecfaa5-65c3-45b9-8a37-4adddc67ec23" providerId="AD" clId="Web-{36FDFC7D-4513-8E6B-DF0A-5EB0372F7AAA}"/>
    <pc:docChg chg="modSld">
      <pc:chgData name="Ford, Lauren" userId="S::fordla@smccd.edu::20ecfaa5-65c3-45b9-8a37-4adddc67ec23" providerId="AD" clId="Web-{36FDFC7D-4513-8E6B-DF0A-5EB0372F7AAA}" dt="2019-10-08T19:06:23.060" v="73" actId="14100"/>
      <pc:docMkLst>
        <pc:docMk/>
      </pc:docMkLst>
      <pc:sldChg chg="addSp delSp modSp">
        <pc:chgData name="Ford, Lauren" userId="S::fordla@smccd.edu::20ecfaa5-65c3-45b9-8a37-4adddc67ec23" providerId="AD" clId="Web-{36FDFC7D-4513-8E6B-DF0A-5EB0372F7AAA}" dt="2019-10-08T19:06:23.060" v="73" actId="14100"/>
        <pc:sldMkLst>
          <pc:docMk/>
          <pc:sldMk cId="554260438" sldId="279"/>
        </pc:sldMkLst>
        <pc:spChg chg="add mod">
          <ac:chgData name="Ford, Lauren" userId="S::fordla@smccd.edu::20ecfaa5-65c3-45b9-8a37-4adddc67ec23" providerId="AD" clId="Web-{36FDFC7D-4513-8E6B-DF0A-5EB0372F7AAA}" dt="2019-10-08T19:06:15.935" v="66" actId="20577"/>
          <ac:spMkLst>
            <pc:docMk/>
            <pc:sldMk cId="554260438" sldId="279"/>
            <ac:spMk id="3" creationId="{FF7B5CE0-D352-4F0B-B768-7CDCA0F814F1}"/>
          </ac:spMkLst>
        </pc:spChg>
        <pc:spChg chg="add del">
          <ac:chgData name="Ford, Lauren" userId="S::fordla@smccd.edu::20ecfaa5-65c3-45b9-8a37-4adddc67ec23" providerId="AD" clId="Web-{36FDFC7D-4513-8E6B-DF0A-5EB0372F7AAA}" dt="2019-10-08T19:04:16.262" v="7"/>
          <ac:spMkLst>
            <pc:docMk/>
            <pc:sldMk cId="554260438" sldId="279"/>
            <ac:spMk id="4" creationId="{32FC8DCB-9FA3-46F9-BE7C-4D4E205A8080}"/>
          </ac:spMkLst>
        </pc:spChg>
        <pc:spChg chg="add del mod">
          <ac:chgData name="Ford, Lauren" userId="S::fordla@smccd.edu::20ecfaa5-65c3-45b9-8a37-4adddc67ec23" providerId="AD" clId="Web-{36FDFC7D-4513-8E6B-DF0A-5EB0372F7AAA}" dt="2019-10-08T19:04:12.856" v="6"/>
          <ac:spMkLst>
            <pc:docMk/>
            <pc:sldMk cId="554260438" sldId="279"/>
            <ac:spMk id="6" creationId="{B22E242D-5B18-49A2-B9A2-4667C84423A4}"/>
          </ac:spMkLst>
        </pc:spChg>
        <pc:spChg chg="add mod">
          <ac:chgData name="Ford, Lauren" userId="S::fordla@smccd.edu::20ecfaa5-65c3-45b9-8a37-4adddc67ec23" providerId="AD" clId="Web-{36FDFC7D-4513-8E6B-DF0A-5EB0372F7AAA}" dt="2019-10-08T19:06:21.638" v="71" actId="20577"/>
          <ac:spMkLst>
            <pc:docMk/>
            <pc:sldMk cId="554260438" sldId="279"/>
            <ac:spMk id="7" creationId="{7CA40EA2-BEA3-4C12-836C-BD1DC9614537}"/>
          </ac:spMkLst>
        </pc:spChg>
        <pc:cxnChg chg="mod">
          <ac:chgData name="Ford, Lauren" userId="S::fordla@smccd.edu::20ecfaa5-65c3-45b9-8a37-4adddc67ec23" providerId="AD" clId="Web-{36FDFC7D-4513-8E6B-DF0A-5EB0372F7AAA}" dt="2019-10-08T19:06:23.060" v="73" actId="14100"/>
          <ac:cxnSpMkLst>
            <pc:docMk/>
            <pc:sldMk cId="554260438" sldId="279"/>
            <ac:cxnSpMk id="13" creationId="{22C87BD0-E696-4D79-8516-64A1F5D01F5A}"/>
          </ac:cxnSpMkLst>
        </pc:cxnChg>
      </pc:sldChg>
    </pc:docChg>
  </pc:docChgLst>
  <pc:docChgLst>
    <pc:chgData name="Ford, Lauren" userId="S::fordla@smccd.edu::20ecfaa5-65c3-45b9-8a37-4adddc67ec23" providerId="AD" clId="Web-{26F1D048-7393-E8B6-9622-750845AA47C5}"/>
    <pc:docChg chg="modSld">
      <pc:chgData name="Ford, Lauren" userId="S::fordla@smccd.edu::20ecfaa5-65c3-45b9-8a37-4adddc67ec23" providerId="AD" clId="Web-{26F1D048-7393-E8B6-9622-750845AA47C5}" dt="2019-09-26T23:11:00.297" v="56"/>
      <pc:docMkLst>
        <pc:docMk/>
      </pc:docMkLst>
      <pc:sldChg chg="addCm">
        <pc:chgData name="Ford, Lauren" userId="S::fordla@smccd.edu::20ecfaa5-65c3-45b9-8a37-4adddc67ec23" providerId="AD" clId="Web-{26F1D048-7393-E8B6-9622-750845AA47C5}" dt="2019-09-26T23:11:00.297" v="56"/>
        <pc:sldMkLst>
          <pc:docMk/>
          <pc:sldMk cId="3625328488" sldId="277"/>
        </pc:sldMkLst>
      </pc:sldChg>
      <pc:sldChg chg="modSp">
        <pc:chgData name="Ford, Lauren" userId="S::fordla@smccd.edu::20ecfaa5-65c3-45b9-8a37-4adddc67ec23" providerId="AD" clId="Web-{26F1D048-7393-E8B6-9622-750845AA47C5}" dt="2019-09-26T23:08:22.983" v="53" actId="20577"/>
        <pc:sldMkLst>
          <pc:docMk/>
          <pc:sldMk cId="959918545" sldId="282"/>
        </pc:sldMkLst>
        <pc:spChg chg="mod">
          <ac:chgData name="Ford, Lauren" userId="S::fordla@smccd.edu::20ecfaa5-65c3-45b9-8a37-4adddc67ec23" providerId="AD" clId="Web-{26F1D048-7393-E8B6-9622-750845AA47C5}" dt="2019-09-26T23:08:22.983" v="53" actId="20577"/>
          <ac:spMkLst>
            <pc:docMk/>
            <pc:sldMk cId="959918545" sldId="282"/>
            <ac:spMk id="3" creationId="{D38A301F-33BD-4E86-BD2D-21B63277DEF0}"/>
          </ac:spMkLst>
        </pc:spChg>
      </pc:sldChg>
    </pc:docChg>
  </pc:docChgLst>
  <pc:docChgLst>
    <pc:chgData name="Ford, Lauren" userId="S::fordla@smccd.edu::20ecfaa5-65c3-45b9-8a37-4adddc67ec23" providerId="AD" clId="Web-{59A2B829-71D0-5849-070A-9FCEAE9EB341}"/>
    <pc:docChg chg="modSld">
      <pc:chgData name="Ford, Lauren" userId="S::fordla@smccd.edu::20ecfaa5-65c3-45b9-8a37-4adddc67ec23" providerId="AD" clId="Web-{59A2B829-71D0-5849-070A-9FCEAE9EB341}" dt="2019-10-07T19:58:58.258" v="51" actId="14100"/>
      <pc:docMkLst>
        <pc:docMk/>
      </pc:docMkLst>
      <pc:sldChg chg="addSp delSp modSp">
        <pc:chgData name="Ford, Lauren" userId="S::fordla@smccd.edu::20ecfaa5-65c3-45b9-8a37-4adddc67ec23" providerId="AD" clId="Web-{59A2B829-71D0-5849-070A-9FCEAE9EB341}" dt="2019-10-07T19:57:31.273" v="47"/>
        <pc:sldMkLst>
          <pc:docMk/>
          <pc:sldMk cId="2624464572" sldId="278"/>
        </pc:sldMkLst>
        <pc:picChg chg="add mod modCrop">
          <ac:chgData name="Ford, Lauren" userId="S::fordla@smccd.edu::20ecfaa5-65c3-45b9-8a37-4adddc67ec23" providerId="AD" clId="Web-{59A2B829-71D0-5849-070A-9FCEAE9EB341}" dt="2019-10-07T19:57:31.273" v="47"/>
          <ac:picMkLst>
            <pc:docMk/>
            <pc:sldMk cId="2624464572" sldId="278"/>
            <ac:picMk id="3" creationId="{6FF7023E-BF6A-4C0F-BC41-F72B54C6EC84}"/>
          </ac:picMkLst>
        </pc:picChg>
        <pc:picChg chg="del">
          <ac:chgData name="Ford, Lauren" userId="S::fordla@smccd.edu::20ecfaa5-65c3-45b9-8a37-4adddc67ec23" providerId="AD" clId="Web-{59A2B829-71D0-5849-070A-9FCEAE9EB341}" dt="2019-10-07T19:53:49.818" v="38"/>
          <ac:picMkLst>
            <pc:docMk/>
            <pc:sldMk cId="2624464572" sldId="278"/>
            <ac:picMk id="7" creationId="{1F443390-191B-4057-BA10-DD5B2BDA297B}"/>
          </ac:picMkLst>
        </pc:picChg>
      </pc:sldChg>
      <pc:sldChg chg="addSp modSp">
        <pc:chgData name="Ford, Lauren" userId="S::fordla@smccd.edu::20ecfaa5-65c3-45b9-8a37-4adddc67ec23" providerId="AD" clId="Web-{59A2B829-71D0-5849-070A-9FCEAE9EB341}" dt="2019-10-07T19:58:58.258" v="51" actId="14100"/>
        <pc:sldMkLst>
          <pc:docMk/>
          <pc:sldMk cId="554260438" sldId="279"/>
        </pc:sldMkLst>
        <pc:cxnChg chg="add mod">
          <ac:chgData name="Ford, Lauren" userId="S::fordla@smccd.edu::20ecfaa5-65c3-45b9-8a37-4adddc67ec23" providerId="AD" clId="Web-{59A2B829-71D0-5849-070A-9FCEAE9EB341}" dt="2019-10-07T19:58:58.258" v="51" actId="14100"/>
          <ac:cxnSpMkLst>
            <pc:docMk/>
            <pc:sldMk cId="554260438" sldId="279"/>
            <ac:cxnSpMk id="10" creationId="{87F7826B-5871-4863-A44A-47D8F8239005}"/>
          </ac:cxnSpMkLst>
        </pc:cxnChg>
      </pc:sldChg>
      <pc:sldChg chg="modSp">
        <pc:chgData name="Ford, Lauren" userId="S::fordla@smccd.edu::20ecfaa5-65c3-45b9-8a37-4adddc67ec23" providerId="AD" clId="Web-{59A2B829-71D0-5849-070A-9FCEAE9EB341}" dt="2019-10-07T19:51:17.223" v="12" actId="20577"/>
        <pc:sldMkLst>
          <pc:docMk/>
          <pc:sldMk cId="3847195584" sldId="280"/>
        </pc:sldMkLst>
        <pc:spChg chg="mod">
          <ac:chgData name="Ford, Lauren" userId="S::fordla@smccd.edu::20ecfaa5-65c3-45b9-8a37-4adddc67ec23" providerId="AD" clId="Web-{59A2B829-71D0-5849-070A-9FCEAE9EB341}" dt="2019-10-07T19:51:17.223" v="12" actId="20577"/>
          <ac:spMkLst>
            <pc:docMk/>
            <pc:sldMk cId="3847195584" sldId="280"/>
            <ac:spMk id="3" creationId="{6F954FDC-C53C-4259-AD69-DA466400C69F}"/>
          </ac:spMkLst>
        </pc:spChg>
      </pc:sldChg>
      <pc:sldChg chg="modSp">
        <pc:chgData name="Ford, Lauren" userId="S::fordla@smccd.edu::20ecfaa5-65c3-45b9-8a37-4adddc67ec23" providerId="AD" clId="Web-{59A2B829-71D0-5849-070A-9FCEAE9EB341}" dt="2019-10-07T19:51:13.364" v="7" actId="20577"/>
        <pc:sldMkLst>
          <pc:docMk/>
          <pc:sldMk cId="1705287019" sldId="281"/>
        </pc:sldMkLst>
        <pc:spChg chg="mod">
          <ac:chgData name="Ford, Lauren" userId="S::fordla@smccd.edu::20ecfaa5-65c3-45b9-8a37-4adddc67ec23" providerId="AD" clId="Web-{59A2B829-71D0-5849-070A-9FCEAE9EB341}" dt="2019-10-07T19:51:13.364" v="7" actId="20577"/>
          <ac:spMkLst>
            <pc:docMk/>
            <pc:sldMk cId="1705287019" sldId="281"/>
            <ac:spMk id="3" creationId="{5D7D4069-875E-4B28-9967-ACD0FB3C8A4F}"/>
          </ac:spMkLst>
        </pc:spChg>
      </pc:sldChg>
      <pc:sldChg chg="modSp">
        <pc:chgData name="Ford, Lauren" userId="S::fordla@smccd.edu::20ecfaa5-65c3-45b9-8a37-4adddc67ec23" providerId="AD" clId="Web-{59A2B829-71D0-5849-070A-9FCEAE9EB341}" dt="2019-10-07T19:51:08.926" v="2" actId="20577"/>
        <pc:sldMkLst>
          <pc:docMk/>
          <pc:sldMk cId="959918545" sldId="282"/>
        </pc:sldMkLst>
        <pc:spChg chg="mod">
          <ac:chgData name="Ford, Lauren" userId="S::fordla@smccd.edu::20ecfaa5-65c3-45b9-8a37-4adddc67ec23" providerId="AD" clId="Web-{59A2B829-71D0-5849-070A-9FCEAE9EB341}" dt="2019-10-07T19:51:08.926" v="2" actId="20577"/>
          <ac:spMkLst>
            <pc:docMk/>
            <pc:sldMk cId="959918545" sldId="282"/>
            <ac:spMk id="3" creationId="{D38A301F-33BD-4E86-BD2D-21B63277DEF0}"/>
          </ac:spMkLst>
        </pc:spChg>
      </pc:sldChg>
      <pc:sldChg chg="modSp">
        <pc:chgData name="Ford, Lauren" userId="S::fordla@smccd.edu::20ecfaa5-65c3-45b9-8a37-4adddc67ec23" providerId="AD" clId="Web-{59A2B829-71D0-5849-070A-9FCEAE9EB341}" dt="2019-10-07T19:53:18.099" v="37" actId="1076"/>
        <pc:sldMkLst>
          <pc:docMk/>
          <pc:sldMk cId="1940819124" sldId="283"/>
        </pc:sldMkLst>
        <pc:spChg chg="mod">
          <ac:chgData name="Ford, Lauren" userId="S::fordla@smccd.edu::20ecfaa5-65c3-45b9-8a37-4adddc67ec23" providerId="AD" clId="Web-{59A2B829-71D0-5849-070A-9FCEAE9EB341}" dt="2019-10-07T19:51:40.458" v="19" actId="20577"/>
          <ac:spMkLst>
            <pc:docMk/>
            <pc:sldMk cId="1940819124" sldId="283"/>
            <ac:spMk id="3" creationId="{55B6110A-9D7E-4517-B993-17C41D530CA6}"/>
          </ac:spMkLst>
        </pc:spChg>
        <pc:picChg chg="mod modCrop">
          <ac:chgData name="Ford, Lauren" userId="S::fordla@smccd.edu::20ecfaa5-65c3-45b9-8a37-4adddc67ec23" providerId="AD" clId="Web-{59A2B829-71D0-5849-070A-9FCEAE9EB341}" dt="2019-10-07T19:53:18.099" v="37" actId="1076"/>
          <ac:picMkLst>
            <pc:docMk/>
            <pc:sldMk cId="1940819124" sldId="283"/>
            <ac:picMk id="7" creationId="{7A2B84F4-B1F3-4A9D-8607-268C67B92C46}"/>
          </ac:picMkLst>
        </pc:picChg>
      </pc:sldChg>
    </pc:docChg>
  </pc:docChgLst>
  <pc:docChgLst>
    <pc:chgData name="Ford, Lauren" userId="S::fordla@smccd.edu::20ecfaa5-65c3-45b9-8a37-4adddc67ec23" providerId="AD" clId="Web-{9C29F9EA-145D-D667-3967-B5133C041BDB}"/>
    <pc:docChg chg="modSld">
      <pc:chgData name="Ford, Lauren" userId="S::fordla@smccd.edu::20ecfaa5-65c3-45b9-8a37-4adddc67ec23" providerId="AD" clId="Web-{9C29F9EA-145D-D667-3967-B5133C041BDB}" dt="2019-09-30T20:35:14.801" v="97"/>
      <pc:docMkLst>
        <pc:docMk/>
      </pc:docMkLst>
      <pc:sldChg chg="modSp">
        <pc:chgData name="Ford, Lauren" userId="S::fordla@smccd.edu::20ecfaa5-65c3-45b9-8a37-4adddc67ec23" providerId="AD" clId="Web-{9C29F9EA-145D-D667-3967-B5133C041BDB}" dt="2019-09-30T20:34:05.880" v="70" actId="20577"/>
        <pc:sldMkLst>
          <pc:docMk/>
          <pc:sldMk cId="2624464572" sldId="278"/>
        </pc:sldMkLst>
        <pc:spChg chg="mod">
          <ac:chgData name="Ford, Lauren" userId="S::fordla@smccd.edu::20ecfaa5-65c3-45b9-8a37-4adddc67ec23" providerId="AD" clId="Web-{9C29F9EA-145D-D667-3967-B5133C041BDB}" dt="2019-09-30T20:34:05.880" v="70" actId="20577"/>
          <ac:spMkLst>
            <pc:docMk/>
            <pc:sldMk cId="2624464572" sldId="278"/>
            <ac:spMk id="3" creationId="{913BD5B2-53E8-4253-8756-1210DC4FFC1B}"/>
          </ac:spMkLst>
        </pc:spChg>
      </pc:sldChg>
      <pc:sldChg chg="modSp">
        <pc:chgData name="Ford, Lauren" userId="S::fordla@smccd.edu::20ecfaa5-65c3-45b9-8a37-4adddc67ec23" providerId="AD" clId="Web-{9C29F9EA-145D-D667-3967-B5133C041BDB}" dt="2019-09-30T20:35:14.801" v="97"/>
        <pc:sldMkLst>
          <pc:docMk/>
          <pc:sldMk cId="554260438" sldId="279"/>
        </pc:sldMkLst>
        <pc:spChg chg="mod">
          <ac:chgData name="Ford, Lauren" userId="S::fordla@smccd.edu::20ecfaa5-65c3-45b9-8a37-4adddc67ec23" providerId="AD" clId="Web-{9C29F9EA-145D-D667-3967-B5133C041BDB}" dt="2019-09-30T20:33:54.115" v="64" actId="20577"/>
          <ac:spMkLst>
            <pc:docMk/>
            <pc:sldMk cId="554260438" sldId="279"/>
            <ac:spMk id="3" creationId="{1C0056D1-9BD0-4D0C-91B7-49023E616140}"/>
          </ac:spMkLst>
        </pc:spChg>
        <pc:graphicFrameChg chg="mod modGraphic">
          <ac:chgData name="Ford, Lauren" userId="S::fordla@smccd.edu::20ecfaa5-65c3-45b9-8a37-4adddc67ec23" providerId="AD" clId="Web-{9C29F9EA-145D-D667-3967-B5133C041BDB}" dt="2019-09-30T20:33:28.537" v="61"/>
          <ac:graphicFrameMkLst>
            <pc:docMk/>
            <pc:sldMk cId="554260438" sldId="279"/>
            <ac:graphicFrameMk id="6" creationId="{3AB2B5F5-9BE9-4829-B60B-D8A67085EB40}"/>
          </ac:graphicFrameMkLst>
        </pc:graphicFrameChg>
        <pc:graphicFrameChg chg="mod modGraphic">
          <ac:chgData name="Ford, Lauren" userId="S::fordla@smccd.edu::20ecfaa5-65c3-45b9-8a37-4adddc67ec23" providerId="AD" clId="Web-{9C29F9EA-145D-D667-3967-B5133C041BDB}" dt="2019-09-30T20:35:14.801" v="97"/>
          <ac:graphicFrameMkLst>
            <pc:docMk/>
            <pc:sldMk cId="554260438" sldId="279"/>
            <ac:graphicFrameMk id="8" creationId="{9E00F613-4244-4E7D-A6CE-94767AF2D61A}"/>
          </ac:graphicFrameMkLst>
        </pc:graphicFrameChg>
      </pc:sldChg>
    </pc:docChg>
  </pc:docChgLst>
  <pc:docChgLst>
    <pc:chgData name="Ford, Lauren" userId="S::fordla@smccd.edu::20ecfaa5-65c3-45b9-8a37-4adddc67ec23" providerId="AD" clId="Web-{95BD0352-32B3-2495-3B41-3B5EDD4A523C}"/>
    <pc:docChg chg="modSld">
      <pc:chgData name="Ford, Lauren" userId="S::fordla@smccd.edu::20ecfaa5-65c3-45b9-8a37-4adddc67ec23" providerId="AD" clId="Web-{95BD0352-32B3-2495-3B41-3B5EDD4A523C}" dt="2019-10-04T21:38:29.721" v="120"/>
      <pc:docMkLst>
        <pc:docMk/>
      </pc:docMkLst>
      <pc:sldChg chg="modNotes">
        <pc:chgData name="Ford, Lauren" userId="S::fordla@smccd.edu::20ecfaa5-65c3-45b9-8a37-4adddc67ec23" providerId="AD" clId="Web-{95BD0352-32B3-2495-3B41-3B5EDD4A523C}" dt="2019-10-04T21:38:29.721" v="120"/>
        <pc:sldMkLst>
          <pc:docMk/>
          <pc:sldMk cId="554260438" sldId="279"/>
        </pc:sldMkLst>
      </pc:sldChg>
    </pc:docChg>
  </pc:docChgLst>
  <pc:docChgLst>
    <pc:chgData name="Ford, Lauren" userId="S::fordla@smccd.edu::20ecfaa5-65c3-45b9-8a37-4adddc67ec23" providerId="AD" clId="Web-{AC70FEF6-58D9-53E3-7107-EEAD8C0BE0B0}"/>
    <pc:docChg chg="addSld modSld sldOrd">
      <pc:chgData name="Ford, Lauren" userId="S::fordla@smccd.edu::20ecfaa5-65c3-45b9-8a37-4adddc67ec23" providerId="AD" clId="Web-{AC70FEF6-58D9-53E3-7107-EEAD8C0BE0B0}" dt="2019-10-07T18:45:49.558" v="203"/>
      <pc:docMkLst>
        <pc:docMk/>
      </pc:docMkLst>
      <pc:sldChg chg="delCm">
        <pc:chgData name="Ford, Lauren" userId="S::fordla@smccd.edu::20ecfaa5-65c3-45b9-8a37-4adddc67ec23" providerId="AD" clId="Web-{AC70FEF6-58D9-53E3-7107-EEAD8C0BE0B0}" dt="2019-10-07T18:45:49.558" v="203"/>
        <pc:sldMkLst>
          <pc:docMk/>
          <pc:sldMk cId="3625328488" sldId="277"/>
        </pc:sldMkLst>
      </pc:sldChg>
      <pc:sldChg chg="addSp delSp modSp">
        <pc:chgData name="Ford, Lauren" userId="S::fordla@smccd.edu::20ecfaa5-65c3-45b9-8a37-4adddc67ec23" providerId="AD" clId="Web-{AC70FEF6-58D9-53E3-7107-EEAD8C0BE0B0}" dt="2019-10-07T16:19:03.676" v="15" actId="1076"/>
        <pc:sldMkLst>
          <pc:docMk/>
          <pc:sldMk cId="2624464572" sldId="278"/>
        </pc:sldMkLst>
        <pc:spChg chg="del">
          <ac:chgData name="Ford, Lauren" userId="S::fordla@smccd.edu::20ecfaa5-65c3-45b9-8a37-4adddc67ec23" providerId="AD" clId="Web-{AC70FEF6-58D9-53E3-7107-EEAD8C0BE0B0}" dt="2019-10-07T16:18:10.161" v="0"/>
          <ac:spMkLst>
            <pc:docMk/>
            <pc:sldMk cId="2624464572" sldId="278"/>
            <ac:spMk id="3" creationId="{913BD5B2-53E8-4253-8756-1210DC4FFC1B}"/>
          </ac:spMkLst>
        </pc:spChg>
        <pc:spChg chg="add del mod">
          <ac:chgData name="Ford, Lauren" userId="S::fordla@smccd.edu::20ecfaa5-65c3-45b9-8a37-4adddc67ec23" providerId="AD" clId="Web-{AC70FEF6-58D9-53E3-7107-EEAD8C0BE0B0}" dt="2019-10-07T16:18:23.348" v="1"/>
          <ac:spMkLst>
            <pc:docMk/>
            <pc:sldMk cId="2624464572" sldId="278"/>
            <ac:spMk id="5" creationId="{55C8B2AA-EFAD-472D-9F54-56B3E13E5113}"/>
          </ac:spMkLst>
        </pc:spChg>
        <pc:picChg chg="add mod modCrop">
          <ac:chgData name="Ford, Lauren" userId="S::fordla@smccd.edu::20ecfaa5-65c3-45b9-8a37-4adddc67ec23" providerId="AD" clId="Web-{AC70FEF6-58D9-53E3-7107-EEAD8C0BE0B0}" dt="2019-10-07T16:19:03.676" v="15" actId="1076"/>
          <ac:picMkLst>
            <pc:docMk/>
            <pc:sldMk cId="2624464572" sldId="278"/>
            <ac:picMk id="7" creationId="{1F443390-191B-4057-BA10-DD5B2BDA297B}"/>
          </ac:picMkLst>
        </pc:picChg>
      </pc:sldChg>
      <pc:sldChg chg="addSp delSp modSp">
        <pc:chgData name="Ford, Lauren" userId="S::fordla@smccd.edu::20ecfaa5-65c3-45b9-8a37-4adddc67ec23" providerId="AD" clId="Web-{AC70FEF6-58D9-53E3-7107-EEAD8C0BE0B0}" dt="2019-10-07T16:58:09.678" v="74" actId="1076"/>
        <pc:sldMkLst>
          <pc:docMk/>
          <pc:sldMk cId="554260438" sldId="279"/>
        </pc:sldMkLst>
        <pc:spChg chg="del">
          <ac:chgData name="Ford, Lauren" userId="S::fordla@smccd.edu::20ecfaa5-65c3-45b9-8a37-4adddc67ec23" providerId="AD" clId="Web-{AC70FEF6-58D9-53E3-7107-EEAD8C0BE0B0}" dt="2019-10-07T16:52:53.959" v="16"/>
          <ac:spMkLst>
            <pc:docMk/>
            <pc:sldMk cId="554260438" sldId="279"/>
            <ac:spMk id="3" creationId="{1C0056D1-9BD0-4D0C-91B7-49023E616140}"/>
          </ac:spMkLst>
        </pc:spChg>
        <pc:spChg chg="add del mod">
          <ac:chgData name="Ford, Lauren" userId="S::fordla@smccd.edu::20ecfaa5-65c3-45b9-8a37-4adddc67ec23" providerId="AD" clId="Web-{AC70FEF6-58D9-53E3-7107-EEAD8C0BE0B0}" dt="2019-10-07T16:52:59.678" v="17"/>
          <ac:spMkLst>
            <pc:docMk/>
            <pc:sldMk cId="554260438" sldId="279"/>
            <ac:spMk id="7" creationId="{B93B9FEE-757D-4D26-9188-38EDE7849C02}"/>
          </ac:spMkLst>
        </pc:spChg>
        <pc:graphicFrameChg chg="del">
          <ac:chgData name="Ford, Lauren" userId="S::fordla@smccd.edu::20ecfaa5-65c3-45b9-8a37-4adddc67ec23" providerId="AD" clId="Web-{AC70FEF6-58D9-53E3-7107-EEAD8C0BE0B0}" dt="2019-10-07T16:53:03.006" v="19"/>
          <ac:graphicFrameMkLst>
            <pc:docMk/>
            <pc:sldMk cId="554260438" sldId="279"/>
            <ac:graphicFrameMk id="6" creationId="{3AB2B5F5-9BE9-4829-B60B-D8A67085EB40}"/>
          </ac:graphicFrameMkLst>
        </pc:graphicFrameChg>
        <pc:graphicFrameChg chg="del">
          <ac:chgData name="Ford, Lauren" userId="S::fordla@smccd.edu::20ecfaa5-65c3-45b9-8a37-4adddc67ec23" providerId="AD" clId="Web-{AC70FEF6-58D9-53E3-7107-EEAD8C0BE0B0}" dt="2019-10-07T16:53:03.006" v="18"/>
          <ac:graphicFrameMkLst>
            <pc:docMk/>
            <pc:sldMk cId="554260438" sldId="279"/>
            <ac:graphicFrameMk id="8" creationId="{9E00F613-4244-4E7D-A6CE-94767AF2D61A}"/>
          </ac:graphicFrameMkLst>
        </pc:graphicFrameChg>
        <pc:picChg chg="add mod">
          <ac:chgData name="Ford, Lauren" userId="S::fordla@smccd.edu::20ecfaa5-65c3-45b9-8a37-4adddc67ec23" providerId="AD" clId="Web-{AC70FEF6-58D9-53E3-7107-EEAD8C0BE0B0}" dt="2019-10-07T16:53:17.896" v="24" actId="14100"/>
          <ac:picMkLst>
            <pc:docMk/>
            <pc:sldMk cId="554260438" sldId="279"/>
            <ac:picMk id="9" creationId="{C3267C1F-8C79-46F3-BF1E-0A64F1D39018}"/>
          </ac:picMkLst>
        </pc:picChg>
        <pc:picChg chg="add mod">
          <ac:chgData name="Ford, Lauren" userId="S::fordla@smccd.edu::20ecfaa5-65c3-45b9-8a37-4adddc67ec23" providerId="AD" clId="Web-{AC70FEF6-58D9-53E3-7107-EEAD8C0BE0B0}" dt="2019-10-07T16:53:33.350" v="28" actId="1076"/>
          <ac:picMkLst>
            <pc:docMk/>
            <pc:sldMk cId="554260438" sldId="279"/>
            <ac:picMk id="11" creationId="{27CA1322-2784-4032-80E7-93F71BFBF9F4}"/>
          </ac:picMkLst>
        </pc:picChg>
        <pc:picChg chg="add mod">
          <ac:chgData name="Ford, Lauren" userId="S::fordla@smccd.edu::20ecfaa5-65c3-45b9-8a37-4adddc67ec23" providerId="AD" clId="Web-{AC70FEF6-58D9-53E3-7107-EEAD8C0BE0B0}" dt="2019-10-07T16:57:40.475" v="67" actId="1076"/>
          <ac:picMkLst>
            <pc:docMk/>
            <pc:sldMk cId="554260438" sldId="279"/>
            <ac:picMk id="14" creationId="{8221EB3F-E8A8-41FB-B28F-C005B1D44DF7}"/>
          </ac:picMkLst>
        </pc:picChg>
        <pc:picChg chg="add mod">
          <ac:chgData name="Ford, Lauren" userId="S::fordla@smccd.edu::20ecfaa5-65c3-45b9-8a37-4adddc67ec23" providerId="AD" clId="Web-{AC70FEF6-58D9-53E3-7107-EEAD8C0BE0B0}" dt="2019-10-07T16:57:57.600" v="71" actId="14100"/>
          <ac:picMkLst>
            <pc:docMk/>
            <pc:sldMk cId="554260438" sldId="279"/>
            <ac:picMk id="16" creationId="{132657ED-F75B-4E09-8B1A-8BC6F89BDDA4}"/>
          </ac:picMkLst>
        </pc:picChg>
        <pc:picChg chg="add mod">
          <ac:chgData name="Ford, Lauren" userId="S::fordla@smccd.edu::20ecfaa5-65c3-45b9-8a37-4adddc67ec23" providerId="AD" clId="Web-{AC70FEF6-58D9-53E3-7107-EEAD8C0BE0B0}" dt="2019-10-07T16:58:09.678" v="74" actId="1076"/>
          <ac:picMkLst>
            <pc:docMk/>
            <pc:sldMk cId="554260438" sldId="279"/>
            <ac:picMk id="18" creationId="{F679FF70-8FE6-4822-9A96-9914AF6F762A}"/>
          </ac:picMkLst>
        </pc:picChg>
        <pc:cxnChg chg="add mod">
          <ac:chgData name="Ford, Lauren" userId="S::fordla@smccd.edu::20ecfaa5-65c3-45b9-8a37-4adddc67ec23" providerId="AD" clId="Web-{AC70FEF6-58D9-53E3-7107-EEAD8C0BE0B0}" dt="2019-10-07T16:55:49.709" v="64"/>
          <ac:cxnSpMkLst>
            <pc:docMk/>
            <pc:sldMk cId="554260438" sldId="279"/>
            <ac:cxnSpMk id="13" creationId="{22C87BD0-E696-4D79-8516-64A1F5D01F5A}"/>
          </ac:cxnSpMkLst>
        </pc:cxnChg>
      </pc:sldChg>
      <pc:sldChg chg="modSp">
        <pc:chgData name="Ford, Lauren" userId="S::fordla@smccd.edu::20ecfaa5-65c3-45b9-8a37-4adddc67ec23" providerId="AD" clId="Web-{AC70FEF6-58D9-53E3-7107-EEAD8C0BE0B0}" dt="2019-10-07T18:45:33.511" v="200" actId="20577"/>
        <pc:sldMkLst>
          <pc:docMk/>
          <pc:sldMk cId="959918545" sldId="282"/>
        </pc:sldMkLst>
        <pc:spChg chg="mod">
          <ac:chgData name="Ford, Lauren" userId="S::fordla@smccd.edu::20ecfaa5-65c3-45b9-8a37-4adddc67ec23" providerId="AD" clId="Web-{AC70FEF6-58D9-53E3-7107-EEAD8C0BE0B0}" dt="2019-10-07T18:45:33.511" v="200" actId="20577"/>
          <ac:spMkLst>
            <pc:docMk/>
            <pc:sldMk cId="959918545" sldId="282"/>
            <ac:spMk id="3" creationId="{D38A301F-33BD-4E86-BD2D-21B63277DEF0}"/>
          </ac:spMkLst>
        </pc:spChg>
      </pc:sldChg>
      <pc:sldChg chg="addSp delSp modSp add ord replId">
        <pc:chgData name="Ford, Lauren" userId="S::fordla@smccd.edu::20ecfaa5-65c3-45b9-8a37-4adddc67ec23" providerId="AD" clId="Web-{AC70FEF6-58D9-53E3-7107-EEAD8C0BE0B0}" dt="2019-10-07T16:55:12.303" v="58"/>
        <pc:sldMkLst>
          <pc:docMk/>
          <pc:sldMk cId="3571631762" sldId="284"/>
        </pc:sldMkLst>
        <pc:spChg chg="mod">
          <ac:chgData name="Ford, Lauren" userId="S::fordla@smccd.edu::20ecfaa5-65c3-45b9-8a37-4adddc67ec23" providerId="AD" clId="Web-{AC70FEF6-58D9-53E3-7107-EEAD8C0BE0B0}" dt="2019-10-07T16:54:05.928" v="40" actId="20577"/>
          <ac:spMkLst>
            <pc:docMk/>
            <pc:sldMk cId="3571631762" sldId="284"/>
            <ac:spMk id="2" creationId="{E91DB4C6-991D-4EE5-AB24-F4C959211F7E}"/>
          </ac:spMkLst>
        </pc:spChg>
        <pc:picChg chg="add del mod">
          <ac:chgData name="Ford, Lauren" userId="S::fordla@smccd.edu::20ecfaa5-65c3-45b9-8a37-4adddc67ec23" providerId="AD" clId="Web-{AC70FEF6-58D9-53E3-7107-EEAD8C0BE0B0}" dt="2019-10-07T16:54:31.147" v="49"/>
          <ac:picMkLst>
            <pc:docMk/>
            <pc:sldMk cId="3571631762" sldId="284"/>
            <ac:picMk id="3" creationId="{EE59DA06-0C4F-48EE-BD91-8738DAB31C1B}"/>
          </ac:picMkLst>
        </pc:picChg>
        <pc:picChg chg="add mod modCrop">
          <ac:chgData name="Ford, Lauren" userId="S::fordla@smccd.edu::20ecfaa5-65c3-45b9-8a37-4adddc67ec23" providerId="AD" clId="Web-{AC70FEF6-58D9-53E3-7107-EEAD8C0BE0B0}" dt="2019-10-07T16:55:12.303" v="58"/>
          <ac:picMkLst>
            <pc:docMk/>
            <pc:sldMk cId="3571631762" sldId="284"/>
            <ac:picMk id="5" creationId="{9A0D66C6-107F-4B0D-9AFA-A3814A5E73F3}"/>
          </ac:picMkLst>
        </pc:picChg>
        <pc:picChg chg="del">
          <ac:chgData name="Ford, Lauren" userId="S::fordla@smccd.edu::20ecfaa5-65c3-45b9-8a37-4adddc67ec23" providerId="AD" clId="Web-{AC70FEF6-58D9-53E3-7107-EEAD8C0BE0B0}" dt="2019-10-07T16:54:07.365" v="41"/>
          <ac:picMkLst>
            <pc:docMk/>
            <pc:sldMk cId="3571631762" sldId="284"/>
            <ac:picMk id="7" creationId="{1F443390-191B-4057-BA10-DD5B2BDA297B}"/>
          </ac:picMkLst>
        </pc:picChg>
      </pc:sldChg>
    </pc:docChg>
  </pc:docChgLst>
  <pc:docChgLst>
    <pc:chgData name="Ford, Lauren" userId="S::fordla@smccd.edu::20ecfaa5-65c3-45b9-8a37-4adddc67ec23" providerId="AD" clId="Web-{C566B54D-005B-EA1E-ABFE-BE582497033A}"/>
    <pc:docChg chg="addSld modSld">
      <pc:chgData name="Ford, Lauren" userId="S::fordla@smccd.edu::20ecfaa5-65c3-45b9-8a37-4adddc67ec23" providerId="AD" clId="Web-{C566B54D-005B-EA1E-ABFE-BE582497033A}" dt="2019-09-26T23:02:44.966" v="1274" actId="20577"/>
      <pc:docMkLst>
        <pc:docMk/>
      </pc:docMkLst>
      <pc:sldChg chg="addSp">
        <pc:chgData name="Ford, Lauren" userId="S::fordla@smccd.edu::20ecfaa5-65c3-45b9-8a37-4adddc67ec23" providerId="AD" clId="Web-{C566B54D-005B-EA1E-ABFE-BE582497033A}" dt="2019-09-26T21:28:44.320" v="50"/>
        <pc:sldMkLst>
          <pc:docMk/>
          <pc:sldMk cId="1259750759" sldId="276"/>
        </pc:sldMkLst>
        <pc:picChg chg="add">
          <ac:chgData name="Ford, Lauren" userId="S::fordla@smccd.edu::20ecfaa5-65c3-45b9-8a37-4adddc67ec23" providerId="AD" clId="Web-{C566B54D-005B-EA1E-ABFE-BE582497033A}" dt="2019-09-26T21:28:44.320" v="50"/>
          <ac:picMkLst>
            <pc:docMk/>
            <pc:sldMk cId="1259750759" sldId="276"/>
            <ac:picMk id="5" creationId="{A78BB345-2B01-4EEF-926E-55917CCED9CB}"/>
          </ac:picMkLst>
        </pc:picChg>
      </pc:sldChg>
      <pc:sldChg chg="addSp delSp modSp new mod modClrScheme chgLayout">
        <pc:chgData name="Ford, Lauren" userId="S::fordla@smccd.edu::20ecfaa5-65c3-45b9-8a37-4adddc67ec23" providerId="AD" clId="Web-{C566B54D-005B-EA1E-ABFE-BE582497033A}" dt="2019-09-26T21:56:54.188" v="393" actId="20577"/>
        <pc:sldMkLst>
          <pc:docMk/>
          <pc:sldMk cId="2624464572" sldId="278"/>
        </pc:sldMkLst>
        <pc:spChg chg="mod ord">
          <ac:chgData name="Ford, Lauren" userId="S::fordla@smccd.edu::20ecfaa5-65c3-45b9-8a37-4adddc67ec23" providerId="AD" clId="Web-{C566B54D-005B-EA1E-ABFE-BE582497033A}" dt="2019-09-26T21:27:05.538" v="9" actId="20577"/>
          <ac:spMkLst>
            <pc:docMk/>
            <pc:sldMk cId="2624464572" sldId="278"/>
            <ac:spMk id="2" creationId="{E91DB4C6-991D-4EE5-AB24-F4C959211F7E}"/>
          </ac:spMkLst>
        </pc:spChg>
        <pc:spChg chg="mod ord">
          <ac:chgData name="Ford, Lauren" userId="S::fordla@smccd.edu::20ecfaa5-65c3-45b9-8a37-4adddc67ec23" providerId="AD" clId="Web-{C566B54D-005B-EA1E-ABFE-BE582497033A}" dt="2019-09-26T21:56:54.188" v="393" actId="20577"/>
          <ac:spMkLst>
            <pc:docMk/>
            <pc:sldMk cId="2624464572" sldId="278"/>
            <ac:spMk id="3" creationId="{913BD5B2-53E8-4253-8756-1210DC4FFC1B}"/>
          </ac:spMkLst>
        </pc:spChg>
        <pc:spChg chg="del">
          <ac:chgData name="Ford, Lauren" userId="S::fordla@smccd.edu::20ecfaa5-65c3-45b9-8a37-4adddc67ec23" providerId="AD" clId="Web-{C566B54D-005B-EA1E-ABFE-BE582497033A}" dt="2019-09-26T21:24:53.178" v="1"/>
          <ac:spMkLst>
            <pc:docMk/>
            <pc:sldMk cId="2624464572" sldId="278"/>
            <ac:spMk id="4" creationId="{EDE3D8B1-DCB5-4457-A0CC-EAED977C9B2E}"/>
          </ac:spMkLst>
        </pc:spChg>
        <pc:picChg chg="add">
          <ac:chgData name="Ford, Lauren" userId="S::fordla@smccd.edu::20ecfaa5-65c3-45b9-8a37-4adddc67ec23" providerId="AD" clId="Web-{C566B54D-005B-EA1E-ABFE-BE582497033A}" dt="2019-09-26T21:25:25.382" v="2"/>
          <ac:picMkLst>
            <pc:docMk/>
            <pc:sldMk cId="2624464572" sldId="278"/>
            <ac:picMk id="6" creationId="{62F9A601-8D3B-4421-8963-F24A244F4F79}"/>
          </ac:picMkLst>
        </pc:picChg>
      </pc:sldChg>
      <pc:sldChg chg="addSp modSp new">
        <pc:chgData name="Ford, Lauren" userId="S::fordla@smccd.edu::20ecfaa5-65c3-45b9-8a37-4adddc67ec23" providerId="AD" clId="Web-{C566B54D-005B-EA1E-ABFE-BE582497033A}" dt="2019-09-26T22:30:19.417" v="1019"/>
        <pc:sldMkLst>
          <pc:docMk/>
          <pc:sldMk cId="554260438" sldId="279"/>
        </pc:sldMkLst>
        <pc:spChg chg="mod">
          <ac:chgData name="Ford, Lauren" userId="S::fordla@smccd.edu::20ecfaa5-65c3-45b9-8a37-4adddc67ec23" providerId="AD" clId="Web-{C566B54D-005B-EA1E-ABFE-BE582497033A}" dt="2019-09-26T21:27:13.991" v="17" actId="20577"/>
          <ac:spMkLst>
            <pc:docMk/>
            <pc:sldMk cId="554260438" sldId="279"/>
            <ac:spMk id="2" creationId="{B9054D5F-6302-437E-89F0-7C11944EB714}"/>
          </ac:spMkLst>
        </pc:spChg>
        <pc:spChg chg="mod">
          <ac:chgData name="Ford, Lauren" userId="S::fordla@smccd.edu::20ecfaa5-65c3-45b9-8a37-4adddc67ec23" providerId="AD" clId="Web-{C566B54D-005B-EA1E-ABFE-BE582497033A}" dt="2019-09-26T22:28:44.995" v="893" actId="20577"/>
          <ac:spMkLst>
            <pc:docMk/>
            <pc:sldMk cId="554260438" sldId="279"/>
            <ac:spMk id="3" creationId="{1C0056D1-9BD0-4D0C-91B7-49023E616140}"/>
          </ac:spMkLst>
        </pc:spChg>
        <pc:graphicFrameChg chg="add mod modGraphic">
          <ac:chgData name="Ford, Lauren" userId="S::fordla@smccd.edu::20ecfaa5-65c3-45b9-8a37-4adddc67ec23" providerId="AD" clId="Web-{C566B54D-005B-EA1E-ABFE-BE582497033A}" dt="2019-09-26T22:19:22.070" v="809" actId="1076"/>
          <ac:graphicFrameMkLst>
            <pc:docMk/>
            <pc:sldMk cId="554260438" sldId="279"/>
            <ac:graphicFrameMk id="6" creationId="{3AB2B5F5-9BE9-4829-B60B-D8A67085EB40}"/>
          </ac:graphicFrameMkLst>
        </pc:graphicFrameChg>
        <pc:graphicFrameChg chg="add mod modGraphic">
          <ac:chgData name="Ford, Lauren" userId="S::fordla@smccd.edu::20ecfaa5-65c3-45b9-8a37-4adddc67ec23" providerId="AD" clId="Web-{C566B54D-005B-EA1E-ABFE-BE582497033A}" dt="2019-09-26T22:30:19.417" v="1019"/>
          <ac:graphicFrameMkLst>
            <pc:docMk/>
            <pc:sldMk cId="554260438" sldId="279"/>
            <ac:graphicFrameMk id="8" creationId="{9E00F613-4244-4E7D-A6CE-94767AF2D61A}"/>
          </ac:graphicFrameMkLst>
        </pc:graphicFrameChg>
        <pc:picChg chg="add">
          <ac:chgData name="Ford, Lauren" userId="S::fordla@smccd.edu::20ecfaa5-65c3-45b9-8a37-4adddc67ec23" providerId="AD" clId="Web-{C566B54D-005B-EA1E-ABFE-BE582497033A}" dt="2019-09-26T21:28:12.960" v="44"/>
          <ac:picMkLst>
            <pc:docMk/>
            <pc:sldMk cId="554260438" sldId="279"/>
            <ac:picMk id="5" creationId="{D9D72813-95DF-4DE0-AE53-D9187BE39DE8}"/>
          </ac:picMkLst>
        </pc:picChg>
      </pc:sldChg>
      <pc:sldChg chg="addSp modSp new">
        <pc:chgData name="Ford, Lauren" userId="S::fordla@smccd.edu::20ecfaa5-65c3-45b9-8a37-4adddc67ec23" providerId="AD" clId="Web-{C566B54D-005B-EA1E-ABFE-BE582497033A}" dt="2019-09-26T22:45:17.273" v="1099" actId="20577"/>
        <pc:sldMkLst>
          <pc:docMk/>
          <pc:sldMk cId="3847195584" sldId="280"/>
        </pc:sldMkLst>
        <pc:spChg chg="mod">
          <ac:chgData name="Ford, Lauren" userId="S::fordla@smccd.edu::20ecfaa5-65c3-45b9-8a37-4adddc67ec23" providerId="AD" clId="Web-{C566B54D-005B-EA1E-ABFE-BE582497033A}" dt="2019-09-26T21:27:28.476" v="22" actId="20577"/>
          <ac:spMkLst>
            <pc:docMk/>
            <pc:sldMk cId="3847195584" sldId="280"/>
            <ac:spMk id="2" creationId="{B2B485E0-7C58-4337-9DED-3C3DD4F79536}"/>
          </ac:spMkLst>
        </pc:spChg>
        <pc:spChg chg="mod">
          <ac:chgData name="Ford, Lauren" userId="S::fordla@smccd.edu::20ecfaa5-65c3-45b9-8a37-4adddc67ec23" providerId="AD" clId="Web-{C566B54D-005B-EA1E-ABFE-BE582497033A}" dt="2019-09-26T22:45:17.273" v="1099" actId="20577"/>
          <ac:spMkLst>
            <pc:docMk/>
            <pc:sldMk cId="3847195584" sldId="280"/>
            <ac:spMk id="3" creationId="{6F954FDC-C53C-4259-AD69-DA466400C69F}"/>
          </ac:spMkLst>
        </pc:spChg>
        <pc:picChg chg="add">
          <ac:chgData name="Ford, Lauren" userId="S::fordla@smccd.edu::20ecfaa5-65c3-45b9-8a37-4adddc67ec23" providerId="AD" clId="Web-{C566B54D-005B-EA1E-ABFE-BE582497033A}" dt="2019-09-26T21:28:37.773" v="45"/>
          <ac:picMkLst>
            <pc:docMk/>
            <pc:sldMk cId="3847195584" sldId="280"/>
            <ac:picMk id="5" creationId="{948D599E-7729-4E25-ADAB-D2B82CE224D4}"/>
          </ac:picMkLst>
        </pc:picChg>
      </pc:sldChg>
      <pc:sldChg chg="addSp delSp modSp new">
        <pc:chgData name="Ford, Lauren" userId="S::fordla@smccd.edu::20ecfaa5-65c3-45b9-8a37-4adddc67ec23" providerId="AD" clId="Web-{C566B54D-005B-EA1E-ABFE-BE582497033A}" dt="2019-09-26T23:00:51.044" v="1165" actId="20577"/>
        <pc:sldMkLst>
          <pc:docMk/>
          <pc:sldMk cId="1705287019" sldId="281"/>
        </pc:sldMkLst>
        <pc:spChg chg="mod">
          <ac:chgData name="Ford, Lauren" userId="S::fordla@smccd.edu::20ecfaa5-65c3-45b9-8a37-4adddc67ec23" providerId="AD" clId="Web-{C566B54D-005B-EA1E-ABFE-BE582497033A}" dt="2019-09-26T21:27:52.991" v="34" actId="20577"/>
          <ac:spMkLst>
            <pc:docMk/>
            <pc:sldMk cId="1705287019" sldId="281"/>
            <ac:spMk id="2" creationId="{B9D801D2-BD75-4E7E-A293-C3258BD727E0}"/>
          </ac:spMkLst>
        </pc:spChg>
        <pc:spChg chg="mod">
          <ac:chgData name="Ford, Lauren" userId="S::fordla@smccd.edu::20ecfaa5-65c3-45b9-8a37-4adddc67ec23" providerId="AD" clId="Web-{C566B54D-005B-EA1E-ABFE-BE582497033A}" dt="2019-09-26T23:00:51.044" v="1165" actId="20577"/>
          <ac:spMkLst>
            <pc:docMk/>
            <pc:sldMk cId="1705287019" sldId="281"/>
            <ac:spMk id="3" creationId="{5D7D4069-875E-4B28-9967-ACD0FB3C8A4F}"/>
          </ac:spMkLst>
        </pc:spChg>
        <pc:picChg chg="add">
          <ac:chgData name="Ford, Lauren" userId="S::fordla@smccd.edu::20ecfaa5-65c3-45b9-8a37-4adddc67ec23" providerId="AD" clId="Web-{C566B54D-005B-EA1E-ABFE-BE582497033A}" dt="2019-09-26T21:28:38.726" v="46"/>
          <ac:picMkLst>
            <pc:docMk/>
            <pc:sldMk cId="1705287019" sldId="281"/>
            <ac:picMk id="5" creationId="{EFAE61CF-B271-4B1A-929B-DB97123F829B}"/>
          </ac:picMkLst>
        </pc:picChg>
        <pc:picChg chg="add del">
          <ac:chgData name="Ford, Lauren" userId="S::fordla@smccd.edu::20ecfaa5-65c3-45b9-8a37-4adddc67ec23" providerId="AD" clId="Web-{C566B54D-005B-EA1E-ABFE-BE582497033A}" dt="2019-09-26T21:29:19.101" v="63"/>
          <ac:picMkLst>
            <pc:docMk/>
            <pc:sldMk cId="1705287019" sldId="281"/>
            <ac:picMk id="7" creationId="{112A9AF7-BFD2-492E-82FE-8BB9E4897A00}"/>
          </ac:picMkLst>
        </pc:picChg>
      </pc:sldChg>
      <pc:sldChg chg="addSp delSp modSp new">
        <pc:chgData name="Ford, Lauren" userId="S::fordla@smccd.edu::20ecfaa5-65c3-45b9-8a37-4adddc67ec23" providerId="AD" clId="Web-{C566B54D-005B-EA1E-ABFE-BE582497033A}" dt="2019-09-26T23:02:44.966" v="1273" actId="20577"/>
        <pc:sldMkLst>
          <pc:docMk/>
          <pc:sldMk cId="959918545" sldId="282"/>
        </pc:sldMkLst>
        <pc:spChg chg="mod">
          <ac:chgData name="Ford, Lauren" userId="S::fordla@smccd.edu::20ecfaa5-65c3-45b9-8a37-4adddc67ec23" providerId="AD" clId="Web-{C566B54D-005B-EA1E-ABFE-BE582497033A}" dt="2019-09-26T21:28:07.601" v="43" actId="20577"/>
          <ac:spMkLst>
            <pc:docMk/>
            <pc:sldMk cId="959918545" sldId="282"/>
            <ac:spMk id="2" creationId="{DB2A7D65-843F-434E-8BB6-043C1D83CCAA}"/>
          </ac:spMkLst>
        </pc:spChg>
        <pc:spChg chg="mod">
          <ac:chgData name="Ford, Lauren" userId="S::fordla@smccd.edu::20ecfaa5-65c3-45b9-8a37-4adddc67ec23" providerId="AD" clId="Web-{C566B54D-005B-EA1E-ABFE-BE582497033A}" dt="2019-09-26T23:02:44.966" v="1273" actId="20577"/>
          <ac:spMkLst>
            <pc:docMk/>
            <pc:sldMk cId="959918545" sldId="282"/>
            <ac:spMk id="3" creationId="{D38A301F-33BD-4E86-BD2D-21B63277DEF0}"/>
          </ac:spMkLst>
        </pc:spChg>
        <pc:picChg chg="add">
          <ac:chgData name="Ford, Lauren" userId="S::fordla@smccd.edu::20ecfaa5-65c3-45b9-8a37-4adddc67ec23" providerId="AD" clId="Web-{C566B54D-005B-EA1E-ABFE-BE582497033A}" dt="2019-09-26T21:28:39.710" v="47"/>
          <ac:picMkLst>
            <pc:docMk/>
            <pc:sldMk cId="959918545" sldId="282"/>
            <ac:picMk id="5" creationId="{3841CB03-1976-4843-9293-BCB378A99503}"/>
          </ac:picMkLst>
        </pc:picChg>
        <pc:picChg chg="add del">
          <ac:chgData name="Ford, Lauren" userId="S::fordla@smccd.edu::20ecfaa5-65c3-45b9-8a37-4adddc67ec23" providerId="AD" clId="Web-{C566B54D-005B-EA1E-ABFE-BE582497033A}" dt="2019-09-26T21:28:45.960" v="51"/>
          <ac:picMkLst>
            <pc:docMk/>
            <pc:sldMk cId="959918545" sldId="282"/>
            <ac:picMk id="7" creationId="{3B8B0A76-95CD-48BE-B070-3248DDD66596}"/>
          </ac:picMkLst>
        </pc:picChg>
      </pc:sldChg>
      <pc:sldChg chg="addSp delSp modSp new mod setBg">
        <pc:chgData name="Ford, Lauren" userId="S::fordla@smccd.edu::20ecfaa5-65c3-45b9-8a37-4adddc67ec23" providerId="AD" clId="Web-{C566B54D-005B-EA1E-ABFE-BE582497033A}" dt="2019-09-26T21:33:49.056" v="133" actId="20577"/>
        <pc:sldMkLst>
          <pc:docMk/>
          <pc:sldMk cId="1940819124" sldId="283"/>
        </pc:sldMkLst>
        <pc:spChg chg="mod">
          <ac:chgData name="Ford, Lauren" userId="S::fordla@smccd.edu::20ecfaa5-65c3-45b9-8a37-4adddc67ec23" providerId="AD" clId="Web-{C566B54D-005B-EA1E-ABFE-BE582497033A}" dt="2019-09-26T21:30:24.727" v="67"/>
          <ac:spMkLst>
            <pc:docMk/>
            <pc:sldMk cId="1940819124" sldId="283"/>
            <ac:spMk id="2" creationId="{BDAC25B9-0A5E-4E0B-9AE8-E6CD0F5DDF3F}"/>
          </ac:spMkLst>
        </pc:spChg>
        <pc:spChg chg="add del mod">
          <ac:chgData name="Ford, Lauren" userId="S::fordla@smccd.edu::20ecfaa5-65c3-45b9-8a37-4adddc67ec23" providerId="AD" clId="Web-{C566B54D-005B-EA1E-ABFE-BE582497033A}" dt="2019-09-26T21:33:49.056" v="133" actId="20577"/>
          <ac:spMkLst>
            <pc:docMk/>
            <pc:sldMk cId="1940819124" sldId="283"/>
            <ac:spMk id="3" creationId="{55B6110A-9D7E-4517-B993-17C41D530CA6}"/>
          </ac:spMkLst>
        </pc:spChg>
        <pc:spChg chg="add">
          <ac:chgData name="Ford, Lauren" userId="S::fordla@smccd.edu::20ecfaa5-65c3-45b9-8a37-4adddc67ec23" providerId="AD" clId="Web-{C566B54D-005B-EA1E-ABFE-BE582497033A}" dt="2019-09-26T21:30:24.727" v="67"/>
          <ac:spMkLst>
            <pc:docMk/>
            <pc:sldMk cId="1940819124" sldId="283"/>
            <ac:spMk id="24" creationId="{B6E07BC7-FAEA-458C-90C9-A68082FBB328}"/>
          </ac:spMkLst>
        </pc:spChg>
        <pc:grpChg chg="add">
          <ac:chgData name="Ford, Lauren" userId="S::fordla@smccd.edu::20ecfaa5-65c3-45b9-8a37-4adddc67ec23" providerId="AD" clId="Web-{C566B54D-005B-EA1E-ABFE-BE582497033A}" dt="2019-09-26T21:30:24.727" v="67"/>
          <ac:grpSpMkLst>
            <pc:docMk/>
            <pc:sldMk cId="1940819124" sldId="283"/>
            <ac:grpSpMk id="12" creationId="{89674B87-B7AA-4FDD-B75B-0E6F82BFAB56}"/>
          </ac:grpSpMkLst>
        </pc:grpChg>
        <pc:picChg chg="add del mod ord">
          <ac:chgData name="Ford, Lauren" userId="S::fordla@smccd.edu::20ecfaa5-65c3-45b9-8a37-4adddc67ec23" providerId="AD" clId="Web-{C566B54D-005B-EA1E-ABFE-BE582497033A}" dt="2019-09-26T21:29:29.820" v="65"/>
          <ac:picMkLst>
            <pc:docMk/>
            <pc:sldMk cId="1940819124" sldId="283"/>
            <ac:picMk id="4" creationId="{C294A034-810A-4E9E-A64E-759383CD547A}"/>
          </ac:picMkLst>
        </pc:picChg>
        <pc:picChg chg="add mod">
          <ac:chgData name="Ford, Lauren" userId="S::fordla@smccd.edu::20ecfaa5-65c3-45b9-8a37-4adddc67ec23" providerId="AD" clId="Web-{C566B54D-005B-EA1E-ABFE-BE582497033A}" dt="2019-09-26T21:32:22.306" v="68"/>
          <ac:picMkLst>
            <pc:docMk/>
            <pc:sldMk cId="1940819124" sldId="283"/>
            <ac:picMk id="7" creationId="{7A2B84F4-B1F3-4A9D-8607-268C67B92C4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mccd-my.sharepoint.com/personal/huangt_smccd_edu/Documents/District%20Strategic%20Pla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ccd-my.sharepoint.com/personal/huangt_smccd_edu/Documents/District%20Strategic%20Pla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mccd-my.sharepoint.com/personal/huangt_smccd_edu/Documents/District%20Strategic%20Plan%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smtClean="0"/>
              <a:t>Educational Attainment by Race/Ethnicity</a:t>
            </a:r>
            <a:endParaRPr lang="en-US" dirty="0"/>
          </a:p>
        </c:rich>
      </c:tx>
      <c:layout>
        <c:manualLayout>
          <c:xMode val="edge"/>
          <c:yMode val="edge"/>
          <c:x val="0.49059034356853687"/>
          <c:y val="2.0441180638985823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13804260106881"/>
          <c:y val="9.8299403428915827E-2"/>
          <c:w val="0.8224385482752421"/>
          <c:h val="0.79329391360564239"/>
        </c:manualLayout>
      </c:layout>
      <c:barChart>
        <c:barDir val="col"/>
        <c:grouping val="stacked"/>
        <c:varyColors val="0"/>
        <c:ser>
          <c:idx val="2"/>
          <c:order val="0"/>
          <c:tx>
            <c:strRef>
              <c:f>SanMateoQuickFacts!$E$49</c:f>
              <c:strCache>
                <c:ptCount val="1"/>
                <c:pt idx="0">
                  <c:v>Less than high school diploma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SanMateoQuickFacts!$F$46:$K$46</c:f>
              <c:strCache>
                <c:ptCount val="6"/>
                <c:pt idx="0">
                  <c:v>Asian</c:v>
                </c:pt>
                <c:pt idx="1">
                  <c:v>White</c:v>
                </c:pt>
                <c:pt idx="2">
                  <c:v>Hispanic</c:v>
                </c:pt>
                <c:pt idx="3">
                  <c:v>Black</c:v>
                </c:pt>
                <c:pt idx="4">
                  <c:v>American Indian</c:v>
                </c:pt>
                <c:pt idx="5">
                  <c:v>Native Hawaiian</c:v>
                </c:pt>
              </c:strCache>
            </c:strRef>
          </c:cat>
          <c:val>
            <c:numRef>
              <c:f>SanMateoQuickFacts!$F$49:$K$49</c:f>
              <c:numCache>
                <c:formatCode>0%</c:formatCode>
                <c:ptCount val="6"/>
                <c:pt idx="0">
                  <c:v>7.9000000000000001E-2</c:v>
                </c:pt>
                <c:pt idx="1">
                  <c:v>8.5000000000000006E-2</c:v>
                </c:pt>
                <c:pt idx="2">
                  <c:v>0.31900000000000001</c:v>
                </c:pt>
                <c:pt idx="3">
                  <c:v>0.106</c:v>
                </c:pt>
                <c:pt idx="4">
                  <c:v>0.26300000000000001</c:v>
                </c:pt>
                <c:pt idx="5">
                  <c:v>0.121</c:v>
                </c:pt>
              </c:numCache>
            </c:numRef>
          </c:val>
          <c:extLst>
            <c:ext xmlns:c16="http://schemas.microsoft.com/office/drawing/2014/chart" uri="{C3380CC4-5D6E-409C-BE32-E72D297353CC}">
              <c16:uniqueId val="{00000000-6D7A-4AD1-8255-8265A4BF64FE}"/>
            </c:ext>
          </c:extLst>
        </c:ser>
        <c:ser>
          <c:idx val="1"/>
          <c:order val="1"/>
          <c:tx>
            <c:strRef>
              <c:f>SanMateoQuickFacts!$E$48</c:f>
              <c:strCache>
                <c:ptCount val="1"/>
                <c:pt idx="0">
                  <c:v>High school graduate or GED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SanMateoQuickFacts!$F$46:$K$46</c:f>
              <c:strCache>
                <c:ptCount val="6"/>
                <c:pt idx="0">
                  <c:v>Asian</c:v>
                </c:pt>
                <c:pt idx="1">
                  <c:v>White</c:v>
                </c:pt>
                <c:pt idx="2">
                  <c:v>Hispanic</c:v>
                </c:pt>
                <c:pt idx="3">
                  <c:v>Black</c:v>
                </c:pt>
                <c:pt idx="4">
                  <c:v>American Indian</c:v>
                </c:pt>
                <c:pt idx="5">
                  <c:v>Native Hawaiian</c:v>
                </c:pt>
              </c:strCache>
            </c:strRef>
          </c:cat>
          <c:val>
            <c:numRef>
              <c:f>SanMateoQuickFacts!$F$48:$K$48</c:f>
              <c:numCache>
                <c:formatCode>0%</c:formatCode>
                <c:ptCount val="6"/>
                <c:pt idx="0">
                  <c:v>0.111</c:v>
                </c:pt>
                <c:pt idx="1">
                  <c:v>0.151</c:v>
                </c:pt>
                <c:pt idx="2">
                  <c:v>0.245</c:v>
                </c:pt>
                <c:pt idx="3">
                  <c:v>0.24299999999999999</c:v>
                </c:pt>
                <c:pt idx="4">
                  <c:v>0.23699999999999999</c:v>
                </c:pt>
                <c:pt idx="5">
                  <c:v>0.32</c:v>
                </c:pt>
              </c:numCache>
            </c:numRef>
          </c:val>
          <c:extLst>
            <c:ext xmlns:c16="http://schemas.microsoft.com/office/drawing/2014/chart" uri="{C3380CC4-5D6E-409C-BE32-E72D297353CC}">
              <c16:uniqueId val="{00000001-6D7A-4AD1-8255-8265A4BF64FE}"/>
            </c:ext>
          </c:extLst>
        </c:ser>
        <c:ser>
          <c:idx val="3"/>
          <c:order val="2"/>
          <c:tx>
            <c:strRef>
              <c:f>SanMateoQuickFacts!$E$50</c:f>
              <c:strCache>
                <c:ptCount val="1"/>
                <c:pt idx="0">
                  <c:v>Some college or associates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SanMateoQuickFacts!$F$46:$K$46</c:f>
              <c:strCache>
                <c:ptCount val="6"/>
                <c:pt idx="0">
                  <c:v>Asian</c:v>
                </c:pt>
                <c:pt idx="1">
                  <c:v>White</c:v>
                </c:pt>
                <c:pt idx="2">
                  <c:v>Hispanic</c:v>
                </c:pt>
                <c:pt idx="3">
                  <c:v>Black</c:v>
                </c:pt>
                <c:pt idx="4">
                  <c:v>American Indian</c:v>
                </c:pt>
                <c:pt idx="5">
                  <c:v>Native Hawaiian</c:v>
                </c:pt>
              </c:strCache>
            </c:strRef>
          </c:cat>
          <c:val>
            <c:numRef>
              <c:f>SanMateoQuickFacts!$F$50:$K$50</c:f>
              <c:numCache>
                <c:formatCode>0%</c:formatCode>
                <c:ptCount val="6"/>
                <c:pt idx="0">
                  <c:v>0.22500000000000001</c:v>
                </c:pt>
                <c:pt idx="1">
                  <c:v>0.252</c:v>
                </c:pt>
                <c:pt idx="2">
                  <c:v>0.251</c:v>
                </c:pt>
                <c:pt idx="3">
                  <c:v>0.41899999999999998</c:v>
                </c:pt>
                <c:pt idx="4">
                  <c:v>0.313</c:v>
                </c:pt>
                <c:pt idx="5">
                  <c:v>0.36599999999999999</c:v>
                </c:pt>
              </c:numCache>
            </c:numRef>
          </c:val>
          <c:extLst>
            <c:ext xmlns:c16="http://schemas.microsoft.com/office/drawing/2014/chart" uri="{C3380CC4-5D6E-409C-BE32-E72D297353CC}">
              <c16:uniqueId val="{00000002-6D7A-4AD1-8255-8265A4BF64FE}"/>
            </c:ext>
          </c:extLst>
        </c:ser>
        <c:ser>
          <c:idx val="0"/>
          <c:order val="3"/>
          <c:tx>
            <c:strRef>
              <c:f>SanMateoQuickFacts!$E$47</c:f>
              <c:strCache>
                <c:ptCount val="1"/>
                <c:pt idx="0">
                  <c:v>Bachelors degree or higher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SanMateoQuickFacts!$F$46:$K$46</c:f>
              <c:strCache>
                <c:ptCount val="6"/>
                <c:pt idx="0">
                  <c:v>Asian</c:v>
                </c:pt>
                <c:pt idx="1">
                  <c:v>White</c:v>
                </c:pt>
                <c:pt idx="2">
                  <c:v>Hispanic</c:v>
                </c:pt>
                <c:pt idx="3">
                  <c:v>Black</c:v>
                </c:pt>
                <c:pt idx="4">
                  <c:v>American Indian</c:v>
                </c:pt>
                <c:pt idx="5">
                  <c:v>Native Hawaiian</c:v>
                </c:pt>
              </c:strCache>
            </c:strRef>
          </c:cat>
          <c:val>
            <c:numRef>
              <c:f>SanMateoQuickFacts!$F$47:$K$47</c:f>
              <c:numCache>
                <c:formatCode>0%</c:formatCode>
                <c:ptCount val="6"/>
                <c:pt idx="0">
                  <c:v>0.58499999999999996</c:v>
                </c:pt>
                <c:pt idx="1">
                  <c:v>0.51200000000000001</c:v>
                </c:pt>
                <c:pt idx="2">
                  <c:v>0.184</c:v>
                </c:pt>
                <c:pt idx="3">
                  <c:v>0.23100000000000001</c:v>
                </c:pt>
                <c:pt idx="4">
                  <c:v>0.187</c:v>
                </c:pt>
                <c:pt idx="5">
                  <c:v>0.192</c:v>
                </c:pt>
              </c:numCache>
            </c:numRef>
          </c:val>
          <c:extLst>
            <c:ext xmlns:c16="http://schemas.microsoft.com/office/drawing/2014/chart" uri="{C3380CC4-5D6E-409C-BE32-E72D297353CC}">
              <c16:uniqueId val="{00000003-6D7A-4AD1-8255-8265A4BF64FE}"/>
            </c:ext>
          </c:extLst>
        </c:ser>
        <c:dLbls>
          <c:showLegendKey val="0"/>
          <c:showVal val="1"/>
          <c:showCatName val="0"/>
          <c:showSerName val="0"/>
          <c:showPercent val="0"/>
          <c:showBubbleSize val="0"/>
        </c:dLbls>
        <c:gapWidth val="133"/>
        <c:overlap val="100"/>
        <c:axId val="1742306368"/>
        <c:axId val="1792888816"/>
      </c:barChart>
      <c:catAx>
        <c:axId val="1742306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2888816"/>
        <c:crosses val="autoZero"/>
        <c:auto val="1"/>
        <c:lblAlgn val="ctr"/>
        <c:lblOffset val="100"/>
        <c:noMultiLvlLbl val="0"/>
      </c:catAx>
      <c:valAx>
        <c:axId val="1792888816"/>
        <c:scaling>
          <c:orientation val="minMax"/>
          <c:max val="1"/>
          <c:min val="0"/>
        </c:scaling>
        <c:delete val="1"/>
        <c:axPos val="l"/>
        <c:numFmt formatCode="0%" sourceLinked="0"/>
        <c:majorTickMark val="out"/>
        <c:minorTickMark val="none"/>
        <c:tickLblPos val="nextTo"/>
        <c:crossAx val="1742306368"/>
        <c:crosses val="autoZero"/>
        <c:crossBetween val="between"/>
        <c:majorUnit val="0.2"/>
        <c:minorUnit val="0.1"/>
      </c:valAx>
      <c:spPr>
        <a:noFill/>
        <a:ln w="25400">
          <a:noFill/>
        </a:ln>
        <a:effectLst/>
      </c:spPr>
    </c:plotArea>
    <c:legend>
      <c:legendPos val="l"/>
      <c:layout>
        <c:manualLayout>
          <c:xMode val="edge"/>
          <c:yMode val="edge"/>
          <c:x val="1.3686772991219091E-2"/>
          <c:y val="0.15658749330432364"/>
          <c:w val="0.16973502443412292"/>
          <c:h val="0.48072725497331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572098734519357E-2"/>
          <c:y val="0.10142205205469297"/>
          <c:w val="0.36990145120275797"/>
          <c:h val="0.80483196804416601"/>
        </c:manualLayout>
      </c:layout>
      <c:barChart>
        <c:barDir val="col"/>
        <c:grouping val="stacked"/>
        <c:varyColors val="0"/>
        <c:ser>
          <c:idx val="4"/>
          <c:order val="0"/>
          <c:tx>
            <c:strRef>
              <c:f>SanMateoQuickFacts!$E$68</c:f>
              <c:strCache>
                <c:ptCount val="1"/>
                <c:pt idx="0">
                  <c:v>Less than high school diploma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SanMateoQuickFacts!$G$55:$H$55</c:f>
              <c:strCache>
                <c:ptCount val="2"/>
                <c:pt idx="0">
                  <c:v>Male</c:v>
                </c:pt>
                <c:pt idx="1">
                  <c:v>Female</c:v>
                </c:pt>
              </c:strCache>
            </c:strRef>
          </c:cat>
          <c:val>
            <c:numRef>
              <c:f>SanMateoQuickFacts!$G$68:$H$68</c:f>
              <c:numCache>
                <c:formatCode>0%</c:formatCode>
                <c:ptCount val="2"/>
                <c:pt idx="0">
                  <c:v>0.11399999999999999</c:v>
                </c:pt>
                <c:pt idx="1">
                  <c:v>0.10799999999999998</c:v>
                </c:pt>
              </c:numCache>
            </c:numRef>
          </c:val>
          <c:extLst>
            <c:ext xmlns:c16="http://schemas.microsoft.com/office/drawing/2014/chart" uri="{C3380CC4-5D6E-409C-BE32-E72D297353CC}">
              <c16:uniqueId val="{00000000-FE85-4BBD-A5AD-0AA5EB8D43DE}"/>
            </c:ext>
          </c:extLst>
        </c:ser>
        <c:ser>
          <c:idx val="3"/>
          <c:order val="1"/>
          <c:tx>
            <c:strRef>
              <c:f>SanMateoQuickFacts!$E$59</c:f>
              <c:strCache>
                <c:ptCount val="1"/>
                <c:pt idx="0">
                  <c:v>High school/GED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SanMateoQuickFacts!$G$55:$H$55</c:f>
              <c:strCache>
                <c:ptCount val="2"/>
                <c:pt idx="0">
                  <c:v>Male</c:v>
                </c:pt>
                <c:pt idx="1">
                  <c:v>Female</c:v>
                </c:pt>
              </c:strCache>
            </c:strRef>
          </c:cat>
          <c:val>
            <c:numRef>
              <c:f>SanMateoQuickFacts!$G$59:$H$59</c:f>
              <c:numCache>
                <c:formatCode>0%</c:formatCode>
                <c:ptCount val="2"/>
                <c:pt idx="0">
                  <c:v>0.16</c:v>
                </c:pt>
                <c:pt idx="1">
                  <c:v>0.15</c:v>
                </c:pt>
              </c:numCache>
            </c:numRef>
          </c:val>
          <c:extLst>
            <c:ext xmlns:c16="http://schemas.microsoft.com/office/drawing/2014/chart" uri="{C3380CC4-5D6E-409C-BE32-E72D297353CC}">
              <c16:uniqueId val="{00000001-FE85-4BBD-A5AD-0AA5EB8D43DE}"/>
            </c:ext>
          </c:extLst>
        </c:ser>
        <c:ser>
          <c:idx val="5"/>
          <c:order val="2"/>
          <c:tx>
            <c:strRef>
              <c:f>SanMateoQuickFacts!$E$67</c:f>
              <c:strCache>
                <c:ptCount val="1"/>
                <c:pt idx="0">
                  <c:v>Some college or associates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SanMateoQuickFacts!$G$55:$H$55</c:f>
              <c:strCache>
                <c:ptCount val="2"/>
                <c:pt idx="0">
                  <c:v>Male</c:v>
                </c:pt>
                <c:pt idx="1">
                  <c:v>Female</c:v>
                </c:pt>
              </c:strCache>
            </c:strRef>
          </c:cat>
          <c:val>
            <c:numRef>
              <c:f>SanMateoQuickFacts!$G$67:$H$67</c:f>
              <c:numCache>
                <c:formatCode>0%</c:formatCode>
                <c:ptCount val="2"/>
                <c:pt idx="0">
                  <c:v>0.247</c:v>
                </c:pt>
                <c:pt idx="1">
                  <c:v>0.251</c:v>
                </c:pt>
              </c:numCache>
            </c:numRef>
          </c:val>
          <c:extLst>
            <c:ext xmlns:c16="http://schemas.microsoft.com/office/drawing/2014/chart" uri="{C3380CC4-5D6E-409C-BE32-E72D297353CC}">
              <c16:uniqueId val="{00000002-FE85-4BBD-A5AD-0AA5EB8D43DE}"/>
            </c:ext>
          </c:extLst>
        </c:ser>
        <c:ser>
          <c:idx val="0"/>
          <c:order val="3"/>
          <c:tx>
            <c:strRef>
              <c:f>SanMateoQuickFacts!$E$47</c:f>
              <c:strCache>
                <c:ptCount val="1"/>
                <c:pt idx="0">
                  <c:v>Bachelors degree or higher</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FE85-4BBD-A5AD-0AA5EB8D43D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SanMateoQuickFacts!$G$55:$H$55</c:f>
              <c:strCache>
                <c:ptCount val="2"/>
                <c:pt idx="0">
                  <c:v>Male</c:v>
                </c:pt>
                <c:pt idx="1">
                  <c:v>Female</c:v>
                </c:pt>
              </c:strCache>
            </c:strRef>
          </c:cat>
          <c:val>
            <c:numRef>
              <c:f>SanMateoQuickFacts!$G$66:$H$66</c:f>
              <c:numCache>
                <c:formatCode>0%</c:formatCode>
                <c:ptCount val="2"/>
                <c:pt idx="0">
                  <c:v>0.47899999999999998</c:v>
                </c:pt>
                <c:pt idx="1">
                  <c:v>0.49</c:v>
                </c:pt>
              </c:numCache>
            </c:numRef>
          </c:val>
          <c:extLst>
            <c:ext xmlns:c16="http://schemas.microsoft.com/office/drawing/2014/chart" uri="{C3380CC4-5D6E-409C-BE32-E72D297353CC}">
              <c16:uniqueId val="{00000005-FE85-4BBD-A5AD-0AA5EB8D43DE}"/>
            </c:ext>
          </c:extLst>
        </c:ser>
        <c:dLbls>
          <c:showLegendKey val="0"/>
          <c:showVal val="1"/>
          <c:showCatName val="0"/>
          <c:showSerName val="0"/>
          <c:showPercent val="0"/>
          <c:showBubbleSize val="0"/>
        </c:dLbls>
        <c:gapWidth val="150"/>
        <c:overlap val="100"/>
        <c:axId val="1742306368"/>
        <c:axId val="1792888816"/>
      </c:barChart>
      <c:catAx>
        <c:axId val="1742306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2888816"/>
        <c:crosses val="autoZero"/>
        <c:auto val="1"/>
        <c:lblAlgn val="ctr"/>
        <c:lblOffset val="100"/>
        <c:noMultiLvlLbl val="0"/>
      </c:catAx>
      <c:valAx>
        <c:axId val="1792888816"/>
        <c:scaling>
          <c:orientation val="minMax"/>
          <c:max val="1"/>
          <c:min val="0"/>
        </c:scaling>
        <c:delete val="1"/>
        <c:axPos val="l"/>
        <c:numFmt formatCode="0%" sourceLinked="0"/>
        <c:majorTickMark val="none"/>
        <c:minorTickMark val="none"/>
        <c:tickLblPos val="nextTo"/>
        <c:crossAx val="1742306368"/>
        <c:crosses val="autoZero"/>
        <c:crossBetween val="between"/>
        <c:majorUnit val="0.2"/>
      </c:valAx>
      <c:spPr>
        <a:noFill/>
        <a:ln>
          <a:noFill/>
        </a:ln>
        <a:effectLst/>
      </c:spPr>
    </c:plotArea>
    <c:legend>
      <c:legendPos val="r"/>
      <c:layout>
        <c:manualLayout>
          <c:xMode val="edge"/>
          <c:yMode val="edge"/>
          <c:x val="0.50634204898041213"/>
          <c:y val="0.21420170092602142"/>
          <c:w val="0.32066038815378112"/>
          <c:h val="0.475802544022226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'SMCCCD Demographics'!$B$38</c:f>
              <c:strCache>
                <c:ptCount val="1"/>
                <c:pt idx="0">
                  <c:v>San Mateo County</c:v>
                </c:pt>
              </c:strCache>
            </c:strRef>
          </c:tx>
          <c:spPr>
            <a:solidFill>
              <a:schemeClr val="accent2">
                <a:lumMod val="40000"/>
                <a:lumOff val="6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'SMCCCD Demographics'!$A$39:$A$46</c:f>
              <c:strCache>
                <c:ptCount val="8"/>
                <c:pt idx="0">
                  <c:v>Unknown</c:v>
                </c:pt>
                <c:pt idx="1">
                  <c:v>American Indian/ Alaskan Native</c:v>
                </c:pt>
                <c:pt idx="2">
                  <c:v>Pacific Islander</c:v>
                </c:pt>
                <c:pt idx="3">
                  <c:v>Black/ African American</c:v>
                </c:pt>
                <c:pt idx="4">
                  <c:v>Two or More Races</c:v>
                </c:pt>
                <c:pt idx="5">
                  <c:v>White</c:v>
                </c:pt>
                <c:pt idx="6">
                  <c:v>Asian</c:v>
                </c:pt>
                <c:pt idx="7">
                  <c:v>Hispanic/LatinX</c:v>
                </c:pt>
              </c:strCache>
            </c:strRef>
          </c:cat>
          <c:val>
            <c:numRef>
              <c:f>'SMCCCD Demographics'!$B$39:$B$46</c:f>
              <c:numCache>
                <c:formatCode>0%;[Red]\ \(0%\)</c:formatCode>
                <c:ptCount val="8"/>
                <c:pt idx="0" formatCode="0%">
                  <c:v>0</c:v>
                </c:pt>
                <c:pt idx="1">
                  <c:v>0</c:v>
                </c:pt>
                <c:pt idx="2">
                  <c:v>1.3584715564800001E-2</c:v>
                </c:pt>
                <c:pt idx="3">
                  <c:v>2.1989978635200001E-2</c:v>
                </c:pt>
                <c:pt idx="4">
                  <c:v>3.6954262020699999E-2</c:v>
                </c:pt>
                <c:pt idx="5">
                  <c:v>0.38402488592</c:v>
                </c:pt>
                <c:pt idx="6">
                  <c:v>0.29873460771799998</c:v>
                </c:pt>
                <c:pt idx="7" formatCode="0%">
                  <c:v>0.24</c:v>
                </c:pt>
              </c:numCache>
            </c:numRef>
          </c:val>
          <c:extLst>
            <c:ext xmlns:c16="http://schemas.microsoft.com/office/drawing/2014/chart" uri="{C3380CC4-5D6E-409C-BE32-E72D297353CC}">
              <c16:uniqueId val="{00000000-0C1A-4D59-9E2A-9DD7DC00E892}"/>
            </c:ext>
          </c:extLst>
        </c:ser>
        <c:ser>
          <c:idx val="4"/>
          <c:order val="1"/>
          <c:tx>
            <c:strRef>
              <c:f>'SMCCCD Demographics'!$C$38</c:f>
              <c:strCache>
                <c:ptCount val="1"/>
                <c:pt idx="0">
                  <c:v>SMCCCD</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'SMCCCD Demographics'!$A$39:$A$46</c:f>
              <c:strCache>
                <c:ptCount val="8"/>
                <c:pt idx="0">
                  <c:v>Unknown</c:v>
                </c:pt>
                <c:pt idx="1">
                  <c:v>American Indian/ Alaskan Native</c:v>
                </c:pt>
                <c:pt idx="2">
                  <c:v>Pacific Islander</c:v>
                </c:pt>
                <c:pt idx="3">
                  <c:v>Black/ African American</c:v>
                </c:pt>
                <c:pt idx="4">
                  <c:v>Two or More Races</c:v>
                </c:pt>
                <c:pt idx="5">
                  <c:v>White</c:v>
                </c:pt>
                <c:pt idx="6">
                  <c:v>Asian</c:v>
                </c:pt>
                <c:pt idx="7">
                  <c:v>Hispanic/LatinX</c:v>
                </c:pt>
              </c:strCache>
            </c:strRef>
          </c:cat>
          <c:val>
            <c:numRef>
              <c:f>'SMCCCD Demographics'!$C$39:$C$46</c:f>
              <c:numCache>
                <c:formatCode>#,##0%</c:formatCode>
                <c:ptCount val="8"/>
                <c:pt idx="0">
                  <c:v>5.78661844484629E-2</c:v>
                </c:pt>
                <c:pt idx="1">
                  <c:v>1.4173305312545801E-3</c:v>
                </c:pt>
                <c:pt idx="2">
                  <c:v>1.9109525438639401E-2</c:v>
                </c:pt>
                <c:pt idx="3">
                  <c:v>2.7027027027027001E-2</c:v>
                </c:pt>
                <c:pt idx="4">
                  <c:v>6.0114363911832301E-2</c:v>
                </c:pt>
                <c:pt idx="5">
                  <c:v>0.21259957968818699</c:v>
                </c:pt>
                <c:pt idx="6">
                  <c:v>0.27</c:v>
                </c:pt>
                <c:pt idx="7">
                  <c:v>0.35609207761106498</c:v>
                </c:pt>
              </c:numCache>
            </c:numRef>
          </c:val>
          <c:extLst>
            <c:ext xmlns:c16="http://schemas.microsoft.com/office/drawing/2014/chart" uri="{C3380CC4-5D6E-409C-BE32-E72D297353CC}">
              <c16:uniqueId val="{00000001-0C1A-4D59-9E2A-9DD7DC00E892}"/>
            </c:ext>
          </c:extLst>
        </c:ser>
        <c:dLbls>
          <c:showLegendKey val="0"/>
          <c:showVal val="0"/>
          <c:showCatName val="0"/>
          <c:showSerName val="0"/>
          <c:showPercent val="0"/>
          <c:showBubbleSize val="0"/>
        </c:dLbls>
        <c:gapWidth val="219"/>
        <c:axId val="1436924175"/>
        <c:axId val="1707914255"/>
      </c:barChart>
      <c:catAx>
        <c:axId val="1436924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07914255"/>
        <c:crosses val="autoZero"/>
        <c:auto val="1"/>
        <c:lblAlgn val="ctr"/>
        <c:lblOffset val="100"/>
        <c:noMultiLvlLbl val="0"/>
      </c:catAx>
      <c:valAx>
        <c:axId val="1707914255"/>
        <c:scaling>
          <c:orientation val="minMax"/>
        </c:scaling>
        <c:delete val="0"/>
        <c:axPos val="b"/>
        <c:numFmt formatCode="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36924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17F7F2C-0051-4608-8866-91A9C544BA15}" type="datetimeFigureOut">
              <a:rPr lang="en-US" smtClean="0"/>
              <a:t>11/10/2020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F8B7937-ED93-4C18-A6CA-91E7195376FE}" type="slidenum">
              <a:rPr lang="en-US" smtClean="0"/>
              <a:t>‹#›</a:t>
            </a:fld>
            <a:endParaRPr lang="en-US"/>
          </a:p>
        </p:txBody>
      </p:sp>
    </p:spTree>
    <p:extLst>
      <p:ext uri="{BB962C8B-B14F-4D97-AF65-F5344CB8AC3E}">
        <p14:creationId xmlns:p14="http://schemas.microsoft.com/office/powerpoint/2010/main" val="1257396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CB5583-A46D-4E5A-B8ED-B729486680C8}" type="datetimeFigureOut">
              <a:rPr lang="en-US" smtClean="0"/>
              <a:t>11/10/2020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203E1C-2377-4498-8310-0EEDE3BEDEAF}" type="slidenum">
              <a:rPr lang="en-US" smtClean="0"/>
              <a:t>‹#›</a:t>
            </a:fld>
            <a:endParaRPr lang="en-US"/>
          </a:p>
        </p:txBody>
      </p:sp>
    </p:spTree>
    <p:extLst>
      <p:ext uri="{BB962C8B-B14F-4D97-AF65-F5344CB8AC3E}">
        <p14:creationId xmlns:p14="http://schemas.microsoft.com/office/powerpoint/2010/main" val="202821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203E1C-2377-4498-8310-0EEDE3BEDE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155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11/10/2020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11/10/2020</a:t>
            </a:fld>
            <a:endParaRPr lang="en-US"/>
          </a:p>
        </p:txBody>
      </p:sp>
      <p:sp>
        <p:nvSpPr>
          <p:cNvPr id="6" name="Footer Placeholder 5"/>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11/10/2020</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11/10/2020</a:t>
            </a:fld>
            <a:endParaRPr lang="en-US"/>
          </a:p>
        </p:txBody>
      </p:sp>
      <p:sp>
        <p:nvSpPr>
          <p:cNvPr id="5" name="Footer Placeholder 4"/>
          <p:cNvSpPr>
            <a:spLocks noGrp="1"/>
          </p:cNvSpPr>
          <p:nvPr>
            <p:ph type="ftr" sz="quarter" idx="11"/>
          </p:nvPr>
        </p:nvSpPr>
        <p:spPr/>
        <p:txBody>
          <a:bodyPr/>
          <a:lstStyle/>
          <a:p>
            <a:r>
              <a:rPr lang="en-US"/>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11/10/2020</a:t>
            </a:fld>
            <a:endParaRPr lang="en-US"/>
          </a:p>
        </p:txBody>
      </p:sp>
      <p:sp>
        <p:nvSpPr>
          <p:cNvPr id="5" name="Footer Placeholder 4"/>
          <p:cNvSpPr>
            <a:spLocks noGrp="1"/>
          </p:cNvSpPr>
          <p:nvPr>
            <p:ph type="ftr" sz="quarter" idx="11"/>
          </p:nvPr>
        </p:nvSpPr>
        <p:spPr/>
        <p:txBody>
          <a:bodyPr/>
          <a:lstStyle/>
          <a:p>
            <a:r>
              <a:rPr lang="en-US"/>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11/10/2020</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11/10/2020</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DBE609-F3F2-45E6-BD6A-E03A8C86C1AE}" type="datetimeFigureOut">
              <a:rPr lang="en-US" dirty="0"/>
              <a:t>11/10/2020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4AD68-089C-4467-A8F3-EA2BBCA6B44E}" type="datetimeFigureOut">
              <a:rPr lang="en-US" dirty="0"/>
              <a:t>11/10/2020</a:t>
            </a:fld>
            <a:endParaRPr lang="en-US"/>
          </a:p>
        </p:txBody>
      </p:sp>
      <p:sp>
        <p:nvSpPr>
          <p:cNvPr id="5" name="Footer Placeholder 4"/>
          <p:cNvSpPr>
            <a:spLocks noGrp="1"/>
          </p:cNvSpPr>
          <p:nvPr>
            <p:ph type="ftr" sz="quarter" idx="11"/>
          </p:nvPr>
        </p:nvSpPr>
        <p:spPr/>
        <p:txBody>
          <a:bodyPr/>
          <a:lstStyle/>
          <a:p>
            <a:r>
              <a:rPr lang="en-US"/>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51FCE-E4BB-4680-8E50-3C0E348D2609}" type="datetimeFigureOut">
              <a:rPr lang="en-US" dirty="0"/>
              <a:t>11/10/2020</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11/10/2020</a:t>
            </a:fld>
            <a:endParaRPr lang="en-US"/>
          </a:p>
        </p:txBody>
      </p:sp>
      <p:sp>
        <p:nvSpPr>
          <p:cNvPr id="5" name="Footer Placeholder 4"/>
          <p:cNvSpPr>
            <a:spLocks noGrp="1"/>
          </p:cNvSpPr>
          <p:nvPr>
            <p:ph type="ftr" sz="quarter" idx="11"/>
          </p:nvPr>
        </p:nvSpPr>
        <p:spPr/>
        <p:txBody>
          <a:bodyPr/>
          <a:lstStyle/>
          <a:p>
            <a:r>
              <a:rPr lang="en-US"/>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91FA40-626B-4CA1-85D0-7A9016E395BA}" type="datetimeFigureOut">
              <a:rPr lang="en-US" dirty="0"/>
              <a:t>11/10/2020</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425EA-B9DC-48A7-991E-9A82573B1B21}" type="datetimeFigureOut">
              <a:rPr lang="en-US" dirty="0"/>
              <a:t>11/10/2020</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CB97F8-6CEB-469B-AFCC-889F2A2B1D5A}" type="datetimeFigureOut">
              <a:rPr lang="en-US" dirty="0"/>
              <a:t>11/10/2020</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11/10/2020</a:t>
            </a:fld>
            <a:endParaRPr lang="en-US"/>
          </a:p>
        </p:txBody>
      </p:sp>
      <p:sp>
        <p:nvSpPr>
          <p:cNvPr id="3" name="Footer Placeholder 2"/>
          <p:cNvSpPr>
            <a:spLocks noGrp="1"/>
          </p:cNvSpPr>
          <p:nvPr>
            <p:ph type="ftr" sz="quarter" idx="11"/>
          </p:nvPr>
        </p:nvSpPr>
        <p:spPr/>
        <p:txBody>
          <a:bodyPr/>
          <a:lstStyle/>
          <a:p>
            <a:r>
              <a:rPr lang="en-US"/>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11/10/2020</a:t>
            </a:fld>
            <a:endParaRPr lang="en-US"/>
          </a:p>
        </p:txBody>
      </p:sp>
      <p:sp>
        <p:nvSpPr>
          <p:cNvPr id="6" name="Footer Placeholder 5"/>
          <p:cNvSpPr>
            <a:spLocks noGrp="1"/>
          </p:cNvSpPr>
          <p:nvPr>
            <p:ph type="ftr" sz="quarter" idx="11"/>
          </p:nvPr>
        </p:nvSpPr>
        <p:spPr/>
        <p:txBody>
          <a:bodyPr/>
          <a:lstStyle/>
          <a:p>
            <a:r>
              <a:rPr lang="en-US"/>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11/10/2020</a:t>
            </a:fld>
            <a:endParaRPr lang="en-US"/>
          </a:p>
        </p:txBody>
      </p:sp>
      <p:sp>
        <p:nvSpPr>
          <p:cNvPr id="6" name="Footer Placeholder 5"/>
          <p:cNvSpPr>
            <a:spLocks noGrp="1"/>
          </p:cNvSpPr>
          <p:nvPr>
            <p:ph type="ftr" sz="quarter" idx="11"/>
          </p:nvPr>
        </p:nvSpPr>
        <p:spPr/>
        <p:txBody>
          <a:bodyPr/>
          <a:lstStyle/>
          <a:p>
            <a:r>
              <a:rPr lang="en-US"/>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11/10/2020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040912"/>
            <a:ext cx="8825658" cy="1736468"/>
          </a:xfrm>
        </p:spPr>
        <p:txBody>
          <a:bodyPr/>
          <a:lstStyle/>
          <a:p>
            <a:r>
              <a:rPr lang="en-US"/>
              <a:t>Success, Equity, and Social Justice</a:t>
            </a:r>
          </a:p>
        </p:txBody>
      </p:sp>
      <p:sp>
        <p:nvSpPr>
          <p:cNvPr id="3" name="Subtitle 2"/>
          <p:cNvSpPr>
            <a:spLocks noGrp="1"/>
          </p:cNvSpPr>
          <p:nvPr>
            <p:ph type="subTitle" idx="1"/>
          </p:nvPr>
        </p:nvSpPr>
        <p:spPr/>
        <p:txBody>
          <a:bodyPr>
            <a:normAutofit/>
          </a:bodyPr>
          <a:lstStyle/>
          <a:p>
            <a:endParaRPr lang="en-US" b="1" dirty="0">
              <a:solidFill>
                <a:schemeClr val="bg1"/>
              </a:solidFill>
            </a:endParaRPr>
          </a:p>
        </p:txBody>
      </p:sp>
      <p:pic>
        <p:nvPicPr>
          <p:cNvPr id="1028" name="Picture 4" descr="Horizontal White for PowerPoint or email (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015" y="4484451"/>
            <a:ext cx="3871598" cy="115998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gray">
          <a:xfrm>
            <a:off x="1154955" y="2624089"/>
            <a:ext cx="8825658" cy="1212111"/>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chemeClr val="bg1"/>
                </a:solidFill>
              </a:rPr>
              <a:t>District Strategic Plan</a:t>
            </a:r>
          </a:p>
          <a:p>
            <a:endParaRPr lang="en-US"/>
          </a:p>
        </p:txBody>
      </p:sp>
    </p:spTree>
    <p:extLst>
      <p:ext uri="{BB962C8B-B14F-4D97-AF65-F5344CB8AC3E}">
        <p14:creationId xmlns:p14="http://schemas.microsoft.com/office/powerpoint/2010/main" val="3826507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_w_Colleges_Blue(RGB) for powerpoint or email(PNG).png">
            <a:extLst>
              <a:ext uri="{FF2B5EF4-FFF2-40B4-BE49-F238E27FC236}">
                <a16:creationId xmlns:a16="http://schemas.microsoft.com/office/drawing/2014/main" id="{F9C01630-BFC6-4FBA-AC76-036764618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0612" y="5732881"/>
            <a:ext cx="2235835" cy="857250"/>
          </a:xfrm>
          <a:prstGeom prst="rect">
            <a:avLst/>
          </a:prstGeom>
          <a:noFill/>
        </p:spPr>
      </p:pic>
      <p:pic>
        <p:nvPicPr>
          <p:cNvPr id="4" name="Picture 3"/>
          <p:cNvPicPr>
            <a:picLocks noChangeAspect="1"/>
          </p:cNvPicPr>
          <p:nvPr/>
        </p:nvPicPr>
        <p:blipFill>
          <a:blip r:embed="rId3"/>
          <a:stretch>
            <a:fillRect/>
          </a:stretch>
        </p:blipFill>
        <p:spPr>
          <a:xfrm>
            <a:off x="380932" y="306007"/>
            <a:ext cx="9519680" cy="6284124"/>
          </a:xfrm>
          <a:prstGeom prst="rect">
            <a:avLst/>
          </a:prstGeom>
        </p:spPr>
      </p:pic>
    </p:spTree>
    <p:extLst>
      <p:ext uri="{BB962C8B-B14F-4D97-AF65-F5344CB8AC3E}">
        <p14:creationId xmlns:p14="http://schemas.microsoft.com/office/powerpoint/2010/main" val="227357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District Strategic Plan Goals and Strategies	</a:t>
            </a:r>
            <a:endParaRPr lang="en-US" sz="2800" dirty="0"/>
          </a:p>
        </p:txBody>
      </p:sp>
      <p:sp>
        <p:nvSpPr>
          <p:cNvPr id="4" name="Text Placeholder 3"/>
          <p:cNvSpPr>
            <a:spLocks noGrp="1"/>
          </p:cNvSpPr>
          <p:nvPr>
            <p:ph type="body" sz="half" idx="2"/>
          </p:nvPr>
        </p:nvSpPr>
        <p:spPr/>
        <p:txBody>
          <a:bodyPr/>
          <a:lstStyle/>
          <a:p>
            <a:endParaRPr lang="en-US" dirty="0"/>
          </a:p>
        </p:txBody>
      </p:sp>
      <p:pic>
        <p:nvPicPr>
          <p:cNvPr id="5" name="Content Placeholder 4" descr="C:\Users\mcveana\AppData\Local\Microsoft\Windows\INetCache\Content.MSO\647075F6.tm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7509" y="1295400"/>
            <a:ext cx="4886632" cy="2979174"/>
          </a:xfrm>
          <a:prstGeom prst="rect">
            <a:avLst/>
          </a:prstGeom>
          <a:noFill/>
          <a:ln>
            <a:noFill/>
          </a:ln>
        </p:spPr>
      </p:pic>
      <p:pic>
        <p:nvPicPr>
          <p:cNvPr id="6" name="Picture 5" descr="Logo_w_Colleges_Blue(RGB) for powerpoint or email(PNG).png">
            <a:extLst>
              <a:ext uri="{FF2B5EF4-FFF2-40B4-BE49-F238E27FC236}">
                <a16:creationId xmlns:a16="http://schemas.microsoft.com/office/drawing/2014/main" id="{F9C01630-BFC6-4FBA-AC76-036764618F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3432" y="5720647"/>
            <a:ext cx="2235835" cy="857250"/>
          </a:xfrm>
          <a:prstGeom prst="rect">
            <a:avLst/>
          </a:prstGeom>
          <a:noFill/>
        </p:spPr>
      </p:pic>
    </p:spTree>
    <p:extLst>
      <p:ext uri="{BB962C8B-B14F-4D97-AF65-F5344CB8AC3E}">
        <p14:creationId xmlns:p14="http://schemas.microsoft.com/office/powerpoint/2010/main" val="2831726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B21E-A8D8-4E2F-B7D0-C647A81E7549}"/>
              </a:ext>
            </a:extLst>
          </p:cNvPr>
          <p:cNvSpPr>
            <a:spLocks noGrp="1"/>
          </p:cNvSpPr>
          <p:nvPr>
            <p:ph type="title"/>
          </p:nvPr>
        </p:nvSpPr>
        <p:spPr/>
        <p:txBody>
          <a:bodyPr/>
          <a:lstStyle/>
          <a:p>
            <a:r>
              <a:rPr lang="en-US" dirty="0" smtClean="0"/>
              <a:t>Strategic Plan Goals and Strategies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87755840"/>
              </p:ext>
            </p:extLst>
          </p:nvPr>
        </p:nvGraphicFramePr>
        <p:xfrm>
          <a:off x="475488" y="2057397"/>
          <a:ext cx="11210544" cy="4572002"/>
        </p:xfrm>
        <a:graphic>
          <a:graphicData uri="http://schemas.openxmlformats.org/drawingml/2006/table">
            <a:tbl>
              <a:tblPr firstRow="1" firstCol="1" bandRow="1">
                <a:tableStyleId>{5C22544A-7EE6-4342-B048-85BDC9FD1C3A}</a:tableStyleId>
              </a:tblPr>
              <a:tblGrid>
                <a:gridCol w="11210544">
                  <a:extLst>
                    <a:ext uri="{9D8B030D-6E8A-4147-A177-3AD203B41FA5}">
                      <a16:colId xmlns:a16="http://schemas.microsoft.com/office/drawing/2014/main" val="1327799450"/>
                    </a:ext>
                  </a:extLst>
                </a:gridCol>
              </a:tblGrid>
              <a:tr h="351692">
                <a:tc>
                  <a:txBody>
                    <a:bodyPr/>
                    <a:lstStyle/>
                    <a:p>
                      <a:pPr marL="0" marR="0">
                        <a:lnSpc>
                          <a:spcPct val="115000"/>
                        </a:lnSpc>
                        <a:spcBef>
                          <a:spcPts val="0"/>
                        </a:spcBef>
                        <a:spcAft>
                          <a:spcPts val="0"/>
                        </a:spcAft>
                      </a:pPr>
                      <a:r>
                        <a:rPr lang="en-US" sz="2000" dirty="0">
                          <a:effectLst/>
                        </a:rPr>
                        <a:t>Districtwide Strategies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6222065"/>
                  </a:ext>
                </a:extLst>
              </a:tr>
              <a:tr h="703385">
                <a:tc>
                  <a:txBody>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rPr>
                        <a:t>Measure the impact of new and existing Districtwide efforts to increase success and reduce equity gaps for disproportionately impacted student groups.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1598840"/>
                  </a:ext>
                </a:extLst>
              </a:tr>
              <a:tr h="703385">
                <a:tc>
                  <a:txBody>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rPr>
                        <a:t>Continually explore and implement interventions that benefit </a:t>
                      </a:r>
                      <a:r>
                        <a:rPr lang="en-US" sz="2000" dirty="0" smtClean="0">
                          <a:effectLst/>
                        </a:rPr>
                        <a:t>students </a:t>
                      </a:r>
                      <a:r>
                        <a:rPr lang="en-US" sz="2000" dirty="0">
                          <a:effectLst/>
                        </a:rPr>
                        <a:t>and help them to achieve their specific educational goals.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9342597"/>
                  </a:ext>
                </a:extLst>
              </a:tr>
              <a:tr h="703385">
                <a:tc>
                  <a:txBody>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rPr>
                        <a:t>Provide clear and distinct Guided Pathways for all students to accelerate program completion and successful transitions to the workforce or transfer to a University.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2483083"/>
                  </a:ext>
                </a:extLst>
              </a:tr>
              <a:tr h="703385">
                <a:tc>
                  <a:txBody>
                    <a:bodyPr/>
                    <a:lstStyle/>
                    <a:p>
                      <a:pPr marL="342900" marR="0" lvl="0" indent="-342900">
                        <a:lnSpc>
                          <a:spcPct val="115000"/>
                        </a:lnSpc>
                        <a:spcBef>
                          <a:spcPts val="0"/>
                        </a:spcBef>
                        <a:spcAft>
                          <a:spcPts val="0"/>
                        </a:spcAft>
                        <a:buFont typeface="Symbol" panose="05050102010706020507" pitchFamily="18" charset="2"/>
                        <a:buChar char=""/>
                      </a:pPr>
                      <a:r>
                        <a:rPr lang="en-US" sz="2000">
                          <a:effectLst/>
                        </a:rPr>
                        <a:t>Support the Colleges by providing resources for innovative teaching and learning that is designed to increase student success.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8848142"/>
                  </a:ext>
                </a:extLst>
              </a:tr>
              <a:tr h="703385">
                <a:tc>
                  <a:txBody>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rPr>
                        <a:t>Fully implement and optimize the Salesforce CRM and associated products in order to integrate technology systems for better communication to students, staff, and faculty.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4524392"/>
                  </a:ext>
                </a:extLst>
              </a:tr>
              <a:tr h="703385">
                <a:tc>
                  <a:txBody>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rPr>
                        <a:t>Support the implementation of the District’s sustainability initiatives to address its program goals as part of the District’s response to climate change.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6919701"/>
                  </a:ext>
                </a:extLst>
              </a:tr>
            </a:tbl>
          </a:graphicData>
        </a:graphic>
      </p:graphicFrame>
    </p:spTree>
    <p:extLst>
      <p:ext uri="{BB962C8B-B14F-4D97-AF65-F5344CB8AC3E}">
        <p14:creationId xmlns:p14="http://schemas.microsoft.com/office/powerpoint/2010/main" val="3780890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B21E-A8D8-4E2F-B7D0-C647A81E7549}"/>
              </a:ext>
            </a:extLst>
          </p:cNvPr>
          <p:cNvSpPr>
            <a:spLocks noGrp="1"/>
          </p:cNvSpPr>
          <p:nvPr>
            <p:ph type="title"/>
          </p:nvPr>
        </p:nvSpPr>
        <p:spPr>
          <a:xfrm>
            <a:off x="484632" y="979312"/>
            <a:ext cx="9939528" cy="701319"/>
          </a:xfrm>
        </p:spPr>
        <p:txBody>
          <a:bodyPr/>
          <a:lstStyle/>
          <a:p>
            <a:pPr algn="ctr"/>
            <a:r>
              <a:rPr lang="en-US" sz="2000" dirty="0" smtClean="0"/>
              <a:t>Strategic Goal #1: DEVELOP </a:t>
            </a:r>
            <a:r>
              <a:rPr lang="en-US" sz="2000" dirty="0"/>
              <a:t>AND STRENGTHEN EDUCATIONAL OFFERINGS, INTERVENTIONS, AND SUPPORT PROGRAMS THAT INCREASE STUDENT ACCESS, SUCCESS, AND COMPLETION</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7218498"/>
              </p:ext>
            </p:extLst>
          </p:nvPr>
        </p:nvGraphicFramePr>
        <p:xfrm>
          <a:off x="484632" y="1556698"/>
          <a:ext cx="11210544" cy="5287555"/>
        </p:xfrm>
        <a:graphic>
          <a:graphicData uri="http://schemas.openxmlformats.org/drawingml/2006/table">
            <a:tbl>
              <a:tblPr firstRow="1" firstCol="1" bandRow="1">
                <a:tableStyleId>{5C22544A-7EE6-4342-B048-85BDC9FD1C3A}</a:tableStyleId>
              </a:tblPr>
              <a:tblGrid>
                <a:gridCol w="11210544">
                  <a:extLst>
                    <a:ext uri="{9D8B030D-6E8A-4147-A177-3AD203B41FA5}">
                      <a16:colId xmlns:a16="http://schemas.microsoft.com/office/drawing/2014/main" val="2093729671"/>
                    </a:ext>
                  </a:extLst>
                </a:gridCol>
              </a:tblGrid>
              <a:tr h="307850">
                <a:tc>
                  <a:txBody>
                    <a:bodyPr/>
                    <a:lstStyle/>
                    <a:p>
                      <a:pPr marL="0" marR="0">
                        <a:lnSpc>
                          <a:spcPct val="115000"/>
                        </a:lnSpc>
                        <a:spcBef>
                          <a:spcPts val="0"/>
                        </a:spcBef>
                        <a:spcAft>
                          <a:spcPts val="0"/>
                        </a:spcAft>
                      </a:pPr>
                      <a:r>
                        <a:rPr lang="en-US" sz="1800" dirty="0">
                          <a:effectLst/>
                        </a:rPr>
                        <a:t>Districtwide Strategies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9039548"/>
                  </a:ext>
                </a:extLst>
              </a:tr>
              <a:tr h="615700">
                <a:tc>
                  <a: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rPr>
                        <a:t>Encourage the development of methodologies that increase the number of students who utilize support services that enable them to stay in school and succeed.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2965222"/>
                  </a:ext>
                </a:extLst>
              </a:tr>
              <a:tr h="615700">
                <a:tc>
                  <a: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rPr>
                        <a:t>Create on-line and web-based options for students to access advising and counseling services, interactive scheduling, and educational plans.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2584759"/>
                  </a:ext>
                </a:extLst>
              </a:tr>
              <a:tr h="555535">
                <a:tc>
                  <a: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rPr>
                        <a:t>Strengthen the alignment of career education programs with projected workforce needs.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6802124"/>
                  </a:ext>
                </a:extLst>
              </a:tr>
              <a:tr h="615700">
                <a:tc>
                  <a: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rPr>
                        <a:t>Provide professional development resources for faculty, staff, and administration to ensure program effectiveness and excellence in teaching and learning.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7972376"/>
                  </a:ext>
                </a:extLst>
              </a:tr>
              <a:tr h="615700">
                <a:tc>
                  <a: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rPr>
                        <a:t>Establish a dedicated budget for new program development in order to increase access, success, and completion, and eliminate equity gaps.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6519947"/>
                  </a:ext>
                </a:extLst>
              </a:tr>
              <a:tr h="615700">
                <a:tc>
                  <a: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rPr>
                        <a:t>Use emerging practices to accelerate student progression of ESL sequences into transfer-level work.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6436167"/>
                  </a:ext>
                </a:extLst>
              </a:tr>
              <a:tr h="615700">
                <a:tc>
                  <a: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rPr>
                        <a:t>Evaluate the implementation of revised placement processes for English, and math, ensuring students are successful in transfer-level coursework.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3909503"/>
                  </a:ext>
                </a:extLst>
              </a:tr>
              <a:tr h="615700">
                <a:tc>
                  <a: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rPr>
                        <a:t>Systematically evaluate the effectiveness of academic and student support programs in all areas and develop, strengthen, or eliminate programs based on that evaluation.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7436351"/>
                  </a:ext>
                </a:extLst>
              </a:tr>
            </a:tbl>
          </a:graphicData>
        </a:graphic>
      </p:graphicFrame>
    </p:spTree>
    <p:extLst>
      <p:ext uri="{BB962C8B-B14F-4D97-AF65-F5344CB8AC3E}">
        <p14:creationId xmlns:p14="http://schemas.microsoft.com/office/powerpoint/2010/main" val="1746417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93424911"/>
              </p:ext>
            </p:extLst>
          </p:nvPr>
        </p:nvGraphicFramePr>
        <p:xfrm>
          <a:off x="484632" y="2210986"/>
          <a:ext cx="11237976" cy="4573862"/>
        </p:xfrm>
        <a:graphic>
          <a:graphicData uri="http://schemas.openxmlformats.org/drawingml/2006/table">
            <a:tbl>
              <a:tblPr firstRow="1" firstCol="1" bandRow="1">
                <a:tableStyleId>{5C22544A-7EE6-4342-B048-85BDC9FD1C3A}</a:tableStyleId>
              </a:tblPr>
              <a:tblGrid>
                <a:gridCol w="11237976">
                  <a:extLst>
                    <a:ext uri="{9D8B030D-6E8A-4147-A177-3AD203B41FA5}">
                      <a16:colId xmlns:a16="http://schemas.microsoft.com/office/drawing/2014/main" val="584472916"/>
                    </a:ext>
                  </a:extLst>
                </a:gridCol>
              </a:tblGrid>
              <a:tr h="381155">
                <a:tc>
                  <a:txBody>
                    <a:bodyPr/>
                    <a:lstStyle/>
                    <a:p>
                      <a:pPr marL="0" marR="0">
                        <a:lnSpc>
                          <a:spcPct val="115000"/>
                        </a:lnSpc>
                        <a:spcBef>
                          <a:spcPts val="0"/>
                        </a:spcBef>
                        <a:spcAft>
                          <a:spcPts val="0"/>
                        </a:spcAft>
                      </a:pPr>
                      <a:r>
                        <a:rPr lang="en-US" sz="2000" dirty="0">
                          <a:effectLst/>
                        </a:rPr>
                        <a:t>Districtwide Strategies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962" marR="63962" marT="0" marB="0"/>
                </a:tc>
                <a:extLst>
                  <a:ext uri="{0D108BD9-81ED-4DB2-BD59-A6C34878D82A}">
                    <a16:rowId xmlns:a16="http://schemas.microsoft.com/office/drawing/2014/main" val="2972052421"/>
                  </a:ext>
                </a:extLst>
              </a:tr>
              <a:tr h="1143466">
                <a:tc>
                  <a:txBody>
                    <a:bodyPr/>
                    <a:lstStyle/>
                    <a:p>
                      <a:pPr marL="342900" marR="0" lvl="0" indent="-342900">
                        <a:lnSpc>
                          <a:spcPct val="115000"/>
                        </a:lnSpc>
                        <a:spcBef>
                          <a:spcPts val="0"/>
                        </a:spcBef>
                        <a:spcAft>
                          <a:spcPts val="0"/>
                        </a:spcAft>
                        <a:buFont typeface="Symbol" panose="05050102010706020507" pitchFamily="18" charset="2"/>
                        <a:buChar char=""/>
                      </a:pPr>
                      <a:r>
                        <a:rPr lang="en-US" sz="2000">
                          <a:effectLst/>
                        </a:rPr>
                        <a:t>Increase collaboration, interaction, and alignment with high school partners to increase successful transitions from local high schools to ensure higher education is accessible for all San Mateo high school students.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3962" marR="63962" marT="0" marB="0"/>
                </a:tc>
                <a:extLst>
                  <a:ext uri="{0D108BD9-81ED-4DB2-BD59-A6C34878D82A}">
                    <a16:rowId xmlns:a16="http://schemas.microsoft.com/office/drawing/2014/main" val="1071712656"/>
                  </a:ext>
                </a:extLst>
              </a:tr>
              <a:tr h="381155">
                <a:tc>
                  <a:txBody>
                    <a:bodyPr/>
                    <a:lstStyle/>
                    <a:p>
                      <a:pPr marL="342900" marR="0" lvl="0" indent="-342900">
                        <a:lnSpc>
                          <a:spcPct val="115000"/>
                        </a:lnSpc>
                        <a:spcBef>
                          <a:spcPts val="0"/>
                        </a:spcBef>
                        <a:spcAft>
                          <a:spcPts val="0"/>
                        </a:spcAft>
                        <a:buFont typeface="Symbol" panose="05050102010706020507" pitchFamily="18" charset="2"/>
                        <a:buChar char=""/>
                      </a:pPr>
                      <a:r>
                        <a:rPr lang="en-US" sz="2000">
                          <a:effectLst/>
                        </a:rPr>
                        <a:t>Continue to expand and support Middle College and Early College opportunities.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3962" marR="63962" marT="0" marB="0"/>
                </a:tc>
                <a:extLst>
                  <a:ext uri="{0D108BD9-81ED-4DB2-BD59-A6C34878D82A}">
                    <a16:rowId xmlns:a16="http://schemas.microsoft.com/office/drawing/2014/main" val="438025951"/>
                  </a:ext>
                </a:extLst>
              </a:tr>
              <a:tr h="762310">
                <a:tc>
                  <a:txBody>
                    <a:bodyPr/>
                    <a:lstStyle/>
                    <a:p>
                      <a:pPr marL="342900" marR="0" lvl="0" indent="-342900">
                        <a:lnSpc>
                          <a:spcPct val="115000"/>
                        </a:lnSpc>
                        <a:spcBef>
                          <a:spcPts val="0"/>
                        </a:spcBef>
                        <a:spcAft>
                          <a:spcPts val="0"/>
                        </a:spcAft>
                        <a:buFont typeface="Symbol" panose="05050102010706020507" pitchFamily="18" charset="2"/>
                        <a:buChar char=""/>
                      </a:pPr>
                      <a:r>
                        <a:rPr lang="en-US" sz="2000">
                          <a:effectLst/>
                        </a:rPr>
                        <a:t>Make concurrent enrollment opportunities and processes more efficient and accessible for secondary schools and their students.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3962" marR="63962" marT="0" marB="0"/>
                </a:tc>
                <a:extLst>
                  <a:ext uri="{0D108BD9-81ED-4DB2-BD59-A6C34878D82A}">
                    <a16:rowId xmlns:a16="http://schemas.microsoft.com/office/drawing/2014/main" val="2639003369"/>
                  </a:ext>
                </a:extLst>
              </a:tr>
              <a:tr h="762310">
                <a:tc>
                  <a:txBody>
                    <a:bodyPr/>
                    <a:lstStyle/>
                    <a:p>
                      <a:pPr marL="342900" marR="0" lvl="0" indent="-342900">
                        <a:lnSpc>
                          <a:spcPct val="115000"/>
                        </a:lnSpc>
                        <a:spcBef>
                          <a:spcPts val="0"/>
                        </a:spcBef>
                        <a:spcAft>
                          <a:spcPts val="0"/>
                        </a:spcAft>
                        <a:buFont typeface="Symbol" panose="05050102010706020507" pitchFamily="18" charset="2"/>
                        <a:buChar char=""/>
                      </a:pPr>
                      <a:r>
                        <a:rPr lang="en-US" sz="2000">
                          <a:effectLst/>
                        </a:rPr>
                        <a:t>Expand dual enrollment opportunities and processes that are more efficient and accessible for secondary schools and their students.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3962" marR="63962" marT="0" marB="0"/>
                </a:tc>
                <a:extLst>
                  <a:ext uri="{0D108BD9-81ED-4DB2-BD59-A6C34878D82A}">
                    <a16:rowId xmlns:a16="http://schemas.microsoft.com/office/drawing/2014/main" val="3979896604"/>
                  </a:ext>
                </a:extLst>
              </a:tr>
              <a:tr h="1143466">
                <a:tc>
                  <a:txBody>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rPr>
                        <a:t>Create faculty-to-faculty collaboration as part of high school partnerships for Dual Enrollment and Guided Pathways to better align curricula and to create seamless transitions from secondary to postsecondary education.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962" marR="63962" marT="0" marB="0"/>
                </a:tc>
                <a:extLst>
                  <a:ext uri="{0D108BD9-81ED-4DB2-BD59-A6C34878D82A}">
                    <a16:rowId xmlns:a16="http://schemas.microsoft.com/office/drawing/2014/main" val="2110766580"/>
                  </a:ext>
                </a:extLst>
              </a:tr>
            </a:tbl>
          </a:graphicData>
        </a:graphic>
      </p:graphicFrame>
      <p:sp>
        <p:nvSpPr>
          <p:cNvPr id="4" name="Title 3"/>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72AFB21E-A8D8-4E2F-B7D0-C647A81E7549}"/>
              </a:ext>
            </a:extLst>
          </p:cNvPr>
          <p:cNvSpPr txBox="1">
            <a:spLocks/>
          </p:cNvSpPr>
          <p:nvPr/>
        </p:nvSpPr>
        <p:spPr bwMode="gray">
          <a:xfrm>
            <a:off x="484632" y="1092540"/>
            <a:ext cx="993038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15000"/>
              </a:lnSpc>
              <a:spcBef>
                <a:spcPts val="0"/>
              </a:spcBef>
            </a:pPr>
            <a:r>
              <a:rPr lang="en-US" sz="2000" dirty="0" smtClean="0"/>
              <a:t>Strategic Goal #2: ESTABLISH AND EXPAND RELATIONSHIPS WITH SCHOOL DISTRICTS, 4-YEAR COLLEGE PARTNERS, COMMUNITY-BASED ORGANIZATIONS AND EMPLOYERS TO INCREASE HIGHER EDUCATION ATTAINMENT AND ECONOMIC MOBILITY IN SAN MATEO COUNTY</a:t>
            </a: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7794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B21E-A8D8-4E2F-B7D0-C647A81E7549}"/>
              </a:ext>
            </a:extLst>
          </p:cNvPr>
          <p:cNvSpPr>
            <a:spLocks noGrp="1"/>
          </p:cNvSpPr>
          <p:nvPr>
            <p:ph type="title"/>
          </p:nvPr>
        </p:nvSpPr>
        <p:spPr>
          <a:xfrm>
            <a:off x="484632" y="1092540"/>
            <a:ext cx="9930383" cy="706964"/>
          </a:xfrm>
        </p:spPr>
        <p:txBody>
          <a:bodyPr/>
          <a:lstStyle/>
          <a:p>
            <a:pPr algn="ctr">
              <a:lnSpc>
                <a:spcPct val="115000"/>
              </a:lnSpc>
              <a:spcBef>
                <a:spcPts val="0"/>
              </a:spcBef>
            </a:pPr>
            <a:r>
              <a:rPr lang="en-US" sz="2000" dirty="0"/>
              <a:t>Strategic Goal #</a:t>
            </a:r>
            <a:r>
              <a:rPr lang="en-US" sz="2000" dirty="0" smtClean="0"/>
              <a:t>2: </a:t>
            </a:r>
            <a:r>
              <a:rPr lang="en-US" sz="2000" dirty="0"/>
              <a:t>ESTABLISH AND EXPAND RELATIONSHIPS WITH SCHOOL DISTRICTS, 4-YEAR COLLEGE PARTNERS, COMMUNITY-BASED ORGANIZATIONS AND EMPLOYERS TO INCREASE HIGHER EDUCATION ATTAINMENT AND ECONOMIC MOBILITY IN SAN MATEO COUNTY</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smtClean="0"/>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15293720"/>
              </p:ext>
            </p:extLst>
          </p:nvPr>
        </p:nvGraphicFramePr>
        <p:xfrm>
          <a:off x="484632" y="2082971"/>
          <a:ext cx="11256264" cy="4667906"/>
        </p:xfrm>
        <a:graphic>
          <a:graphicData uri="http://schemas.openxmlformats.org/drawingml/2006/table">
            <a:tbl>
              <a:tblPr firstRow="1" firstCol="1" bandRow="1">
                <a:tableStyleId>{5C22544A-7EE6-4342-B048-85BDC9FD1C3A}</a:tableStyleId>
              </a:tblPr>
              <a:tblGrid>
                <a:gridCol w="11256264">
                  <a:extLst>
                    <a:ext uri="{9D8B030D-6E8A-4147-A177-3AD203B41FA5}">
                      <a16:colId xmlns:a16="http://schemas.microsoft.com/office/drawing/2014/main" val="584472916"/>
                    </a:ext>
                  </a:extLst>
                </a:gridCol>
              </a:tblGrid>
              <a:tr h="364414">
                <a:tc>
                  <a:txBody>
                    <a:bodyPr/>
                    <a:lstStyle/>
                    <a:p>
                      <a:pPr marL="0" marR="0">
                        <a:lnSpc>
                          <a:spcPct val="115000"/>
                        </a:lnSpc>
                        <a:spcBef>
                          <a:spcPts val="0"/>
                        </a:spcBef>
                        <a:spcAft>
                          <a:spcPts val="0"/>
                        </a:spcAft>
                      </a:pPr>
                      <a:r>
                        <a:rPr lang="en-US" sz="2000" dirty="0">
                          <a:effectLst/>
                        </a:rPr>
                        <a:t>Districtwide Strategies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962" marR="63962" marT="0" marB="0"/>
                </a:tc>
                <a:extLst>
                  <a:ext uri="{0D108BD9-81ED-4DB2-BD59-A6C34878D82A}">
                    <a16:rowId xmlns:a16="http://schemas.microsoft.com/office/drawing/2014/main" val="2972052421"/>
                  </a:ext>
                </a:extLst>
              </a:tr>
              <a:tr h="983080">
                <a:tc>
                  <a:txBody>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rPr>
                        <a:t>Work with feeder high schools to streamline processes for sharing transcript information to facilitate placement of more students into the appropriate transfer-level credit courses.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962" marR="63962" marT="0" marB="0"/>
                </a:tc>
                <a:extLst>
                  <a:ext uri="{0D108BD9-81ED-4DB2-BD59-A6C34878D82A}">
                    <a16:rowId xmlns:a16="http://schemas.microsoft.com/office/drawing/2014/main" val="314250215"/>
                  </a:ext>
                </a:extLst>
              </a:tr>
              <a:tr h="728826">
                <a:tc>
                  <a:txBody>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rPr>
                        <a:t>Create an active campus environment that creates a sense of belonging and engagement for students.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962" marR="63962" marT="0" marB="0"/>
                </a:tc>
                <a:extLst>
                  <a:ext uri="{0D108BD9-81ED-4DB2-BD59-A6C34878D82A}">
                    <a16:rowId xmlns:a16="http://schemas.microsoft.com/office/drawing/2014/main" val="2347940113"/>
                  </a:ext>
                </a:extLst>
              </a:tr>
              <a:tr h="728826">
                <a:tc>
                  <a:txBody>
                    <a:bodyPr/>
                    <a:lstStyle/>
                    <a:p>
                      <a:pPr marL="342900" marR="0" lvl="0" indent="-342900">
                        <a:lnSpc>
                          <a:spcPct val="115000"/>
                        </a:lnSpc>
                        <a:spcBef>
                          <a:spcPts val="0"/>
                        </a:spcBef>
                        <a:spcAft>
                          <a:spcPts val="0"/>
                        </a:spcAft>
                        <a:buFont typeface="Symbol" panose="05050102010706020507" pitchFamily="18" charset="2"/>
                        <a:buChar char=""/>
                      </a:pPr>
                      <a:r>
                        <a:rPr lang="en-US" sz="2000">
                          <a:effectLst/>
                        </a:rPr>
                        <a:t>Increase and articulate Guided Pathways, programs, and services to improve career development and job placement to help students meet their stated goals.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3962" marR="63962" marT="0" marB="0"/>
                </a:tc>
                <a:extLst>
                  <a:ext uri="{0D108BD9-81ED-4DB2-BD59-A6C34878D82A}">
                    <a16:rowId xmlns:a16="http://schemas.microsoft.com/office/drawing/2014/main" val="767259716"/>
                  </a:ext>
                </a:extLst>
              </a:tr>
              <a:tr h="1093240">
                <a:tc>
                  <a:txBody>
                    <a:bodyPr/>
                    <a:lstStyle/>
                    <a:p>
                      <a:pPr marL="342900" marR="0" lvl="0" indent="-342900">
                        <a:lnSpc>
                          <a:spcPct val="115000"/>
                        </a:lnSpc>
                        <a:spcBef>
                          <a:spcPts val="0"/>
                        </a:spcBef>
                        <a:spcAft>
                          <a:spcPts val="0"/>
                        </a:spcAft>
                        <a:buFont typeface="Symbol" panose="05050102010706020507" pitchFamily="18" charset="2"/>
                        <a:buChar char=""/>
                      </a:pPr>
                      <a:r>
                        <a:rPr lang="en-US" sz="2000">
                          <a:effectLst/>
                        </a:rPr>
                        <a:t>Increase/expand partnerships with four-year colleges and universities to increase seamless curriculum alignment and direct program transfer, as well as develop opportunities to complete four-year degrees in San Mateo County.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3962" marR="63962" marT="0" marB="0"/>
                </a:tc>
                <a:extLst>
                  <a:ext uri="{0D108BD9-81ED-4DB2-BD59-A6C34878D82A}">
                    <a16:rowId xmlns:a16="http://schemas.microsoft.com/office/drawing/2014/main" val="3833549804"/>
                  </a:ext>
                </a:extLst>
              </a:tr>
              <a:tr h="648043">
                <a:tc>
                  <a:txBody>
                    <a:bodyPr/>
                    <a:lstStyle/>
                    <a:p>
                      <a:pPr marL="342900" marR="0" lvl="0" indent="-342900">
                        <a:lnSpc>
                          <a:spcPct val="115000"/>
                        </a:lnSpc>
                        <a:spcBef>
                          <a:spcPts val="0"/>
                        </a:spcBef>
                        <a:spcAft>
                          <a:spcPts val="0"/>
                        </a:spcAft>
                        <a:buFont typeface="Symbol" panose="05050102010706020507" pitchFamily="18" charset="2"/>
                        <a:buChar char=""/>
                      </a:pPr>
                      <a:r>
                        <a:rPr lang="en-US" sz="2000" dirty="0">
                          <a:effectLst/>
                        </a:rPr>
                        <a:t>Share data and information, especially about student success, with community partners.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962" marR="63962" marT="0" marB="0"/>
                </a:tc>
                <a:extLst>
                  <a:ext uri="{0D108BD9-81ED-4DB2-BD59-A6C34878D82A}">
                    <a16:rowId xmlns:a16="http://schemas.microsoft.com/office/drawing/2014/main" val="1669126456"/>
                  </a:ext>
                </a:extLst>
              </a:tr>
            </a:tbl>
          </a:graphicData>
        </a:graphic>
      </p:graphicFrame>
    </p:spTree>
    <p:extLst>
      <p:ext uri="{BB962C8B-B14F-4D97-AF65-F5344CB8AC3E}">
        <p14:creationId xmlns:p14="http://schemas.microsoft.com/office/powerpoint/2010/main" val="964087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B21E-A8D8-4E2F-B7D0-C647A81E7549}"/>
              </a:ext>
            </a:extLst>
          </p:cNvPr>
          <p:cNvSpPr>
            <a:spLocks noGrp="1"/>
          </p:cNvSpPr>
          <p:nvPr>
            <p:ph type="title"/>
          </p:nvPr>
        </p:nvSpPr>
        <p:spPr>
          <a:xfrm>
            <a:off x="484632" y="653628"/>
            <a:ext cx="9948671" cy="706964"/>
          </a:xfrm>
        </p:spPr>
        <p:txBody>
          <a:bodyPr/>
          <a:lstStyle/>
          <a:p>
            <a:pPr marL="0" marR="0" algn="ctr">
              <a:lnSpc>
                <a:spcPct val="115000"/>
              </a:lnSpc>
              <a:spcBef>
                <a:spcPts val="0"/>
              </a:spcBef>
              <a:spcAft>
                <a:spcPts val="0"/>
              </a:spcAft>
            </a:pPr>
            <a:r>
              <a:rPr lang="en-US" sz="2400" dirty="0"/>
              <a:t>Strategic Goal #</a:t>
            </a:r>
            <a:r>
              <a:rPr lang="en-US" sz="2400" dirty="0" smtClean="0"/>
              <a:t>3: </a:t>
            </a:r>
            <a:r>
              <a:rPr lang="en-US" sz="2400" dirty="0"/>
              <a:t>PROMOTE INNOVATION AND EXCELLENCE IN INSTRUCTION TO SUPPORT STUDENT LEARNING AND SUCCESS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19785771"/>
              </p:ext>
            </p:extLst>
          </p:nvPr>
        </p:nvGraphicFramePr>
        <p:xfrm>
          <a:off x="484632" y="1661156"/>
          <a:ext cx="11274552" cy="5087989"/>
        </p:xfrm>
        <a:graphic>
          <a:graphicData uri="http://schemas.openxmlformats.org/drawingml/2006/table">
            <a:tbl>
              <a:tblPr firstRow="1" firstCol="1" bandRow="1">
                <a:tableStyleId>{5C22544A-7EE6-4342-B048-85BDC9FD1C3A}</a:tableStyleId>
              </a:tblPr>
              <a:tblGrid>
                <a:gridCol w="11274552">
                  <a:extLst>
                    <a:ext uri="{9D8B030D-6E8A-4147-A177-3AD203B41FA5}">
                      <a16:colId xmlns:a16="http://schemas.microsoft.com/office/drawing/2014/main" val="1025858003"/>
                    </a:ext>
                  </a:extLst>
                </a:gridCol>
              </a:tblGrid>
              <a:tr h="299294">
                <a:tc>
                  <a:txBody>
                    <a:bodyPr/>
                    <a:lstStyle/>
                    <a:p>
                      <a:pPr marL="0" marR="0">
                        <a:lnSpc>
                          <a:spcPct val="115000"/>
                        </a:lnSpc>
                        <a:spcBef>
                          <a:spcPts val="0"/>
                        </a:spcBef>
                        <a:spcAft>
                          <a:spcPts val="0"/>
                        </a:spcAft>
                      </a:pPr>
                      <a:r>
                        <a:rPr lang="en-US" sz="1700" dirty="0">
                          <a:effectLst/>
                        </a:rPr>
                        <a:t>Districtwide Strategies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4702246"/>
                  </a:ext>
                </a:extLst>
              </a:tr>
              <a:tr h="897880">
                <a:tc>
                  <a:txBody>
                    <a:bodyPr/>
                    <a:lstStyle/>
                    <a:p>
                      <a:pPr marL="342900" marR="0" lvl="0" indent="-342900">
                        <a:lnSpc>
                          <a:spcPct val="115000"/>
                        </a:lnSpc>
                        <a:spcBef>
                          <a:spcPts val="0"/>
                        </a:spcBef>
                        <a:spcAft>
                          <a:spcPts val="0"/>
                        </a:spcAft>
                        <a:buFont typeface="Symbol" panose="05050102010706020507" pitchFamily="18" charset="2"/>
                        <a:buChar char=""/>
                      </a:pPr>
                      <a:r>
                        <a:rPr lang="en-US" sz="1700" dirty="0">
                          <a:effectLst/>
                        </a:rPr>
                        <a:t>Expand program delivery options, including accelerated completion options, for all students including online students, e.g., College for Working Adults; short-term classes; intersession classes; cohort classes; and continuing, corporate and community education. </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4737891"/>
                  </a:ext>
                </a:extLst>
              </a:tr>
              <a:tr h="598587">
                <a:tc>
                  <a:txBody>
                    <a:bodyPr/>
                    <a:lstStyle/>
                    <a:p>
                      <a:pPr marL="342900" marR="0" lvl="0" indent="-342900">
                        <a:lnSpc>
                          <a:spcPct val="115000"/>
                        </a:lnSpc>
                        <a:spcBef>
                          <a:spcPts val="0"/>
                        </a:spcBef>
                        <a:spcAft>
                          <a:spcPts val="0"/>
                        </a:spcAft>
                        <a:buFont typeface="Symbol" panose="05050102010706020507" pitchFamily="18" charset="2"/>
                        <a:buChar char=""/>
                      </a:pPr>
                      <a:r>
                        <a:rPr lang="en-US" sz="1700">
                          <a:effectLst/>
                        </a:rPr>
                        <a:t>Promote strategic development of online education to increase the development and delivery of quality, fully online certificate and degree programs.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6738850"/>
                  </a:ext>
                </a:extLst>
              </a:tr>
              <a:tr h="598587">
                <a:tc>
                  <a:txBody>
                    <a:bodyPr/>
                    <a:lstStyle/>
                    <a:p>
                      <a:pPr marL="342900" marR="0" lvl="0" indent="-342900">
                        <a:lnSpc>
                          <a:spcPct val="115000"/>
                        </a:lnSpc>
                        <a:spcBef>
                          <a:spcPts val="0"/>
                        </a:spcBef>
                        <a:spcAft>
                          <a:spcPts val="0"/>
                        </a:spcAft>
                        <a:buFont typeface="Symbol" panose="05050102010706020507" pitchFamily="18" charset="2"/>
                        <a:buChar char=""/>
                      </a:pPr>
                      <a:r>
                        <a:rPr lang="en-US" sz="1700">
                          <a:effectLst/>
                        </a:rPr>
                        <a:t>Support professional development for faculty and staff to incorporate advances in teaching, learning, and effective use of technology.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5060132"/>
                  </a:ext>
                </a:extLst>
              </a:tr>
              <a:tr h="598587">
                <a:tc>
                  <a:txBody>
                    <a:bodyPr/>
                    <a:lstStyle/>
                    <a:p>
                      <a:pPr marL="342900" marR="0" lvl="0" indent="-342900">
                        <a:lnSpc>
                          <a:spcPct val="115000"/>
                        </a:lnSpc>
                        <a:spcBef>
                          <a:spcPts val="0"/>
                        </a:spcBef>
                        <a:spcAft>
                          <a:spcPts val="0"/>
                        </a:spcAft>
                        <a:buFont typeface="Symbol" panose="05050102010706020507" pitchFamily="18" charset="2"/>
                        <a:buChar char=""/>
                      </a:pPr>
                      <a:r>
                        <a:rPr lang="en-US" sz="1700">
                          <a:effectLst/>
                        </a:rPr>
                        <a:t>Increase technology use in the classroom and develop the overall District technology infrastructure to support innovative practices in teaching and learning.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2035089"/>
                  </a:ext>
                </a:extLst>
              </a:tr>
              <a:tr h="598587">
                <a:tc>
                  <a:txBody>
                    <a:bodyPr/>
                    <a:lstStyle/>
                    <a:p>
                      <a:pPr marL="342900" marR="0" lvl="0" indent="-342900">
                        <a:lnSpc>
                          <a:spcPct val="115000"/>
                        </a:lnSpc>
                        <a:spcBef>
                          <a:spcPts val="0"/>
                        </a:spcBef>
                        <a:spcAft>
                          <a:spcPts val="0"/>
                        </a:spcAft>
                        <a:buFont typeface="Symbol" panose="05050102010706020507" pitchFamily="18" charset="2"/>
                        <a:buChar char=""/>
                      </a:pPr>
                      <a:r>
                        <a:rPr lang="en-US" sz="1700">
                          <a:effectLst/>
                        </a:rPr>
                        <a:t>Integrate technological systems to ensure a seamless and efficient experience for students, faculty, and staff.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2505084"/>
                  </a:ext>
                </a:extLst>
              </a:tr>
              <a:tr h="598587">
                <a:tc>
                  <a:txBody>
                    <a:bodyPr/>
                    <a:lstStyle/>
                    <a:p>
                      <a:pPr marL="342900" marR="0" lvl="0" indent="-342900">
                        <a:lnSpc>
                          <a:spcPct val="115000"/>
                        </a:lnSpc>
                        <a:spcBef>
                          <a:spcPts val="0"/>
                        </a:spcBef>
                        <a:spcAft>
                          <a:spcPts val="0"/>
                        </a:spcAft>
                        <a:buFont typeface="Symbol" panose="05050102010706020507" pitchFamily="18" charset="2"/>
                        <a:buChar char=""/>
                      </a:pPr>
                      <a:r>
                        <a:rPr lang="en-US" sz="1700">
                          <a:effectLst/>
                        </a:rPr>
                        <a:t>Ensure student and academic support services are accessible to all students in the online environment. </a:t>
                      </a:r>
                      <a:endParaRPr lang="en-US" sz="17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5052376"/>
                  </a:ext>
                </a:extLst>
              </a:tr>
              <a:tr h="897880">
                <a:tc>
                  <a:txBody>
                    <a:bodyPr/>
                    <a:lstStyle/>
                    <a:p>
                      <a:pPr marL="342900" marR="0" lvl="0" indent="-342900">
                        <a:lnSpc>
                          <a:spcPct val="115000"/>
                        </a:lnSpc>
                        <a:spcBef>
                          <a:spcPts val="0"/>
                        </a:spcBef>
                        <a:spcAft>
                          <a:spcPts val="0"/>
                        </a:spcAft>
                        <a:buFont typeface="Symbol" panose="05050102010706020507" pitchFamily="18" charset="2"/>
                        <a:buChar char=""/>
                      </a:pPr>
                      <a:r>
                        <a:rPr lang="en-US" sz="1700" dirty="0">
                          <a:effectLst/>
                        </a:rPr>
                        <a:t>Support innovation and excellence by increasing the availability of data and information to inform the effectiveness of programs and interventions designed to increase student success, equity, and achievement. </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4093934"/>
                  </a:ext>
                </a:extLst>
              </a:tr>
            </a:tbl>
          </a:graphicData>
        </a:graphic>
      </p:graphicFrame>
    </p:spTree>
    <p:extLst>
      <p:ext uri="{BB962C8B-B14F-4D97-AF65-F5344CB8AC3E}">
        <p14:creationId xmlns:p14="http://schemas.microsoft.com/office/powerpoint/2010/main" val="483992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B21E-A8D8-4E2F-B7D0-C647A81E7549}"/>
              </a:ext>
            </a:extLst>
          </p:cNvPr>
          <p:cNvSpPr>
            <a:spLocks noGrp="1"/>
          </p:cNvSpPr>
          <p:nvPr>
            <p:ph type="title"/>
          </p:nvPr>
        </p:nvSpPr>
        <p:spPr>
          <a:xfrm>
            <a:off x="456295" y="735924"/>
            <a:ext cx="11279410" cy="706964"/>
          </a:xfrm>
        </p:spPr>
        <p:txBody>
          <a:bodyPr/>
          <a:lstStyle/>
          <a:p>
            <a:pPr algn="ctr">
              <a:lnSpc>
                <a:spcPct val="115000"/>
              </a:lnSpc>
              <a:spcBef>
                <a:spcPts val="0"/>
              </a:spcBef>
            </a:pPr>
            <a:r>
              <a:rPr lang="en-US" sz="1600" dirty="0"/>
              <a:t>Strategic Goal #</a:t>
            </a:r>
            <a:r>
              <a:rPr lang="en-US" sz="1600" dirty="0" smtClean="0"/>
              <a:t>4: </a:t>
            </a:r>
            <a:r>
              <a:rPr lang="en-US" sz="1600" dirty="0"/>
              <a:t>ENSURE NECESSARY RESOURCES ARE AVAILABLE TO IMPLEMENT THIS STRATEGIC PLAN THROUGH SOUND FISCAL PLANNING AND MANAGEMENT OF ALLOCATIONS. PROTECT COMMUNITY-SUPPORTED STATUS AND UNDERTAKE THE DEVELOPMENT OF ALTERNATIVE SOURCES OF REVENUE THAT SUPPORT EDUCATIONAL PROGRAMS BEYOND THAT WHICH IS AVAILABLE FROM COMMUNITY AND STATE ALLOCATIONS</a:t>
            </a:r>
            <a:r>
              <a:rPr lang="en-US" sz="1600" dirty="0" smtClean="0"/>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72801373"/>
              </p:ext>
            </p:extLst>
          </p:nvPr>
        </p:nvGraphicFramePr>
        <p:xfrm>
          <a:off x="0" y="1737572"/>
          <a:ext cx="12192000" cy="5116323"/>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3386833704"/>
                    </a:ext>
                  </a:extLst>
                </a:gridCol>
              </a:tblGrid>
              <a:tr h="277158">
                <a:tc>
                  <a:txBody>
                    <a:bodyPr/>
                    <a:lstStyle/>
                    <a:p>
                      <a:pPr marL="0" marR="0">
                        <a:lnSpc>
                          <a:spcPct val="115000"/>
                        </a:lnSpc>
                        <a:spcBef>
                          <a:spcPts val="0"/>
                        </a:spcBef>
                        <a:spcAft>
                          <a:spcPts val="0"/>
                        </a:spcAft>
                      </a:pPr>
                      <a:r>
                        <a:rPr lang="en-US" sz="1600" dirty="0">
                          <a:effectLst/>
                        </a:rPr>
                        <a:t>Districtwide Strategies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871" marR="57871" marT="0" marB="0"/>
                </a:tc>
                <a:extLst>
                  <a:ext uri="{0D108BD9-81ED-4DB2-BD59-A6C34878D82A}">
                    <a16:rowId xmlns:a16="http://schemas.microsoft.com/office/drawing/2014/main" val="2018273432"/>
                  </a:ext>
                </a:extLst>
              </a:tr>
              <a:tr h="833771">
                <a:tc>
                  <a:txBody>
                    <a:bodyPr/>
                    <a:lstStyle/>
                    <a:p>
                      <a:pPr marL="342900" marR="0" lvl="0" indent="-342900">
                        <a:lnSpc>
                          <a:spcPct val="115000"/>
                        </a:lnSpc>
                        <a:spcBef>
                          <a:spcPts val="0"/>
                        </a:spcBef>
                        <a:spcAft>
                          <a:spcPts val="0"/>
                        </a:spcAft>
                        <a:buFont typeface="Symbol" panose="05050102010706020507" pitchFamily="18" charset="2"/>
                        <a:buChar char=""/>
                      </a:pPr>
                      <a:r>
                        <a:rPr lang="en-US" sz="1600" dirty="0">
                          <a:effectLst/>
                        </a:rPr>
                        <a:t>Protect and solidify District funding, predominately in the form of property taxes, through interaction and advocacy with key county and state legislators and the State Chancellor’s Office. To ensure this is achieved, build coalitions among other community-supported districts and statewide associations.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tc>
                <a:extLst>
                  <a:ext uri="{0D108BD9-81ED-4DB2-BD59-A6C34878D82A}">
                    <a16:rowId xmlns:a16="http://schemas.microsoft.com/office/drawing/2014/main" val="3897580243"/>
                  </a:ext>
                </a:extLst>
              </a:tr>
              <a:tr h="554315">
                <a:tc>
                  <a:txBody>
                    <a:bodyPr/>
                    <a:lstStyle/>
                    <a:p>
                      <a:pPr marL="342900" marR="0" lvl="0" indent="-342900">
                        <a:lnSpc>
                          <a:spcPct val="115000"/>
                        </a:lnSpc>
                        <a:spcBef>
                          <a:spcPts val="0"/>
                        </a:spcBef>
                        <a:spcAft>
                          <a:spcPts val="0"/>
                        </a:spcAft>
                        <a:buFont typeface="Symbol" panose="05050102010706020507" pitchFamily="18" charset="2"/>
                        <a:buChar char=""/>
                      </a:pPr>
                      <a:r>
                        <a:rPr lang="en-US" sz="1600">
                          <a:effectLst/>
                        </a:rPr>
                        <a:t>Increase actions across the District to provide alternative revenue sources to support programs that increase student success, equity, and achievement.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tc>
                <a:extLst>
                  <a:ext uri="{0D108BD9-81ED-4DB2-BD59-A6C34878D82A}">
                    <a16:rowId xmlns:a16="http://schemas.microsoft.com/office/drawing/2014/main" val="3279173264"/>
                  </a:ext>
                </a:extLst>
              </a:tr>
              <a:tr h="349251">
                <a:tc>
                  <a:txBody>
                    <a:bodyPr/>
                    <a:lstStyle/>
                    <a:p>
                      <a:pPr marL="342900" marR="0" lvl="0" indent="-342900">
                        <a:lnSpc>
                          <a:spcPct val="115000"/>
                        </a:lnSpc>
                        <a:spcBef>
                          <a:spcPts val="0"/>
                        </a:spcBef>
                        <a:spcAft>
                          <a:spcPts val="0"/>
                        </a:spcAft>
                        <a:buFont typeface="Symbol" panose="05050102010706020507" pitchFamily="18" charset="2"/>
                        <a:buChar char=""/>
                      </a:pPr>
                      <a:r>
                        <a:rPr lang="en-US" sz="1600">
                          <a:effectLst/>
                        </a:rPr>
                        <a:t>Expand the development, management, and grant funding strategy and infrastructure for the Districts and its Colleges.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tc>
                <a:extLst>
                  <a:ext uri="{0D108BD9-81ED-4DB2-BD59-A6C34878D82A}">
                    <a16:rowId xmlns:a16="http://schemas.microsoft.com/office/drawing/2014/main" val="3210478652"/>
                  </a:ext>
                </a:extLst>
              </a:tr>
              <a:tr h="554315">
                <a:tc>
                  <a:txBody>
                    <a:bodyPr/>
                    <a:lstStyle/>
                    <a:p>
                      <a:pPr marL="342900" marR="0" lvl="0" indent="-342900">
                        <a:lnSpc>
                          <a:spcPct val="115000"/>
                        </a:lnSpc>
                        <a:spcBef>
                          <a:spcPts val="0"/>
                        </a:spcBef>
                        <a:spcAft>
                          <a:spcPts val="0"/>
                        </a:spcAft>
                        <a:buFont typeface="Symbol" panose="05050102010706020507" pitchFamily="18" charset="2"/>
                        <a:buChar char=""/>
                      </a:pPr>
                      <a:r>
                        <a:rPr lang="en-US" sz="1600">
                          <a:effectLst/>
                        </a:rPr>
                        <a:t>Increase philanthropic development efforts in order to provide resources that can be used to support programs and efforts that increase student success, equity, and achievement.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tc>
                <a:extLst>
                  <a:ext uri="{0D108BD9-81ED-4DB2-BD59-A6C34878D82A}">
                    <a16:rowId xmlns:a16="http://schemas.microsoft.com/office/drawing/2014/main" val="2912482851"/>
                  </a:ext>
                </a:extLst>
              </a:tr>
              <a:tr h="1117936">
                <a:tc>
                  <a:txBody>
                    <a:bodyPr/>
                    <a:lstStyle/>
                    <a:p>
                      <a:pPr marL="342900" marR="0" lvl="0" indent="-342900">
                        <a:lnSpc>
                          <a:spcPct val="115000"/>
                        </a:lnSpc>
                        <a:spcBef>
                          <a:spcPts val="0"/>
                        </a:spcBef>
                        <a:spcAft>
                          <a:spcPts val="0"/>
                        </a:spcAft>
                        <a:buFont typeface="Symbol" panose="05050102010706020507" pitchFamily="18" charset="2"/>
                        <a:buChar char=""/>
                      </a:pPr>
                      <a:r>
                        <a:rPr lang="en-US" sz="1600" dirty="0">
                          <a:effectLst/>
                        </a:rPr>
                        <a:t>Increase Community, Continuing and Corporate Education (CCCE) training and services to San Mateo County residents, families and public and private sector organizations through increased lifelong learning and professional certifications for adults, expanded academic and fitness programming for youth, and customized workforce training for public and private-sector organizations.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tc>
                <a:extLst>
                  <a:ext uri="{0D108BD9-81ED-4DB2-BD59-A6C34878D82A}">
                    <a16:rowId xmlns:a16="http://schemas.microsoft.com/office/drawing/2014/main" val="2804232922"/>
                  </a:ext>
                </a:extLst>
              </a:tr>
              <a:tr h="277158">
                <a:tc>
                  <a:txBody>
                    <a:bodyPr/>
                    <a:lstStyle/>
                    <a:p>
                      <a:pPr marL="342900" marR="0" lvl="0" indent="-342900">
                        <a:lnSpc>
                          <a:spcPct val="115000"/>
                        </a:lnSpc>
                        <a:spcBef>
                          <a:spcPts val="0"/>
                        </a:spcBef>
                        <a:spcAft>
                          <a:spcPts val="0"/>
                        </a:spcAft>
                        <a:buFont typeface="Symbol" panose="05050102010706020507" pitchFamily="18" charset="2"/>
                        <a:buChar char=""/>
                      </a:pPr>
                      <a:r>
                        <a:rPr lang="en-US" sz="1600">
                          <a:effectLst/>
                        </a:rPr>
                        <a:t>Increase credit-based enrollments through new credit/non-credit hybrid programming.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tc>
                <a:extLst>
                  <a:ext uri="{0D108BD9-81ED-4DB2-BD59-A6C34878D82A}">
                    <a16:rowId xmlns:a16="http://schemas.microsoft.com/office/drawing/2014/main" val="1136343520"/>
                  </a:ext>
                </a:extLst>
              </a:tr>
              <a:tr h="554315">
                <a:tc>
                  <a:txBody>
                    <a:bodyPr/>
                    <a:lstStyle/>
                    <a:p>
                      <a:pPr marL="342900" marR="0" lvl="0" indent="-342900">
                        <a:lnSpc>
                          <a:spcPct val="115000"/>
                        </a:lnSpc>
                        <a:spcBef>
                          <a:spcPts val="0"/>
                        </a:spcBef>
                        <a:spcAft>
                          <a:spcPts val="0"/>
                        </a:spcAft>
                        <a:buFont typeface="Symbol" panose="05050102010706020507" pitchFamily="18" charset="2"/>
                        <a:buChar char=""/>
                      </a:pPr>
                      <a:r>
                        <a:rPr lang="en-US" sz="1600" dirty="0">
                          <a:effectLst/>
                        </a:rPr>
                        <a:t>Contribute to the economic development of San Mateo County through collaborative partnerships with industry and workforce/economic development agencies.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tc>
                <a:extLst>
                  <a:ext uri="{0D108BD9-81ED-4DB2-BD59-A6C34878D82A}">
                    <a16:rowId xmlns:a16="http://schemas.microsoft.com/office/drawing/2014/main" val="569703820"/>
                  </a:ext>
                </a:extLst>
              </a:tr>
              <a:tr h="554315">
                <a:tc>
                  <a:txBody>
                    <a:bodyPr/>
                    <a:lstStyle/>
                    <a:p>
                      <a:pPr marL="342900" marR="0" lvl="0" indent="-342900">
                        <a:lnSpc>
                          <a:spcPct val="115000"/>
                        </a:lnSpc>
                        <a:spcBef>
                          <a:spcPts val="0"/>
                        </a:spcBef>
                        <a:spcAft>
                          <a:spcPts val="0"/>
                        </a:spcAft>
                        <a:buFont typeface="Symbol" panose="05050102010706020507" pitchFamily="18" charset="2"/>
                        <a:buChar char=""/>
                      </a:pPr>
                      <a:r>
                        <a:rPr lang="en-US" sz="1600" dirty="0">
                          <a:effectLst/>
                        </a:rPr>
                        <a:t>Review allocations and evaluate the investment of resources in order to align resource allocation with District goals and districtwide strategies that increase student success, equity, and achievement.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871" marR="57871" marT="0" marB="0"/>
                </a:tc>
                <a:extLst>
                  <a:ext uri="{0D108BD9-81ED-4DB2-BD59-A6C34878D82A}">
                    <a16:rowId xmlns:a16="http://schemas.microsoft.com/office/drawing/2014/main" val="2124122624"/>
                  </a:ext>
                </a:extLst>
              </a:tr>
            </a:tbl>
          </a:graphicData>
        </a:graphic>
      </p:graphicFrame>
    </p:spTree>
    <p:extLst>
      <p:ext uri="{BB962C8B-B14F-4D97-AF65-F5344CB8AC3E}">
        <p14:creationId xmlns:p14="http://schemas.microsoft.com/office/powerpoint/2010/main" val="480337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2" descr="Square White for Powerpoint or email(PNG).png">
            <a:extLst>
              <a:ext uri="{FF2B5EF4-FFF2-40B4-BE49-F238E27FC236}">
                <a16:creationId xmlns:a16="http://schemas.microsoft.com/office/drawing/2014/main" id="{62F9A601-8D3B-4421-8963-F24A244F4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291" y="566066"/>
            <a:ext cx="1712090" cy="152216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canadacollege.edu/marketing/docs/cclogo_342pmsu_MSWo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129" y="3222171"/>
            <a:ext cx="3932361" cy="176694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collegeofsanmateo.edu/marketing/images/logos/CSM_Monogram_process_bl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953" y="3206678"/>
            <a:ext cx="2181530" cy="22099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skylinecollege.edu/mcpr/images/logos/png/skyline_logo_cmyk_noTa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0490" y="3262987"/>
            <a:ext cx="3694212" cy="209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07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2197608"/>
            <a:ext cx="3208890" cy="1600200"/>
          </a:xfrm>
        </p:spPr>
        <p:txBody>
          <a:bodyPr>
            <a:noAutofit/>
          </a:bodyPr>
          <a:lstStyle/>
          <a:p>
            <a:r>
              <a:rPr lang="en-US" sz="4800" dirty="0"/>
              <a:t>District Strategic Plan Update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43893096"/>
              </p:ext>
            </p:extLst>
          </p:nvPr>
        </p:nvGraphicFramePr>
        <p:xfrm>
          <a:off x="5021150" y="993647"/>
          <a:ext cx="6984996" cy="5608321"/>
        </p:xfrm>
        <a:graphic>
          <a:graphicData uri="http://schemas.openxmlformats.org/drawingml/2006/table">
            <a:tbl>
              <a:tblPr firstRow="1" firstCol="1" bandRow="1">
                <a:tableStyleId>{5C22544A-7EE6-4342-B048-85BDC9FD1C3A}</a:tableStyleId>
              </a:tblPr>
              <a:tblGrid>
                <a:gridCol w="3290226">
                  <a:extLst>
                    <a:ext uri="{9D8B030D-6E8A-4147-A177-3AD203B41FA5}">
                      <a16:colId xmlns:a16="http://schemas.microsoft.com/office/drawing/2014/main" val="117000702"/>
                    </a:ext>
                  </a:extLst>
                </a:gridCol>
                <a:gridCol w="3694770">
                  <a:extLst>
                    <a:ext uri="{9D8B030D-6E8A-4147-A177-3AD203B41FA5}">
                      <a16:colId xmlns:a16="http://schemas.microsoft.com/office/drawing/2014/main" val="1270945864"/>
                    </a:ext>
                  </a:extLst>
                </a:gridCol>
              </a:tblGrid>
              <a:tr h="350520">
                <a:tc>
                  <a:txBody>
                    <a:bodyPr/>
                    <a:lstStyle/>
                    <a:p>
                      <a:pPr marL="0" marR="0">
                        <a:lnSpc>
                          <a:spcPct val="115000"/>
                        </a:lnSpc>
                        <a:spcBef>
                          <a:spcPts val="0"/>
                        </a:spcBef>
                        <a:spcAft>
                          <a:spcPts val="0"/>
                        </a:spcAft>
                      </a:pPr>
                      <a:r>
                        <a:rPr lang="en-US" sz="2000">
                          <a:effectLst/>
                        </a:rPr>
                        <a:t>Name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tc>
                  <a:txBody>
                    <a:bodyPr/>
                    <a:lstStyle/>
                    <a:p>
                      <a:pPr marL="0" marR="0">
                        <a:lnSpc>
                          <a:spcPct val="115000"/>
                        </a:lnSpc>
                        <a:spcBef>
                          <a:spcPts val="0"/>
                        </a:spcBef>
                        <a:spcAft>
                          <a:spcPts val="0"/>
                        </a:spcAft>
                      </a:pPr>
                      <a:r>
                        <a:rPr lang="en-US" sz="2000">
                          <a:effectLst/>
                        </a:rPr>
                        <a:t>Title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extLst>
                  <a:ext uri="{0D108BD9-81ED-4DB2-BD59-A6C34878D82A}">
                    <a16:rowId xmlns:a16="http://schemas.microsoft.com/office/drawing/2014/main" val="3149695611"/>
                  </a:ext>
                </a:extLst>
              </a:tr>
              <a:tr h="1051561">
                <a:tc>
                  <a:txBody>
                    <a:bodyPr/>
                    <a:lstStyle/>
                    <a:p>
                      <a:pPr marL="0" marR="0">
                        <a:lnSpc>
                          <a:spcPct val="115000"/>
                        </a:lnSpc>
                        <a:spcBef>
                          <a:spcPts val="0"/>
                        </a:spcBef>
                        <a:spcAft>
                          <a:spcPts val="0"/>
                        </a:spcAft>
                      </a:pPr>
                      <a:r>
                        <a:rPr lang="en-US" sz="2000">
                          <a:effectLst/>
                        </a:rPr>
                        <a:t>Aaron McVean (Chair)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tc>
                  <a:txBody>
                    <a:bodyPr/>
                    <a:lstStyle/>
                    <a:p>
                      <a:pPr marL="0" marR="0">
                        <a:lnSpc>
                          <a:spcPct val="115000"/>
                        </a:lnSpc>
                        <a:spcBef>
                          <a:spcPts val="0"/>
                        </a:spcBef>
                        <a:spcAft>
                          <a:spcPts val="0"/>
                        </a:spcAft>
                      </a:pPr>
                      <a:r>
                        <a:rPr lang="en-US" sz="2000">
                          <a:effectLst/>
                        </a:rPr>
                        <a:t>Vice Chancellor, Educational Services and Planning</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extLst>
                  <a:ext uri="{0D108BD9-81ED-4DB2-BD59-A6C34878D82A}">
                    <a16:rowId xmlns:a16="http://schemas.microsoft.com/office/drawing/2014/main" val="1759877332"/>
                  </a:ext>
                </a:extLst>
              </a:tr>
              <a:tr h="701040">
                <a:tc>
                  <a:txBody>
                    <a:bodyPr/>
                    <a:lstStyle/>
                    <a:p>
                      <a:pPr marL="0" marR="0">
                        <a:lnSpc>
                          <a:spcPct val="115000"/>
                        </a:lnSpc>
                        <a:spcBef>
                          <a:spcPts val="0"/>
                        </a:spcBef>
                        <a:spcAft>
                          <a:spcPts val="0"/>
                        </a:spcAft>
                      </a:pPr>
                      <a:r>
                        <a:rPr lang="en-US" sz="2000" dirty="0">
                          <a:effectLst/>
                        </a:rPr>
                        <a:t>Dave Mandelkern</a:t>
                      </a:r>
                    </a:p>
                    <a:p>
                      <a:pPr marL="0" marR="0">
                        <a:lnSpc>
                          <a:spcPct val="115000"/>
                        </a:lnSpc>
                        <a:spcBef>
                          <a:spcPts val="0"/>
                        </a:spcBef>
                        <a:spcAft>
                          <a:spcPts val="0"/>
                        </a:spcAft>
                      </a:pPr>
                      <a:r>
                        <a:rPr lang="en-US" sz="2000" dirty="0">
                          <a:effectLst/>
                        </a:rPr>
                        <a:t>Tom Nuris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tc>
                  <a:txBody>
                    <a:bodyPr/>
                    <a:lstStyle/>
                    <a:p>
                      <a:pPr marL="0" marR="0">
                        <a:lnSpc>
                          <a:spcPct val="115000"/>
                        </a:lnSpc>
                        <a:spcBef>
                          <a:spcPts val="0"/>
                        </a:spcBef>
                        <a:spcAft>
                          <a:spcPts val="0"/>
                        </a:spcAft>
                      </a:pPr>
                      <a:r>
                        <a:rPr lang="en-US" sz="2000">
                          <a:effectLst/>
                        </a:rPr>
                        <a:t>Trustees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extLst>
                  <a:ext uri="{0D108BD9-81ED-4DB2-BD59-A6C34878D82A}">
                    <a16:rowId xmlns:a16="http://schemas.microsoft.com/office/drawing/2014/main" val="1972029075"/>
                  </a:ext>
                </a:extLst>
              </a:tr>
              <a:tr h="350520">
                <a:tc>
                  <a:txBody>
                    <a:bodyPr/>
                    <a:lstStyle/>
                    <a:p>
                      <a:pPr marL="0" marR="0">
                        <a:lnSpc>
                          <a:spcPct val="115000"/>
                        </a:lnSpc>
                        <a:spcBef>
                          <a:spcPts val="0"/>
                        </a:spcBef>
                        <a:spcAft>
                          <a:spcPts val="0"/>
                        </a:spcAft>
                      </a:pPr>
                      <a:r>
                        <a:rPr lang="en-US" sz="2000">
                          <a:effectLst/>
                        </a:rPr>
                        <a:t>Jamillah Moore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tc>
                  <a:txBody>
                    <a:bodyPr/>
                    <a:lstStyle/>
                    <a:p>
                      <a:pPr marL="0" marR="0">
                        <a:lnSpc>
                          <a:spcPct val="115000"/>
                        </a:lnSpc>
                        <a:spcBef>
                          <a:spcPts val="0"/>
                        </a:spcBef>
                        <a:spcAft>
                          <a:spcPts val="0"/>
                        </a:spcAft>
                      </a:pPr>
                      <a:r>
                        <a:rPr lang="en-US" sz="2000">
                          <a:effectLst/>
                        </a:rPr>
                        <a:t>President (Cañada)</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extLst>
                  <a:ext uri="{0D108BD9-81ED-4DB2-BD59-A6C34878D82A}">
                    <a16:rowId xmlns:a16="http://schemas.microsoft.com/office/drawing/2014/main" val="2703647792"/>
                  </a:ext>
                </a:extLst>
              </a:tr>
              <a:tr h="701040">
                <a:tc>
                  <a:txBody>
                    <a:bodyPr/>
                    <a:lstStyle/>
                    <a:p>
                      <a:pPr marL="0" marR="0">
                        <a:lnSpc>
                          <a:spcPct val="115000"/>
                        </a:lnSpc>
                        <a:spcBef>
                          <a:spcPts val="0"/>
                        </a:spcBef>
                        <a:spcAft>
                          <a:spcPts val="0"/>
                        </a:spcAft>
                      </a:pPr>
                      <a:r>
                        <a:rPr lang="en-US" sz="2000">
                          <a:effectLst/>
                        </a:rPr>
                        <a:t>Jeramy Wallace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tc>
                  <a:txBody>
                    <a:bodyPr/>
                    <a:lstStyle/>
                    <a:p>
                      <a:pPr marL="0" marR="0">
                        <a:lnSpc>
                          <a:spcPct val="115000"/>
                        </a:lnSpc>
                        <a:spcBef>
                          <a:spcPts val="0"/>
                        </a:spcBef>
                        <a:spcAft>
                          <a:spcPts val="0"/>
                        </a:spcAft>
                      </a:pPr>
                      <a:r>
                        <a:rPr lang="en-US" sz="2000">
                          <a:effectLst/>
                        </a:rPr>
                        <a:t>District Academic Senate President (CSM)</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extLst>
                  <a:ext uri="{0D108BD9-81ED-4DB2-BD59-A6C34878D82A}">
                    <a16:rowId xmlns:a16="http://schemas.microsoft.com/office/drawing/2014/main" val="2205396142"/>
                  </a:ext>
                </a:extLst>
              </a:tr>
              <a:tr h="701040">
                <a:tc>
                  <a:txBody>
                    <a:bodyPr/>
                    <a:lstStyle/>
                    <a:p>
                      <a:pPr marL="0" marR="0">
                        <a:lnSpc>
                          <a:spcPct val="115000"/>
                        </a:lnSpc>
                        <a:spcBef>
                          <a:spcPts val="500"/>
                        </a:spcBef>
                        <a:spcAft>
                          <a:spcPts val="1000"/>
                        </a:spcAft>
                      </a:pPr>
                      <a:r>
                        <a:rPr lang="en-US" sz="2000">
                          <a:effectLst/>
                        </a:rPr>
                        <a:t>Golda Margate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tc>
                  <a:txBody>
                    <a:bodyPr/>
                    <a:lstStyle/>
                    <a:p>
                      <a:pPr marL="0" marR="0">
                        <a:lnSpc>
                          <a:spcPct val="115000"/>
                        </a:lnSpc>
                        <a:spcBef>
                          <a:spcPts val="0"/>
                        </a:spcBef>
                        <a:spcAft>
                          <a:spcPts val="0"/>
                        </a:spcAft>
                      </a:pPr>
                      <a:r>
                        <a:rPr lang="en-US" sz="2000">
                          <a:effectLst/>
                        </a:rPr>
                        <a:t>CSEA Representative (Skyline)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extLst>
                  <a:ext uri="{0D108BD9-81ED-4DB2-BD59-A6C34878D82A}">
                    <a16:rowId xmlns:a16="http://schemas.microsoft.com/office/drawing/2014/main" val="860312164"/>
                  </a:ext>
                </a:extLst>
              </a:tr>
              <a:tr h="0">
                <a:tc>
                  <a:txBody>
                    <a:bodyPr/>
                    <a:lstStyle/>
                    <a:p>
                      <a:pPr marL="0" marR="0">
                        <a:lnSpc>
                          <a:spcPct val="115000"/>
                        </a:lnSpc>
                        <a:spcBef>
                          <a:spcPts val="0"/>
                        </a:spcBef>
                        <a:spcAft>
                          <a:spcPts val="0"/>
                        </a:spcAft>
                      </a:pPr>
                      <a:r>
                        <a:rPr lang="en-US" sz="2000" dirty="0">
                          <a:effectLst/>
                        </a:rPr>
                        <a:t>Jordan Chavez (2019-20) </a:t>
                      </a:r>
                    </a:p>
                    <a:p>
                      <a:pPr marL="0" marR="0">
                        <a:lnSpc>
                          <a:spcPct val="115000"/>
                        </a:lnSpc>
                        <a:spcBef>
                          <a:spcPts val="0"/>
                        </a:spcBef>
                        <a:spcAft>
                          <a:spcPts val="0"/>
                        </a:spcAft>
                      </a:pPr>
                      <a:r>
                        <a:rPr lang="en-US" sz="2000" dirty="0">
                          <a:effectLst/>
                        </a:rPr>
                        <a:t>Jade </a:t>
                      </a:r>
                      <a:r>
                        <a:rPr lang="en-US" sz="2000" dirty="0" err="1">
                          <a:effectLst/>
                        </a:rPr>
                        <a:t>Shonette</a:t>
                      </a:r>
                      <a:r>
                        <a:rPr lang="en-US" sz="2000" dirty="0">
                          <a:effectLst/>
                        </a:rPr>
                        <a:t> (2020-21)</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tc>
                  <a:txBody>
                    <a:bodyPr/>
                    <a:lstStyle/>
                    <a:p>
                      <a:pPr marL="0" marR="0">
                        <a:lnSpc>
                          <a:spcPct val="115000"/>
                        </a:lnSpc>
                        <a:spcBef>
                          <a:spcPts val="0"/>
                        </a:spcBef>
                        <a:spcAft>
                          <a:spcPts val="0"/>
                        </a:spcAft>
                      </a:pPr>
                      <a:r>
                        <a:rPr lang="en-US" sz="2000" dirty="0">
                          <a:effectLst/>
                        </a:rPr>
                        <a:t>Student Trustees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extLst>
                  <a:ext uri="{0D108BD9-81ED-4DB2-BD59-A6C34878D82A}">
                    <a16:rowId xmlns:a16="http://schemas.microsoft.com/office/drawing/2014/main" val="197219799"/>
                  </a:ext>
                </a:extLst>
              </a:tr>
              <a:tr h="350520">
                <a:tc>
                  <a:txBody>
                    <a:bodyPr/>
                    <a:lstStyle/>
                    <a:p>
                      <a:pPr marL="0" marR="0">
                        <a:lnSpc>
                          <a:spcPct val="115000"/>
                        </a:lnSpc>
                        <a:spcBef>
                          <a:spcPts val="0"/>
                        </a:spcBef>
                        <a:spcAft>
                          <a:spcPts val="0"/>
                        </a:spcAft>
                      </a:pPr>
                      <a:r>
                        <a:rPr lang="en-US" sz="2000">
                          <a:effectLst/>
                        </a:rPr>
                        <a:t>Karen Engel</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tc>
                  <a:txBody>
                    <a:bodyPr/>
                    <a:lstStyle/>
                    <a:p>
                      <a:pPr marL="0" marR="0">
                        <a:lnSpc>
                          <a:spcPct val="115000"/>
                        </a:lnSpc>
                        <a:spcBef>
                          <a:spcPts val="0"/>
                        </a:spcBef>
                        <a:spcAft>
                          <a:spcPts val="0"/>
                        </a:spcAft>
                      </a:pPr>
                      <a:r>
                        <a:rPr lang="en-US" sz="2000">
                          <a:effectLst/>
                        </a:rPr>
                        <a:t>Dean of PRIE (Cañada)</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extLst>
                  <a:ext uri="{0D108BD9-81ED-4DB2-BD59-A6C34878D82A}">
                    <a16:rowId xmlns:a16="http://schemas.microsoft.com/office/drawing/2014/main" val="1376803294"/>
                  </a:ext>
                </a:extLst>
              </a:tr>
              <a:tr h="350520">
                <a:tc>
                  <a:txBody>
                    <a:bodyPr/>
                    <a:lstStyle/>
                    <a:p>
                      <a:pPr marL="0" marR="0">
                        <a:lnSpc>
                          <a:spcPct val="115000"/>
                        </a:lnSpc>
                        <a:spcBef>
                          <a:spcPts val="0"/>
                        </a:spcBef>
                        <a:spcAft>
                          <a:spcPts val="0"/>
                        </a:spcAft>
                      </a:pPr>
                      <a:r>
                        <a:rPr lang="en-US" sz="2000">
                          <a:effectLst/>
                        </a:rPr>
                        <a:t>Hilary Goodkind</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tc>
                  <a:txBody>
                    <a:bodyPr/>
                    <a:lstStyle/>
                    <a:p>
                      <a:pPr marL="0" marR="0">
                        <a:lnSpc>
                          <a:spcPct val="115000"/>
                        </a:lnSpc>
                        <a:spcBef>
                          <a:spcPts val="0"/>
                        </a:spcBef>
                        <a:spcAft>
                          <a:spcPts val="0"/>
                        </a:spcAft>
                      </a:pPr>
                      <a:r>
                        <a:rPr lang="en-US" sz="2000">
                          <a:effectLst/>
                        </a:rPr>
                        <a:t>Dean of PRIE (CSM)</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extLst>
                  <a:ext uri="{0D108BD9-81ED-4DB2-BD59-A6C34878D82A}">
                    <a16:rowId xmlns:a16="http://schemas.microsoft.com/office/drawing/2014/main" val="967903114"/>
                  </a:ext>
                </a:extLst>
              </a:tr>
              <a:tr h="350520">
                <a:tc>
                  <a:txBody>
                    <a:bodyPr/>
                    <a:lstStyle/>
                    <a:p>
                      <a:pPr marL="0" marR="0">
                        <a:lnSpc>
                          <a:spcPct val="115000"/>
                        </a:lnSpc>
                        <a:spcBef>
                          <a:spcPts val="0"/>
                        </a:spcBef>
                        <a:spcAft>
                          <a:spcPts val="0"/>
                        </a:spcAft>
                      </a:pPr>
                      <a:r>
                        <a:rPr lang="en-US" sz="2000">
                          <a:effectLst/>
                        </a:rPr>
                        <a:t>Ingrid Vargas</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tc>
                  <a:txBody>
                    <a:bodyPr/>
                    <a:lstStyle/>
                    <a:p>
                      <a:pPr marL="0" marR="0">
                        <a:lnSpc>
                          <a:spcPct val="115000"/>
                        </a:lnSpc>
                        <a:spcBef>
                          <a:spcPts val="0"/>
                        </a:spcBef>
                        <a:spcAft>
                          <a:spcPts val="0"/>
                        </a:spcAft>
                      </a:pPr>
                      <a:r>
                        <a:rPr lang="en-US" sz="2000" dirty="0">
                          <a:effectLst/>
                        </a:rPr>
                        <a:t>Dean of PRIE (Skyline)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621" marR="40621" marT="0" marB="0"/>
                </a:tc>
                <a:extLst>
                  <a:ext uri="{0D108BD9-81ED-4DB2-BD59-A6C34878D82A}">
                    <a16:rowId xmlns:a16="http://schemas.microsoft.com/office/drawing/2014/main" val="685549069"/>
                  </a:ext>
                </a:extLst>
              </a:tr>
            </a:tbl>
          </a:graphicData>
        </a:graphic>
      </p:graphicFrame>
      <p:sp>
        <p:nvSpPr>
          <p:cNvPr id="7" name="Text Placeholder 6"/>
          <p:cNvSpPr>
            <a:spLocks noGrp="1"/>
          </p:cNvSpPr>
          <p:nvPr>
            <p:ph type="body" sz="half" idx="2"/>
          </p:nvPr>
        </p:nvSpPr>
        <p:spPr>
          <a:xfrm>
            <a:off x="5021150" y="512956"/>
            <a:ext cx="6635592" cy="480691"/>
          </a:xfrm>
        </p:spPr>
        <p:txBody>
          <a:bodyPr>
            <a:noAutofit/>
          </a:bodyPr>
          <a:lstStyle/>
          <a:p>
            <a:r>
              <a:rPr lang="en-US" sz="2400" dirty="0" smtClean="0">
                <a:solidFill>
                  <a:schemeClr val="tx1"/>
                </a:solidFill>
              </a:rPr>
              <a:t>District Strategic Plan Steering Committee</a:t>
            </a:r>
            <a:endParaRPr lang="en-US" sz="2400" dirty="0">
              <a:solidFill>
                <a:schemeClr val="tx1"/>
              </a:solidFill>
            </a:endParaRPr>
          </a:p>
        </p:txBody>
      </p:sp>
      <p:pic>
        <p:nvPicPr>
          <p:cNvPr id="6" name="Picture 2" descr="Square White for Powerpoint or email(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355" y="3797807"/>
            <a:ext cx="1712090" cy="152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32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284447" cy="706964"/>
          </a:xfrm>
        </p:spPr>
        <p:txBody>
          <a:bodyPr>
            <a:noAutofit/>
          </a:bodyPr>
          <a:lstStyle/>
          <a:p>
            <a:r>
              <a:rPr lang="en-US" sz="4800" dirty="0"/>
              <a:t>District Strategic Plan Update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78604866"/>
              </p:ext>
            </p:extLst>
          </p:nvPr>
        </p:nvGraphicFramePr>
        <p:xfrm>
          <a:off x="472440" y="1685291"/>
          <a:ext cx="11239500" cy="5257800"/>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val="3939501953"/>
                    </a:ext>
                  </a:extLst>
                </a:gridCol>
                <a:gridCol w="8282940">
                  <a:extLst>
                    <a:ext uri="{9D8B030D-6E8A-4147-A177-3AD203B41FA5}">
                      <a16:colId xmlns:a16="http://schemas.microsoft.com/office/drawing/2014/main" val="3694580541"/>
                    </a:ext>
                  </a:extLst>
                </a:gridCol>
                <a:gridCol w="1234440">
                  <a:extLst>
                    <a:ext uri="{9D8B030D-6E8A-4147-A177-3AD203B41FA5}">
                      <a16:colId xmlns:a16="http://schemas.microsoft.com/office/drawing/2014/main" val="144389544"/>
                    </a:ext>
                  </a:extLst>
                </a:gridCol>
              </a:tblGrid>
              <a:tr h="321265">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Date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Activity</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Location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1331607109"/>
                  </a:ext>
                </a:extLst>
              </a:tr>
              <a:tr h="321265">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tc>
                  <a:txBody>
                    <a:bodyPr/>
                    <a:lstStyle/>
                    <a:p>
                      <a:pPr marL="0" marR="0" algn="ctr">
                        <a:lnSpc>
                          <a:spcPct val="115000"/>
                        </a:lnSpc>
                        <a:spcBef>
                          <a:spcPts val="0"/>
                        </a:spcBef>
                        <a:spcAft>
                          <a:spcPts val="0"/>
                        </a:spcAft>
                      </a:pPr>
                      <a:r>
                        <a:rPr lang="en-US" sz="20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2019</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tc>
                  <a:txBody>
                    <a:bodyPr/>
                    <a:lstStyle/>
                    <a:p>
                      <a:pPr marL="0" marR="0">
                        <a:lnSpc>
                          <a:spcPct val="115000"/>
                        </a:lnSpc>
                        <a:spcBef>
                          <a:spcPts val="0"/>
                        </a:spcBef>
                        <a:spcAft>
                          <a:spcPts val="0"/>
                        </a:spcAft>
                      </a:pPr>
                      <a:r>
                        <a:rPr lang="en-US" sz="20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extLst>
                  <a:ext uri="{0D108BD9-81ED-4DB2-BD59-A6C34878D82A}">
                    <a16:rowId xmlns:a16="http://schemas.microsoft.com/office/drawing/2014/main" val="3929829374"/>
                  </a:ext>
                </a:extLst>
              </a:tr>
              <a:tr h="329528">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October 15</a:t>
                      </a:r>
                      <a:r>
                        <a:rPr lang="en-US" sz="2000" b="1" baseline="30000" dirty="0">
                          <a:effectLst/>
                          <a:latin typeface="Calibri Light" panose="020F0302020204030204" pitchFamily="34" charset="0"/>
                          <a:ea typeface="Calibri" panose="020F0502020204030204" pitchFamily="34" charset="0"/>
                          <a:cs typeface="Times New Roman" panose="02020603050405020304" pitchFamily="18" charset="0"/>
                        </a:rPr>
                        <a:t>th</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First meeting of the DSP Steering Committee</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District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2953344030"/>
                  </a:ext>
                </a:extLst>
              </a:tr>
              <a:tr h="329528">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November 13</a:t>
                      </a:r>
                      <a:r>
                        <a:rPr lang="en-US" sz="2000" b="1" baseline="30000" dirty="0">
                          <a:effectLst/>
                          <a:latin typeface="Calibri Light" panose="020F0302020204030204" pitchFamily="34" charset="0"/>
                          <a:ea typeface="Calibri" panose="020F0502020204030204" pitchFamily="34" charset="0"/>
                          <a:cs typeface="Times New Roman" panose="02020603050405020304" pitchFamily="18" charset="0"/>
                        </a:rPr>
                        <a:t>th</a:t>
                      </a: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DSPSC #2: District Mission and College Strategic Plans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District</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2133104510"/>
                  </a:ext>
                </a:extLst>
              </a:tr>
              <a:tr h="329528">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December 9</a:t>
                      </a:r>
                      <a:r>
                        <a:rPr lang="en-US" sz="2000" b="1" baseline="30000" dirty="0">
                          <a:effectLst/>
                          <a:latin typeface="Calibri Light" panose="020F0302020204030204" pitchFamily="34" charset="0"/>
                          <a:ea typeface="Calibri" panose="020F0502020204030204" pitchFamily="34" charset="0"/>
                          <a:cs typeface="Times New Roman" panose="02020603050405020304" pitchFamily="18" charset="0"/>
                        </a:rPr>
                        <a:t>th</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DSPSC #3: Environmental Scan and SWOT Analysis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District</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704530113"/>
                  </a:ext>
                </a:extLst>
              </a:tr>
              <a:tr h="321265">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tc>
                  <a:txBody>
                    <a:bodyPr/>
                    <a:lstStyle/>
                    <a:p>
                      <a:pPr marL="0" marR="0" algn="ctr">
                        <a:lnSpc>
                          <a:spcPct val="115000"/>
                        </a:lnSpc>
                        <a:spcBef>
                          <a:spcPts val="0"/>
                        </a:spcBef>
                        <a:spcAft>
                          <a:spcPts val="0"/>
                        </a:spcAft>
                      </a:pPr>
                      <a:r>
                        <a:rPr lang="en-US" sz="20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2020</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extLst>
                  <a:ext uri="{0D108BD9-81ED-4DB2-BD59-A6C34878D82A}">
                    <a16:rowId xmlns:a16="http://schemas.microsoft.com/office/drawing/2014/main" val="1143456046"/>
                  </a:ext>
                </a:extLst>
              </a:tr>
              <a:tr h="321265">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January 28</a:t>
                      </a:r>
                      <a:r>
                        <a:rPr lang="en-US" sz="2000" b="1" baseline="30000" dirty="0">
                          <a:effectLst/>
                          <a:latin typeface="Calibri Light" panose="020F0302020204030204" pitchFamily="34" charset="0"/>
                          <a:ea typeface="Calibri" panose="020F0502020204030204" pitchFamily="34" charset="0"/>
                          <a:cs typeface="Times New Roman" panose="02020603050405020304" pitchFamily="18" charset="0"/>
                        </a:rPr>
                        <a:t>th</a:t>
                      </a: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DSPSC #4: Strategic Goals and Districtwide Strategies Review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CSM</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2326853910"/>
                  </a:ext>
                </a:extLst>
              </a:tr>
              <a:tr h="321265">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February 18</a:t>
                      </a:r>
                      <a:r>
                        <a:rPr lang="en-US" sz="2000" b="1" baseline="30000">
                          <a:effectLst/>
                          <a:latin typeface="Calibri Light" panose="020F0302020204030204" pitchFamily="34" charset="0"/>
                          <a:ea typeface="Calibri" panose="020F0502020204030204" pitchFamily="34" charset="0"/>
                          <a:cs typeface="Times New Roman" panose="02020603050405020304" pitchFamily="18" charset="0"/>
                        </a:rPr>
                        <a:t>th</a:t>
                      </a:r>
                      <a:r>
                        <a:rPr lang="en-US" sz="2000" b="1">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DSPSC #4.5: Strategic Goals and Districtwide Strategies Review cont.</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District</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1322378350"/>
                  </a:ext>
                </a:extLst>
              </a:tr>
              <a:tr h="321265">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tc>
                  <a:txBody>
                    <a:bodyPr/>
                    <a:lstStyle/>
                    <a:p>
                      <a:pPr marL="0" marR="0" algn="ctr">
                        <a:lnSpc>
                          <a:spcPct val="115000"/>
                        </a:lnSpc>
                        <a:spcBef>
                          <a:spcPts val="500"/>
                        </a:spcBef>
                        <a:spcAft>
                          <a:spcPts val="1000"/>
                        </a:spcAft>
                      </a:pPr>
                      <a:r>
                        <a:rPr lang="en-US" sz="20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COVID-19</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extLst>
                  <a:ext uri="{0D108BD9-81ED-4DB2-BD59-A6C34878D82A}">
                    <a16:rowId xmlns:a16="http://schemas.microsoft.com/office/drawing/2014/main" val="1720953320"/>
                  </a:ext>
                </a:extLst>
              </a:tr>
              <a:tr h="329528">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October 7</a:t>
                      </a:r>
                      <a:r>
                        <a:rPr lang="en-US" sz="2000" b="1" baseline="30000">
                          <a:effectLst/>
                          <a:latin typeface="Calibri Light" panose="020F0302020204030204" pitchFamily="34" charset="0"/>
                          <a:ea typeface="Calibri" panose="020F0502020204030204" pitchFamily="34" charset="0"/>
                          <a:cs typeface="Times New Roman" panose="02020603050405020304" pitchFamily="18" charset="0"/>
                        </a:rPr>
                        <a:t>th</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DSPSC #5: District Strategic Plan Metrics Review</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Zoom</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2273313107"/>
                  </a:ext>
                </a:extLst>
              </a:tr>
              <a:tr h="321265">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October 14</a:t>
                      </a:r>
                      <a:r>
                        <a:rPr lang="en-US" sz="2000" b="1" baseline="30000">
                          <a:effectLst/>
                          <a:latin typeface="Calibri Light" panose="020F0302020204030204" pitchFamily="34" charset="0"/>
                          <a:ea typeface="Calibri" panose="020F0502020204030204" pitchFamily="34" charset="0"/>
                          <a:cs typeface="Times New Roman" panose="02020603050405020304" pitchFamily="18" charset="0"/>
                        </a:rPr>
                        <a:t>th</a:t>
                      </a:r>
                      <a:r>
                        <a:rPr lang="en-US" sz="2000" b="1">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Board Study Session: First Review</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Zoom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1029817870"/>
                  </a:ext>
                </a:extLst>
              </a:tr>
              <a:tr h="329528">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November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College Planning Council and Senate Presentations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Zoom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1547610366"/>
                  </a:ext>
                </a:extLst>
              </a:tr>
              <a:tr h="321265">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December</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DSPSC #6: Final Review</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Zoom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2109668370"/>
                  </a:ext>
                </a:extLst>
              </a:tr>
              <a:tr h="321265">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tc>
                  <a:txBody>
                    <a:bodyPr/>
                    <a:lstStyle/>
                    <a:p>
                      <a:pPr marL="0" marR="0" algn="ctr">
                        <a:lnSpc>
                          <a:spcPct val="115000"/>
                        </a:lnSpc>
                        <a:spcBef>
                          <a:spcPts val="0"/>
                        </a:spcBef>
                        <a:spcAft>
                          <a:spcPts val="0"/>
                        </a:spcAft>
                      </a:pPr>
                      <a:r>
                        <a:rPr lang="en-US" sz="20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2021</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solidFill>
                      <a:schemeClr val="tx2"/>
                    </a:solidFill>
                  </a:tcPr>
                </a:tc>
                <a:extLst>
                  <a:ext uri="{0D108BD9-81ED-4DB2-BD59-A6C34878D82A}">
                    <a16:rowId xmlns:a16="http://schemas.microsoft.com/office/drawing/2014/main" val="1465859358"/>
                  </a:ext>
                </a:extLst>
              </a:tr>
              <a:tr h="321265">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January</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a:effectLst/>
                          <a:latin typeface="Calibri Light" panose="020F0302020204030204" pitchFamily="34" charset="0"/>
                          <a:ea typeface="Calibri" panose="020F0502020204030204" pitchFamily="34" charset="0"/>
                          <a:cs typeface="Times New Roman" panose="02020603050405020304" pitchFamily="18" charset="0"/>
                        </a:rPr>
                        <a:t>Board Adoption</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tc>
                  <a:txBody>
                    <a:bodyPr/>
                    <a:lstStyle/>
                    <a:p>
                      <a:pPr marL="0" marR="0">
                        <a:lnSpc>
                          <a:spcPct val="115000"/>
                        </a:lnSpc>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Zoom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733" marR="93733" marT="0" marB="0"/>
                </a:tc>
                <a:extLst>
                  <a:ext uri="{0D108BD9-81ED-4DB2-BD59-A6C34878D82A}">
                    <a16:rowId xmlns:a16="http://schemas.microsoft.com/office/drawing/2014/main" val="2381277895"/>
                  </a:ext>
                </a:extLst>
              </a:tr>
            </a:tbl>
          </a:graphicData>
        </a:graphic>
      </p:graphicFrame>
    </p:spTree>
    <p:extLst>
      <p:ext uri="{BB962C8B-B14F-4D97-AF65-F5344CB8AC3E}">
        <p14:creationId xmlns:p14="http://schemas.microsoft.com/office/powerpoint/2010/main" val="2692704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2" y="973668"/>
            <a:ext cx="9939768" cy="706964"/>
          </a:xfrm>
        </p:spPr>
        <p:txBody>
          <a:bodyPr/>
          <a:lstStyle/>
          <a:p>
            <a:r>
              <a:rPr lang="en-US" dirty="0"/>
              <a:t>San Mateo </a:t>
            </a:r>
            <a:r>
              <a:rPr lang="en-US" dirty="0" smtClean="0"/>
              <a:t>County</a:t>
            </a:r>
            <a:r>
              <a:rPr lang="en-US" dirty="0"/>
              <a:t> </a:t>
            </a:r>
            <a:r>
              <a:rPr lang="en-US" dirty="0" smtClean="0"/>
              <a:t>Educational </a:t>
            </a:r>
            <a:r>
              <a:rPr lang="en-US" dirty="0"/>
              <a:t>Attainment</a:t>
            </a:r>
          </a:p>
        </p:txBody>
      </p:sp>
      <p:pic>
        <p:nvPicPr>
          <p:cNvPr id="4" name="Picture 3" descr="Logo_w_Colleges_Blue(RGB) for powerpoint or email(PN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0516" y="5714515"/>
            <a:ext cx="2235835" cy="857250"/>
          </a:xfrm>
          <a:prstGeom prst="rect">
            <a:avLst/>
          </a:prstGeom>
          <a:noFill/>
        </p:spPr>
      </p:pic>
      <p:graphicFrame>
        <p:nvGraphicFramePr>
          <p:cNvPr id="18" name="Content Placeholder 17">
            <a:extLst>
              <a:ext uri="{FF2B5EF4-FFF2-40B4-BE49-F238E27FC236}">
                <a16:creationId xmlns:a16="http://schemas.microsoft.com/office/drawing/2014/main" id="{9EF1734D-5B89-402E-B1B3-5CE6914F30F5}"/>
              </a:ext>
            </a:extLst>
          </p:cNvPr>
          <p:cNvGraphicFramePr>
            <a:graphicFrameLocks noGrp="1"/>
          </p:cNvGraphicFramePr>
          <p:nvPr>
            <p:ph sz="half" idx="1"/>
            <p:extLst>
              <p:ext uri="{D42A27DB-BD31-4B8C-83A1-F6EECF244321}">
                <p14:modId xmlns:p14="http://schemas.microsoft.com/office/powerpoint/2010/main" val="1896328270"/>
              </p:ext>
            </p:extLst>
          </p:nvPr>
        </p:nvGraphicFramePr>
        <p:xfrm>
          <a:off x="412694" y="2350737"/>
          <a:ext cx="6750106" cy="42210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ontent Placeholder 32">
            <a:extLst>
              <a:ext uri="{FF2B5EF4-FFF2-40B4-BE49-F238E27FC236}">
                <a16:creationId xmlns:a16="http://schemas.microsoft.com/office/drawing/2014/main" id="{78D92FBF-E769-4604-9B51-0CCDD90626FB}"/>
              </a:ext>
            </a:extLst>
          </p:cNvPr>
          <p:cNvGraphicFramePr>
            <a:graphicFrameLocks noGrp="1"/>
          </p:cNvGraphicFramePr>
          <p:nvPr>
            <p:ph sz="half" idx="2"/>
            <p:extLst>
              <p:ext uri="{D42A27DB-BD31-4B8C-83A1-F6EECF244321}">
                <p14:modId xmlns:p14="http://schemas.microsoft.com/office/powerpoint/2010/main" val="1480511298"/>
              </p:ext>
            </p:extLst>
          </p:nvPr>
        </p:nvGraphicFramePr>
        <p:xfrm>
          <a:off x="7162800" y="2350737"/>
          <a:ext cx="4028661" cy="422102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425003" y="6571765"/>
            <a:ext cx="9255513" cy="276999"/>
          </a:xfrm>
          <a:prstGeom prst="rect">
            <a:avLst/>
          </a:prstGeom>
          <a:noFill/>
        </p:spPr>
        <p:txBody>
          <a:bodyPr wrap="square" rtlCol="0">
            <a:spAutoFit/>
          </a:bodyPr>
          <a:lstStyle/>
          <a:p>
            <a:r>
              <a:rPr lang="en-US" sz="1200" dirty="0" smtClean="0"/>
              <a:t>Data source: US Census Quick Facts for San Mateo County https</a:t>
            </a:r>
            <a:r>
              <a:rPr lang="en-US" sz="1200" dirty="0"/>
              <a:t>://www.census.gov/quickfacts/sanmateocountycalifornia</a:t>
            </a:r>
          </a:p>
        </p:txBody>
      </p:sp>
    </p:spTree>
    <p:extLst>
      <p:ext uri="{BB962C8B-B14F-4D97-AF65-F5344CB8AC3E}">
        <p14:creationId xmlns:p14="http://schemas.microsoft.com/office/powerpoint/2010/main" val="48106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_w_Colleges_Blue(RGB) for powerpoint or email(PNG).png">
            <a:extLst>
              <a:ext uri="{FF2B5EF4-FFF2-40B4-BE49-F238E27FC236}">
                <a16:creationId xmlns:a16="http://schemas.microsoft.com/office/drawing/2014/main" id="{F9C01630-BFC6-4FBA-AC76-036764618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6165" y="5753687"/>
            <a:ext cx="2235835" cy="857250"/>
          </a:xfrm>
          <a:prstGeom prst="rect">
            <a:avLst/>
          </a:prstGeom>
          <a:noFill/>
        </p:spPr>
      </p:pic>
      <p:pic>
        <p:nvPicPr>
          <p:cNvPr id="3" name="Picture 2"/>
          <p:cNvPicPr>
            <a:picLocks noChangeAspect="1"/>
          </p:cNvPicPr>
          <p:nvPr/>
        </p:nvPicPr>
        <p:blipFill>
          <a:blip r:embed="rId3"/>
          <a:stretch>
            <a:fillRect/>
          </a:stretch>
        </p:blipFill>
        <p:spPr>
          <a:xfrm>
            <a:off x="455255" y="236176"/>
            <a:ext cx="9500909" cy="5913096"/>
          </a:xfrm>
          <a:prstGeom prst="rect">
            <a:avLst/>
          </a:prstGeom>
        </p:spPr>
      </p:pic>
      <p:sp>
        <p:nvSpPr>
          <p:cNvPr id="4" name="TextBox 3"/>
          <p:cNvSpPr txBox="1"/>
          <p:nvPr/>
        </p:nvSpPr>
        <p:spPr>
          <a:xfrm>
            <a:off x="496039" y="6149272"/>
            <a:ext cx="9107393" cy="461665"/>
          </a:xfrm>
          <a:prstGeom prst="rect">
            <a:avLst/>
          </a:prstGeom>
          <a:noFill/>
        </p:spPr>
        <p:txBody>
          <a:bodyPr wrap="square" rtlCol="0">
            <a:spAutoFit/>
          </a:bodyPr>
          <a:lstStyle/>
          <a:p>
            <a:r>
              <a:rPr lang="en-US" sz="800" dirty="0" smtClean="0">
                <a:latin typeface="+mj-lt"/>
                <a:cs typeface="Calibri Light" panose="020F0302020204030204" pitchFamily="34" charset="0"/>
              </a:rPr>
              <a:t>*Due </a:t>
            </a:r>
            <a:r>
              <a:rPr lang="en-US" sz="800" dirty="0">
                <a:latin typeface="+mj-lt"/>
                <a:cs typeface="Calibri Light" panose="020F0302020204030204" pitchFamily="34" charset="0"/>
              </a:rPr>
              <a:t>to changes in the California Department of Education methodology for 2017 and subsequent years, caution should be used in comparing cohort outcome data to prior years.</a:t>
            </a:r>
          </a:p>
          <a:p>
            <a:r>
              <a:rPr lang="en-US" sz="800" dirty="0">
                <a:latin typeface="+mj-lt"/>
                <a:cs typeface="Calibri Light" panose="020F0302020204030204" pitchFamily="34" charset="0"/>
              </a:rPr>
              <a:t>Graduation rates are four-year derived rates. Multi/None includes students of two or more races, and those who did not report their race. All racial/ethnic groups aside from Hispanic or Latino are non-Hispanic</a:t>
            </a:r>
            <a:r>
              <a:rPr lang="en-US" sz="800" dirty="0" smtClean="0">
                <a:latin typeface="+mj-lt"/>
                <a:cs typeface="Calibri Light" panose="020F0302020204030204" pitchFamily="34" charset="0"/>
              </a:rPr>
              <a:t>. Data source: </a:t>
            </a:r>
            <a:r>
              <a:rPr lang="en-US" sz="800" dirty="0">
                <a:latin typeface="+mj-lt"/>
                <a:cs typeface="Calibri Light" panose="020F0302020204030204" pitchFamily="34" charset="0"/>
              </a:rPr>
              <a:t>California Department of Education. Analysis by Silicon Valley Institute for Regional Studies</a:t>
            </a:r>
          </a:p>
        </p:txBody>
      </p:sp>
    </p:spTree>
    <p:extLst>
      <p:ext uri="{BB962C8B-B14F-4D97-AF65-F5344CB8AC3E}">
        <p14:creationId xmlns:p14="http://schemas.microsoft.com/office/powerpoint/2010/main" val="273353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_w_Colleges_Blue(RGB) for powerpoint or email(PNG).png">
            <a:extLst>
              <a:ext uri="{FF2B5EF4-FFF2-40B4-BE49-F238E27FC236}">
                <a16:creationId xmlns:a16="http://schemas.microsoft.com/office/drawing/2014/main" id="{F9C01630-BFC6-4FBA-AC76-036764618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3432" y="5720647"/>
            <a:ext cx="2235835" cy="857250"/>
          </a:xfrm>
          <a:prstGeom prst="rect">
            <a:avLst/>
          </a:prstGeom>
          <a:noFill/>
        </p:spPr>
      </p:pic>
      <p:pic>
        <p:nvPicPr>
          <p:cNvPr id="4" name="Picture 3"/>
          <p:cNvPicPr>
            <a:picLocks noChangeAspect="1"/>
          </p:cNvPicPr>
          <p:nvPr/>
        </p:nvPicPr>
        <p:blipFill>
          <a:blip r:embed="rId3"/>
          <a:stretch>
            <a:fillRect/>
          </a:stretch>
        </p:blipFill>
        <p:spPr>
          <a:xfrm>
            <a:off x="394684" y="212236"/>
            <a:ext cx="9247299" cy="6140440"/>
          </a:xfrm>
          <a:prstGeom prst="rect">
            <a:avLst/>
          </a:prstGeom>
        </p:spPr>
      </p:pic>
      <p:sp>
        <p:nvSpPr>
          <p:cNvPr id="6" name="TextBox 5"/>
          <p:cNvSpPr txBox="1"/>
          <p:nvPr/>
        </p:nvSpPr>
        <p:spPr>
          <a:xfrm>
            <a:off x="496039" y="6347064"/>
            <a:ext cx="9107393" cy="461665"/>
          </a:xfrm>
          <a:prstGeom prst="rect">
            <a:avLst/>
          </a:prstGeom>
          <a:noFill/>
        </p:spPr>
        <p:txBody>
          <a:bodyPr wrap="square" rtlCol="0">
            <a:spAutoFit/>
          </a:bodyPr>
          <a:lstStyle/>
          <a:p>
            <a:r>
              <a:rPr lang="en-US" sz="800" dirty="0" smtClean="0">
                <a:latin typeface="+mj-lt"/>
                <a:cs typeface="Calibri Light" panose="020F0302020204030204" pitchFamily="34" charset="0"/>
              </a:rPr>
              <a:t>*Due </a:t>
            </a:r>
            <a:r>
              <a:rPr lang="en-US" sz="800" dirty="0">
                <a:latin typeface="+mj-lt"/>
                <a:cs typeface="Calibri Light" panose="020F0302020204030204" pitchFamily="34" charset="0"/>
              </a:rPr>
              <a:t>to changes in the California Department of Education methodology for 2017 and subsequent years, caution should be used in comparing cohort outcome data to prior years.</a:t>
            </a:r>
          </a:p>
          <a:p>
            <a:r>
              <a:rPr lang="en-US" sz="800" dirty="0" smtClean="0">
                <a:latin typeface="+mj-lt"/>
                <a:cs typeface="Calibri Light" panose="020F0302020204030204" pitchFamily="34" charset="0"/>
              </a:rPr>
              <a:t>Multi/None </a:t>
            </a:r>
            <a:r>
              <a:rPr lang="en-US" sz="800" dirty="0">
                <a:latin typeface="+mj-lt"/>
                <a:cs typeface="Calibri Light" panose="020F0302020204030204" pitchFamily="34" charset="0"/>
              </a:rPr>
              <a:t>includes students of two or more races, and those who did not report their race. All racial/ethnic groups aside from Hispanic or Latino are non-Hispanic</a:t>
            </a:r>
            <a:r>
              <a:rPr lang="en-US" sz="800" dirty="0" smtClean="0">
                <a:latin typeface="+mj-lt"/>
                <a:cs typeface="Calibri Light" panose="020F0302020204030204" pitchFamily="34" charset="0"/>
              </a:rPr>
              <a:t>. </a:t>
            </a:r>
          </a:p>
          <a:p>
            <a:r>
              <a:rPr lang="en-US" sz="800" dirty="0" smtClean="0">
                <a:latin typeface="+mj-lt"/>
                <a:cs typeface="Calibri Light" panose="020F0302020204030204" pitchFamily="34" charset="0"/>
              </a:rPr>
              <a:t>Data source: </a:t>
            </a:r>
            <a:r>
              <a:rPr lang="en-US" sz="800" dirty="0">
                <a:latin typeface="+mj-lt"/>
                <a:cs typeface="Calibri Light" panose="020F0302020204030204" pitchFamily="34" charset="0"/>
              </a:rPr>
              <a:t>California Department of Education. Analysis by Silicon Valley Institute for Regional Studies</a:t>
            </a:r>
          </a:p>
        </p:txBody>
      </p:sp>
    </p:spTree>
    <p:extLst>
      <p:ext uri="{BB962C8B-B14F-4D97-AF65-F5344CB8AC3E}">
        <p14:creationId xmlns:p14="http://schemas.microsoft.com/office/powerpoint/2010/main" val="400943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304041" cy="706964"/>
          </a:xfrm>
        </p:spPr>
        <p:txBody>
          <a:bodyPr/>
          <a:lstStyle/>
          <a:p>
            <a:r>
              <a:rPr lang="en-US" sz="2400" dirty="0"/>
              <a:t>SMCCCD and San Mateo County Race/Ethnicity Distribution</a:t>
            </a:r>
          </a:p>
        </p:txBody>
      </p:sp>
      <p:sp>
        <p:nvSpPr>
          <p:cNvPr id="3" name="Content Placeholder 2"/>
          <p:cNvSpPr>
            <a:spLocks noGrp="1"/>
          </p:cNvSpPr>
          <p:nvPr>
            <p:ph idx="1"/>
          </p:nvPr>
        </p:nvSpPr>
        <p:spPr>
          <a:xfrm>
            <a:off x="1154955" y="2263266"/>
            <a:ext cx="8761412" cy="3756534"/>
          </a:xfrm>
        </p:spPr>
        <p:txBody>
          <a:bodyPr/>
          <a:lstStyle/>
          <a:p>
            <a:pPr marL="457200" lvl="1" indent="0">
              <a:buNone/>
            </a:pPr>
            <a:endParaRPr lang="en-US"/>
          </a:p>
          <a:p>
            <a:pPr lvl="1"/>
            <a:endParaRPr lang="en-US"/>
          </a:p>
          <a:p>
            <a:pPr lvl="1"/>
            <a:endParaRPr lang="en-US"/>
          </a:p>
        </p:txBody>
      </p:sp>
      <p:pic>
        <p:nvPicPr>
          <p:cNvPr id="4" name="Picture 3" descr="Logo_w_Colleges_Blue(RGB) for powerpoint or email(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0674" y="5795010"/>
            <a:ext cx="2235835" cy="857250"/>
          </a:xfrm>
          <a:prstGeom prst="rect">
            <a:avLst/>
          </a:prstGeom>
          <a:noFill/>
        </p:spPr>
      </p:pic>
      <p:graphicFrame>
        <p:nvGraphicFramePr>
          <p:cNvPr id="9" name="Chart 8">
            <a:extLst>
              <a:ext uri="{FF2B5EF4-FFF2-40B4-BE49-F238E27FC236}">
                <a16:creationId xmlns:a16="http://schemas.microsoft.com/office/drawing/2014/main" id="{03839F07-B23A-43E0-9FA1-BB43CC20CEEC}"/>
              </a:ext>
            </a:extLst>
          </p:cNvPr>
          <p:cNvGraphicFramePr>
            <a:graphicFrameLocks/>
          </p:cNvGraphicFramePr>
          <p:nvPr>
            <p:extLst/>
          </p:nvPr>
        </p:nvGraphicFramePr>
        <p:xfrm>
          <a:off x="487680" y="2263266"/>
          <a:ext cx="9182994" cy="4593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729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w_Colleges_Blue(RGB) for powerpoint or email(PNG).png">
            <a:extLst>
              <a:ext uri="{FF2B5EF4-FFF2-40B4-BE49-F238E27FC236}">
                <a16:creationId xmlns:a16="http://schemas.microsoft.com/office/drawing/2014/main" id="{F9C01630-BFC6-4FBA-AC76-036764618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3432" y="5720647"/>
            <a:ext cx="2235835" cy="857250"/>
          </a:xfrm>
          <a:prstGeom prst="rect">
            <a:avLst/>
          </a:prstGeom>
          <a:noFill/>
        </p:spPr>
      </p:pic>
      <p:pic>
        <p:nvPicPr>
          <p:cNvPr id="3" name="Picture 2"/>
          <p:cNvPicPr>
            <a:picLocks noChangeAspect="1"/>
          </p:cNvPicPr>
          <p:nvPr/>
        </p:nvPicPr>
        <p:blipFill>
          <a:blip r:embed="rId3"/>
          <a:stretch>
            <a:fillRect/>
          </a:stretch>
        </p:blipFill>
        <p:spPr>
          <a:xfrm>
            <a:off x="178493" y="499004"/>
            <a:ext cx="8135826" cy="6337611"/>
          </a:xfrm>
          <a:prstGeom prst="rect">
            <a:avLst/>
          </a:prstGeom>
        </p:spPr>
      </p:pic>
      <p:pic>
        <p:nvPicPr>
          <p:cNvPr id="8" name="Picture 7"/>
          <p:cNvPicPr>
            <a:picLocks noChangeAspect="1"/>
          </p:cNvPicPr>
          <p:nvPr/>
        </p:nvPicPr>
        <p:blipFill>
          <a:blip r:embed="rId4"/>
          <a:stretch>
            <a:fillRect/>
          </a:stretch>
        </p:blipFill>
        <p:spPr>
          <a:xfrm>
            <a:off x="8314319" y="2357873"/>
            <a:ext cx="3419475" cy="3286125"/>
          </a:xfrm>
          <a:prstGeom prst="rect">
            <a:avLst/>
          </a:prstGeom>
        </p:spPr>
      </p:pic>
      <p:sp>
        <p:nvSpPr>
          <p:cNvPr id="9" name="TextBox 8"/>
          <p:cNvSpPr txBox="1"/>
          <p:nvPr/>
        </p:nvSpPr>
        <p:spPr>
          <a:xfrm>
            <a:off x="257576" y="5899485"/>
            <a:ext cx="2627291" cy="215444"/>
          </a:xfrm>
          <a:prstGeom prst="rect">
            <a:avLst/>
          </a:prstGeom>
          <a:noFill/>
        </p:spPr>
        <p:txBody>
          <a:bodyPr wrap="square" rtlCol="0">
            <a:spAutoFit/>
          </a:bodyPr>
          <a:lstStyle/>
          <a:p>
            <a:r>
              <a:rPr lang="en-US" sz="800" dirty="0" smtClean="0"/>
              <a:t>Data for 2008, 2010, 2012, 2014, 2016 and 2018.</a:t>
            </a:r>
            <a:endParaRPr lang="en-US" sz="800" dirty="0"/>
          </a:p>
        </p:txBody>
      </p:sp>
      <p:sp>
        <p:nvSpPr>
          <p:cNvPr id="11" name="Rectangular Callout 10"/>
          <p:cNvSpPr/>
          <p:nvPr/>
        </p:nvSpPr>
        <p:spPr>
          <a:xfrm>
            <a:off x="6559639" y="634480"/>
            <a:ext cx="3185375" cy="1424637"/>
          </a:xfrm>
          <a:prstGeom prst="wedgeRectCallout">
            <a:avLst/>
          </a:prstGeom>
          <a:solidFill>
            <a:schemeClr val="accent2">
              <a:lumMod val="40000"/>
              <a:lumOff val="60000"/>
            </a:schemeClr>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13" name="TextBox 12"/>
          <p:cNvSpPr txBox="1"/>
          <p:nvPr/>
        </p:nvSpPr>
        <p:spPr>
          <a:xfrm>
            <a:off x="6816076" y="744699"/>
            <a:ext cx="2996486" cy="1015663"/>
          </a:xfrm>
          <a:prstGeom prst="rect">
            <a:avLst/>
          </a:prstGeom>
          <a:noFill/>
        </p:spPr>
        <p:txBody>
          <a:bodyPr wrap="square" rtlCol="0">
            <a:spAutoFit/>
          </a:bodyPr>
          <a:lstStyle/>
          <a:p>
            <a:r>
              <a:rPr lang="en-US" sz="1200" b="1" dirty="0">
                <a:solidFill>
                  <a:srgbClr val="000000"/>
                </a:solidFill>
                <a:latin typeface="Eurostile"/>
              </a:rPr>
              <a:t>In 2018, the median individual income was nearly $123,000 for Silicon Valley residents with a bachelor’s degree or higher, and $29,500 for those without a high school diploma. </a:t>
            </a:r>
            <a:endParaRPr lang="en-US" sz="1200" dirty="0"/>
          </a:p>
        </p:txBody>
      </p:sp>
    </p:spTree>
    <p:extLst>
      <p:ext uri="{BB962C8B-B14F-4D97-AF65-F5344CB8AC3E}">
        <p14:creationId xmlns:p14="http://schemas.microsoft.com/office/powerpoint/2010/main" val="273321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_w_Colleges_Blue(RGB) for powerpoint or email(PNG).png">
            <a:extLst>
              <a:ext uri="{FF2B5EF4-FFF2-40B4-BE49-F238E27FC236}">
                <a16:creationId xmlns:a16="http://schemas.microsoft.com/office/drawing/2014/main" id="{F9C01630-BFC6-4FBA-AC76-036764618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6165" y="5795922"/>
            <a:ext cx="2235835" cy="857250"/>
          </a:xfrm>
          <a:prstGeom prst="rect">
            <a:avLst/>
          </a:prstGeom>
          <a:noFill/>
        </p:spPr>
      </p:pic>
      <p:pic>
        <p:nvPicPr>
          <p:cNvPr id="4" name="Picture 3"/>
          <p:cNvPicPr>
            <a:picLocks noChangeAspect="1"/>
          </p:cNvPicPr>
          <p:nvPr/>
        </p:nvPicPr>
        <p:blipFill>
          <a:blip r:embed="rId3"/>
          <a:stretch>
            <a:fillRect/>
          </a:stretch>
        </p:blipFill>
        <p:spPr>
          <a:xfrm>
            <a:off x="421917" y="284273"/>
            <a:ext cx="9534247" cy="6368899"/>
          </a:xfrm>
          <a:prstGeom prst="rect">
            <a:avLst/>
          </a:prstGeom>
        </p:spPr>
      </p:pic>
      <p:sp>
        <p:nvSpPr>
          <p:cNvPr id="8" name="Rectangular Callout 7"/>
          <p:cNvSpPr/>
          <p:nvPr/>
        </p:nvSpPr>
        <p:spPr>
          <a:xfrm>
            <a:off x="6911660" y="424556"/>
            <a:ext cx="2833353" cy="1046152"/>
          </a:xfrm>
          <a:prstGeom prst="wedgeRectCallout">
            <a:avLst/>
          </a:prstGeom>
          <a:solidFill>
            <a:schemeClr val="accent2">
              <a:lumMod val="40000"/>
              <a:lumOff val="60000"/>
            </a:schemeClr>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sp>
        <p:nvSpPr>
          <p:cNvPr id="9" name="TextBox 8"/>
          <p:cNvSpPr txBox="1"/>
          <p:nvPr/>
        </p:nvSpPr>
        <p:spPr>
          <a:xfrm>
            <a:off x="7021184" y="532133"/>
            <a:ext cx="3040555" cy="830997"/>
          </a:xfrm>
          <a:prstGeom prst="rect">
            <a:avLst/>
          </a:prstGeom>
          <a:noFill/>
        </p:spPr>
        <p:txBody>
          <a:bodyPr wrap="square" rtlCol="0">
            <a:spAutoFit/>
          </a:bodyPr>
          <a:lstStyle/>
          <a:p>
            <a:r>
              <a:rPr lang="en-US" sz="1200" b="1" dirty="0" smtClean="0"/>
              <a:t>In </a:t>
            </a:r>
            <a:r>
              <a:rPr lang="en-US" sz="1200" b="1" dirty="0"/>
              <a:t>2018, per capita income was $82,810 for White residents and $28,960 for Hispanic or </a:t>
            </a:r>
            <a:r>
              <a:rPr lang="en-US" sz="1200" b="1" dirty="0" smtClean="0"/>
              <a:t>Latino residents</a:t>
            </a:r>
            <a:r>
              <a:rPr lang="en-US" sz="1200" b="1" dirty="0"/>
              <a:t>. </a:t>
            </a:r>
            <a:endParaRPr lang="en-US" sz="1200" dirty="0"/>
          </a:p>
        </p:txBody>
      </p:sp>
    </p:spTree>
    <p:extLst>
      <p:ext uri="{BB962C8B-B14F-4D97-AF65-F5344CB8AC3E}">
        <p14:creationId xmlns:p14="http://schemas.microsoft.com/office/powerpoint/2010/main" val="3299139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05B1DA27A2F44A9DD58E47F074790" ma:contentTypeVersion="10" ma:contentTypeDescription="Create a new document." ma:contentTypeScope="" ma:versionID="6384104600e90000384b5d9d146ce81b">
  <xsd:schema xmlns:xsd="http://www.w3.org/2001/XMLSchema" xmlns:xs="http://www.w3.org/2001/XMLSchema" xmlns:p="http://schemas.microsoft.com/office/2006/metadata/properties" xmlns:ns2="a0d6d2ed-fc4e-4780-8a24-9d2c72f9da91" targetNamespace="http://schemas.microsoft.com/office/2006/metadata/properties" ma:root="true" ma:fieldsID="cf883ec1bbbbf5f71b2982c973ff9fdb" ns2:_="">
    <xsd:import namespace="a0d6d2ed-fc4e-4780-8a24-9d2c72f9d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6d2ed-fc4e-4780-8a24-9d2c72f9da9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7224AB-41D2-41A8-83B6-49882B8AE19B}"/>
</file>

<file path=customXml/itemProps2.xml><?xml version="1.0" encoding="utf-8"?>
<ds:datastoreItem xmlns:ds="http://schemas.openxmlformats.org/officeDocument/2006/customXml" ds:itemID="{0117600F-47B3-4751-8DE5-4FDFFE8E947D}">
  <ds:schemaRefs>
    <ds:schemaRef ds:uri="http://schemas.microsoft.com/sharepoint/v3/contenttype/forms"/>
  </ds:schemaRefs>
</ds:datastoreItem>
</file>

<file path=customXml/itemProps3.xml><?xml version="1.0" encoding="utf-8"?>
<ds:datastoreItem xmlns:ds="http://schemas.openxmlformats.org/officeDocument/2006/customXml" ds:itemID="{65E4D225-867E-4149-B9CD-E9FF868811C8}">
  <ds:schemaRefs>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32d79c95-0fa4-41ae-872b-7ae3dcc5d036"/>
    <ds:schemaRef ds:uri="24aa0ff7-8b5d-4da5-9477-3d8f538720f9"/>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TM04033923[[fn=Depth]]</Template>
  <TotalTime>2881</TotalTime>
  <Words>1589</Words>
  <Application>Microsoft Office PowerPoint</Application>
  <PresentationFormat>Widescreen</PresentationFormat>
  <Paragraphs>141</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Century Gothic</vt:lpstr>
      <vt:lpstr>Eurostile</vt:lpstr>
      <vt:lpstr>Symbol</vt:lpstr>
      <vt:lpstr>Times New Roman</vt:lpstr>
      <vt:lpstr>Wingdings 3</vt:lpstr>
      <vt:lpstr>Ion Boardroom</vt:lpstr>
      <vt:lpstr>Success, Equity, and Social Justice</vt:lpstr>
      <vt:lpstr>District Strategic Plan Update</vt:lpstr>
      <vt:lpstr>District Strategic Plan Update</vt:lpstr>
      <vt:lpstr>San Mateo County Educational Attainment</vt:lpstr>
      <vt:lpstr>PowerPoint Presentation</vt:lpstr>
      <vt:lpstr>PowerPoint Presentation</vt:lpstr>
      <vt:lpstr>SMCCCD and San Mateo County Race/Ethnicity Distribution</vt:lpstr>
      <vt:lpstr>PowerPoint Presentation</vt:lpstr>
      <vt:lpstr>PowerPoint Presentation</vt:lpstr>
      <vt:lpstr>PowerPoint Presentation</vt:lpstr>
      <vt:lpstr>District Strategic Plan Goals and Strategies </vt:lpstr>
      <vt:lpstr>Strategic Plan Goals and Strategies</vt:lpstr>
      <vt:lpstr>Strategic Goal #1: DEVELOP AND STRENGTHEN EDUCATIONAL OFFERINGS, INTERVENTIONS, AND SUPPORT PROGRAMS THAT INCREASE STUDENT ACCESS, SUCCESS, AND COMPLETION  </vt:lpstr>
      <vt:lpstr>PowerPoint Presentation</vt:lpstr>
      <vt:lpstr>Strategic Goal #2: ESTABLISH AND EXPAND RELATIONSHIPS WITH SCHOOL DISTRICTS, 4-YEAR COLLEGE PARTNERS, COMMUNITY-BASED ORGANIZATIONS AND EMPLOYERS TO INCREASE HIGHER EDUCATION ATTAINMENT AND ECONOMIC MOBILITY IN SAN MATEO COUNTY  </vt:lpstr>
      <vt:lpstr>Strategic Goal #3: PROMOTE INNOVATION AND EXCELLENCE IN INSTRUCTION TO SUPPORT STUDENT LEARNING AND SUCCESS</vt:lpstr>
      <vt:lpstr>Strategic Goal #4: ENSURE NECESSARY RESOURCES ARE AVAILABLE TO IMPLEMENT THIS STRATEGIC PLAN THROUGH SOUND FISCAL PLANNING AND MANAGEMENT OF ALLOCATIONS. PROTECT COMMUNITY-SUPPORTED STATUS AND UNDERTAKE THE DEVELOPMENT OF ALTERNATIVE SOURCES OF REVENUE THAT SUPPORT EDUCATIONAL PROGRAMS BEYOND THAT WHICH IS AVAILABLE FROM COMMUNITY AND STATE ALLOCATIONS.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McVean, Aaron</dc:creator>
  <cp:lastModifiedBy>McVean, Aaron</cp:lastModifiedBy>
  <cp:revision>96</cp:revision>
  <dcterms:created xsi:type="dcterms:W3CDTF">2017-03-29T15:21:40Z</dcterms:created>
  <dcterms:modified xsi:type="dcterms:W3CDTF">2020-11-11T00:38:43Z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0x0101007C205B1DA27A2F44A9DD58E47F074790</vt:lpwstr>
  </property>
</Properties>
</file>