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Open Sans" panose="020B0604020202020204" charset="0"/>
      <p:regular r:id="rId31"/>
      <p:bold r:id="rId32"/>
      <p:italic r:id="rId33"/>
      <p:boldItalic r:id="rId34"/>
    </p:embeddedFont>
    <p:embeddedFont>
      <p:font typeface="PT Sans Narrow" panose="020B060402020202020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iVt3AAQhHppHHrNJh/MvRcQ0E6O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9" d="100"/>
          <a:sy n="119" d="100"/>
        </p:scale>
        <p:origin x="318"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8.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document/d/1fYkMH5Lb3YbJ_NQrm7O23ryFdSmwfFXL11EgNCYTltg/edit?usp=sharin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docs.google.com/document/d/1fYkMH5Lb3YbJ_NQrm7O23ryFdSmwfFXL11EgNCYTltg/edit?usp=sharin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jamboard.google.com/d/1npVUoGy-2RPkaGsFUE65opncmKxvei661Xv1UfHW_ao/edit?usp=sharin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u="sng">
                <a:solidFill>
                  <a:schemeClr val="hlink"/>
                </a:solidFill>
                <a:hlinkClick r:id="rId3"/>
              </a:rPr>
              <a:t>Link to Google doc: presentation feedback notes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6f0f6cc44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g16f0f6cc44c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6ef046cff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g16ef046cff1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6f0f6cc44c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16f0f6cc44c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Other sources of data: quantitative information collected as part of Career Ladders Focus Groups.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Also: limited data &amp; schedule limitations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6ef046cff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g16ef046cff1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6f0f6cc44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g16f0f6cc44c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6ef046cff1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g16ef046cff1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6f0f6cc44c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g16f0f6cc44c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rgbClr val="FF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SSSP: Student Success &amp; Support Program</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6ef046cff1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g16ef046cff1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hlink"/>
                </a:solidFill>
                <a:hlinkClick r:id="rId3"/>
              </a:rPr>
              <a:t>Link to Google doc: presentation feedback notes</a:t>
            </a:r>
            <a:endParaRPr/>
          </a:p>
        </p:txBody>
      </p:sp>
      <p:sp>
        <p:nvSpPr>
          <p:cNvPr id="286" name="Google Shape;28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6fa292762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g16fa292762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Share one-pager.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 large take away was that our activity metric was race neutral, the descriptions are not race-specific and the plan needs to align its activities with the executive summary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rgbClr val="695D46"/>
                </a:solidFill>
                <a:latin typeface="Open Sans"/>
                <a:ea typeface="Open Sans"/>
                <a:cs typeface="Open Sans"/>
                <a:sym typeface="Open Sans"/>
              </a:rPr>
              <a:t>SEAP: “process/policy/practice/culture”</a:t>
            </a:r>
            <a:endParaRPr/>
          </a:p>
          <a:p>
            <a:pPr marL="0" lvl="0" indent="0" algn="l" rtl="0">
              <a:lnSpc>
                <a:spcPct val="115000"/>
              </a:lnSpc>
              <a:spcBef>
                <a:spcPts val="1200"/>
              </a:spcBef>
              <a:spcAft>
                <a:spcPts val="0"/>
              </a:spcAft>
              <a:buSzPts val="1100"/>
              <a:buNone/>
            </a:pPr>
            <a:r>
              <a:rPr lang="en" sz="800" u="sng">
                <a:solidFill>
                  <a:schemeClr val="hlink"/>
                </a:solidFill>
                <a:latin typeface="Open Sans"/>
                <a:ea typeface="Open Sans"/>
                <a:cs typeface="Open Sans"/>
                <a:sym typeface="Open Sans"/>
                <a:hlinkClick r:id="rId3"/>
              </a:rPr>
              <a:t>Link to Equity Planning Roadmap (Google jamboard)</a:t>
            </a:r>
            <a:endParaRPr sz="800">
              <a:solidFill>
                <a:srgbClr val="695D46"/>
              </a:solidFill>
              <a:latin typeface="Open Sans"/>
              <a:ea typeface="Open Sans"/>
              <a:cs typeface="Open Sans"/>
              <a:sym typeface="Open Sans"/>
            </a:endParaRPr>
          </a:p>
          <a:p>
            <a:pPr marL="457200" lvl="0" indent="-279400" algn="l" rtl="0">
              <a:lnSpc>
                <a:spcPct val="115000"/>
              </a:lnSpc>
              <a:spcBef>
                <a:spcPts val="1200"/>
              </a:spcBef>
              <a:spcAft>
                <a:spcPts val="0"/>
              </a:spcAft>
              <a:buClr>
                <a:srgbClr val="695D46"/>
              </a:buClr>
              <a:buSzPts val="800"/>
              <a:buFont typeface="Open Sans"/>
              <a:buChar char="●"/>
            </a:pPr>
            <a:r>
              <a:rPr lang="en" sz="800">
                <a:solidFill>
                  <a:srgbClr val="695D46"/>
                </a:solidFill>
                <a:latin typeface="Open Sans"/>
                <a:ea typeface="Open Sans"/>
                <a:cs typeface="Open Sans"/>
                <a:sym typeface="Open Sans"/>
              </a:rPr>
              <a:t>Structures: creating anew or reintegrating how units, offices, and roles on campus work towards improving student success and outcomes. Implementing a technological system to support students, faculty or staff.</a:t>
            </a:r>
            <a:endParaRPr sz="800">
              <a:solidFill>
                <a:srgbClr val="695D46"/>
              </a:solidFill>
              <a:latin typeface="Open Sans"/>
              <a:ea typeface="Open Sans"/>
              <a:cs typeface="Open Sans"/>
              <a:sym typeface="Open Sans"/>
            </a:endParaRPr>
          </a:p>
          <a:p>
            <a:pPr marL="457200" lvl="0" indent="-279400" algn="l" rtl="0">
              <a:lnSpc>
                <a:spcPct val="115000"/>
              </a:lnSpc>
              <a:spcBef>
                <a:spcPts val="0"/>
              </a:spcBef>
              <a:spcAft>
                <a:spcPts val="0"/>
              </a:spcAft>
              <a:buClr>
                <a:srgbClr val="695D46"/>
              </a:buClr>
              <a:buSzPts val="800"/>
              <a:buFont typeface="Open Sans"/>
              <a:buChar char="●"/>
            </a:pPr>
            <a:r>
              <a:rPr lang="en" sz="800">
                <a:solidFill>
                  <a:srgbClr val="695D46"/>
                </a:solidFill>
                <a:latin typeface="Open Sans"/>
                <a:ea typeface="Open Sans"/>
                <a:cs typeface="Open Sans"/>
                <a:sym typeface="Open Sans"/>
              </a:rPr>
              <a:t>Programs: Specific  activity proposed to address student equity.</a:t>
            </a:r>
            <a:endParaRPr sz="800">
              <a:solidFill>
                <a:srgbClr val="695D46"/>
              </a:solidFill>
              <a:latin typeface="Open Sans"/>
              <a:ea typeface="Open Sans"/>
              <a:cs typeface="Open Sans"/>
              <a:sym typeface="Open Sans"/>
            </a:endParaRPr>
          </a:p>
          <a:p>
            <a:pPr marL="457200" lvl="0" indent="-279400" algn="l" rtl="0">
              <a:lnSpc>
                <a:spcPct val="115000"/>
              </a:lnSpc>
              <a:spcBef>
                <a:spcPts val="0"/>
              </a:spcBef>
              <a:spcAft>
                <a:spcPts val="0"/>
              </a:spcAft>
              <a:buClr>
                <a:srgbClr val="695D46"/>
              </a:buClr>
              <a:buSzPts val="800"/>
              <a:buFont typeface="Open Sans"/>
              <a:buChar char="●"/>
            </a:pPr>
            <a:r>
              <a:rPr lang="en" sz="800">
                <a:solidFill>
                  <a:srgbClr val="695D46"/>
                </a:solidFill>
                <a:latin typeface="Open Sans"/>
                <a:ea typeface="Open Sans"/>
                <a:cs typeface="Open Sans"/>
                <a:sym typeface="Open Sans"/>
              </a:rPr>
              <a:t>Policies: Developing new or revising existing guidelines and rules that govern the operation of the institution/daily routine.</a:t>
            </a:r>
            <a:endParaRPr sz="800">
              <a:solidFill>
                <a:srgbClr val="695D46"/>
              </a:solidFill>
              <a:latin typeface="Open Sans"/>
              <a:ea typeface="Open Sans"/>
              <a:cs typeface="Open Sans"/>
              <a:sym typeface="Open Sans"/>
            </a:endParaRPr>
          </a:p>
          <a:p>
            <a:pPr marL="457200" lvl="0" indent="-279400" algn="l" rtl="0">
              <a:lnSpc>
                <a:spcPct val="115000"/>
              </a:lnSpc>
              <a:spcBef>
                <a:spcPts val="0"/>
              </a:spcBef>
              <a:spcAft>
                <a:spcPts val="0"/>
              </a:spcAft>
              <a:buClr>
                <a:srgbClr val="695D46"/>
              </a:buClr>
              <a:buSzPts val="800"/>
              <a:buFont typeface="Open Sans"/>
              <a:buChar char="●"/>
            </a:pPr>
            <a:r>
              <a:rPr lang="en" sz="800">
                <a:solidFill>
                  <a:srgbClr val="695D46"/>
                </a:solidFill>
                <a:latin typeface="Open Sans"/>
                <a:ea typeface="Open Sans"/>
                <a:cs typeface="Open Sans"/>
                <a:sym typeface="Open Sans"/>
              </a:rPr>
              <a:t>Personnel: Hiring new staff/faculty/administrators to coordinate proposed equity activities or to support the equity effort in some capacity.</a:t>
            </a:r>
            <a:endParaRPr sz="800">
              <a:solidFill>
                <a:srgbClr val="695D46"/>
              </a:solidFill>
              <a:latin typeface="Open Sans"/>
              <a:ea typeface="Open Sans"/>
              <a:cs typeface="Open Sans"/>
              <a:sym typeface="Open Sans"/>
            </a:endParaRPr>
          </a:p>
          <a:p>
            <a:pPr marL="457200" lvl="0" indent="-279400" algn="l" rtl="0">
              <a:lnSpc>
                <a:spcPct val="115000"/>
              </a:lnSpc>
              <a:spcBef>
                <a:spcPts val="0"/>
              </a:spcBef>
              <a:spcAft>
                <a:spcPts val="0"/>
              </a:spcAft>
              <a:buClr>
                <a:srgbClr val="695D46"/>
              </a:buClr>
              <a:buSzPts val="800"/>
              <a:buFont typeface="Open Sans"/>
              <a:buChar char="●"/>
            </a:pPr>
            <a:r>
              <a:rPr lang="en" sz="800">
                <a:solidFill>
                  <a:srgbClr val="695D46"/>
                </a:solidFill>
                <a:latin typeface="Open Sans"/>
                <a:ea typeface="Open Sans"/>
                <a:cs typeface="Open Sans"/>
                <a:sym typeface="Open Sans"/>
              </a:rPr>
              <a:t>Capacity-Building: General: Professional development focused on providing training to staff, faculty, and administrators.</a:t>
            </a:r>
            <a:endParaRPr sz="800">
              <a:solidFill>
                <a:srgbClr val="695D46"/>
              </a:solidFill>
              <a:latin typeface="Open Sans"/>
              <a:ea typeface="Open Sans"/>
              <a:cs typeface="Open Sans"/>
              <a:sym typeface="Open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6ef046cff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g16ef046cff1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7"/>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7"/>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7"/>
          <p:cNvGrpSpPr/>
          <p:nvPr/>
        </p:nvGrpSpPr>
        <p:grpSpPr>
          <a:xfrm>
            <a:off x="1004144" y="1022025"/>
            <a:ext cx="7136668" cy="152400"/>
            <a:chOff x="1346429" y="1011300"/>
            <a:chExt cx="6452100" cy="152400"/>
          </a:xfrm>
        </p:grpSpPr>
        <p:cxnSp>
          <p:nvCxnSpPr>
            <p:cNvPr id="13" name="Google Shape;13;p27"/>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7"/>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7"/>
          <p:cNvGrpSpPr/>
          <p:nvPr/>
        </p:nvGrpSpPr>
        <p:grpSpPr>
          <a:xfrm>
            <a:off x="1004151" y="3969100"/>
            <a:ext cx="7136668" cy="152400"/>
            <a:chOff x="1346435" y="3969088"/>
            <a:chExt cx="6452100" cy="152400"/>
          </a:xfrm>
        </p:grpSpPr>
        <p:cxnSp>
          <p:nvCxnSpPr>
            <p:cNvPr id="16" name="Google Shape;16;p27"/>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7"/>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7"/>
          <p:cNvSpPr txBox="1">
            <a:spLocks noGrp="1"/>
          </p:cNvSpPr>
          <p:nvPr>
            <p:ph type="ctrTitle"/>
          </p:nvPr>
        </p:nvSpPr>
        <p:spPr>
          <a:xfrm>
            <a:off x="1004150" y="1751764"/>
            <a:ext cx="7136700" cy="1022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19" name="Google Shape;19;p27"/>
          <p:cNvSpPr txBox="1">
            <a:spLocks noGrp="1"/>
          </p:cNvSpPr>
          <p:nvPr>
            <p:ph type="subTitle" idx="1"/>
          </p:nvPr>
        </p:nvSpPr>
        <p:spPr>
          <a:xfrm>
            <a:off x="2137225" y="2850039"/>
            <a:ext cx="48705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3"/>
        <p:cNvGrpSpPr/>
        <p:nvPr/>
      </p:nvGrpSpPr>
      <p:grpSpPr>
        <a:xfrm>
          <a:off x="0" y="0"/>
          <a:ext cx="0" cy="0"/>
          <a:chOff x="0" y="0"/>
          <a:chExt cx="0" cy="0"/>
        </a:xfrm>
      </p:grpSpPr>
      <p:sp>
        <p:nvSpPr>
          <p:cNvPr id="54" name="Google Shape;54;p38"/>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5" name="Google Shape;55;p38"/>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6" name="Google Shape;56;p38"/>
          <p:cNvSpPr txBox="1">
            <a:spLocks noGrp="1"/>
          </p:cNvSpPr>
          <p:nvPr>
            <p:ph type="title"/>
          </p:nvPr>
        </p:nvSpPr>
        <p:spPr>
          <a:xfrm>
            <a:off x="265500" y="1039675"/>
            <a:ext cx="4045200" cy="1675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7" name="Google Shape;57;p38"/>
          <p:cNvSpPr txBox="1">
            <a:spLocks noGrp="1"/>
          </p:cNvSpPr>
          <p:nvPr>
            <p:ph type="subTitle" idx="1"/>
          </p:nvPr>
        </p:nvSpPr>
        <p:spPr>
          <a:xfrm>
            <a:off x="265500" y="27268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8" name="Google Shape;58;p38"/>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59" name="Google Shape;59;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0"/>
        <p:cNvGrpSpPr/>
        <p:nvPr/>
      </p:nvGrpSpPr>
      <p:grpSpPr>
        <a:xfrm>
          <a:off x="0" y="0"/>
          <a:ext cx="0" cy="0"/>
          <a:chOff x="0" y="0"/>
          <a:chExt cx="0" cy="0"/>
        </a:xfrm>
      </p:grpSpPr>
      <p:sp>
        <p:nvSpPr>
          <p:cNvPr id="61" name="Google Shape;61;p39"/>
          <p:cNvSpPr txBox="1">
            <a:spLocks noGrp="1"/>
          </p:cNvSpPr>
          <p:nvPr>
            <p:ph type="body" idx="1"/>
          </p:nvPr>
        </p:nvSpPr>
        <p:spPr>
          <a:xfrm>
            <a:off x="311700" y="4230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62" name="Google Shape;62;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3"/>
        <p:cNvGrpSpPr/>
        <p:nvPr/>
      </p:nvGrpSpPr>
      <p:grpSpPr>
        <a:xfrm>
          <a:off x="0" y="0"/>
          <a:ext cx="0" cy="0"/>
          <a:chOff x="0" y="0"/>
          <a:chExt cx="0" cy="0"/>
        </a:xfrm>
      </p:grpSpPr>
      <p:sp>
        <p:nvSpPr>
          <p:cNvPr id="64" name="Google Shape;64;p40"/>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40"/>
          <p:cNvSpPr txBox="1">
            <a:spLocks noGrp="1"/>
          </p:cNvSpPr>
          <p:nvPr>
            <p:ph type="title" hasCustomPrompt="1"/>
          </p:nvPr>
        </p:nvSpPr>
        <p:spPr>
          <a:xfrm>
            <a:off x="311700" y="1304850"/>
            <a:ext cx="8520600" cy="1538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3"/>
              </a:buClr>
              <a:buSzPts val="13000"/>
              <a:buNone/>
              <a:defRPr sz="13000">
                <a:solidFill>
                  <a:schemeClr val="accent3"/>
                </a:solidFill>
              </a:defRPr>
            </a:lvl1pPr>
            <a:lvl2pPr lvl="1" algn="ctr">
              <a:lnSpc>
                <a:spcPct val="100000"/>
              </a:lnSpc>
              <a:spcBef>
                <a:spcPts val="0"/>
              </a:spcBef>
              <a:spcAft>
                <a:spcPts val="0"/>
              </a:spcAft>
              <a:buClr>
                <a:schemeClr val="accent3"/>
              </a:buClr>
              <a:buSzPts val="13000"/>
              <a:buNone/>
              <a:defRPr sz="13000">
                <a:solidFill>
                  <a:schemeClr val="accent3"/>
                </a:solidFill>
              </a:defRPr>
            </a:lvl2pPr>
            <a:lvl3pPr lvl="2" algn="ctr">
              <a:lnSpc>
                <a:spcPct val="100000"/>
              </a:lnSpc>
              <a:spcBef>
                <a:spcPts val="0"/>
              </a:spcBef>
              <a:spcAft>
                <a:spcPts val="0"/>
              </a:spcAft>
              <a:buClr>
                <a:schemeClr val="accent3"/>
              </a:buClr>
              <a:buSzPts val="13000"/>
              <a:buNone/>
              <a:defRPr sz="13000">
                <a:solidFill>
                  <a:schemeClr val="accent3"/>
                </a:solidFill>
              </a:defRPr>
            </a:lvl3pPr>
            <a:lvl4pPr lvl="3" algn="ctr">
              <a:lnSpc>
                <a:spcPct val="100000"/>
              </a:lnSpc>
              <a:spcBef>
                <a:spcPts val="0"/>
              </a:spcBef>
              <a:spcAft>
                <a:spcPts val="0"/>
              </a:spcAft>
              <a:buClr>
                <a:schemeClr val="accent3"/>
              </a:buClr>
              <a:buSzPts val="13000"/>
              <a:buNone/>
              <a:defRPr sz="13000">
                <a:solidFill>
                  <a:schemeClr val="accent3"/>
                </a:solidFill>
              </a:defRPr>
            </a:lvl4pPr>
            <a:lvl5pPr lvl="4" algn="ctr">
              <a:lnSpc>
                <a:spcPct val="100000"/>
              </a:lnSpc>
              <a:spcBef>
                <a:spcPts val="0"/>
              </a:spcBef>
              <a:spcAft>
                <a:spcPts val="0"/>
              </a:spcAft>
              <a:buClr>
                <a:schemeClr val="accent3"/>
              </a:buClr>
              <a:buSzPts val="13000"/>
              <a:buNone/>
              <a:defRPr sz="13000">
                <a:solidFill>
                  <a:schemeClr val="accent3"/>
                </a:solidFill>
              </a:defRPr>
            </a:lvl5pPr>
            <a:lvl6pPr lvl="5" algn="ctr">
              <a:lnSpc>
                <a:spcPct val="100000"/>
              </a:lnSpc>
              <a:spcBef>
                <a:spcPts val="0"/>
              </a:spcBef>
              <a:spcAft>
                <a:spcPts val="0"/>
              </a:spcAft>
              <a:buClr>
                <a:schemeClr val="accent3"/>
              </a:buClr>
              <a:buSzPts val="13000"/>
              <a:buNone/>
              <a:defRPr sz="13000">
                <a:solidFill>
                  <a:schemeClr val="accent3"/>
                </a:solidFill>
              </a:defRPr>
            </a:lvl6pPr>
            <a:lvl7pPr lvl="6" algn="ctr">
              <a:lnSpc>
                <a:spcPct val="100000"/>
              </a:lnSpc>
              <a:spcBef>
                <a:spcPts val="0"/>
              </a:spcBef>
              <a:spcAft>
                <a:spcPts val="0"/>
              </a:spcAft>
              <a:buClr>
                <a:schemeClr val="accent3"/>
              </a:buClr>
              <a:buSzPts val="13000"/>
              <a:buNone/>
              <a:defRPr sz="13000">
                <a:solidFill>
                  <a:schemeClr val="accent3"/>
                </a:solidFill>
              </a:defRPr>
            </a:lvl7pPr>
            <a:lvl8pPr lvl="7" algn="ctr">
              <a:lnSpc>
                <a:spcPct val="100000"/>
              </a:lnSpc>
              <a:spcBef>
                <a:spcPts val="0"/>
              </a:spcBef>
              <a:spcAft>
                <a:spcPts val="0"/>
              </a:spcAft>
              <a:buClr>
                <a:schemeClr val="accent3"/>
              </a:buClr>
              <a:buSzPts val="13000"/>
              <a:buNone/>
              <a:defRPr sz="13000">
                <a:solidFill>
                  <a:schemeClr val="accent3"/>
                </a:solidFill>
              </a:defRPr>
            </a:lvl8pPr>
            <a:lvl9pPr lvl="8" algn="ctr">
              <a:lnSpc>
                <a:spcPct val="100000"/>
              </a:lnSpc>
              <a:spcBef>
                <a:spcPts val="0"/>
              </a:spcBef>
              <a:spcAft>
                <a:spcPts val="0"/>
              </a:spcAft>
              <a:buClr>
                <a:schemeClr val="accent3"/>
              </a:buClr>
              <a:buSzPts val="13000"/>
              <a:buNone/>
              <a:defRPr sz="13000">
                <a:solidFill>
                  <a:schemeClr val="accent3"/>
                </a:solidFill>
              </a:defRPr>
            </a:lvl9pPr>
          </a:lstStyle>
          <a:p>
            <a:r>
              <a:t>xx%</a:t>
            </a:r>
          </a:p>
        </p:txBody>
      </p:sp>
      <p:sp>
        <p:nvSpPr>
          <p:cNvPr id="66" name="Google Shape;66;p40"/>
          <p:cNvSpPr txBox="1">
            <a:spLocks noGrp="1"/>
          </p:cNvSpPr>
          <p:nvPr>
            <p:ph type="body" idx="1"/>
          </p:nvPr>
        </p:nvSpPr>
        <p:spPr>
          <a:xfrm>
            <a:off x="311700" y="29956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67" name="Google Shape;67;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3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8" name="Google Shape;78;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0"/>
        <p:cNvGrpSpPr/>
        <p:nvPr/>
      </p:nvGrpSpPr>
      <p:grpSpPr>
        <a:xfrm>
          <a:off x="0" y="0"/>
          <a:ext cx="0" cy="0"/>
          <a:chOff x="0" y="0"/>
          <a:chExt cx="0" cy="0"/>
        </a:xfrm>
      </p:grpSpPr>
      <p:sp>
        <p:nvSpPr>
          <p:cNvPr id="81" name="Google Shape;81;p41"/>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 name="Google Shape;82;p41"/>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83" name="Google Shape;83;p4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4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5" name="Google Shape;85;p4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6"/>
        <p:cNvGrpSpPr/>
        <p:nvPr/>
      </p:nvGrpSpPr>
      <p:grpSpPr>
        <a:xfrm>
          <a:off x="0" y="0"/>
          <a:ext cx="0" cy="0"/>
          <a:chOff x="0" y="0"/>
          <a:chExt cx="0" cy="0"/>
        </a:xfrm>
      </p:grpSpPr>
      <p:sp>
        <p:nvSpPr>
          <p:cNvPr id="87" name="Google Shape;87;p42"/>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8" name="Google Shape;88;p42"/>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89" name="Google Shape;89;p4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0" name="Google Shape;90;p4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1" name="Google Shape;91;p4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2"/>
        <p:cNvGrpSpPr/>
        <p:nvPr/>
      </p:nvGrpSpPr>
      <p:grpSpPr>
        <a:xfrm>
          <a:off x="0" y="0"/>
          <a:ext cx="0" cy="0"/>
          <a:chOff x="0" y="0"/>
          <a:chExt cx="0" cy="0"/>
        </a:xfrm>
      </p:grpSpPr>
      <p:sp>
        <p:nvSpPr>
          <p:cNvPr id="93" name="Google Shape;93;p4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4" name="Google Shape;94;p43"/>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5" name="Google Shape;95;p43"/>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6" name="Google Shape;96;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7" name="Google Shape;97;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8" name="Google Shape;98;p4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9"/>
        <p:cNvGrpSpPr/>
        <p:nvPr/>
      </p:nvGrpSpPr>
      <p:grpSpPr>
        <a:xfrm>
          <a:off x="0" y="0"/>
          <a:ext cx="0" cy="0"/>
          <a:chOff x="0" y="0"/>
          <a:chExt cx="0" cy="0"/>
        </a:xfrm>
      </p:grpSpPr>
      <p:sp>
        <p:nvSpPr>
          <p:cNvPr id="100" name="Google Shape;100;p44"/>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1" name="Google Shape;101;p44"/>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02" name="Google Shape;102;p44"/>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3" name="Google Shape;103;p44"/>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04" name="Google Shape;104;p44"/>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5" name="Google Shape;105;p4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6" name="Google Shape;106;p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7" name="Google Shape;107;p4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8"/>
        <p:cNvGrpSpPr/>
        <p:nvPr/>
      </p:nvGrpSpPr>
      <p:grpSpPr>
        <a:xfrm>
          <a:off x="0" y="0"/>
          <a:ext cx="0" cy="0"/>
          <a:chOff x="0" y="0"/>
          <a:chExt cx="0" cy="0"/>
        </a:xfrm>
      </p:grpSpPr>
      <p:sp>
        <p:nvSpPr>
          <p:cNvPr id="109" name="Google Shape;109;p4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0" name="Google Shape;110;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1" name="Google Shape;111;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2" name="Google Shape;112;p4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3"/>
        <p:cNvGrpSpPr/>
        <p:nvPr/>
      </p:nvGrpSpPr>
      <p:grpSpPr>
        <a:xfrm>
          <a:off x="0" y="0"/>
          <a:ext cx="0" cy="0"/>
          <a:chOff x="0" y="0"/>
          <a:chExt cx="0" cy="0"/>
        </a:xfrm>
      </p:grpSpPr>
      <p:sp>
        <p:nvSpPr>
          <p:cNvPr id="114" name="Google Shape;114;p4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5" name="Google Shape;115;p4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6" name="Google Shape;116;p4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28"/>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8"/>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24" name="Google Shape;24;p28"/>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5" name="Google Shape;25;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7"/>
        <p:cNvGrpSpPr/>
        <p:nvPr/>
      </p:nvGrpSpPr>
      <p:grpSpPr>
        <a:xfrm>
          <a:off x="0" y="0"/>
          <a:ext cx="0" cy="0"/>
          <a:chOff x="0" y="0"/>
          <a:chExt cx="0" cy="0"/>
        </a:xfrm>
      </p:grpSpPr>
      <p:sp>
        <p:nvSpPr>
          <p:cNvPr id="118" name="Google Shape;118;p47"/>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9" name="Google Shape;119;p47"/>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20" name="Google Shape;120;p47"/>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21" name="Google Shape;121;p4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2" name="Google Shape;122;p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3" name="Google Shape;123;p4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4"/>
        <p:cNvGrpSpPr/>
        <p:nvPr/>
      </p:nvGrpSpPr>
      <p:grpSpPr>
        <a:xfrm>
          <a:off x="0" y="0"/>
          <a:ext cx="0" cy="0"/>
          <a:chOff x="0" y="0"/>
          <a:chExt cx="0" cy="0"/>
        </a:xfrm>
      </p:grpSpPr>
      <p:sp>
        <p:nvSpPr>
          <p:cNvPr id="125" name="Google Shape;125;p48"/>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6" name="Google Shape;126;p48"/>
          <p:cNvSpPr>
            <a:spLocks noGrp="1"/>
          </p:cNvSpPr>
          <p:nvPr>
            <p:ph type="pic" idx="2"/>
          </p:nvPr>
        </p:nvSpPr>
        <p:spPr>
          <a:xfrm>
            <a:off x="3887391" y="740569"/>
            <a:ext cx="4629300" cy="3655200"/>
          </a:xfrm>
          <a:prstGeom prst="rect">
            <a:avLst/>
          </a:prstGeom>
          <a:noFill/>
          <a:ln>
            <a:noFill/>
          </a:ln>
        </p:spPr>
      </p:sp>
      <p:sp>
        <p:nvSpPr>
          <p:cNvPr id="127" name="Google Shape;127;p48"/>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28" name="Google Shape;128;p4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9" name="Google Shape;129;p4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0" name="Google Shape;130;p4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4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3" name="Google Shape;133;p49"/>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4" name="Google Shape;134;p4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5" name="Google Shape;135;p4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6" name="Google Shape;136;p4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50"/>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9" name="Google Shape;139;p50"/>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0" name="Google Shape;140;p5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1" name="Google Shape;141;p5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2" name="Google Shape;142;p5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3"/>
        <p:cNvGrpSpPr/>
        <p:nvPr/>
      </p:nvGrpSpPr>
      <p:grpSpPr>
        <a:xfrm>
          <a:off x="0" y="0"/>
          <a:ext cx="0" cy="0"/>
          <a:chOff x="0" y="0"/>
          <a:chExt cx="0" cy="0"/>
        </a:xfrm>
      </p:grpSpPr>
      <p:sp>
        <p:nvSpPr>
          <p:cNvPr id="144" name="Google Shape;144;p51"/>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51"/>
          <p:cNvSpPr txBox="1">
            <a:spLocks noGrp="1"/>
          </p:cNvSpPr>
          <p:nvPr>
            <p:ph type="title"/>
          </p:nvPr>
        </p:nvSpPr>
        <p:spPr>
          <a:xfrm>
            <a:off x="311700" y="445025"/>
            <a:ext cx="8520600" cy="7074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6" name="Google Shape;146;p51"/>
          <p:cNvSpPr txBox="1">
            <a:spLocks noGrp="1"/>
          </p:cNvSpPr>
          <p:nvPr>
            <p:ph type="body" idx="1"/>
          </p:nvPr>
        </p:nvSpPr>
        <p:spPr>
          <a:xfrm>
            <a:off x="311700" y="1266325"/>
            <a:ext cx="8520600" cy="33027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SzPts val="2100"/>
              <a:buChar char="•"/>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147" name="Google Shape;147;p51"/>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30" name="Google Shape;30;p3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1200"/>
              </a:spcBef>
              <a:spcAft>
                <a:spcPts val="0"/>
              </a:spcAft>
              <a:buClr>
                <a:schemeClr val="dk1"/>
              </a:buClr>
              <a:buSzPts val="1400"/>
              <a:buChar char="○"/>
              <a:defRPr/>
            </a:lvl2pPr>
            <a:lvl3pPr marL="1371600" lvl="2" indent="-317500" algn="l">
              <a:lnSpc>
                <a:spcPct val="90000"/>
              </a:lnSpc>
              <a:spcBef>
                <a:spcPts val="1200"/>
              </a:spcBef>
              <a:spcAft>
                <a:spcPts val="0"/>
              </a:spcAft>
              <a:buClr>
                <a:schemeClr val="dk1"/>
              </a:buClr>
              <a:buSzPts val="1400"/>
              <a:buChar char="■"/>
              <a:defRPr/>
            </a:lvl3pPr>
            <a:lvl4pPr marL="1828800" lvl="3" indent="-317500" algn="l">
              <a:lnSpc>
                <a:spcPct val="90000"/>
              </a:lnSpc>
              <a:spcBef>
                <a:spcPts val="1200"/>
              </a:spcBef>
              <a:spcAft>
                <a:spcPts val="0"/>
              </a:spcAft>
              <a:buClr>
                <a:schemeClr val="dk1"/>
              </a:buClr>
              <a:buSzPts val="1400"/>
              <a:buChar char="●"/>
              <a:defRPr/>
            </a:lvl4pPr>
            <a:lvl5pPr marL="2286000" lvl="4" indent="-317500" algn="l">
              <a:lnSpc>
                <a:spcPct val="90000"/>
              </a:lnSpc>
              <a:spcBef>
                <a:spcPts val="1200"/>
              </a:spcBef>
              <a:spcAft>
                <a:spcPts val="0"/>
              </a:spcAft>
              <a:buClr>
                <a:schemeClr val="dk1"/>
              </a:buClr>
              <a:buSzPts val="1400"/>
              <a:buChar char="○"/>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31" name="Google Shape;31;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 name="Google Shape;33;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3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3"/>
          <p:cNvSpPr txBox="1">
            <a:spLocks noGrp="1"/>
          </p:cNvSpPr>
          <p:nvPr>
            <p:ph type="title"/>
          </p:nvPr>
        </p:nvSpPr>
        <p:spPr>
          <a:xfrm>
            <a:off x="311700" y="814800"/>
            <a:ext cx="8571300" cy="942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a:endParaRPr/>
          </a:p>
        </p:txBody>
      </p:sp>
      <p:sp>
        <p:nvSpPr>
          <p:cNvPr id="37" name="Google Shape;37;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34"/>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40" name="Google Shape;40;p34"/>
          <p:cNvSpPr txBox="1">
            <a:spLocks noGrp="1"/>
          </p:cNvSpPr>
          <p:nvPr>
            <p:ph type="body" idx="1"/>
          </p:nvPr>
        </p:nvSpPr>
        <p:spPr>
          <a:xfrm>
            <a:off x="311700" y="1266175"/>
            <a:ext cx="3999900" cy="33027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1" name="Google Shape;41;p34"/>
          <p:cNvSpPr txBox="1">
            <a:spLocks noGrp="1"/>
          </p:cNvSpPr>
          <p:nvPr>
            <p:ph type="body" idx="2"/>
          </p:nvPr>
        </p:nvSpPr>
        <p:spPr>
          <a:xfrm>
            <a:off x="4832400" y="1266175"/>
            <a:ext cx="3999900" cy="33027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2" name="Google Shape;42;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35"/>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45" name="Google Shape;45;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36"/>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8" name="Google Shape;48;p36"/>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9" name="Google Shape;49;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0"/>
        <p:cNvGrpSpPr/>
        <p:nvPr/>
      </p:nvGrpSpPr>
      <p:grpSpPr>
        <a:xfrm>
          <a:off x="0" y="0"/>
          <a:ext cx="0" cy="0"/>
          <a:chOff x="0" y="0"/>
          <a:chExt cx="0" cy="0"/>
        </a:xfrm>
      </p:grpSpPr>
      <p:sp>
        <p:nvSpPr>
          <p:cNvPr id="51" name="Google Shape;51;p37"/>
          <p:cNvSpPr txBox="1">
            <a:spLocks noGrp="1"/>
          </p:cNvSpPr>
          <p:nvPr>
            <p:ph type="title"/>
          </p:nvPr>
        </p:nvSpPr>
        <p:spPr>
          <a:xfrm>
            <a:off x="490250" y="526350"/>
            <a:ext cx="56136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dk2"/>
              </a:buClr>
              <a:buSzPts val="5400"/>
              <a:buNone/>
              <a:defRPr sz="5400" b="0">
                <a:solidFill>
                  <a:schemeClr val="dk2"/>
                </a:solidFill>
              </a:defRPr>
            </a:lvl1pPr>
            <a:lvl2pPr lvl="1" algn="l">
              <a:lnSpc>
                <a:spcPct val="100000"/>
              </a:lnSpc>
              <a:spcBef>
                <a:spcPts val="0"/>
              </a:spcBef>
              <a:spcAft>
                <a:spcPts val="0"/>
              </a:spcAft>
              <a:buClr>
                <a:schemeClr val="dk2"/>
              </a:buClr>
              <a:buSzPts val="5400"/>
              <a:buNone/>
              <a:defRPr sz="5400" b="0">
                <a:solidFill>
                  <a:schemeClr val="dk2"/>
                </a:solidFill>
              </a:defRPr>
            </a:lvl2pPr>
            <a:lvl3pPr lvl="2" algn="l">
              <a:lnSpc>
                <a:spcPct val="100000"/>
              </a:lnSpc>
              <a:spcBef>
                <a:spcPts val="0"/>
              </a:spcBef>
              <a:spcAft>
                <a:spcPts val="0"/>
              </a:spcAft>
              <a:buClr>
                <a:schemeClr val="dk2"/>
              </a:buClr>
              <a:buSzPts val="5400"/>
              <a:buNone/>
              <a:defRPr sz="5400" b="0">
                <a:solidFill>
                  <a:schemeClr val="dk2"/>
                </a:solidFill>
              </a:defRPr>
            </a:lvl3pPr>
            <a:lvl4pPr lvl="3" algn="l">
              <a:lnSpc>
                <a:spcPct val="100000"/>
              </a:lnSpc>
              <a:spcBef>
                <a:spcPts val="0"/>
              </a:spcBef>
              <a:spcAft>
                <a:spcPts val="0"/>
              </a:spcAft>
              <a:buClr>
                <a:schemeClr val="dk2"/>
              </a:buClr>
              <a:buSzPts val="5400"/>
              <a:buNone/>
              <a:defRPr sz="5400" b="0">
                <a:solidFill>
                  <a:schemeClr val="dk2"/>
                </a:solidFill>
              </a:defRPr>
            </a:lvl4pPr>
            <a:lvl5pPr lvl="4" algn="l">
              <a:lnSpc>
                <a:spcPct val="100000"/>
              </a:lnSpc>
              <a:spcBef>
                <a:spcPts val="0"/>
              </a:spcBef>
              <a:spcAft>
                <a:spcPts val="0"/>
              </a:spcAft>
              <a:buClr>
                <a:schemeClr val="dk2"/>
              </a:buClr>
              <a:buSzPts val="5400"/>
              <a:buNone/>
              <a:defRPr sz="5400" b="0">
                <a:solidFill>
                  <a:schemeClr val="dk2"/>
                </a:solidFill>
              </a:defRPr>
            </a:lvl5pPr>
            <a:lvl6pPr lvl="5" algn="l">
              <a:lnSpc>
                <a:spcPct val="100000"/>
              </a:lnSpc>
              <a:spcBef>
                <a:spcPts val="0"/>
              </a:spcBef>
              <a:spcAft>
                <a:spcPts val="0"/>
              </a:spcAft>
              <a:buClr>
                <a:schemeClr val="dk2"/>
              </a:buClr>
              <a:buSzPts val="5400"/>
              <a:buNone/>
              <a:defRPr sz="5400" b="0">
                <a:solidFill>
                  <a:schemeClr val="dk2"/>
                </a:solidFill>
              </a:defRPr>
            </a:lvl6pPr>
            <a:lvl7pPr lvl="6" algn="l">
              <a:lnSpc>
                <a:spcPct val="100000"/>
              </a:lnSpc>
              <a:spcBef>
                <a:spcPts val="0"/>
              </a:spcBef>
              <a:spcAft>
                <a:spcPts val="0"/>
              </a:spcAft>
              <a:buClr>
                <a:schemeClr val="dk2"/>
              </a:buClr>
              <a:buSzPts val="5400"/>
              <a:buNone/>
              <a:defRPr sz="5400" b="0">
                <a:solidFill>
                  <a:schemeClr val="dk2"/>
                </a:solidFill>
              </a:defRPr>
            </a:lvl7pPr>
            <a:lvl8pPr lvl="7" algn="l">
              <a:lnSpc>
                <a:spcPct val="100000"/>
              </a:lnSpc>
              <a:spcBef>
                <a:spcPts val="0"/>
              </a:spcBef>
              <a:spcAft>
                <a:spcPts val="0"/>
              </a:spcAft>
              <a:buClr>
                <a:schemeClr val="dk2"/>
              </a:buClr>
              <a:buSzPts val="5400"/>
              <a:buNone/>
              <a:defRPr sz="5400" b="0">
                <a:solidFill>
                  <a:schemeClr val="dk2"/>
                </a:solidFill>
              </a:defRPr>
            </a:lvl8pPr>
            <a:lvl9pPr lvl="8" algn="l">
              <a:lnSpc>
                <a:spcPct val="100000"/>
              </a:lnSpc>
              <a:spcBef>
                <a:spcPts val="0"/>
              </a:spcBef>
              <a:spcAft>
                <a:spcPts val="0"/>
              </a:spcAft>
              <a:buClr>
                <a:schemeClr val="dk2"/>
              </a:buClr>
              <a:buSzPts val="5400"/>
              <a:buNone/>
              <a:defRPr sz="5400" b="0">
                <a:solidFill>
                  <a:schemeClr val="dk2"/>
                </a:solidFill>
              </a:defRPr>
            </a:lvl9pPr>
          </a:lstStyle>
          <a:p>
            <a:endParaRPr/>
          </a:p>
        </p:txBody>
      </p:sp>
      <p:sp>
        <p:nvSpPr>
          <p:cNvPr id="52" name="Google Shape;52;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gradFill>
          <a:gsLst>
            <a:gs pos="0">
              <a:srgbClr val="FFFFFF"/>
            </a:gs>
            <a:gs pos="100000">
              <a:srgbClr val="B3B3B3"/>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endParaRPr/>
          </a:p>
        </p:txBody>
      </p:sp>
      <p:sp>
        <p:nvSpPr>
          <p:cNvPr id="7" name="Google Shape;7;p26"/>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endParaRPr/>
          </a:p>
        </p:txBody>
      </p:sp>
      <p:sp>
        <p:nvSpPr>
          <p:cNvPr id="8" name="Google Shape;8;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0" name="Google Shape;70;p3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1" name="Google Shape;71;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2" name="Google Shape;72;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3" name="Google Shape;73;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
          <p:cNvSpPr txBox="1">
            <a:spLocks noGrp="1"/>
          </p:cNvSpPr>
          <p:nvPr>
            <p:ph type="ctrTitle"/>
          </p:nvPr>
        </p:nvSpPr>
        <p:spPr>
          <a:xfrm>
            <a:off x="1004150" y="1515803"/>
            <a:ext cx="7136700" cy="12585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990"/>
              <a:buNone/>
            </a:pPr>
            <a:r>
              <a:rPr lang="en" sz="3500"/>
              <a:t>Student Equity and Achievement Program (SEAP) Plan, 2022-2025 </a:t>
            </a:r>
            <a:endParaRPr sz="3500"/>
          </a:p>
        </p:txBody>
      </p:sp>
      <p:sp>
        <p:nvSpPr>
          <p:cNvPr id="153" name="Google Shape;153;p1"/>
          <p:cNvSpPr txBox="1">
            <a:spLocks noGrp="1"/>
          </p:cNvSpPr>
          <p:nvPr>
            <p:ph type="subTitle" idx="1"/>
          </p:nvPr>
        </p:nvSpPr>
        <p:spPr>
          <a:xfrm>
            <a:off x="1234200" y="3280775"/>
            <a:ext cx="7136700" cy="868500"/>
          </a:xfrm>
          <a:prstGeom prst="rect">
            <a:avLst/>
          </a:prstGeom>
          <a:noFill/>
          <a:ln>
            <a:noFill/>
          </a:ln>
        </p:spPr>
        <p:txBody>
          <a:bodyPr spcFirstLastPara="1" wrap="square" lIns="91425" tIns="91425" rIns="91425" bIns="91425" anchor="t" anchorCtr="0">
            <a:normAutofit fontScale="85000"/>
          </a:bodyPr>
          <a:lstStyle/>
          <a:p>
            <a:pPr marL="0" lvl="0" indent="0" algn="ctr" rtl="0">
              <a:lnSpc>
                <a:spcPct val="100000"/>
              </a:lnSpc>
              <a:spcBef>
                <a:spcPts val="0"/>
              </a:spcBef>
              <a:spcAft>
                <a:spcPts val="0"/>
              </a:spcAft>
              <a:buSzPct val="166089"/>
              <a:buNone/>
            </a:pPr>
            <a:r>
              <a:rPr lang="en" sz="1700">
                <a:solidFill>
                  <a:srgbClr val="000000"/>
                </a:solidFill>
              </a:rPr>
              <a:t>SEAP Plan Writing Group: Alex Claxton, Karen Engel, Alison Field, Max Hartman, Mary Ho, Manuel Alejandro Pérez, Ludmila Prisecar, and David Reed</a:t>
            </a:r>
            <a:endParaRPr sz="29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16f0f6cc44c_0_4"/>
          <p:cNvSpPr txBox="1"/>
          <p:nvPr/>
        </p:nvSpPr>
        <p:spPr>
          <a:xfrm>
            <a:off x="5688550" y="1110600"/>
            <a:ext cx="2951100" cy="2021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 sz="1500" b="1">
                <a:latin typeface="Calibri"/>
                <a:ea typeface="Calibri"/>
                <a:cs typeface="Calibri"/>
                <a:sym typeface="Calibri"/>
              </a:rPr>
              <a:t>Definition:</a:t>
            </a:r>
            <a:endParaRPr sz="1500" b="1">
              <a:latin typeface="Calibri"/>
              <a:ea typeface="Calibri"/>
              <a:cs typeface="Calibri"/>
              <a:sym typeface="Calibri"/>
            </a:endParaRPr>
          </a:p>
          <a:p>
            <a:pPr marL="0" lvl="0" indent="0" algn="l" rtl="0">
              <a:lnSpc>
                <a:spcPct val="90000"/>
              </a:lnSpc>
              <a:spcBef>
                <a:spcPts val="1000"/>
              </a:spcBef>
              <a:spcAft>
                <a:spcPts val="0"/>
              </a:spcAft>
              <a:buNone/>
            </a:pPr>
            <a:r>
              <a:rPr lang="en" sz="1600">
                <a:latin typeface="Calibri"/>
                <a:ea typeface="Calibri"/>
                <a:cs typeface="Calibri"/>
                <a:sym typeface="Calibri"/>
              </a:rPr>
              <a:t>Among students in the cohort, the proportion who completed both transfer-level math and English in their first academic year of credit enrollment within the district.</a:t>
            </a:r>
            <a:endParaRPr sz="300">
              <a:latin typeface="Calibri"/>
              <a:ea typeface="Calibri"/>
              <a:cs typeface="Calibri"/>
              <a:sym typeface="Calibri"/>
            </a:endParaRPr>
          </a:p>
        </p:txBody>
      </p:sp>
      <p:sp>
        <p:nvSpPr>
          <p:cNvPr id="213" name="Google Shape;213;g16f0f6cc44c_0_4"/>
          <p:cNvSpPr txBox="1">
            <a:spLocks noGrp="1"/>
          </p:cNvSpPr>
          <p:nvPr>
            <p:ph type="title"/>
          </p:nvPr>
        </p:nvSpPr>
        <p:spPr>
          <a:xfrm>
            <a:off x="311700" y="166925"/>
            <a:ext cx="8520600" cy="9360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Metric 2: Completed Transfer-Level Math and English</a:t>
            </a:r>
            <a:endParaRPr/>
          </a:p>
          <a:p>
            <a:pPr marL="0" lvl="0" indent="0" algn="l" rtl="0">
              <a:lnSpc>
                <a:spcPct val="100000"/>
              </a:lnSpc>
              <a:spcBef>
                <a:spcPts val="0"/>
              </a:spcBef>
              <a:spcAft>
                <a:spcPts val="0"/>
              </a:spcAft>
              <a:buSzPct val="250000"/>
              <a:buNone/>
            </a:pPr>
            <a:r>
              <a:rPr lang="en" sz="1600" b="0">
                <a:solidFill>
                  <a:srgbClr val="333333"/>
                </a:solidFill>
              </a:rPr>
              <a:t>(Lead: Karen Engel)</a:t>
            </a:r>
            <a:r>
              <a:rPr lang="en" sz="2600"/>
              <a:t>  </a:t>
            </a:r>
            <a:endParaRPr sz="2600"/>
          </a:p>
        </p:txBody>
      </p:sp>
      <p:pic>
        <p:nvPicPr>
          <p:cNvPr id="214" name="Google Shape;214;g16f0f6cc44c_0_4"/>
          <p:cNvPicPr preferRelativeResize="0"/>
          <p:nvPr/>
        </p:nvPicPr>
        <p:blipFill>
          <a:blip r:embed="rId3">
            <a:alphaModFix/>
          </a:blip>
          <a:stretch>
            <a:fillRect/>
          </a:stretch>
        </p:blipFill>
        <p:spPr>
          <a:xfrm>
            <a:off x="311700" y="1222900"/>
            <a:ext cx="4907980" cy="37357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4"/>
          <p:cNvSpPr txBox="1">
            <a:spLocks noGrp="1"/>
          </p:cNvSpPr>
          <p:nvPr>
            <p:ph type="title"/>
          </p:nvPr>
        </p:nvSpPr>
        <p:spPr>
          <a:xfrm>
            <a:off x="311700" y="234475"/>
            <a:ext cx="8521800" cy="13533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4649"/>
              <a:buNone/>
            </a:pPr>
            <a:r>
              <a:rPr lang="en" sz="3488"/>
              <a:t>Metric 2 (Math &amp; English): Structural Impediments</a:t>
            </a:r>
            <a:endParaRPr sz="3488"/>
          </a:p>
          <a:p>
            <a:pPr marL="0" lvl="0" indent="0" algn="l" rtl="0">
              <a:lnSpc>
                <a:spcPct val="115000"/>
              </a:lnSpc>
              <a:spcBef>
                <a:spcPts val="1200"/>
              </a:spcBef>
              <a:spcAft>
                <a:spcPts val="1200"/>
              </a:spcAft>
              <a:buSzPct val="235294"/>
              <a:buNone/>
            </a:pPr>
            <a:r>
              <a:rPr lang="en" sz="1700">
                <a:solidFill>
                  <a:srgbClr val="333333"/>
                </a:solidFill>
              </a:rPr>
              <a:t>What is the college’s current process/policy/practice/culture that impedes equitable outcomes for this population?</a:t>
            </a:r>
            <a:endParaRPr/>
          </a:p>
        </p:txBody>
      </p:sp>
      <p:sp>
        <p:nvSpPr>
          <p:cNvPr id="220" name="Google Shape;220;p14"/>
          <p:cNvSpPr txBox="1"/>
          <p:nvPr/>
        </p:nvSpPr>
        <p:spPr>
          <a:xfrm>
            <a:off x="799825" y="1226925"/>
            <a:ext cx="7855800" cy="3786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 sz="1800" b="1">
                <a:latin typeface="PT Sans Narrow"/>
                <a:ea typeface="PT Sans Narrow"/>
                <a:cs typeface="PT Sans Narrow"/>
                <a:sym typeface="PT Sans Narrow"/>
              </a:rPr>
              <a:t>Enrollment:</a:t>
            </a:r>
            <a:endParaRPr sz="1800" b="1">
              <a:latin typeface="PT Sans Narrow"/>
              <a:ea typeface="PT Sans Narrow"/>
              <a:cs typeface="PT Sans Narrow"/>
              <a:sym typeface="PT Sans Narrow"/>
            </a:endParaRPr>
          </a:p>
          <a:p>
            <a:pPr marL="457200" marR="0" lvl="0" indent="-342900" algn="l" rtl="0">
              <a:lnSpc>
                <a:spcPct val="100000"/>
              </a:lnSpc>
              <a:spcBef>
                <a:spcPts val="0"/>
              </a:spcBef>
              <a:spcAft>
                <a:spcPts val="0"/>
              </a:spcAft>
              <a:buSzPts val="1800"/>
              <a:buFont typeface="PT Sans Narrow"/>
              <a:buChar char="●"/>
            </a:pPr>
            <a:r>
              <a:rPr lang="en" sz="1800">
                <a:latin typeface="PT Sans Narrow"/>
                <a:ea typeface="PT Sans Narrow"/>
                <a:cs typeface="PT Sans Narrow"/>
                <a:sym typeface="PT Sans Narrow"/>
              </a:rPr>
              <a:t>Many first-time, Latinx degree and transfer-seeking students are not enrolling in transfer-level math or English at all during their first year</a:t>
            </a:r>
            <a:endParaRPr sz="1800">
              <a:latin typeface="PT Sans Narrow"/>
              <a:ea typeface="PT Sans Narrow"/>
              <a:cs typeface="PT Sans Narrow"/>
              <a:sym typeface="PT Sans Narrow"/>
            </a:endParaRPr>
          </a:p>
          <a:p>
            <a:pPr marL="457200" lvl="0" indent="-342900" algn="l" rtl="0">
              <a:spcBef>
                <a:spcPts val="0"/>
              </a:spcBef>
              <a:spcAft>
                <a:spcPts val="0"/>
              </a:spcAft>
              <a:buSzPts val="1800"/>
              <a:buFont typeface="PT Sans Narrow"/>
              <a:buChar char="●"/>
            </a:pPr>
            <a:r>
              <a:rPr lang="en" sz="1800">
                <a:latin typeface="PT Sans Narrow"/>
                <a:ea typeface="PT Sans Narrow"/>
                <a:cs typeface="PT Sans Narrow"/>
                <a:sym typeface="PT Sans Narrow"/>
              </a:rPr>
              <a:t>Many Latinx students attend part-time and some take very few units at a time (6 or fewer)</a:t>
            </a:r>
            <a:endParaRPr sz="1800">
              <a:latin typeface="PT Sans Narrow"/>
              <a:ea typeface="PT Sans Narrow"/>
              <a:cs typeface="PT Sans Narrow"/>
              <a:sym typeface="PT Sans Narrow"/>
            </a:endParaRPr>
          </a:p>
          <a:p>
            <a:pPr marL="457200" marR="0" lvl="0" indent="-342900" algn="l" rtl="0">
              <a:lnSpc>
                <a:spcPct val="100000"/>
              </a:lnSpc>
              <a:spcBef>
                <a:spcPts val="0"/>
              </a:spcBef>
              <a:spcAft>
                <a:spcPts val="0"/>
              </a:spcAft>
              <a:buClr>
                <a:srgbClr val="000000"/>
              </a:buClr>
              <a:buSzPts val="1800"/>
              <a:buFont typeface="PT Sans Narrow"/>
              <a:buChar char="●"/>
            </a:pPr>
            <a:r>
              <a:rPr lang="en" sz="1800">
                <a:latin typeface="PT Sans Narrow"/>
                <a:ea typeface="PT Sans Narrow"/>
                <a:cs typeface="PT Sans Narrow"/>
                <a:sym typeface="PT Sans Narrow"/>
              </a:rPr>
              <a:t>English 105 (5 units) is offered in 2-day blocks (rather than 3-day blocks or hybrid modalities) and so may conflict with other courses</a:t>
            </a:r>
            <a:endParaRPr sz="1800">
              <a:latin typeface="PT Sans Narrow"/>
              <a:ea typeface="PT Sans Narrow"/>
              <a:cs typeface="PT Sans Narrow"/>
              <a:sym typeface="PT Sans Narrow"/>
            </a:endParaRPr>
          </a:p>
          <a:p>
            <a:pPr marL="457200" marR="0" lvl="0" indent="-342900" algn="l" rtl="0">
              <a:lnSpc>
                <a:spcPct val="100000"/>
              </a:lnSpc>
              <a:spcBef>
                <a:spcPts val="0"/>
              </a:spcBef>
              <a:spcAft>
                <a:spcPts val="0"/>
              </a:spcAft>
              <a:buSzPts val="1800"/>
              <a:buFont typeface="PT Sans Narrow"/>
              <a:buChar char="●"/>
            </a:pPr>
            <a:r>
              <a:rPr lang="en" sz="1800">
                <a:latin typeface="PT Sans Narrow"/>
                <a:ea typeface="PT Sans Narrow"/>
                <a:cs typeface="PT Sans Narrow"/>
                <a:sym typeface="PT Sans Narrow"/>
              </a:rPr>
              <a:t>Other factors?</a:t>
            </a:r>
            <a:endParaRPr sz="1800">
              <a:latin typeface="PT Sans Narrow"/>
              <a:ea typeface="PT Sans Narrow"/>
              <a:cs typeface="PT Sans Narrow"/>
              <a:sym typeface="PT Sans Narrow"/>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PT Sans Narrow"/>
              <a:ea typeface="PT Sans Narrow"/>
              <a:cs typeface="PT Sans Narrow"/>
              <a:sym typeface="PT Sans Narrow"/>
            </a:endParaRPr>
          </a:p>
          <a:p>
            <a:pPr marL="0" marR="0" lvl="0" indent="0" algn="l" rtl="0">
              <a:lnSpc>
                <a:spcPct val="100000"/>
              </a:lnSpc>
              <a:spcBef>
                <a:spcPts val="0"/>
              </a:spcBef>
              <a:spcAft>
                <a:spcPts val="0"/>
              </a:spcAft>
              <a:buClr>
                <a:srgbClr val="000000"/>
              </a:buClr>
              <a:buSzPts val="1800"/>
              <a:buFont typeface="Arial"/>
              <a:buNone/>
            </a:pPr>
            <a:r>
              <a:rPr lang="en" sz="1800" b="1">
                <a:latin typeface="PT Sans Narrow"/>
                <a:ea typeface="PT Sans Narrow"/>
                <a:cs typeface="PT Sans Narrow"/>
                <a:sym typeface="PT Sans Narrow"/>
              </a:rPr>
              <a:t>Completion:</a:t>
            </a:r>
            <a:endParaRPr sz="1800" b="0" i="0" u="none" strike="noStrike" cap="none">
              <a:solidFill>
                <a:srgbClr val="000000"/>
              </a:solidFill>
              <a:latin typeface="PT Sans Narrow"/>
              <a:ea typeface="PT Sans Narrow"/>
              <a:cs typeface="PT Sans Narrow"/>
              <a:sym typeface="PT Sans Narrow"/>
            </a:endParaRPr>
          </a:p>
          <a:p>
            <a:pPr marL="457200" marR="0" lvl="0" indent="-342900" algn="l" rtl="0">
              <a:lnSpc>
                <a:spcPct val="100000"/>
              </a:lnSpc>
              <a:spcBef>
                <a:spcPts val="0"/>
              </a:spcBef>
              <a:spcAft>
                <a:spcPts val="0"/>
              </a:spcAft>
              <a:buSzPts val="1800"/>
              <a:buFont typeface="PT Sans Narrow"/>
              <a:buChar char="●"/>
            </a:pPr>
            <a:r>
              <a:rPr lang="en" sz="1800">
                <a:latin typeface="PT Sans Narrow"/>
                <a:ea typeface="PT Sans Narrow"/>
                <a:cs typeface="PT Sans Narrow"/>
                <a:sym typeface="PT Sans Narrow"/>
              </a:rPr>
              <a:t>These courses are challenging, especially for English language learners</a:t>
            </a:r>
            <a:endParaRPr sz="1800">
              <a:latin typeface="PT Sans Narrow"/>
              <a:ea typeface="PT Sans Narrow"/>
              <a:cs typeface="PT Sans Narrow"/>
              <a:sym typeface="PT Sans Narrow"/>
            </a:endParaRPr>
          </a:p>
          <a:p>
            <a:pPr marL="457200" marR="0" lvl="0" indent="-342900" algn="l" rtl="0">
              <a:lnSpc>
                <a:spcPct val="100000"/>
              </a:lnSpc>
              <a:spcBef>
                <a:spcPts val="0"/>
              </a:spcBef>
              <a:spcAft>
                <a:spcPts val="0"/>
              </a:spcAft>
              <a:buSzPts val="1800"/>
              <a:buFont typeface="PT Sans Narrow"/>
              <a:buChar char="●"/>
            </a:pPr>
            <a:r>
              <a:rPr lang="en" sz="1800">
                <a:latin typeface="PT Sans Narrow"/>
                <a:ea typeface="PT Sans Narrow"/>
                <a:cs typeface="PT Sans Narrow"/>
                <a:sym typeface="PT Sans Narrow"/>
              </a:rPr>
              <a:t>Faculty teaching the co-requisite courses would like more institutional support</a:t>
            </a:r>
            <a:endParaRPr sz="1800">
              <a:latin typeface="PT Sans Narrow"/>
              <a:ea typeface="PT Sans Narrow"/>
              <a:cs typeface="PT Sans Narrow"/>
              <a:sym typeface="PT Sans Narrow"/>
            </a:endParaRPr>
          </a:p>
          <a:p>
            <a:pPr marL="457200" marR="0" lvl="0" indent="-342900" algn="l" rtl="0">
              <a:lnSpc>
                <a:spcPct val="100000"/>
              </a:lnSpc>
              <a:spcBef>
                <a:spcPts val="0"/>
              </a:spcBef>
              <a:spcAft>
                <a:spcPts val="0"/>
              </a:spcAft>
              <a:buSzPts val="1800"/>
              <a:buFont typeface="PT Sans Narrow"/>
              <a:buChar char="●"/>
            </a:pPr>
            <a:r>
              <a:rPr lang="en" sz="1800">
                <a:latin typeface="PT Sans Narrow"/>
                <a:ea typeface="PT Sans Narrow"/>
                <a:cs typeface="PT Sans Narrow"/>
                <a:sym typeface="PT Sans Narrow"/>
              </a:rPr>
              <a:t>How do we know which of our supplemental instruction methods are effective for Latinx students?</a:t>
            </a:r>
            <a:endParaRPr sz="1800">
              <a:latin typeface="PT Sans Narrow"/>
              <a:ea typeface="PT Sans Narrow"/>
              <a:cs typeface="PT Sans Narrow"/>
              <a:sym typeface="PT Sans Narrow"/>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16ef046cff1_0_15"/>
          <p:cNvSpPr txBox="1">
            <a:spLocks noGrp="1"/>
          </p:cNvSpPr>
          <p:nvPr>
            <p:ph type="title"/>
          </p:nvPr>
        </p:nvSpPr>
        <p:spPr>
          <a:xfrm>
            <a:off x="311700" y="226800"/>
            <a:ext cx="8658000" cy="1019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22448"/>
              <a:buNone/>
            </a:pPr>
            <a:r>
              <a:rPr lang="en" sz="3266"/>
              <a:t>Metric 2 (Math &amp; English): </a:t>
            </a:r>
            <a:endParaRPr sz="3266"/>
          </a:p>
          <a:p>
            <a:pPr marL="0" lvl="0" indent="0" algn="l" rtl="0">
              <a:lnSpc>
                <a:spcPct val="100000"/>
              </a:lnSpc>
              <a:spcBef>
                <a:spcPts val="0"/>
              </a:spcBef>
              <a:spcAft>
                <a:spcPts val="0"/>
              </a:spcAft>
              <a:buSzPct val="122448"/>
              <a:buNone/>
            </a:pPr>
            <a:r>
              <a:rPr lang="en" sz="3266"/>
              <a:t>Recommendations for Planning &amp; Action</a:t>
            </a:r>
            <a:endParaRPr sz="3266"/>
          </a:p>
          <a:p>
            <a:pPr marL="0" lvl="0" indent="0" algn="l" rtl="0">
              <a:lnSpc>
                <a:spcPct val="115000"/>
              </a:lnSpc>
              <a:spcBef>
                <a:spcPts val="1200"/>
              </a:spcBef>
              <a:spcAft>
                <a:spcPts val="0"/>
              </a:spcAft>
              <a:buNone/>
            </a:pPr>
            <a:r>
              <a:rPr lang="en" sz="1650">
                <a:solidFill>
                  <a:srgbClr val="333333"/>
                </a:solidFill>
              </a:rPr>
              <a:t>What equity-minded process/policy/practice/culture would facilitate a shift to equitable outcomes for this population?</a:t>
            </a:r>
            <a:endParaRPr sz="1650"/>
          </a:p>
          <a:p>
            <a:pPr marL="0" lvl="0" indent="0" algn="l" rtl="0">
              <a:lnSpc>
                <a:spcPct val="115000"/>
              </a:lnSpc>
              <a:spcBef>
                <a:spcPts val="1200"/>
              </a:spcBef>
              <a:spcAft>
                <a:spcPts val="1200"/>
              </a:spcAft>
              <a:buSzPct val="235294"/>
              <a:buNone/>
            </a:pPr>
            <a:endParaRPr sz="1700"/>
          </a:p>
        </p:txBody>
      </p:sp>
      <p:sp>
        <p:nvSpPr>
          <p:cNvPr id="226" name="Google Shape;226;g16ef046cff1_0_15"/>
          <p:cNvSpPr txBox="1"/>
          <p:nvPr/>
        </p:nvSpPr>
        <p:spPr>
          <a:xfrm>
            <a:off x="460825" y="1806350"/>
            <a:ext cx="7908600" cy="3232500"/>
          </a:xfrm>
          <a:prstGeom prst="rect">
            <a:avLst/>
          </a:prstGeom>
          <a:noFill/>
          <a:ln>
            <a:noFill/>
          </a:ln>
        </p:spPr>
        <p:txBody>
          <a:bodyPr spcFirstLastPara="1" wrap="square" lIns="91425" tIns="91425" rIns="91425" bIns="91425" anchor="t" anchorCtr="0">
            <a:spAutoFit/>
          </a:bodyPr>
          <a:lstStyle/>
          <a:p>
            <a:pPr marL="914400" lvl="0" indent="-342900" algn="l" rtl="0">
              <a:spcBef>
                <a:spcPts val="0"/>
              </a:spcBef>
              <a:spcAft>
                <a:spcPts val="0"/>
              </a:spcAft>
              <a:buSzPts val="1800"/>
              <a:buFont typeface="PT Sans Narrow"/>
              <a:buChar char="●"/>
            </a:pPr>
            <a:r>
              <a:rPr lang="en" sz="1800">
                <a:latin typeface="PT Sans Narrow"/>
                <a:ea typeface="PT Sans Narrow"/>
                <a:cs typeface="PT Sans Narrow"/>
                <a:sym typeface="PT Sans Narrow"/>
              </a:rPr>
              <a:t>Establish guidance for first-time students placed into co-requisite math </a:t>
            </a:r>
            <a:r>
              <a:rPr lang="en" sz="1800" u="sng">
                <a:latin typeface="PT Sans Narrow"/>
                <a:ea typeface="PT Sans Narrow"/>
                <a:cs typeface="PT Sans Narrow"/>
                <a:sym typeface="PT Sans Narrow"/>
              </a:rPr>
              <a:t>and</a:t>
            </a:r>
            <a:r>
              <a:rPr lang="en" sz="1800">
                <a:latin typeface="PT Sans Narrow"/>
                <a:ea typeface="PT Sans Narrow"/>
                <a:cs typeface="PT Sans Narrow"/>
                <a:sym typeface="PT Sans Narrow"/>
              </a:rPr>
              <a:t> English to take one course at a time (but to start in their first term)</a:t>
            </a:r>
            <a:endParaRPr sz="1800">
              <a:latin typeface="PT Sans Narrow"/>
              <a:ea typeface="PT Sans Narrow"/>
              <a:cs typeface="PT Sans Narrow"/>
              <a:sym typeface="PT Sans Narrow"/>
            </a:endParaRPr>
          </a:p>
          <a:p>
            <a:pPr marL="914400" lvl="0" indent="-342900" algn="l" rtl="0">
              <a:spcBef>
                <a:spcPts val="0"/>
              </a:spcBef>
              <a:spcAft>
                <a:spcPts val="0"/>
              </a:spcAft>
              <a:buSzPts val="1800"/>
              <a:buFont typeface="PT Sans Narrow"/>
              <a:buChar char="●"/>
            </a:pPr>
            <a:r>
              <a:rPr lang="en" sz="1800">
                <a:latin typeface="PT Sans Narrow"/>
                <a:ea typeface="PT Sans Narrow"/>
                <a:cs typeface="PT Sans Narrow"/>
                <a:sym typeface="PT Sans Narrow"/>
              </a:rPr>
              <a:t>Adjust ADT degree program maps to recommend taking one per term (most ADT’s maps recommend taking both during the first term)</a:t>
            </a:r>
            <a:endParaRPr sz="1800">
              <a:latin typeface="PT Sans Narrow"/>
              <a:ea typeface="PT Sans Narrow"/>
              <a:cs typeface="PT Sans Narrow"/>
              <a:sym typeface="PT Sans Narrow"/>
            </a:endParaRPr>
          </a:p>
          <a:p>
            <a:pPr marL="914400" lvl="0" indent="-342900" algn="l" rtl="0">
              <a:spcBef>
                <a:spcPts val="0"/>
              </a:spcBef>
              <a:spcAft>
                <a:spcPts val="0"/>
              </a:spcAft>
              <a:buSzPts val="1800"/>
              <a:buFont typeface="PT Sans Narrow"/>
              <a:buChar char="●"/>
            </a:pPr>
            <a:r>
              <a:rPr lang="en" sz="1800">
                <a:latin typeface="PT Sans Narrow"/>
                <a:ea typeface="PT Sans Narrow"/>
                <a:cs typeface="PT Sans Narrow"/>
                <a:sym typeface="PT Sans Narrow"/>
              </a:rPr>
              <a:t>Schedule Math 200/800 and English 105 to minimize creating conflicts with each other as well as other in-demand courses (GEs, etc) - MWF v. MW patterns or Hybrid</a:t>
            </a:r>
            <a:endParaRPr sz="1800">
              <a:latin typeface="PT Sans Narrow"/>
              <a:ea typeface="PT Sans Narrow"/>
              <a:cs typeface="PT Sans Narrow"/>
              <a:sym typeface="PT Sans Narrow"/>
            </a:endParaRPr>
          </a:p>
          <a:p>
            <a:pPr marL="914400" lvl="0" indent="-342900" algn="l" rtl="0">
              <a:spcBef>
                <a:spcPts val="0"/>
              </a:spcBef>
              <a:spcAft>
                <a:spcPts val="0"/>
              </a:spcAft>
              <a:buSzPts val="1800"/>
              <a:buFont typeface="PT Sans Narrow"/>
              <a:buChar char="●"/>
            </a:pPr>
            <a:r>
              <a:rPr lang="en" sz="1800">
                <a:latin typeface="PT Sans Narrow"/>
                <a:ea typeface="PT Sans Narrow"/>
                <a:cs typeface="PT Sans Narrow"/>
                <a:sym typeface="PT Sans Narrow"/>
              </a:rPr>
              <a:t>Scale a variety of just-in-time academic supports:  embedded tutors, instructional aides, workshops, additional support in the Writing Center and STEM Center in all (or most) sections of both the regular and co-requisite courses</a:t>
            </a:r>
            <a:endParaRPr sz="1800">
              <a:latin typeface="PT Sans Narrow"/>
              <a:ea typeface="PT Sans Narrow"/>
              <a:cs typeface="PT Sans Narrow"/>
              <a:sym typeface="PT Sans Narrow"/>
            </a:endParaRPr>
          </a:p>
          <a:p>
            <a:pPr marL="914400" lvl="0" indent="-342900" algn="l" rtl="0">
              <a:spcBef>
                <a:spcPts val="0"/>
              </a:spcBef>
              <a:spcAft>
                <a:spcPts val="0"/>
              </a:spcAft>
              <a:buSzPts val="1800"/>
              <a:buFont typeface="PT Sans Narrow"/>
              <a:buChar char="●"/>
            </a:pPr>
            <a:r>
              <a:rPr lang="en" sz="1800">
                <a:latin typeface="PT Sans Narrow"/>
                <a:ea typeface="PT Sans Narrow"/>
                <a:cs typeface="PT Sans Narrow"/>
                <a:sym typeface="PT Sans Narrow"/>
              </a:rPr>
              <a:t>Provide additional, institutional resources and support for faculty teaching co-requisite courses</a:t>
            </a:r>
            <a:endParaRPr sz="1800">
              <a:latin typeface="PT Sans Narrow"/>
              <a:ea typeface="PT Sans Narrow"/>
              <a:cs typeface="PT Sans Narrow"/>
              <a:sym typeface="PT Sans Narrow"/>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16f0f6cc44c_0_19"/>
          <p:cNvSpPr txBox="1"/>
          <p:nvPr/>
        </p:nvSpPr>
        <p:spPr>
          <a:xfrm>
            <a:off x="5881200" y="1065875"/>
            <a:ext cx="2951100" cy="1821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 sz="1800" b="1">
                <a:latin typeface="Calibri"/>
                <a:ea typeface="Calibri"/>
                <a:cs typeface="Calibri"/>
                <a:sym typeface="Calibri"/>
              </a:rPr>
              <a:t>Definition:</a:t>
            </a:r>
            <a:endParaRPr sz="1800" b="1">
              <a:latin typeface="Calibri"/>
              <a:ea typeface="Calibri"/>
              <a:cs typeface="Calibri"/>
              <a:sym typeface="Calibri"/>
            </a:endParaRPr>
          </a:p>
          <a:p>
            <a:pPr marL="0" lvl="0" indent="0" algn="l" rtl="0">
              <a:lnSpc>
                <a:spcPct val="90000"/>
              </a:lnSpc>
              <a:spcBef>
                <a:spcPts val="1000"/>
              </a:spcBef>
              <a:spcAft>
                <a:spcPts val="0"/>
              </a:spcAft>
              <a:buNone/>
            </a:pPr>
            <a:r>
              <a:rPr lang="en" sz="1600">
                <a:latin typeface="Calibri"/>
                <a:ea typeface="Calibri"/>
                <a:cs typeface="Calibri"/>
                <a:sym typeface="Calibri"/>
              </a:rPr>
              <a:t>Among students in the cohort, the proportion who persisted from their first primary term of enrollment to the subsequent primary term.</a:t>
            </a:r>
            <a:endParaRPr sz="400">
              <a:latin typeface="Calibri"/>
              <a:ea typeface="Calibri"/>
              <a:cs typeface="Calibri"/>
              <a:sym typeface="Calibri"/>
            </a:endParaRPr>
          </a:p>
        </p:txBody>
      </p:sp>
      <p:sp>
        <p:nvSpPr>
          <p:cNvPr id="232" name="Google Shape;232;g16f0f6cc44c_0_19"/>
          <p:cNvSpPr txBox="1">
            <a:spLocks noGrp="1"/>
          </p:cNvSpPr>
          <p:nvPr>
            <p:ph type="title"/>
          </p:nvPr>
        </p:nvSpPr>
        <p:spPr>
          <a:xfrm>
            <a:off x="311700" y="177025"/>
            <a:ext cx="8520600" cy="9888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Metric 3: Persistence</a:t>
            </a:r>
            <a:endParaRPr/>
          </a:p>
          <a:p>
            <a:pPr marL="0" lvl="0" indent="0" algn="l" rtl="0">
              <a:lnSpc>
                <a:spcPct val="100000"/>
              </a:lnSpc>
              <a:spcBef>
                <a:spcPts val="0"/>
              </a:spcBef>
              <a:spcAft>
                <a:spcPts val="0"/>
              </a:spcAft>
              <a:buSzPct val="268656"/>
              <a:buNone/>
            </a:pPr>
            <a:r>
              <a:rPr lang="en" sz="1488" b="0">
                <a:solidFill>
                  <a:srgbClr val="333333"/>
                </a:solidFill>
              </a:rPr>
              <a:t>(Leads: Alison Field &amp; Manuel Alejandro Pérez)</a:t>
            </a:r>
            <a:endParaRPr sz="2488"/>
          </a:p>
        </p:txBody>
      </p:sp>
      <p:pic>
        <p:nvPicPr>
          <p:cNvPr id="233" name="Google Shape;233;g16f0f6cc44c_0_19"/>
          <p:cNvPicPr preferRelativeResize="0"/>
          <p:nvPr/>
        </p:nvPicPr>
        <p:blipFill rotWithShape="1">
          <a:blip r:embed="rId3">
            <a:alphaModFix/>
          </a:blip>
          <a:srcRect/>
          <a:stretch/>
        </p:blipFill>
        <p:spPr>
          <a:xfrm>
            <a:off x="391225" y="1065875"/>
            <a:ext cx="5199526" cy="3910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7"/>
          <p:cNvSpPr txBox="1">
            <a:spLocks noGrp="1"/>
          </p:cNvSpPr>
          <p:nvPr>
            <p:ph type="title"/>
          </p:nvPr>
        </p:nvSpPr>
        <p:spPr>
          <a:xfrm>
            <a:off x="311700" y="23447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Metric 3 (Persistence): Structural Impediments</a:t>
            </a:r>
            <a:endParaRPr/>
          </a:p>
          <a:p>
            <a:pPr marL="0" lvl="0" indent="0" algn="l" rtl="0">
              <a:lnSpc>
                <a:spcPct val="115000"/>
              </a:lnSpc>
              <a:spcBef>
                <a:spcPts val="1200"/>
              </a:spcBef>
              <a:spcAft>
                <a:spcPts val="1200"/>
              </a:spcAft>
              <a:buSzPct val="235294"/>
              <a:buNone/>
            </a:pPr>
            <a:r>
              <a:rPr lang="en" sz="1700">
                <a:solidFill>
                  <a:srgbClr val="333333"/>
                </a:solidFill>
              </a:rPr>
              <a:t>What is the college’s current process/policy/practice/culture that impedes equitable outcomes for this population?</a:t>
            </a:r>
            <a:endParaRPr/>
          </a:p>
        </p:txBody>
      </p:sp>
      <p:sp>
        <p:nvSpPr>
          <p:cNvPr id="239" name="Google Shape;239;p17"/>
          <p:cNvSpPr txBox="1"/>
          <p:nvPr/>
        </p:nvSpPr>
        <p:spPr>
          <a:xfrm>
            <a:off x="724950" y="1443500"/>
            <a:ext cx="7694100" cy="2866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100">
                <a:latin typeface="PT Sans Narrow"/>
                <a:ea typeface="PT Sans Narrow"/>
                <a:cs typeface="PT Sans Narrow"/>
                <a:sym typeface="PT Sans Narrow"/>
              </a:rPr>
              <a:t>Filipino students:</a:t>
            </a:r>
            <a:endParaRPr sz="2100">
              <a:latin typeface="PT Sans Narrow"/>
              <a:ea typeface="PT Sans Narrow"/>
              <a:cs typeface="PT Sans Narrow"/>
              <a:sym typeface="PT Sans Narrow"/>
            </a:endParaRPr>
          </a:p>
          <a:p>
            <a:pPr marL="457200" lvl="0" indent="-349250" algn="l" rtl="0">
              <a:lnSpc>
                <a:spcPct val="115000"/>
              </a:lnSpc>
              <a:spcBef>
                <a:spcPts val="0"/>
              </a:spcBef>
              <a:spcAft>
                <a:spcPts val="0"/>
              </a:spcAft>
              <a:buSzPts val="1900"/>
              <a:buFont typeface="PT Sans Narrow"/>
              <a:buChar char="•"/>
            </a:pPr>
            <a:r>
              <a:rPr lang="en" sz="1900">
                <a:latin typeface="PT Sans Narrow"/>
                <a:ea typeface="PT Sans Narrow"/>
                <a:cs typeface="PT Sans Narrow"/>
                <a:sym typeface="PT Sans Narrow"/>
              </a:rPr>
              <a:t>lack sufficient opportunities for community-building;</a:t>
            </a:r>
            <a:endParaRPr sz="1900">
              <a:latin typeface="PT Sans Narrow"/>
              <a:ea typeface="PT Sans Narrow"/>
              <a:cs typeface="PT Sans Narrow"/>
              <a:sym typeface="PT Sans Narrow"/>
            </a:endParaRPr>
          </a:p>
          <a:p>
            <a:pPr marL="457200" lvl="0" indent="-349250" algn="l" rtl="0">
              <a:lnSpc>
                <a:spcPct val="115000"/>
              </a:lnSpc>
              <a:spcBef>
                <a:spcPts val="0"/>
              </a:spcBef>
              <a:spcAft>
                <a:spcPts val="0"/>
              </a:spcAft>
              <a:buSzPts val="1900"/>
              <a:buFont typeface="PT Sans Narrow"/>
              <a:buChar char="•"/>
            </a:pPr>
            <a:r>
              <a:rPr lang="en" sz="1900">
                <a:latin typeface="PT Sans Narrow"/>
                <a:ea typeface="PT Sans Narrow"/>
                <a:cs typeface="PT Sans Narrow"/>
                <a:sym typeface="PT Sans Narrow"/>
              </a:rPr>
              <a:t>are underrepresented in cultural programming; </a:t>
            </a:r>
            <a:endParaRPr sz="1900">
              <a:latin typeface="PT Sans Narrow"/>
              <a:ea typeface="PT Sans Narrow"/>
              <a:cs typeface="PT Sans Narrow"/>
              <a:sym typeface="PT Sans Narrow"/>
            </a:endParaRPr>
          </a:p>
          <a:p>
            <a:pPr marL="457200" lvl="0" indent="-349250" algn="l" rtl="0">
              <a:lnSpc>
                <a:spcPct val="115000"/>
              </a:lnSpc>
              <a:spcBef>
                <a:spcPts val="0"/>
              </a:spcBef>
              <a:spcAft>
                <a:spcPts val="0"/>
              </a:spcAft>
              <a:buSzPts val="1900"/>
              <a:buFont typeface="PT Sans Narrow"/>
              <a:buChar char="•"/>
            </a:pPr>
            <a:r>
              <a:rPr lang="en" sz="1900">
                <a:latin typeface="PT Sans Narrow"/>
                <a:ea typeface="PT Sans Narrow"/>
                <a:cs typeface="PT Sans Narrow"/>
                <a:sym typeface="PT Sans Narrow"/>
              </a:rPr>
              <a:t>lack mentors &amp; role models;</a:t>
            </a:r>
            <a:endParaRPr sz="1900">
              <a:latin typeface="PT Sans Narrow"/>
              <a:ea typeface="PT Sans Narrow"/>
              <a:cs typeface="PT Sans Narrow"/>
              <a:sym typeface="PT Sans Narrow"/>
            </a:endParaRPr>
          </a:p>
          <a:p>
            <a:pPr marL="457200" lvl="0" indent="-349250" algn="l" rtl="0">
              <a:lnSpc>
                <a:spcPct val="115000"/>
              </a:lnSpc>
              <a:spcBef>
                <a:spcPts val="0"/>
              </a:spcBef>
              <a:spcAft>
                <a:spcPts val="0"/>
              </a:spcAft>
              <a:buSzPts val="1900"/>
              <a:buFont typeface="PT Sans Narrow"/>
              <a:buChar char="•"/>
            </a:pPr>
            <a:r>
              <a:rPr lang="en" sz="1900">
                <a:latin typeface="PT Sans Narrow"/>
                <a:ea typeface="PT Sans Narrow"/>
                <a:cs typeface="PT Sans Narrow"/>
                <a:sym typeface="PT Sans Narrow"/>
              </a:rPr>
              <a:t>lack access to affinity spaces / groups;</a:t>
            </a:r>
            <a:endParaRPr sz="1900">
              <a:latin typeface="PT Sans Narrow"/>
              <a:ea typeface="PT Sans Narrow"/>
              <a:cs typeface="PT Sans Narrow"/>
              <a:sym typeface="PT Sans Narrow"/>
            </a:endParaRPr>
          </a:p>
          <a:p>
            <a:pPr marL="457200" lvl="0" indent="-349250" algn="l" rtl="0">
              <a:lnSpc>
                <a:spcPct val="115000"/>
              </a:lnSpc>
              <a:spcBef>
                <a:spcPts val="0"/>
              </a:spcBef>
              <a:spcAft>
                <a:spcPts val="0"/>
              </a:spcAft>
              <a:buSzPts val="1900"/>
              <a:buFont typeface="PT Sans Narrow"/>
              <a:buChar char="•"/>
            </a:pPr>
            <a:r>
              <a:rPr lang="en" sz="1900">
                <a:latin typeface="PT Sans Narrow"/>
                <a:ea typeface="PT Sans Narrow"/>
                <a:cs typeface="PT Sans Narrow"/>
                <a:sym typeface="PT Sans Narrow"/>
              </a:rPr>
              <a:t>lack cohort-type program &amp; support;</a:t>
            </a:r>
            <a:endParaRPr sz="1900">
              <a:latin typeface="PT Sans Narrow"/>
              <a:ea typeface="PT Sans Narrow"/>
              <a:cs typeface="PT Sans Narrow"/>
              <a:sym typeface="PT Sans Narrow"/>
            </a:endParaRPr>
          </a:p>
          <a:p>
            <a:pPr marL="457200" lvl="0" indent="-349250" algn="l" rtl="0">
              <a:lnSpc>
                <a:spcPct val="115000"/>
              </a:lnSpc>
              <a:spcBef>
                <a:spcPts val="0"/>
              </a:spcBef>
              <a:spcAft>
                <a:spcPts val="0"/>
              </a:spcAft>
              <a:buSzPts val="1900"/>
              <a:buFont typeface="PT Sans Narrow"/>
              <a:buChar char="•"/>
            </a:pPr>
            <a:r>
              <a:rPr lang="en" sz="1900">
                <a:latin typeface="PT Sans Narrow"/>
                <a:ea typeface="PT Sans Narrow"/>
                <a:cs typeface="PT Sans Narrow"/>
                <a:sym typeface="PT Sans Narrow"/>
              </a:rPr>
              <a:t>lack equity-minded, culturally relevant, curriculum;</a:t>
            </a:r>
            <a:endParaRPr sz="1900">
              <a:latin typeface="PT Sans Narrow"/>
              <a:ea typeface="PT Sans Narrow"/>
              <a:cs typeface="PT Sans Narrow"/>
              <a:sym typeface="PT Sans Narrow"/>
            </a:endParaRPr>
          </a:p>
          <a:p>
            <a:pPr marL="457200" lvl="0" indent="-349250" algn="l" rtl="0">
              <a:lnSpc>
                <a:spcPct val="115000"/>
              </a:lnSpc>
              <a:spcBef>
                <a:spcPts val="0"/>
              </a:spcBef>
              <a:spcAft>
                <a:spcPts val="0"/>
              </a:spcAft>
              <a:buSzPts val="1900"/>
              <a:buFont typeface="PT Sans Narrow"/>
              <a:buChar char="•"/>
            </a:pPr>
            <a:r>
              <a:rPr lang="en" sz="1900">
                <a:latin typeface="PT Sans Narrow"/>
                <a:ea typeface="PT Sans Narrow"/>
                <a:cs typeface="PT Sans Narrow"/>
                <a:sym typeface="PT Sans Narrow"/>
              </a:rPr>
              <a:t>experience incidents of bias (stereotyping &amp; microaggressions)</a:t>
            </a:r>
            <a:endParaRPr sz="1900">
              <a:latin typeface="PT Sans Narrow"/>
              <a:ea typeface="PT Sans Narrow"/>
              <a:cs typeface="PT Sans Narrow"/>
              <a:sym typeface="PT Sans Narrow"/>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16ef046cff1_0_20"/>
          <p:cNvSpPr txBox="1">
            <a:spLocks noGrp="1"/>
          </p:cNvSpPr>
          <p:nvPr>
            <p:ph type="title"/>
          </p:nvPr>
        </p:nvSpPr>
        <p:spPr>
          <a:xfrm>
            <a:off x="311700" y="226800"/>
            <a:ext cx="8616900" cy="1019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sz="2940"/>
              <a:t>Metric 3 (Persistence): Recommendations for Planning &amp; Action</a:t>
            </a:r>
            <a:endParaRPr sz="2940"/>
          </a:p>
          <a:p>
            <a:pPr marL="0" lvl="0" indent="0" algn="l" rtl="0">
              <a:lnSpc>
                <a:spcPct val="115000"/>
              </a:lnSpc>
              <a:spcBef>
                <a:spcPts val="1200"/>
              </a:spcBef>
              <a:spcAft>
                <a:spcPts val="0"/>
              </a:spcAft>
              <a:buSzPts val="990"/>
              <a:buNone/>
            </a:pPr>
            <a:r>
              <a:rPr lang="en" sz="1585">
                <a:solidFill>
                  <a:srgbClr val="333333"/>
                </a:solidFill>
              </a:rPr>
              <a:t>What equity-minded process/policy/practice/culture would facilitate a shift to equitable outcomes for this population?</a:t>
            </a:r>
            <a:endParaRPr sz="3340"/>
          </a:p>
          <a:p>
            <a:pPr marL="0" lvl="0" indent="0" algn="l" rtl="0">
              <a:lnSpc>
                <a:spcPct val="115000"/>
              </a:lnSpc>
              <a:spcBef>
                <a:spcPts val="1200"/>
              </a:spcBef>
              <a:spcAft>
                <a:spcPts val="1200"/>
              </a:spcAft>
              <a:buSzPts val="3600"/>
              <a:buNone/>
            </a:pPr>
            <a:endParaRPr sz="1629"/>
          </a:p>
        </p:txBody>
      </p:sp>
      <p:sp>
        <p:nvSpPr>
          <p:cNvPr id="245" name="Google Shape;245;g16ef046cff1_0_20"/>
          <p:cNvSpPr txBox="1"/>
          <p:nvPr/>
        </p:nvSpPr>
        <p:spPr>
          <a:xfrm>
            <a:off x="423300" y="1661425"/>
            <a:ext cx="8393700" cy="25029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SzPts val="2000"/>
              <a:buFont typeface="PT Sans Narrow"/>
              <a:buChar char="•"/>
            </a:pPr>
            <a:r>
              <a:rPr lang="en" sz="2000">
                <a:latin typeface="PT Sans Narrow"/>
                <a:ea typeface="PT Sans Narrow"/>
                <a:cs typeface="PT Sans Narrow"/>
                <a:sym typeface="PT Sans Narrow"/>
              </a:rPr>
              <a:t>Cultural Center programming &amp; affinity group / space development.</a:t>
            </a:r>
            <a:endParaRPr sz="2000">
              <a:latin typeface="PT Sans Narrow"/>
              <a:ea typeface="PT Sans Narrow"/>
              <a:cs typeface="PT Sans Narrow"/>
              <a:sym typeface="PT Sans Narrow"/>
            </a:endParaRPr>
          </a:p>
          <a:p>
            <a:pPr marL="457200" lvl="0" indent="-355600" algn="l" rtl="0">
              <a:lnSpc>
                <a:spcPct val="115000"/>
              </a:lnSpc>
              <a:spcBef>
                <a:spcPts val="0"/>
              </a:spcBef>
              <a:spcAft>
                <a:spcPts val="0"/>
              </a:spcAft>
              <a:buSzPts val="2000"/>
              <a:buFont typeface="PT Sans Narrow"/>
              <a:buChar char="•"/>
            </a:pPr>
            <a:r>
              <a:rPr lang="en" sz="2000">
                <a:solidFill>
                  <a:srgbClr val="333333"/>
                </a:solidFill>
                <a:latin typeface="PT Sans Narrow"/>
                <a:ea typeface="PT Sans Narrow"/>
                <a:cs typeface="PT Sans Narrow"/>
                <a:sym typeface="PT Sans Narrow"/>
              </a:rPr>
              <a:t>Hire and train a diverse team of student ambassadors or mentors to support the Cultural Center.</a:t>
            </a:r>
            <a:endParaRPr sz="2000">
              <a:solidFill>
                <a:srgbClr val="333333"/>
              </a:solidFill>
              <a:latin typeface="PT Sans Narrow"/>
              <a:ea typeface="PT Sans Narrow"/>
              <a:cs typeface="PT Sans Narrow"/>
              <a:sym typeface="PT Sans Narrow"/>
            </a:endParaRPr>
          </a:p>
          <a:p>
            <a:pPr marL="457200" lvl="0" indent="-355600" algn="l" rtl="0">
              <a:lnSpc>
                <a:spcPct val="115000"/>
              </a:lnSpc>
              <a:spcBef>
                <a:spcPts val="0"/>
              </a:spcBef>
              <a:spcAft>
                <a:spcPts val="0"/>
              </a:spcAft>
              <a:buSzPts val="2000"/>
              <a:buFont typeface="PT Sans Narrow"/>
              <a:buChar char="•"/>
            </a:pPr>
            <a:r>
              <a:rPr lang="en" sz="2000">
                <a:latin typeface="PT Sans Narrow"/>
                <a:ea typeface="PT Sans Narrow"/>
                <a:cs typeface="PT Sans Narrow"/>
                <a:sym typeface="PT Sans Narrow"/>
              </a:rPr>
              <a:t>Consider adoption of a cohort program (Kababayan program @ Skyline).</a:t>
            </a:r>
            <a:endParaRPr sz="2000">
              <a:latin typeface="PT Sans Narrow"/>
              <a:ea typeface="PT Sans Narrow"/>
              <a:cs typeface="PT Sans Narrow"/>
              <a:sym typeface="PT Sans Narrow"/>
            </a:endParaRPr>
          </a:p>
          <a:p>
            <a:pPr marL="457200" lvl="0" indent="-355600" algn="l" rtl="0">
              <a:lnSpc>
                <a:spcPct val="115000"/>
              </a:lnSpc>
              <a:spcBef>
                <a:spcPts val="0"/>
              </a:spcBef>
              <a:spcAft>
                <a:spcPts val="0"/>
              </a:spcAft>
              <a:buSzPts val="2000"/>
              <a:buFont typeface="PT Sans Narrow"/>
              <a:buChar char="•"/>
            </a:pPr>
            <a:r>
              <a:rPr lang="en" sz="2000">
                <a:latin typeface="PT Sans Narrow"/>
                <a:ea typeface="PT Sans Narrow"/>
                <a:cs typeface="PT Sans Narrow"/>
                <a:sym typeface="PT Sans Narrow"/>
              </a:rPr>
              <a:t>Professional learning: equity-minded and culturally relevant curriculum development.</a:t>
            </a:r>
            <a:endParaRPr sz="2000">
              <a:latin typeface="PT Sans Narrow"/>
              <a:ea typeface="PT Sans Narrow"/>
              <a:cs typeface="PT Sans Narrow"/>
              <a:sym typeface="PT Sans Narrow"/>
            </a:endParaRPr>
          </a:p>
          <a:p>
            <a:pPr marL="457200" lvl="0" indent="-355600" algn="l" rtl="0">
              <a:lnSpc>
                <a:spcPct val="115000"/>
              </a:lnSpc>
              <a:spcBef>
                <a:spcPts val="0"/>
              </a:spcBef>
              <a:spcAft>
                <a:spcPts val="0"/>
              </a:spcAft>
              <a:buSzPts val="2000"/>
              <a:buFont typeface="PT Sans Narrow"/>
              <a:buChar char="•"/>
            </a:pPr>
            <a:r>
              <a:rPr lang="en" sz="2000">
                <a:latin typeface="PT Sans Narrow"/>
                <a:ea typeface="PT Sans Narrow"/>
                <a:cs typeface="PT Sans Narrow"/>
                <a:sym typeface="PT Sans Narrow"/>
              </a:rPr>
              <a:t>Professional learning: implicit bias and microaggressions.</a:t>
            </a:r>
            <a:endParaRPr sz="2000">
              <a:solidFill>
                <a:srgbClr val="333333"/>
              </a:solidFill>
              <a:latin typeface="Calibri"/>
              <a:ea typeface="Calibri"/>
              <a:cs typeface="Calibri"/>
              <a:sym typeface="Calibri"/>
            </a:endParaRPr>
          </a:p>
          <a:p>
            <a:pPr marL="0" lvl="0" indent="0" algn="l" rtl="0">
              <a:lnSpc>
                <a:spcPct val="90000"/>
              </a:lnSpc>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16f0f6cc44c_0_28"/>
          <p:cNvSpPr txBox="1"/>
          <p:nvPr/>
        </p:nvSpPr>
        <p:spPr>
          <a:xfrm>
            <a:off x="5688550" y="1110600"/>
            <a:ext cx="2951100" cy="2852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 sz="1500" b="1">
                <a:latin typeface="Calibri"/>
                <a:ea typeface="Calibri"/>
                <a:cs typeface="Calibri"/>
                <a:sym typeface="Calibri"/>
              </a:rPr>
              <a:t>Definition:</a:t>
            </a:r>
            <a:endParaRPr sz="1500" b="1">
              <a:latin typeface="Calibri"/>
              <a:ea typeface="Calibri"/>
              <a:cs typeface="Calibri"/>
              <a:sym typeface="Calibri"/>
            </a:endParaRPr>
          </a:p>
          <a:p>
            <a:pPr marL="0" lvl="0" indent="0" algn="l" rtl="0">
              <a:lnSpc>
                <a:spcPct val="90000"/>
              </a:lnSpc>
              <a:spcBef>
                <a:spcPts val="1000"/>
              </a:spcBef>
              <a:spcAft>
                <a:spcPts val="0"/>
              </a:spcAft>
              <a:buNone/>
            </a:pPr>
            <a:r>
              <a:rPr lang="en" sz="1500">
                <a:latin typeface="Calibri"/>
                <a:ea typeface="Calibri"/>
                <a:cs typeface="Calibri"/>
                <a:sym typeface="Calibri"/>
              </a:rPr>
              <a:t>Among students in the cohort, the unduplicated count of students who earned one or more of the following: Chancellor's Office approved certificate, associate degree, and/or CCC baccalaureate degree, and had an enrollment in the selected year in the district that they earned the award within 3, 4, or 6 years.</a:t>
            </a:r>
            <a:endParaRPr sz="200">
              <a:latin typeface="Calibri"/>
              <a:ea typeface="Calibri"/>
              <a:cs typeface="Calibri"/>
              <a:sym typeface="Calibri"/>
            </a:endParaRPr>
          </a:p>
        </p:txBody>
      </p:sp>
      <p:sp>
        <p:nvSpPr>
          <p:cNvPr id="251" name="Google Shape;251;g16f0f6cc44c_0_28"/>
          <p:cNvSpPr txBox="1">
            <a:spLocks noGrp="1"/>
          </p:cNvSpPr>
          <p:nvPr>
            <p:ph type="title"/>
          </p:nvPr>
        </p:nvSpPr>
        <p:spPr>
          <a:xfrm>
            <a:off x="311700" y="234475"/>
            <a:ext cx="8520600" cy="10488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Metric 4: Completion</a:t>
            </a:r>
            <a:endParaRPr/>
          </a:p>
          <a:p>
            <a:pPr marL="0" lvl="0" indent="0" algn="l" rtl="0">
              <a:lnSpc>
                <a:spcPct val="100000"/>
              </a:lnSpc>
              <a:spcBef>
                <a:spcPts val="0"/>
              </a:spcBef>
              <a:spcAft>
                <a:spcPts val="0"/>
              </a:spcAft>
              <a:buSzPct val="268656"/>
              <a:buNone/>
            </a:pPr>
            <a:r>
              <a:rPr lang="en" sz="1488" b="0">
                <a:solidFill>
                  <a:srgbClr val="333333"/>
                </a:solidFill>
              </a:rPr>
              <a:t>(Lead: Alex Claxton)</a:t>
            </a:r>
            <a:endParaRPr sz="2488"/>
          </a:p>
        </p:txBody>
      </p:sp>
      <p:pic>
        <p:nvPicPr>
          <p:cNvPr id="252" name="Google Shape;252;g16f0f6cc44c_0_28"/>
          <p:cNvPicPr preferRelativeResize="0"/>
          <p:nvPr/>
        </p:nvPicPr>
        <p:blipFill rotWithShape="1">
          <a:blip r:embed="rId3">
            <a:alphaModFix/>
          </a:blip>
          <a:srcRect/>
          <a:stretch/>
        </p:blipFill>
        <p:spPr>
          <a:xfrm>
            <a:off x="311700" y="1110600"/>
            <a:ext cx="4864051" cy="3875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0"/>
          <p:cNvSpPr txBox="1">
            <a:spLocks noGrp="1"/>
          </p:cNvSpPr>
          <p:nvPr>
            <p:ph type="title"/>
          </p:nvPr>
        </p:nvSpPr>
        <p:spPr>
          <a:xfrm>
            <a:off x="311700" y="23447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Metric 4 (Completion): Structural Impediments</a:t>
            </a:r>
            <a:endParaRPr/>
          </a:p>
          <a:p>
            <a:pPr marL="0" lvl="0" indent="0" algn="l" rtl="0">
              <a:lnSpc>
                <a:spcPct val="115000"/>
              </a:lnSpc>
              <a:spcBef>
                <a:spcPts val="1200"/>
              </a:spcBef>
              <a:spcAft>
                <a:spcPts val="1200"/>
              </a:spcAft>
              <a:buSzPct val="235294"/>
              <a:buNone/>
            </a:pPr>
            <a:r>
              <a:rPr lang="en" sz="1700">
                <a:solidFill>
                  <a:srgbClr val="333333"/>
                </a:solidFill>
              </a:rPr>
              <a:t>What is the college’s current process/policy/practice/culture that impedes equitable outcomes for this population?</a:t>
            </a:r>
            <a:endParaRPr/>
          </a:p>
        </p:txBody>
      </p:sp>
      <p:sp>
        <p:nvSpPr>
          <p:cNvPr id="258" name="Google Shape;258;p20"/>
          <p:cNvSpPr txBox="1"/>
          <p:nvPr/>
        </p:nvSpPr>
        <p:spPr>
          <a:xfrm>
            <a:off x="923475" y="1705025"/>
            <a:ext cx="6932700" cy="23397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00000"/>
              </a:lnSpc>
              <a:spcBef>
                <a:spcPts val="0"/>
              </a:spcBef>
              <a:spcAft>
                <a:spcPts val="0"/>
              </a:spcAft>
              <a:buClr>
                <a:srgbClr val="000000"/>
              </a:buClr>
              <a:buSzPts val="2000"/>
              <a:buFont typeface="PT Sans Narrow"/>
              <a:buChar char="●"/>
            </a:pPr>
            <a:r>
              <a:rPr lang="en" sz="2000" b="0" i="0" u="none" strike="noStrike" cap="none">
                <a:solidFill>
                  <a:srgbClr val="000000"/>
                </a:solidFill>
                <a:latin typeface="PT Sans Narrow"/>
                <a:ea typeface="PT Sans Narrow"/>
                <a:cs typeface="PT Sans Narrow"/>
                <a:sym typeface="PT Sans Narrow"/>
              </a:rPr>
              <a:t>Schedule of Courses, Schedule Conflicts, Single Section Courses</a:t>
            </a:r>
            <a:endParaRPr sz="2000" b="0" i="0" u="none" strike="noStrike" cap="none">
              <a:solidFill>
                <a:srgbClr val="000000"/>
              </a:solidFill>
              <a:latin typeface="PT Sans Narrow"/>
              <a:ea typeface="PT Sans Narrow"/>
              <a:cs typeface="PT Sans Narrow"/>
              <a:sym typeface="PT Sans Narrow"/>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PT Sans Narrow"/>
              <a:ea typeface="PT Sans Narrow"/>
              <a:cs typeface="PT Sans Narrow"/>
              <a:sym typeface="PT Sans Narrow"/>
            </a:endParaRPr>
          </a:p>
          <a:p>
            <a:pPr marL="457200" marR="0" lvl="0" indent="-355600" algn="l" rtl="0">
              <a:lnSpc>
                <a:spcPct val="100000"/>
              </a:lnSpc>
              <a:spcBef>
                <a:spcPts val="0"/>
              </a:spcBef>
              <a:spcAft>
                <a:spcPts val="0"/>
              </a:spcAft>
              <a:buClr>
                <a:srgbClr val="000000"/>
              </a:buClr>
              <a:buSzPts val="2000"/>
              <a:buFont typeface="PT Sans Narrow"/>
              <a:buChar char="●"/>
            </a:pPr>
            <a:r>
              <a:rPr lang="en" sz="2000" b="0" i="0" u="none" strike="noStrike" cap="none">
                <a:solidFill>
                  <a:srgbClr val="000000"/>
                </a:solidFill>
                <a:latin typeface="PT Sans Narrow"/>
                <a:ea typeface="PT Sans Narrow"/>
                <a:cs typeface="PT Sans Narrow"/>
                <a:sym typeface="PT Sans Narrow"/>
              </a:rPr>
              <a:t>Access to the physical campus and resources to access courses online</a:t>
            </a:r>
            <a:endParaRPr sz="2000" b="0" i="0" u="none" strike="noStrike" cap="none">
              <a:solidFill>
                <a:srgbClr val="000000"/>
              </a:solidFill>
              <a:latin typeface="PT Sans Narrow"/>
              <a:ea typeface="PT Sans Narrow"/>
              <a:cs typeface="PT Sans Narrow"/>
              <a:sym typeface="PT Sans Narrow"/>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PT Sans Narrow"/>
              <a:ea typeface="PT Sans Narrow"/>
              <a:cs typeface="PT Sans Narrow"/>
              <a:sym typeface="PT Sans Narrow"/>
            </a:endParaRPr>
          </a:p>
          <a:p>
            <a:pPr marL="457200" marR="0" lvl="0" indent="-355600" algn="l" rtl="0">
              <a:lnSpc>
                <a:spcPct val="100000"/>
              </a:lnSpc>
              <a:spcBef>
                <a:spcPts val="0"/>
              </a:spcBef>
              <a:spcAft>
                <a:spcPts val="0"/>
              </a:spcAft>
              <a:buClr>
                <a:srgbClr val="000000"/>
              </a:buClr>
              <a:buSzPts val="2000"/>
              <a:buFont typeface="PT Sans Narrow"/>
              <a:buChar char="●"/>
            </a:pPr>
            <a:r>
              <a:rPr lang="en" sz="2000" b="0" i="0" u="none" strike="noStrike" cap="none">
                <a:solidFill>
                  <a:srgbClr val="000000"/>
                </a:solidFill>
                <a:latin typeface="PT Sans Narrow"/>
                <a:ea typeface="PT Sans Narrow"/>
                <a:cs typeface="PT Sans Narrow"/>
                <a:sym typeface="PT Sans Narrow"/>
              </a:rPr>
              <a:t>CE </a:t>
            </a:r>
            <a:r>
              <a:rPr lang="en" sz="2000">
                <a:latin typeface="PT Sans Narrow"/>
                <a:ea typeface="PT Sans Narrow"/>
                <a:cs typeface="PT Sans Narrow"/>
                <a:sym typeface="PT Sans Narrow"/>
              </a:rPr>
              <a:t>Award </a:t>
            </a:r>
            <a:r>
              <a:rPr lang="en" sz="2000" b="0" i="0" u="none" strike="noStrike" cap="none">
                <a:solidFill>
                  <a:srgbClr val="000000"/>
                </a:solidFill>
                <a:latin typeface="PT Sans Narrow"/>
                <a:ea typeface="PT Sans Narrow"/>
                <a:cs typeface="PT Sans Narrow"/>
                <a:sym typeface="PT Sans Narrow"/>
              </a:rPr>
              <a:t>options</a:t>
            </a:r>
            <a:br>
              <a:rPr lang="en" sz="2000">
                <a:latin typeface="PT Sans Narrow"/>
                <a:ea typeface="PT Sans Narrow"/>
                <a:cs typeface="PT Sans Narrow"/>
                <a:sym typeface="PT Sans Narrow"/>
              </a:rPr>
            </a:br>
            <a:endParaRPr sz="2000">
              <a:latin typeface="PT Sans Narrow"/>
              <a:ea typeface="PT Sans Narrow"/>
              <a:cs typeface="PT Sans Narrow"/>
              <a:sym typeface="PT Sans Narrow"/>
            </a:endParaRPr>
          </a:p>
          <a:p>
            <a:pPr marL="457200" marR="0" lvl="0" indent="-355600" algn="l" rtl="0">
              <a:lnSpc>
                <a:spcPct val="100000"/>
              </a:lnSpc>
              <a:spcBef>
                <a:spcPts val="0"/>
              </a:spcBef>
              <a:spcAft>
                <a:spcPts val="0"/>
              </a:spcAft>
              <a:buSzPts val="2000"/>
              <a:buFont typeface="PT Sans Narrow"/>
              <a:buChar char="●"/>
            </a:pPr>
            <a:r>
              <a:rPr lang="en" sz="2000">
                <a:latin typeface="PT Sans Narrow"/>
                <a:ea typeface="PT Sans Narrow"/>
                <a:cs typeface="PT Sans Narrow"/>
                <a:sym typeface="PT Sans Narrow"/>
              </a:rPr>
              <a:t>Some College, No Degree</a:t>
            </a:r>
            <a:endParaRPr sz="2000">
              <a:latin typeface="PT Sans Narrow"/>
              <a:ea typeface="PT Sans Narrow"/>
              <a:cs typeface="PT Sans Narrow"/>
              <a:sym typeface="PT Sans Narrow"/>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16ef046cff1_0_24"/>
          <p:cNvSpPr txBox="1">
            <a:spLocks noGrp="1"/>
          </p:cNvSpPr>
          <p:nvPr>
            <p:ph type="title"/>
          </p:nvPr>
        </p:nvSpPr>
        <p:spPr>
          <a:xfrm>
            <a:off x="311700" y="226800"/>
            <a:ext cx="8630100" cy="1019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22448"/>
              <a:buNone/>
            </a:pPr>
            <a:r>
              <a:rPr lang="en" sz="3266"/>
              <a:t>Metric 4 (Completion): Recommendations for Planning &amp; Action</a:t>
            </a:r>
            <a:endParaRPr sz="3266"/>
          </a:p>
          <a:p>
            <a:pPr marL="0" lvl="0" indent="0" algn="l" rtl="0">
              <a:lnSpc>
                <a:spcPct val="115000"/>
              </a:lnSpc>
              <a:spcBef>
                <a:spcPts val="1200"/>
              </a:spcBef>
              <a:spcAft>
                <a:spcPts val="0"/>
              </a:spcAft>
              <a:buNone/>
            </a:pPr>
            <a:r>
              <a:rPr lang="en" sz="1650">
                <a:solidFill>
                  <a:srgbClr val="333333"/>
                </a:solidFill>
              </a:rPr>
              <a:t>What equity-minded process/policy/practice/culture would facilitate a shift to equitable outcomes for this population?</a:t>
            </a:r>
            <a:endParaRPr/>
          </a:p>
          <a:p>
            <a:pPr marL="0" lvl="0" indent="0" algn="l" rtl="0">
              <a:lnSpc>
                <a:spcPct val="115000"/>
              </a:lnSpc>
              <a:spcBef>
                <a:spcPts val="1200"/>
              </a:spcBef>
              <a:spcAft>
                <a:spcPts val="1200"/>
              </a:spcAft>
              <a:buSzPct val="235294"/>
              <a:buNone/>
            </a:pPr>
            <a:endParaRPr sz="1700"/>
          </a:p>
        </p:txBody>
      </p:sp>
      <p:sp>
        <p:nvSpPr>
          <p:cNvPr id="264" name="Google Shape;264;g16ef046cff1_0_24"/>
          <p:cNvSpPr txBox="1"/>
          <p:nvPr/>
        </p:nvSpPr>
        <p:spPr>
          <a:xfrm>
            <a:off x="923475" y="1705025"/>
            <a:ext cx="6932700" cy="26475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00000"/>
              </a:lnSpc>
              <a:spcBef>
                <a:spcPts val="0"/>
              </a:spcBef>
              <a:spcAft>
                <a:spcPts val="0"/>
              </a:spcAft>
              <a:buClr>
                <a:srgbClr val="000000"/>
              </a:buClr>
              <a:buSzPts val="2000"/>
              <a:buFont typeface="PT Sans Narrow"/>
              <a:buChar char="●"/>
            </a:pPr>
            <a:r>
              <a:rPr lang="en" sz="2000">
                <a:latin typeface="PT Sans Narrow"/>
                <a:ea typeface="PT Sans Narrow"/>
                <a:cs typeface="PT Sans Narrow"/>
                <a:sym typeface="PT Sans Narrow"/>
              </a:rPr>
              <a:t>Student First Scheduling and cross division collaborations</a:t>
            </a:r>
            <a:endParaRPr sz="2000" b="0" i="0" u="none" strike="noStrike" cap="none">
              <a:solidFill>
                <a:srgbClr val="000000"/>
              </a:solidFill>
              <a:latin typeface="PT Sans Narrow"/>
              <a:ea typeface="PT Sans Narrow"/>
              <a:cs typeface="PT Sans Narrow"/>
              <a:sym typeface="PT Sans Narrow"/>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PT Sans Narrow"/>
              <a:ea typeface="PT Sans Narrow"/>
              <a:cs typeface="PT Sans Narrow"/>
              <a:sym typeface="PT Sans Narrow"/>
            </a:endParaRPr>
          </a:p>
          <a:p>
            <a:pPr marL="457200" marR="0" lvl="0" indent="-355600" algn="l" rtl="0">
              <a:lnSpc>
                <a:spcPct val="100000"/>
              </a:lnSpc>
              <a:spcBef>
                <a:spcPts val="0"/>
              </a:spcBef>
              <a:spcAft>
                <a:spcPts val="0"/>
              </a:spcAft>
              <a:buClr>
                <a:srgbClr val="000000"/>
              </a:buClr>
              <a:buSzPts val="2000"/>
              <a:buFont typeface="PT Sans Narrow"/>
              <a:buChar char="●"/>
            </a:pPr>
            <a:r>
              <a:rPr lang="en" sz="2000">
                <a:latin typeface="PT Sans Narrow"/>
                <a:ea typeface="PT Sans Narrow"/>
                <a:cs typeface="PT Sans Narrow"/>
                <a:sym typeface="PT Sans Narrow"/>
              </a:rPr>
              <a:t>Direct transit line to East Palo Alto, Redwood City satellite location, and expanded technology loan program</a:t>
            </a:r>
            <a:endParaRPr sz="2000" b="0" i="0" u="none" strike="noStrike" cap="none">
              <a:solidFill>
                <a:srgbClr val="000000"/>
              </a:solidFill>
              <a:latin typeface="PT Sans Narrow"/>
              <a:ea typeface="PT Sans Narrow"/>
              <a:cs typeface="PT Sans Narrow"/>
              <a:sym typeface="PT Sans Narrow"/>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PT Sans Narrow"/>
              <a:ea typeface="PT Sans Narrow"/>
              <a:cs typeface="PT Sans Narrow"/>
              <a:sym typeface="PT Sans Narrow"/>
            </a:endParaRPr>
          </a:p>
          <a:p>
            <a:pPr marL="457200" marR="0" lvl="0" indent="-355600" algn="l" rtl="0">
              <a:lnSpc>
                <a:spcPct val="100000"/>
              </a:lnSpc>
              <a:spcBef>
                <a:spcPts val="0"/>
              </a:spcBef>
              <a:spcAft>
                <a:spcPts val="0"/>
              </a:spcAft>
              <a:buClr>
                <a:srgbClr val="000000"/>
              </a:buClr>
              <a:buSzPts val="2000"/>
              <a:buFont typeface="PT Sans Narrow"/>
              <a:buChar char="●"/>
            </a:pPr>
            <a:r>
              <a:rPr lang="en" sz="2000">
                <a:latin typeface="PT Sans Narrow"/>
                <a:ea typeface="PT Sans Narrow"/>
                <a:cs typeface="PT Sans Narrow"/>
                <a:sym typeface="PT Sans Narrow"/>
              </a:rPr>
              <a:t>Expanded CE offerings based on labor market needs</a:t>
            </a:r>
            <a:br>
              <a:rPr lang="en" sz="2000">
                <a:latin typeface="PT Sans Narrow"/>
                <a:ea typeface="PT Sans Narrow"/>
                <a:cs typeface="PT Sans Narrow"/>
                <a:sym typeface="PT Sans Narrow"/>
              </a:rPr>
            </a:br>
            <a:endParaRPr sz="2000">
              <a:latin typeface="PT Sans Narrow"/>
              <a:ea typeface="PT Sans Narrow"/>
              <a:cs typeface="PT Sans Narrow"/>
              <a:sym typeface="PT Sans Narrow"/>
            </a:endParaRPr>
          </a:p>
          <a:p>
            <a:pPr marL="457200" marR="0" lvl="0" indent="-355600" algn="l" rtl="0">
              <a:lnSpc>
                <a:spcPct val="100000"/>
              </a:lnSpc>
              <a:spcBef>
                <a:spcPts val="0"/>
              </a:spcBef>
              <a:spcAft>
                <a:spcPts val="0"/>
              </a:spcAft>
              <a:buSzPts val="2000"/>
              <a:buFont typeface="PT Sans Narrow"/>
              <a:buChar char="●"/>
            </a:pPr>
            <a:r>
              <a:rPr lang="en" sz="2000">
                <a:latin typeface="PT Sans Narrow"/>
                <a:ea typeface="PT Sans Narrow"/>
                <a:cs typeface="PT Sans Narrow"/>
                <a:sym typeface="PT Sans Narrow"/>
              </a:rPr>
              <a:t>Clearer path for students to complete their degrees</a:t>
            </a:r>
            <a:endParaRPr sz="2000">
              <a:latin typeface="PT Sans Narrow"/>
              <a:ea typeface="PT Sans Narrow"/>
              <a:cs typeface="PT Sans Narrow"/>
              <a:sym typeface="PT Sans Narrow"/>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16f0f6cc44c_0_38"/>
          <p:cNvSpPr txBox="1"/>
          <p:nvPr/>
        </p:nvSpPr>
        <p:spPr>
          <a:xfrm>
            <a:off x="5688550" y="1110600"/>
            <a:ext cx="2951100" cy="3314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 sz="1500" b="1">
                <a:latin typeface="Calibri"/>
                <a:ea typeface="Calibri"/>
                <a:cs typeface="Calibri"/>
                <a:sym typeface="Calibri"/>
              </a:rPr>
              <a:t>Definition:</a:t>
            </a:r>
            <a:endParaRPr sz="1500" b="1">
              <a:latin typeface="Calibri"/>
              <a:ea typeface="Calibri"/>
              <a:cs typeface="Calibri"/>
              <a:sym typeface="Calibri"/>
            </a:endParaRPr>
          </a:p>
          <a:p>
            <a:pPr marL="0" lvl="0" indent="0" algn="l" rtl="0">
              <a:lnSpc>
                <a:spcPct val="90000"/>
              </a:lnSpc>
              <a:spcBef>
                <a:spcPts val="1000"/>
              </a:spcBef>
              <a:spcAft>
                <a:spcPts val="0"/>
              </a:spcAft>
              <a:buNone/>
            </a:pPr>
            <a:r>
              <a:rPr lang="en" sz="1500">
                <a:latin typeface="Calibri"/>
                <a:ea typeface="Calibri"/>
                <a:cs typeface="Calibri"/>
                <a:sym typeface="Calibri"/>
              </a:rPr>
              <a:t>Among students in the cohort who earned 12 or more units at any time and at any college and who exited the community college system in the selected year, the number of cohort students who enrolled in any four-year postsecondary institution in the subsequent year or 4 years after for 3 year cohort, 5 years after for 4 year cohort and 7 years after for 6 year cohort.</a:t>
            </a:r>
            <a:endParaRPr sz="400">
              <a:latin typeface="Calibri"/>
              <a:ea typeface="Calibri"/>
              <a:cs typeface="Calibri"/>
              <a:sym typeface="Calibri"/>
            </a:endParaRPr>
          </a:p>
        </p:txBody>
      </p:sp>
      <p:sp>
        <p:nvSpPr>
          <p:cNvPr id="270" name="Google Shape;270;g16f0f6cc44c_0_38"/>
          <p:cNvSpPr txBox="1">
            <a:spLocks noGrp="1"/>
          </p:cNvSpPr>
          <p:nvPr>
            <p:ph type="title"/>
          </p:nvPr>
        </p:nvSpPr>
        <p:spPr>
          <a:xfrm>
            <a:off x="311700" y="234475"/>
            <a:ext cx="8520600" cy="8598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Metric 5: Transfer</a:t>
            </a:r>
            <a:endParaRPr/>
          </a:p>
          <a:p>
            <a:pPr marL="0" lvl="0" indent="0" algn="l" rtl="0">
              <a:lnSpc>
                <a:spcPct val="100000"/>
              </a:lnSpc>
              <a:spcBef>
                <a:spcPts val="0"/>
              </a:spcBef>
              <a:spcAft>
                <a:spcPts val="0"/>
              </a:spcAft>
              <a:buSzPct val="268656"/>
              <a:buNone/>
            </a:pPr>
            <a:r>
              <a:rPr lang="en" sz="1488" b="0">
                <a:solidFill>
                  <a:srgbClr val="333333"/>
                </a:solidFill>
              </a:rPr>
              <a:t>(Leads: Mary Ho &amp; Max Hartman)</a:t>
            </a:r>
            <a:endParaRPr sz="2488"/>
          </a:p>
        </p:txBody>
      </p:sp>
      <p:pic>
        <p:nvPicPr>
          <p:cNvPr id="271" name="Google Shape;271;g16f0f6cc44c_0_38"/>
          <p:cNvPicPr preferRelativeResize="0"/>
          <p:nvPr/>
        </p:nvPicPr>
        <p:blipFill rotWithShape="1">
          <a:blip r:embed="rId3">
            <a:alphaModFix/>
          </a:blip>
          <a:srcRect/>
          <a:stretch/>
        </p:blipFill>
        <p:spPr>
          <a:xfrm>
            <a:off x="387900" y="1105400"/>
            <a:ext cx="4797249" cy="39335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
          <p:cNvSpPr txBox="1">
            <a:spLocks noGrp="1"/>
          </p:cNvSpPr>
          <p:nvPr>
            <p:ph type="title"/>
          </p:nvPr>
        </p:nvSpPr>
        <p:spPr>
          <a:xfrm>
            <a:off x="311700" y="449827"/>
            <a:ext cx="8520600" cy="706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000"/>
              <a:t>EMP Goal #2: Equity-Minded and Antiracist College Culture</a:t>
            </a:r>
            <a:endParaRPr sz="3000"/>
          </a:p>
        </p:txBody>
      </p:sp>
      <p:sp>
        <p:nvSpPr>
          <p:cNvPr id="159" name="Google Shape;159;p2"/>
          <p:cNvSpPr txBox="1">
            <a:spLocks noGrp="1"/>
          </p:cNvSpPr>
          <p:nvPr>
            <p:ph type="body" idx="1"/>
          </p:nvPr>
        </p:nvSpPr>
        <p:spPr>
          <a:xfrm>
            <a:off x="519875" y="1500650"/>
            <a:ext cx="8019600" cy="30681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1800"/>
              <a:buNone/>
            </a:pPr>
            <a:r>
              <a:rPr lang="en"/>
              <a:t>Cañada College transforms its culture to be equity-minded and antiracist. </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
              <a:t>Our teaching, learning, and services create a sense of belonging among all community members so they are able to recognize that their unique selves are valued, express themselves fully, and thrive. </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
              <a:t>Our educational practices reflect the fundamental importance of individualized learning experiences, the shared building of knowledge, and promoting social justice at Cañada College.</a:t>
            </a:r>
            <a:endParaRPr sz="25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3"/>
          <p:cNvSpPr txBox="1">
            <a:spLocks noGrp="1"/>
          </p:cNvSpPr>
          <p:nvPr>
            <p:ph type="title"/>
          </p:nvPr>
        </p:nvSpPr>
        <p:spPr>
          <a:xfrm>
            <a:off x="311700" y="23447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Metric 5 (Transfer): Structural Impediments</a:t>
            </a:r>
            <a:endParaRPr/>
          </a:p>
          <a:p>
            <a:pPr marL="0" lvl="0" indent="0" algn="l" rtl="0">
              <a:lnSpc>
                <a:spcPct val="115000"/>
              </a:lnSpc>
              <a:spcBef>
                <a:spcPts val="1200"/>
              </a:spcBef>
              <a:spcAft>
                <a:spcPts val="1200"/>
              </a:spcAft>
              <a:buSzPct val="235294"/>
              <a:buNone/>
            </a:pPr>
            <a:r>
              <a:rPr lang="en" sz="1700">
                <a:solidFill>
                  <a:srgbClr val="333333"/>
                </a:solidFill>
              </a:rPr>
              <a:t>What is the college’s current process/policy/practice/culture that impedes equitable outcomes for this population?</a:t>
            </a:r>
            <a:endParaRPr/>
          </a:p>
        </p:txBody>
      </p:sp>
      <p:sp>
        <p:nvSpPr>
          <p:cNvPr id="277" name="Google Shape;277;p23"/>
          <p:cNvSpPr txBox="1"/>
          <p:nvPr/>
        </p:nvSpPr>
        <p:spPr>
          <a:xfrm>
            <a:off x="606850" y="1509750"/>
            <a:ext cx="8185200" cy="28782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1200"/>
              </a:spcBef>
              <a:spcAft>
                <a:spcPts val="0"/>
              </a:spcAft>
              <a:buClr>
                <a:srgbClr val="333333"/>
              </a:buClr>
              <a:buSzPts val="1400"/>
              <a:buFont typeface="Times New Roman"/>
              <a:buChar char="●"/>
            </a:pPr>
            <a:r>
              <a:rPr lang="en">
                <a:solidFill>
                  <a:srgbClr val="333333"/>
                </a:solidFill>
                <a:latin typeface="Times New Roman"/>
                <a:ea typeface="Times New Roman"/>
                <a:cs typeface="Times New Roman"/>
                <a:sym typeface="Times New Roman"/>
              </a:rPr>
              <a:t>Because of our </a:t>
            </a:r>
            <a:r>
              <a:rPr lang="en" b="1">
                <a:solidFill>
                  <a:srgbClr val="333333"/>
                </a:solidFill>
                <a:latin typeface="Times New Roman"/>
                <a:ea typeface="Times New Roman"/>
                <a:cs typeface="Times New Roman"/>
                <a:sym typeface="Times New Roman"/>
              </a:rPr>
              <a:t>high cost of living </a:t>
            </a:r>
            <a:r>
              <a:rPr lang="en">
                <a:solidFill>
                  <a:srgbClr val="333333"/>
                </a:solidFill>
                <a:latin typeface="Times New Roman"/>
                <a:ea typeface="Times New Roman"/>
                <a:cs typeface="Times New Roman"/>
                <a:sym typeface="Times New Roman"/>
              </a:rPr>
              <a:t>many of our students need to work one or more jobs just to afford to live in our community.  Likewise, many of these students are enrolled part time, thus extending the time it takes to complete their transfer goals.</a:t>
            </a:r>
            <a:endParaRPr>
              <a:solidFill>
                <a:srgbClr val="333333"/>
              </a:solidFill>
              <a:latin typeface="Times New Roman"/>
              <a:ea typeface="Times New Roman"/>
              <a:cs typeface="Times New Roman"/>
              <a:sym typeface="Times New Roman"/>
            </a:endParaRPr>
          </a:p>
          <a:p>
            <a:pPr marL="457200" lvl="0" indent="-317500" algn="l" rtl="0">
              <a:lnSpc>
                <a:spcPct val="115000"/>
              </a:lnSpc>
              <a:spcBef>
                <a:spcPts val="0"/>
              </a:spcBef>
              <a:spcAft>
                <a:spcPts val="0"/>
              </a:spcAft>
              <a:buClr>
                <a:srgbClr val="333333"/>
              </a:buClr>
              <a:buSzPts val="1400"/>
              <a:buFont typeface="Times New Roman"/>
              <a:buChar char="●"/>
            </a:pPr>
            <a:r>
              <a:rPr lang="en" b="1">
                <a:solidFill>
                  <a:srgbClr val="333333"/>
                </a:solidFill>
                <a:latin typeface="Times New Roman"/>
                <a:ea typeface="Times New Roman"/>
                <a:cs typeface="Times New Roman"/>
                <a:sym typeface="Times New Roman"/>
              </a:rPr>
              <a:t>SSSP dollars that have been rolled into SEAP are funding salary and benefits for personnel connected to matriculation that limit our opportunity to use SEAP dollars to fund additional transfer interventions for Latinx students</a:t>
            </a:r>
            <a:r>
              <a:rPr lang="en">
                <a:solidFill>
                  <a:srgbClr val="333333"/>
                </a:solidFill>
                <a:latin typeface="Times New Roman"/>
                <a:ea typeface="Times New Roman"/>
                <a:cs typeface="Times New Roman"/>
                <a:sym typeface="Times New Roman"/>
              </a:rPr>
              <a:t> that may be able to reduce some financial burdens to allow students to concentrate on their studies.</a:t>
            </a:r>
            <a:endParaRPr>
              <a:solidFill>
                <a:srgbClr val="333333"/>
              </a:solidFill>
              <a:latin typeface="Times New Roman"/>
              <a:ea typeface="Times New Roman"/>
              <a:cs typeface="Times New Roman"/>
              <a:sym typeface="Times New Roman"/>
            </a:endParaRPr>
          </a:p>
          <a:p>
            <a:pPr marL="457200" lvl="0" indent="-317500" algn="l" rtl="0">
              <a:lnSpc>
                <a:spcPct val="115000"/>
              </a:lnSpc>
              <a:spcBef>
                <a:spcPts val="0"/>
              </a:spcBef>
              <a:spcAft>
                <a:spcPts val="0"/>
              </a:spcAft>
              <a:buClr>
                <a:srgbClr val="333333"/>
              </a:buClr>
              <a:buSzPts val="1400"/>
              <a:buFont typeface="Times New Roman"/>
              <a:buChar char="●"/>
            </a:pPr>
            <a:r>
              <a:rPr lang="en" b="1">
                <a:solidFill>
                  <a:srgbClr val="333333"/>
                </a:solidFill>
                <a:latin typeface="Times New Roman"/>
                <a:ea typeface="Times New Roman"/>
                <a:cs typeface="Times New Roman"/>
                <a:sym typeface="Times New Roman"/>
              </a:rPr>
              <a:t>Minimal building of transfer practices and interventions using race-conscious data and need-base data.</a:t>
            </a:r>
            <a:r>
              <a:rPr lang="en">
                <a:solidFill>
                  <a:srgbClr val="333333"/>
                </a:solidFill>
                <a:latin typeface="Times New Roman"/>
                <a:ea typeface="Times New Roman"/>
                <a:cs typeface="Times New Roman"/>
                <a:sym typeface="Times New Roman"/>
              </a:rPr>
              <a:t> Elevate transferring as a culture at our college, particularly for our disportionately impacted student populations. The silo-ing of special programs, learning communities and transfer services. Offering evening hour transfer support services.</a:t>
            </a:r>
            <a:endParaRPr sz="1700">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16ef046cff1_0_28"/>
          <p:cNvSpPr txBox="1">
            <a:spLocks noGrp="1"/>
          </p:cNvSpPr>
          <p:nvPr>
            <p:ph type="title"/>
          </p:nvPr>
        </p:nvSpPr>
        <p:spPr>
          <a:xfrm>
            <a:off x="311700" y="226800"/>
            <a:ext cx="8520600" cy="1019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22448"/>
              <a:buNone/>
            </a:pPr>
            <a:r>
              <a:rPr lang="en" sz="3266"/>
              <a:t>Metric 5 (Transfer): Recommendations for Planning &amp; Action</a:t>
            </a:r>
            <a:endParaRPr sz="3266"/>
          </a:p>
          <a:p>
            <a:pPr marL="0" lvl="0" indent="0" algn="l" rtl="0">
              <a:lnSpc>
                <a:spcPct val="115000"/>
              </a:lnSpc>
              <a:spcBef>
                <a:spcPts val="1200"/>
              </a:spcBef>
              <a:spcAft>
                <a:spcPts val="0"/>
              </a:spcAft>
              <a:buNone/>
            </a:pPr>
            <a:r>
              <a:rPr lang="en" sz="1650">
                <a:solidFill>
                  <a:srgbClr val="333333"/>
                </a:solidFill>
              </a:rPr>
              <a:t>What equity-minded process/policy/practice/culture would facilitate a shift to equitable outcomes for this population?</a:t>
            </a:r>
            <a:endParaRPr/>
          </a:p>
          <a:p>
            <a:pPr marL="0" lvl="0" indent="0" algn="l" rtl="0">
              <a:lnSpc>
                <a:spcPct val="115000"/>
              </a:lnSpc>
              <a:spcBef>
                <a:spcPts val="1200"/>
              </a:spcBef>
              <a:spcAft>
                <a:spcPts val="1200"/>
              </a:spcAft>
              <a:buSzPct val="235294"/>
              <a:buNone/>
            </a:pPr>
            <a:endParaRPr sz="1700"/>
          </a:p>
        </p:txBody>
      </p:sp>
      <p:sp>
        <p:nvSpPr>
          <p:cNvPr id="283" name="Google Shape;283;g16ef046cff1_0_28"/>
          <p:cNvSpPr txBox="1"/>
          <p:nvPr/>
        </p:nvSpPr>
        <p:spPr>
          <a:xfrm>
            <a:off x="494250" y="1742975"/>
            <a:ext cx="8155500" cy="24612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1200"/>
              </a:spcBef>
              <a:spcAft>
                <a:spcPts val="0"/>
              </a:spcAft>
              <a:buSzPts val="1800"/>
              <a:buFont typeface="Times New Roman"/>
              <a:buChar char="●"/>
            </a:pPr>
            <a:r>
              <a:rPr lang="en" sz="1800">
                <a:latin typeface="Times New Roman"/>
                <a:ea typeface="Times New Roman"/>
                <a:cs typeface="Times New Roman"/>
                <a:sym typeface="Times New Roman"/>
              </a:rPr>
              <a:t>CRM: Develop an integrated system of support aligned to transfer milestones centering equity practices for Latinx and low-income students (Transfer Plan)</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Ensure the COLTS-U Transfer Station in 9-106 develop high-touch support for Latinx and low-income (Transfer Plan)</a:t>
            </a:r>
            <a:endParaRPr sz="1800">
              <a:latin typeface="Times New Roman"/>
              <a:ea typeface="Times New Roman"/>
              <a:cs typeface="Times New Roman"/>
              <a:sym typeface="Times New Roman"/>
            </a:endParaRPr>
          </a:p>
          <a:p>
            <a:pPr marL="457200" lvl="0" indent="-342900" algn="l" rtl="0">
              <a:lnSpc>
                <a:spcPct val="97916"/>
              </a:lnSpc>
              <a:spcBef>
                <a:spcPts val="0"/>
              </a:spcBef>
              <a:spcAft>
                <a:spcPts val="0"/>
              </a:spcAft>
              <a:buSzPts val="1800"/>
              <a:buFont typeface="Times New Roman"/>
              <a:buChar char="●"/>
            </a:pPr>
            <a:r>
              <a:rPr lang="en" sz="1800">
                <a:latin typeface="Times New Roman"/>
                <a:ea typeface="Times New Roman"/>
                <a:cs typeface="Times New Roman"/>
                <a:sym typeface="Times New Roman"/>
              </a:rPr>
              <a:t>Develop and grow additional “warm-hand off” university relationships that center our status as an Hispanic Serving Institution (HSI) in our transfer practices (Transfer Plan)</a:t>
            </a:r>
            <a:endParaRPr sz="1800">
              <a:latin typeface="Times New Roman"/>
              <a:ea typeface="Times New Roman"/>
              <a:cs typeface="Times New Roman"/>
              <a:sym typeface="Times New Roman"/>
            </a:endParaRPr>
          </a:p>
          <a:p>
            <a:pPr marL="457200" lvl="0" indent="-342900" algn="l" rtl="0">
              <a:lnSpc>
                <a:spcPct val="97916"/>
              </a:lnSpc>
              <a:spcBef>
                <a:spcPts val="0"/>
              </a:spcBef>
              <a:spcAft>
                <a:spcPts val="0"/>
              </a:spcAft>
              <a:buSzPts val="1800"/>
              <a:buFont typeface="Times New Roman"/>
              <a:buChar char="●"/>
            </a:pPr>
            <a:r>
              <a:rPr lang="en" sz="1800">
                <a:latin typeface="Times New Roman"/>
                <a:ea typeface="Times New Roman"/>
                <a:cs typeface="Times New Roman"/>
                <a:sym typeface="Times New Roman"/>
              </a:rPr>
              <a:t>Expand Promise and develop Part Time Promise Program</a:t>
            </a:r>
            <a:endParaRPr sz="1800">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87"/>
        <p:cNvGrpSpPr/>
        <p:nvPr/>
      </p:nvGrpSpPr>
      <p:grpSpPr>
        <a:xfrm>
          <a:off x="0" y="0"/>
          <a:ext cx="0" cy="0"/>
          <a:chOff x="0" y="0"/>
          <a:chExt cx="0" cy="0"/>
        </a:xfrm>
      </p:grpSpPr>
      <p:sp>
        <p:nvSpPr>
          <p:cNvPr id="288" name="Google Shape;288;p2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a:t>Feedback/Discussion</a:t>
            </a:r>
            <a:endParaRPr/>
          </a:p>
        </p:txBody>
      </p:sp>
      <p:sp>
        <p:nvSpPr>
          <p:cNvPr id="289" name="Google Shape;289;p24"/>
          <p:cNvSpPr txBox="1">
            <a:spLocks noGrp="1"/>
          </p:cNvSpPr>
          <p:nvPr>
            <p:ph type="body" idx="1"/>
          </p:nvPr>
        </p:nvSpPr>
        <p:spPr>
          <a:xfrm>
            <a:off x="831300" y="3211325"/>
            <a:ext cx="7481400" cy="11748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ts val="1400"/>
              <a:buNone/>
            </a:pPr>
            <a:endParaRPr sz="1600" i="1"/>
          </a:p>
          <a:p>
            <a:pPr marL="0" lvl="0" indent="0" algn="l" rtl="0">
              <a:lnSpc>
                <a:spcPct val="90000"/>
              </a:lnSpc>
              <a:spcBef>
                <a:spcPts val="800"/>
              </a:spcBef>
              <a:spcAft>
                <a:spcPts val="0"/>
              </a:spcAft>
              <a:buSzPts val="1400"/>
              <a:buNone/>
            </a:pPr>
            <a:r>
              <a:rPr lang="en" b="1"/>
              <a:t>Critical Question:</a:t>
            </a:r>
            <a:endParaRPr/>
          </a:p>
          <a:p>
            <a:pPr marL="457200" lvl="0" indent="-317500" algn="l" rtl="0">
              <a:lnSpc>
                <a:spcPct val="90000"/>
              </a:lnSpc>
              <a:spcBef>
                <a:spcPts val="800"/>
              </a:spcBef>
              <a:spcAft>
                <a:spcPts val="0"/>
              </a:spcAft>
              <a:buSzPts val="1400"/>
              <a:buAutoNum type="arabicPeriod"/>
            </a:pPr>
            <a:r>
              <a:rPr lang="en"/>
              <a:t>Are we being race-conscious?</a:t>
            </a:r>
            <a:endParaRPr/>
          </a:p>
        </p:txBody>
      </p:sp>
      <p:pic>
        <p:nvPicPr>
          <p:cNvPr id="290" name="Google Shape;290;p24"/>
          <p:cNvPicPr preferRelativeResize="0"/>
          <p:nvPr/>
        </p:nvPicPr>
        <p:blipFill rotWithShape="1">
          <a:blip r:embed="rId3">
            <a:alphaModFix/>
          </a:blip>
          <a:srcRect/>
          <a:stretch/>
        </p:blipFill>
        <p:spPr>
          <a:xfrm>
            <a:off x="311700" y="1514450"/>
            <a:ext cx="8520602" cy="137965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5"/>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Wrap-up:</a:t>
            </a:r>
            <a:endParaRPr/>
          </a:p>
        </p:txBody>
      </p:sp>
      <p:sp>
        <p:nvSpPr>
          <p:cNvPr id="296" name="Google Shape;296;p25"/>
          <p:cNvSpPr txBox="1">
            <a:spLocks noGrp="1"/>
          </p:cNvSpPr>
          <p:nvPr>
            <p:ph type="body" idx="1"/>
          </p:nvPr>
        </p:nvSpPr>
        <p:spPr>
          <a:xfrm>
            <a:off x="511650" y="1435800"/>
            <a:ext cx="8105700" cy="3213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3000"/>
              <a:t>Next Steps:</a:t>
            </a:r>
            <a:endParaRPr sz="3000"/>
          </a:p>
          <a:p>
            <a:pPr marL="457200" lvl="0" indent="0" algn="l" rtl="0">
              <a:lnSpc>
                <a:spcPct val="115000"/>
              </a:lnSpc>
              <a:spcBef>
                <a:spcPts val="1200"/>
              </a:spcBef>
              <a:spcAft>
                <a:spcPts val="1200"/>
              </a:spcAft>
              <a:buSzPts val="1800"/>
              <a:buNone/>
            </a:pP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16fa292762b_0_0"/>
          <p:cNvSpPr txBox="1">
            <a:spLocks noGrp="1"/>
          </p:cNvSpPr>
          <p:nvPr>
            <p:ph type="title"/>
          </p:nvPr>
        </p:nvSpPr>
        <p:spPr>
          <a:xfrm>
            <a:off x="311700" y="310850"/>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040"/>
              <a:t>Overview: Student Equity and Achievement (SEA) Program</a:t>
            </a:r>
            <a:endParaRPr sz="3040"/>
          </a:p>
        </p:txBody>
      </p:sp>
      <p:sp>
        <p:nvSpPr>
          <p:cNvPr id="165" name="Google Shape;165;g16fa292762b_0_0"/>
          <p:cNvSpPr txBox="1">
            <a:spLocks noGrp="1"/>
          </p:cNvSpPr>
          <p:nvPr>
            <p:ph type="body" idx="1"/>
          </p:nvPr>
        </p:nvSpPr>
        <p:spPr>
          <a:xfrm>
            <a:off x="443925" y="1018250"/>
            <a:ext cx="8277600" cy="3758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2400" b="1"/>
              <a:t>What is it?</a:t>
            </a:r>
            <a:endParaRPr sz="2400" b="1"/>
          </a:p>
          <a:p>
            <a:pPr marL="457200" lvl="0" indent="-355600" algn="l" rtl="0">
              <a:lnSpc>
                <a:spcPct val="115000"/>
              </a:lnSpc>
              <a:spcBef>
                <a:spcPts val="1200"/>
              </a:spcBef>
              <a:spcAft>
                <a:spcPts val="0"/>
              </a:spcAft>
              <a:buSzPts val="2000"/>
              <a:buChar char="●"/>
            </a:pPr>
            <a:r>
              <a:rPr lang="en" sz="2000"/>
              <a:t>State Chancellor’s Office Program established in 2018</a:t>
            </a:r>
            <a:endParaRPr sz="2000"/>
          </a:p>
          <a:p>
            <a:pPr marL="914400" lvl="1" indent="-330200" algn="l" rtl="0">
              <a:lnSpc>
                <a:spcPct val="115000"/>
              </a:lnSpc>
              <a:spcBef>
                <a:spcPts val="0"/>
              </a:spcBef>
              <a:spcAft>
                <a:spcPts val="0"/>
              </a:spcAft>
              <a:buSzPts val="1600"/>
              <a:buChar char="○"/>
            </a:pPr>
            <a:r>
              <a:rPr lang="en" sz="1600"/>
              <a:t>Student Equity + Basic Skills + Student Services and Support</a:t>
            </a:r>
            <a:endParaRPr sz="1600"/>
          </a:p>
          <a:p>
            <a:pPr marL="457200" lvl="0" indent="-355600" algn="l" rtl="0">
              <a:lnSpc>
                <a:spcPct val="115000"/>
              </a:lnSpc>
              <a:spcBef>
                <a:spcPts val="0"/>
              </a:spcBef>
              <a:spcAft>
                <a:spcPts val="0"/>
              </a:spcAft>
              <a:buSzPts val="2000"/>
              <a:buChar char="●"/>
            </a:pPr>
            <a:r>
              <a:rPr lang="en" sz="2000"/>
              <a:t>Cañada receives SEAP funds each year</a:t>
            </a:r>
            <a:endParaRPr sz="2000"/>
          </a:p>
          <a:p>
            <a:pPr marL="457200" lvl="0" indent="-355600" algn="l" rtl="0">
              <a:lnSpc>
                <a:spcPct val="115000"/>
              </a:lnSpc>
              <a:spcBef>
                <a:spcPts val="0"/>
              </a:spcBef>
              <a:spcAft>
                <a:spcPts val="0"/>
              </a:spcAft>
              <a:buSzPts val="2000"/>
              <a:buChar char="●"/>
            </a:pPr>
            <a:r>
              <a:rPr lang="en" sz="2000"/>
              <a:t>SEA Program Plan is submitted every 3 years</a:t>
            </a:r>
            <a:endParaRPr sz="2000"/>
          </a:p>
          <a:p>
            <a:pPr marL="914400" lvl="1" indent="-330200" algn="l" rtl="0">
              <a:lnSpc>
                <a:spcPct val="115000"/>
              </a:lnSpc>
              <a:spcBef>
                <a:spcPts val="0"/>
              </a:spcBef>
              <a:spcAft>
                <a:spcPts val="0"/>
              </a:spcAft>
              <a:buSzPts val="1600"/>
              <a:buChar char="○"/>
            </a:pPr>
            <a:r>
              <a:rPr lang="en" sz="1600"/>
              <a:t>Aligns with Guided Pathways and Vision for Success Goals</a:t>
            </a:r>
            <a:endParaRPr sz="1600"/>
          </a:p>
          <a:p>
            <a:pPr marL="0" lvl="0" indent="0" algn="l" rtl="0">
              <a:lnSpc>
                <a:spcPct val="115000"/>
              </a:lnSpc>
              <a:spcBef>
                <a:spcPts val="0"/>
              </a:spcBef>
              <a:spcAft>
                <a:spcPts val="0"/>
              </a:spcAft>
              <a:buNone/>
            </a:pPr>
            <a:endParaRPr sz="1600"/>
          </a:p>
          <a:p>
            <a:pPr marL="0" lvl="0" indent="0" algn="l" rtl="0">
              <a:lnSpc>
                <a:spcPct val="100000"/>
              </a:lnSpc>
              <a:spcBef>
                <a:spcPts val="0"/>
              </a:spcBef>
              <a:spcAft>
                <a:spcPts val="0"/>
              </a:spcAft>
              <a:buNone/>
            </a:pPr>
            <a:r>
              <a:rPr lang="en" sz="2400" b="1"/>
              <a:t>What is it not?</a:t>
            </a:r>
            <a:endParaRPr sz="1600"/>
          </a:p>
          <a:p>
            <a:pPr marL="457200" lvl="0" indent="-342900" algn="l" rtl="0">
              <a:lnSpc>
                <a:spcPct val="100000"/>
              </a:lnSpc>
              <a:spcBef>
                <a:spcPts val="1200"/>
              </a:spcBef>
              <a:spcAft>
                <a:spcPts val="0"/>
              </a:spcAft>
              <a:buSzPts val="1800"/>
              <a:buChar char="●"/>
            </a:pPr>
            <a:r>
              <a:rPr lang="en"/>
              <a:t>The SEA Program Plan is not everything we want to do/accomplish when it comes to equity (and antiracism).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5"/>
          <p:cNvSpPr txBox="1">
            <a:spLocks noGrp="1"/>
          </p:cNvSpPr>
          <p:nvPr>
            <p:ph type="title"/>
          </p:nvPr>
        </p:nvSpPr>
        <p:spPr>
          <a:xfrm>
            <a:off x="311700" y="4039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Current Planning Cycle: SEAP Plan, 2022-2025</a:t>
            </a:r>
            <a:endParaRPr/>
          </a:p>
        </p:txBody>
      </p:sp>
      <p:sp>
        <p:nvSpPr>
          <p:cNvPr id="171" name="Google Shape;171;p5"/>
          <p:cNvSpPr txBox="1">
            <a:spLocks noGrp="1"/>
          </p:cNvSpPr>
          <p:nvPr>
            <p:ph type="body" idx="1"/>
          </p:nvPr>
        </p:nvSpPr>
        <p:spPr>
          <a:xfrm>
            <a:off x="311700" y="1392450"/>
            <a:ext cx="8520600" cy="33027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1900"/>
              <a:t>Who: ACES &amp; SEAP Writing Group</a:t>
            </a:r>
            <a:endParaRPr sz="1900"/>
          </a:p>
          <a:p>
            <a:pPr marL="0" lvl="0" indent="0" algn="l" rtl="0">
              <a:lnSpc>
                <a:spcPct val="115000"/>
              </a:lnSpc>
              <a:spcBef>
                <a:spcPts val="1200"/>
              </a:spcBef>
              <a:spcAft>
                <a:spcPts val="0"/>
              </a:spcAft>
              <a:buSzPts val="1800"/>
              <a:buNone/>
            </a:pPr>
            <a:r>
              <a:rPr lang="en" sz="1900"/>
              <a:t>Timeline: Due Nov. 30.</a:t>
            </a:r>
            <a:endParaRPr sz="1900"/>
          </a:p>
          <a:p>
            <a:pPr marL="0" lvl="0" indent="0" algn="l" rtl="0">
              <a:lnSpc>
                <a:spcPct val="115000"/>
              </a:lnSpc>
              <a:spcBef>
                <a:spcPts val="1200"/>
              </a:spcBef>
              <a:spcAft>
                <a:spcPts val="0"/>
              </a:spcAft>
              <a:buSzPts val="1800"/>
              <a:buNone/>
            </a:pPr>
            <a:r>
              <a:rPr lang="en" sz="1900"/>
              <a:t>What’s new / different from last time?</a:t>
            </a:r>
            <a:endParaRPr sz="1900"/>
          </a:p>
          <a:p>
            <a:pPr marL="457200" lvl="0" indent="-349250" algn="l" rtl="0">
              <a:lnSpc>
                <a:spcPct val="115000"/>
              </a:lnSpc>
              <a:spcBef>
                <a:spcPts val="1200"/>
              </a:spcBef>
              <a:spcAft>
                <a:spcPts val="0"/>
              </a:spcAft>
              <a:buSzPts val="1900"/>
              <a:buChar char="●"/>
            </a:pPr>
            <a:r>
              <a:rPr lang="en" sz="1900"/>
              <a:t>Last plan: 23 pages; this plan: 2500 characters per entry</a:t>
            </a:r>
            <a:endParaRPr sz="1900"/>
          </a:p>
          <a:p>
            <a:pPr marL="457200" lvl="0" indent="-361950" algn="l" rtl="0">
              <a:lnSpc>
                <a:spcPct val="115000"/>
              </a:lnSpc>
              <a:spcBef>
                <a:spcPts val="0"/>
              </a:spcBef>
              <a:spcAft>
                <a:spcPts val="0"/>
              </a:spcAft>
              <a:buSzPts val="2100"/>
              <a:buChar char="●"/>
            </a:pPr>
            <a:r>
              <a:rPr lang="en" sz="1900"/>
              <a:t>USC Center for Urban Education (CUE) review: </a:t>
            </a:r>
            <a:endParaRPr sz="1900"/>
          </a:p>
          <a:p>
            <a:pPr marL="914400" lvl="1" indent="-336550" algn="l" rtl="0">
              <a:lnSpc>
                <a:spcPct val="115000"/>
              </a:lnSpc>
              <a:spcBef>
                <a:spcPts val="0"/>
              </a:spcBef>
              <a:spcAft>
                <a:spcPts val="0"/>
              </a:spcAft>
              <a:buSzPts val="1700"/>
              <a:buChar char="○"/>
            </a:pPr>
            <a:r>
              <a:rPr lang="en" sz="1700"/>
              <a:t>Race-conscious</a:t>
            </a:r>
            <a:endParaRPr sz="1700"/>
          </a:p>
          <a:p>
            <a:pPr marL="914400" lvl="1" indent="-336550" algn="l" rtl="0">
              <a:lnSpc>
                <a:spcPct val="115000"/>
              </a:lnSpc>
              <a:spcBef>
                <a:spcPts val="0"/>
              </a:spcBef>
              <a:spcAft>
                <a:spcPts val="0"/>
              </a:spcAft>
              <a:buSzPts val="1700"/>
              <a:buChar char="○"/>
            </a:pPr>
            <a:r>
              <a:rPr lang="en" sz="1700"/>
              <a:t>Engage instructional faculty / focus on classroom</a:t>
            </a:r>
            <a:endParaRPr sz="1700"/>
          </a:p>
          <a:p>
            <a:pPr marL="914400" lvl="1" indent="-336550" algn="l" rtl="0">
              <a:lnSpc>
                <a:spcPct val="115000"/>
              </a:lnSpc>
              <a:spcBef>
                <a:spcPts val="0"/>
              </a:spcBef>
              <a:spcAft>
                <a:spcPts val="0"/>
              </a:spcAft>
              <a:buSzPts val="1700"/>
              <a:buChar char="○"/>
            </a:pPr>
            <a:r>
              <a:rPr lang="en" sz="1700"/>
              <a:t>Focus on equity assets</a:t>
            </a:r>
            <a:endParaRPr sz="1700"/>
          </a:p>
        </p:txBody>
      </p:sp>
      <p:pic>
        <p:nvPicPr>
          <p:cNvPr id="172" name="Google Shape;172;p5"/>
          <p:cNvPicPr preferRelativeResize="0"/>
          <p:nvPr/>
        </p:nvPicPr>
        <p:blipFill rotWithShape="1">
          <a:blip r:embed="rId3">
            <a:alphaModFix/>
          </a:blip>
          <a:srcRect/>
          <a:stretch/>
        </p:blipFill>
        <p:spPr>
          <a:xfrm>
            <a:off x="5018900" y="1111325"/>
            <a:ext cx="3531788" cy="1528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7"/>
          <p:cNvSpPr txBox="1">
            <a:spLocks noGrp="1"/>
          </p:cNvSpPr>
          <p:nvPr>
            <p:ph type="title" idx="4294967295"/>
          </p:nvPr>
        </p:nvSpPr>
        <p:spPr>
          <a:xfrm>
            <a:off x="423500" y="404575"/>
            <a:ext cx="8520600" cy="5973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CUE Review Recommendations: Equity Assets </a:t>
            </a:r>
            <a:endParaRPr/>
          </a:p>
        </p:txBody>
      </p:sp>
      <p:sp>
        <p:nvSpPr>
          <p:cNvPr id="178" name="Google Shape;178;p7"/>
          <p:cNvSpPr txBox="1"/>
          <p:nvPr/>
        </p:nvSpPr>
        <p:spPr>
          <a:xfrm>
            <a:off x="1861975" y="2341325"/>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7"/>
          <p:cNvSpPr txBox="1"/>
          <p:nvPr/>
        </p:nvSpPr>
        <p:spPr>
          <a:xfrm>
            <a:off x="1087675" y="833425"/>
            <a:ext cx="2676900" cy="23628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2"/>
              </a:solidFill>
              <a:latin typeface="Open Sans"/>
              <a:ea typeface="Open Sans"/>
              <a:cs typeface="Open Sans"/>
              <a:sym typeface="Open Sans"/>
            </a:endParaRPr>
          </a:p>
          <a:p>
            <a:pPr marL="457200" marR="0" lvl="0" indent="-342900" algn="l" rtl="0">
              <a:lnSpc>
                <a:spcPct val="115000"/>
              </a:lnSpc>
              <a:spcBef>
                <a:spcPts val="1200"/>
              </a:spcBef>
              <a:spcAft>
                <a:spcPts val="0"/>
              </a:spcAft>
              <a:buClr>
                <a:schemeClr val="dk2"/>
              </a:buClr>
              <a:buSzPts val="1800"/>
              <a:buFont typeface="Open Sans"/>
              <a:buChar char="●"/>
            </a:pPr>
            <a:r>
              <a:rPr lang="en" sz="1800" b="0" i="0" u="none" strike="noStrike" cap="none">
                <a:solidFill>
                  <a:schemeClr val="dk2"/>
                </a:solidFill>
                <a:latin typeface="Open Sans"/>
                <a:ea typeface="Open Sans"/>
                <a:cs typeface="Open Sans"/>
                <a:sym typeface="Open Sans"/>
              </a:rPr>
              <a:t>Structures</a:t>
            </a:r>
            <a:endParaRPr sz="1800" b="0" i="0" u="none" strike="noStrike" cap="none">
              <a:solidFill>
                <a:schemeClr val="dk2"/>
              </a:solidFill>
              <a:latin typeface="Open Sans"/>
              <a:ea typeface="Open Sans"/>
              <a:cs typeface="Open Sans"/>
              <a:sym typeface="Open Sans"/>
            </a:endParaRPr>
          </a:p>
          <a:p>
            <a:pPr marL="457200" marR="0" lvl="0" indent="-342900" algn="l" rtl="0">
              <a:lnSpc>
                <a:spcPct val="115000"/>
              </a:lnSpc>
              <a:spcBef>
                <a:spcPts val="0"/>
              </a:spcBef>
              <a:spcAft>
                <a:spcPts val="0"/>
              </a:spcAft>
              <a:buClr>
                <a:schemeClr val="dk2"/>
              </a:buClr>
              <a:buSzPts val="1800"/>
              <a:buFont typeface="Open Sans"/>
              <a:buChar char="●"/>
            </a:pPr>
            <a:r>
              <a:rPr lang="en" sz="1800" b="0" i="0" u="none" strike="noStrike" cap="none">
                <a:solidFill>
                  <a:schemeClr val="dk2"/>
                </a:solidFill>
                <a:latin typeface="Open Sans"/>
                <a:ea typeface="Open Sans"/>
                <a:cs typeface="Open Sans"/>
                <a:sym typeface="Open Sans"/>
              </a:rPr>
              <a:t>Programs</a:t>
            </a:r>
            <a:endParaRPr sz="1800" b="0" i="0" u="none" strike="noStrike" cap="none">
              <a:solidFill>
                <a:schemeClr val="dk2"/>
              </a:solidFill>
              <a:latin typeface="Open Sans"/>
              <a:ea typeface="Open Sans"/>
              <a:cs typeface="Open Sans"/>
              <a:sym typeface="Open Sans"/>
            </a:endParaRPr>
          </a:p>
          <a:p>
            <a:pPr marL="457200" marR="0" lvl="0" indent="-342900" algn="l" rtl="0">
              <a:lnSpc>
                <a:spcPct val="115000"/>
              </a:lnSpc>
              <a:spcBef>
                <a:spcPts val="0"/>
              </a:spcBef>
              <a:spcAft>
                <a:spcPts val="0"/>
              </a:spcAft>
              <a:buClr>
                <a:schemeClr val="dk2"/>
              </a:buClr>
              <a:buSzPts val="1800"/>
              <a:buFont typeface="Open Sans"/>
              <a:buChar char="●"/>
            </a:pPr>
            <a:r>
              <a:rPr lang="en" sz="1800" b="0" i="0" u="none" strike="noStrike" cap="none">
                <a:solidFill>
                  <a:schemeClr val="dk2"/>
                </a:solidFill>
                <a:latin typeface="Open Sans"/>
                <a:ea typeface="Open Sans"/>
                <a:cs typeface="Open Sans"/>
                <a:sym typeface="Open Sans"/>
              </a:rPr>
              <a:t>Policies</a:t>
            </a:r>
            <a:endParaRPr sz="1800" b="0" i="0" u="none" strike="noStrike" cap="none">
              <a:solidFill>
                <a:schemeClr val="dk2"/>
              </a:solidFill>
              <a:latin typeface="Open Sans"/>
              <a:ea typeface="Open Sans"/>
              <a:cs typeface="Open Sans"/>
              <a:sym typeface="Open Sans"/>
            </a:endParaRPr>
          </a:p>
          <a:p>
            <a:pPr marL="457200" marR="0" lvl="0" indent="-342900" algn="l" rtl="0">
              <a:lnSpc>
                <a:spcPct val="115000"/>
              </a:lnSpc>
              <a:spcBef>
                <a:spcPts val="0"/>
              </a:spcBef>
              <a:spcAft>
                <a:spcPts val="0"/>
              </a:spcAft>
              <a:buClr>
                <a:schemeClr val="dk2"/>
              </a:buClr>
              <a:buSzPts val="1800"/>
              <a:buFont typeface="Open Sans"/>
              <a:buChar char="●"/>
            </a:pPr>
            <a:r>
              <a:rPr lang="en" sz="1800" b="0" i="0" u="none" strike="noStrike" cap="none">
                <a:solidFill>
                  <a:schemeClr val="dk2"/>
                </a:solidFill>
                <a:latin typeface="Open Sans"/>
                <a:ea typeface="Open Sans"/>
                <a:cs typeface="Open Sans"/>
                <a:sym typeface="Open Sans"/>
              </a:rPr>
              <a:t>Personnel</a:t>
            </a:r>
            <a:endParaRPr sz="1800" b="0" i="0" u="none" strike="noStrike" cap="none">
              <a:solidFill>
                <a:schemeClr val="dk2"/>
              </a:solidFill>
              <a:latin typeface="Open Sans"/>
              <a:ea typeface="Open Sans"/>
              <a:cs typeface="Open Sans"/>
              <a:sym typeface="Open Sans"/>
            </a:endParaRPr>
          </a:p>
          <a:p>
            <a:pPr marL="914400" marR="0" lvl="0" indent="0" algn="l" rtl="0">
              <a:lnSpc>
                <a:spcPct val="115000"/>
              </a:lnSpc>
              <a:spcBef>
                <a:spcPts val="1200"/>
              </a:spcBef>
              <a:spcAft>
                <a:spcPts val="1200"/>
              </a:spcAft>
              <a:buClr>
                <a:srgbClr val="000000"/>
              </a:buClr>
              <a:buSzPts val="1800"/>
              <a:buFont typeface="Arial"/>
              <a:buNone/>
            </a:pPr>
            <a:endParaRPr sz="1800" b="0" i="0" u="none" strike="noStrike" cap="none">
              <a:solidFill>
                <a:schemeClr val="dk2"/>
              </a:solidFill>
              <a:latin typeface="Open Sans"/>
              <a:ea typeface="Open Sans"/>
              <a:cs typeface="Open Sans"/>
              <a:sym typeface="Open Sans"/>
            </a:endParaRPr>
          </a:p>
        </p:txBody>
      </p:sp>
      <p:sp>
        <p:nvSpPr>
          <p:cNvPr id="180" name="Google Shape;180;p7"/>
          <p:cNvSpPr txBox="1"/>
          <p:nvPr/>
        </p:nvSpPr>
        <p:spPr>
          <a:xfrm>
            <a:off x="4077925" y="1542525"/>
            <a:ext cx="3981900" cy="15714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15000"/>
              </a:lnSpc>
              <a:spcBef>
                <a:spcPts val="0"/>
              </a:spcBef>
              <a:spcAft>
                <a:spcPts val="0"/>
              </a:spcAft>
              <a:buClr>
                <a:schemeClr val="dk2"/>
              </a:buClr>
              <a:buSzPts val="1800"/>
              <a:buFont typeface="Open Sans"/>
              <a:buChar char="●"/>
            </a:pPr>
            <a:r>
              <a:rPr lang="en" sz="1800" b="0" i="0" u="none" strike="noStrike" cap="none">
                <a:solidFill>
                  <a:schemeClr val="dk2"/>
                </a:solidFill>
                <a:latin typeface="Open Sans"/>
                <a:ea typeface="Open Sans"/>
                <a:cs typeface="Open Sans"/>
                <a:sym typeface="Open Sans"/>
              </a:rPr>
              <a:t>Capacity-Building: General</a:t>
            </a:r>
            <a:endParaRPr sz="1800" b="0" i="0" u="none" strike="noStrike" cap="none">
              <a:solidFill>
                <a:schemeClr val="dk2"/>
              </a:solidFill>
              <a:latin typeface="Open Sans"/>
              <a:ea typeface="Open Sans"/>
              <a:cs typeface="Open Sans"/>
              <a:sym typeface="Open Sans"/>
            </a:endParaRPr>
          </a:p>
          <a:p>
            <a:pPr marL="457200" marR="0" lvl="0" indent="-342900" algn="l" rtl="0">
              <a:lnSpc>
                <a:spcPct val="115000"/>
              </a:lnSpc>
              <a:spcBef>
                <a:spcPts val="0"/>
              </a:spcBef>
              <a:spcAft>
                <a:spcPts val="0"/>
              </a:spcAft>
              <a:buClr>
                <a:schemeClr val="dk2"/>
              </a:buClr>
              <a:buSzPts val="1800"/>
              <a:buFont typeface="Open Sans"/>
              <a:buChar char="●"/>
            </a:pPr>
            <a:r>
              <a:rPr lang="en" sz="1800" b="0" i="0" u="none" strike="noStrike" cap="none">
                <a:solidFill>
                  <a:schemeClr val="dk2"/>
                </a:solidFill>
                <a:latin typeface="Open Sans"/>
                <a:ea typeface="Open Sans"/>
                <a:cs typeface="Open Sans"/>
                <a:sym typeface="Open Sans"/>
              </a:rPr>
              <a:t>Capacity-Building: Equity</a:t>
            </a:r>
            <a:endParaRPr sz="1800" b="0" i="0" u="none" strike="noStrike" cap="none">
              <a:solidFill>
                <a:schemeClr val="dk2"/>
              </a:solidFill>
              <a:latin typeface="Open Sans"/>
              <a:ea typeface="Open Sans"/>
              <a:cs typeface="Open Sans"/>
              <a:sym typeface="Open Sans"/>
            </a:endParaRPr>
          </a:p>
          <a:p>
            <a:pPr marL="457200" marR="0" lvl="0" indent="-342900" algn="l" rtl="0">
              <a:lnSpc>
                <a:spcPct val="115000"/>
              </a:lnSpc>
              <a:spcBef>
                <a:spcPts val="0"/>
              </a:spcBef>
              <a:spcAft>
                <a:spcPts val="0"/>
              </a:spcAft>
              <a:buClr>
                <a:schemeClr val="dk2"/>
              </a:buClr>
              <a:buSzPts val="1800"/>
              <a:buFont typeface="Open Sans"/>
              <a:buChar char="●"/>
            </a:pPr>
            <a:r>
              <a:rPr lang="en" sz="1800" b="0" i="0" u="none" strike="noStrike" cap="none">
                <a:solidFill>
                  <a:schemeClr val="dk2"/>
                </a:solidFill>
                <a:latin typeface="Open Sans"/>
                <a:ea typeface="Open Sans"/>
                <a:cs typeface="Open Sans"/>
                <a:sym typeface="Open Sans"/>
              </a:rPr>
              <a:t>Culturally Relevant Curriculum</a:t>
            </a:r>
            <a:endParaRPr sz="1800" b="0" i="0" u="none" strike="noStrike" cap="none">
              <a:solidFill>
                <a:schemeClr val="dk2"/>
              </a:solidFill>
              <a:latin typeface="Open Sans"/>
              <a:ea typeface="Open Sans"/>
              <a:cs typeface="Open Sans"/>
              <a:sym typeface="Open Sans"/>
            </a:endParaRPr>
          </a:p>
          <a:p>
            <a:pPr marL="914400" marR="0" lvl="0" indent="0" algn="l" rtl="0">
              <a:lnSpc>
                <a:spcPct val="115000"/>
              </a:lnSpc>
              <a:spcBef>
                <a:spcPts val="1200"/>
              </a:spcBef>
              <a:spcAft>
                <a:spcPts val="1200"/>
              </a:spcAft>
              <a:buClr>
                <a:srgbClr val="000000"/>
              </a:buClr>
              <a:buSzPts val="1800"/>
              <a:buFont typeface="Arial"/>
              <a:buNone/>
            </a:pPr>
            <a:endParaRPr sz="1800" b="0" i="0" u="none" strike="noStrike" cap="none">
              <a:solidFill>
                <a:schemeClr val="dk2"/>
              </a:solidFill>
              <a:latin typeface="Open Sans"/>
              <a:ea typeface="Open Sans"/>
              <a:cs typeface="Open Sans"/>
              <a:sym typeface="Open Sans"/>
            </a:endParaRPr>
          </a:p>
        </p:txBody>
      </p:sp>
      <p:sp>
        <p:nvSpPr>
          <p:cNvPr id="181" name="Google Shape;181;p7"/>
          <p:cNvSpPr txBox="1"/>
          <p:nvPr/>
        </p:nvSpPr>
        <p:spPr>
          <a:xfrm>
            <a:off x="875700" y="3113925"/>
            <a:ext cx="7392600" cy="15714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800"/>
              <a:buFont typeface="Arial"/>
              <a:buNone/>
            </a:pPr>
            <a:r>
              <a:rPr lang="en" sz="1800" b="0" i="1" u="none" strike="noStrike" cap="none">
                <a:solidFill>
                  <a:schemeClr val="dk2"/>
                </a:solidFill>
                <a:latin typeface="Open Sans"/>
                <a:ea typeface="Open Sans"/>
                <a:cs typeface="Open Sans"/>
                <a:sym typeface="Open Sans"/>
              </a:rPr>
              <a:t>Clearly delineate different types of activities and goals (e.g capacity-building, programs, etc...), rather than discussing numerous types of activities under the same goal.  (CUE Review)</a:t>
            </a:r>
            <a:endParaRPr sz="1800" b="0" i="1" u="none" strike="noStrike" cap="none">
              <a:solidFill>
                <a:schemeClr val="dk2"/>
              </a:solidFill>
              <a:latin typeface="Open Sans"/>
              <a:ea typeface="Open Sans"/>
              <a:cs typeface="Open Sans"/>
              <a:sym typeface="Open Sans"/>
            </a:endParaRPr>
          </a:p>
          <a:p>
            <a:pPr marL="914400" marR="0" lvl="0" indent="0" algn="l" rtl="0">
              <a:lnSpc>
                <a:spcPct val="115000"/>
              </a:lnSpc>
              <a:spcBef>
                <a:spcPts val="1200"/>
              </a:spcBef>
              <a:spcAft>
                <a:spcPts val="1200"/>
              </a:spcAft>
              <a:buClr>
                <a:srgbClr val="000000"/>
              </a:buClr>
              <a:buSzPts val="1800"/>
              <a:buFont typeface="Arial"/>
              <a:buNone/>
            </a:pPr>
            <a:endParaRPr sz="1800" b="0" i="0" u="none" strike="noStrike" cap="none">
              <a:solidFill>
                <a:schemeClr val="dk2"/>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8"/>
          <p:cNvSpPr txBox="1">
            <a:spLocks noGrp="1"/>
          </p:cNvSpPr>
          <p:nvPr>
            <p:ph type="title"/>
          </p:nvPr>
        </p:nvSpPr>
        <p:spPr>
          <a:xfrm>
            <a:off x="403875" y="226700"/>
            <a:ext cx="8520600" cy="10458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600"/>
              <a:buNone/>
            </a:pPr>
            <a:r>
              <a:rPr lang="en"/>
              <a:t>SEAP Metrics:</a:t>
            </a:r>
            <a:endParaRPr/>
          </a:p>
        </p:txBody>
      </p:sp>
      <p:sp>
        <p:nvSpPr>
          <p:cNvPr id="187" name="Google Shape;187;p8"/>
          <p:cNvSpPr txBox="1">
            <a:spLocks noGrp="1"/>
          </p:cNvSpPr>
          <p:nvPr>
            <p:ph type="body" idx="1"/>
          </p:nvPr>
        </p:nvSpPr>
        <p:spPr>
          <a:xfrm>
            <a:off x="403875" y="2867600"/>
            <a:ext cx="8520600" cy="18090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1800"/>
              <a:buNone/>
            </a:pPr>
            <a:r>
              <a:rPr lang="en"/>
              <a:t>For each Metric &amp; DI student group in the plan:</a:t>
            </a:r>
            <a:endParaRPr/>
          </a:p>
          <a:p>
            <a:pPr marL="457200" lvl="0" indent="-342900" algn="l" rtl="0">
              <a:lnSpc>
                <a:spcPct val="115000"/>
              </a:lnSpc>
              <a:spcBef>
                <a:spcPts val="1200"/>
              </a:spcBef>
              <a:spcAft>
                <a:spcPts val="0"/>
              </a:spcAft>
              <a:buSzPts val="1800"/>
              <a:buChar char="●"/>
            </a:pPr>
            <a:r>
              <a:rPr lang="en"/>
              <a:t>Target Outcomes by year</a:t>
            </a:r>
            <a:endParaRPr/>
          </a:p>
          <a:p>
            <a:pPr marL="457200" lvl="0" indent="-342900" algn="l" rtl="0">
              <a:lnSpc>
                <a:spcPct val="115000"/>
              </a:lnSpc>
              <a:spcBef>
                <a:spcPts val="0"/>
              </a:spcBef>
              <a:spcAft>
                <a:spcPts val="0"/>
              </a:spcAft>
              <a:buSzPts val="1800"/>
              <a:buChar char="●"/>
            </a:pPr>
            <a:r>
              <a:rPr lang="en"/>
              <a:t>Structural Impediments</a:t>
            </a:r>
            <a:endParaRPr/>
          </a:p>
          <a:p>
            <a:pPr marL="457200" lvl="0" indent="-342900" algn="l" rtl="0">
              <a:lnSpc>
                <a:spcPct val="115000"/>
              </a:lnSpc>
              <a:spcBef>
                <a:spcPts val="0"/>
              </a:spcBef>
              <a:spcAft>
                <a:spcPts val="0"/>
              </a:spcAft>
              <a:buSzPts val="1800"/>
              <a:buChar char="●"/>
            </a:pPr>
            <a:r>
              <a:rPr lang="en"/>
              <a:t>Proposed changes:  “process/policy/practice/culture” </a:t>
            </a:r>
            <a:endParaRPr/>
          </a:p>
          <a:p>
            <a:pPr marL="457200" lvl="0" indent="-342900" algn="l" rtl="0">
              <a:lnSpc>
                <a:spcPct val="115000"/>
              </a:lnSpc>
              <a:spcBef>
                <a:spcPts val="0"/>
              </a:spcBef>
              <a:spcAft>
                <a:spcPts val="0"/>
              </a:spcAft>
              <a:buSzPts val="1800"/>
              <a:buChar char="●"/>
            </a:pPr>
            <a:r>
              <a:rPr lang="en"/>
              <a:t>Target audience &amp; Support needed</a:t>
            </a:r>
            <a:endParaRPr/>
          </a:p>
        </p:txBody>
      </p:sp>
      <p:pic>
        <p:nvPicPr>
          <p:cNvPr id="188" name="Google Shape;188;p8"/>
          <p:cNvPicPr preferRelativeResize="0"/>
          <p:nvPr/>
        </p:nvPicPr>
        <p:blipFill rotWithShape="1">
          <a:blip r:embed="rId3">
            <a:alphaModFix/>
          </a:blip>
          <a:srcRect/>
          <a:stretch/>
        </p:blipFill>
        <p:spPr>
          <a:xfrm>
            <a:off x="311700" y="1192100"/>
            <a:ext cx="8520602" cy="137965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10"/>
          <p:cNvPicPr preferRelativeResize="0"/>
          <p:nvPr/>
        </p:nvPicPr>
        <p:blipFill rotWithShape="1">
          <a:blip r:embed="rId3">
            <a:alphaModFix/>
          </a:blip>
          <a:srcRect/>
          <a:stretch/>
        </p:blipFill>
        <p:spPr>
          <a:xfrm>
            <a:off x="474275" y="938975"/>
            <a:ext cx="5403123" cy="4084300"/>
          </a:xfrm>
          <a:prstGeom prst="rect">
            <a:avLst/>
          </a:prstGeom>
          <a:noFill/>
          <a:ln>
            <a:noFill/>
          </a:ln>
        </p:spPr>
      </p:pic>
      <p:sp>
        <p:nvSpPr>
          <p:cNvPr id="194" name="Google Shape;194;p10"/>
          <p:cNvSpPr txBox="1"/>
          <p:nvPr/>
        </p:nvSpPr>
        <p:spPr>
          <a:xfrm>
            <a:off x="6178800" y="938975"/>
            <a:ext cx="2653500" cy="2621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 sz="1500" b="1">
                <a:latin typeface="Calibri"/>
                <a:ea typeface="Calibri"/>
                <a:cs typeface="Calibri"/>
                <a:sym typeface="Calibri"/>
              </a:rPr>
              <a:t>Definition:</a:t>
            </a:r>
            <a:endParaRPr sz="1500" b="1">
              <a:latin typeface="Calibri"/>
              <a:ea typeface="Calibri"/>
              <a:cs typeface="Calibri"/>
              <a:sym typeface="Calibri"/>
            </a:endParaRPr>
          </a:p>
          <a:p>
            <a:pPr marL="0" lvl="0" indent="0" algn="l" rtl="0">
              <a:lnSpc>
                <a:spcPct val="90000"/>
              </a:lnSpc>
              <a:spcBef>
                <a:spcPts val="1000"/>
              </a:spcBef>
              <a:spcAft>
                <a:spcPts val="0"/>
              </a:spcAft>
              <a:buNone/>
            </a:pPr>
            <a:r>
              <a:rPr lang="en" sz="1500">
                <a:latin typeface="Calibri"/>
                <a:ea typeface="Calibri"/>
                <a:cs typeface="Calibri"/>
                <a:sym typeface="Calibri"/>
              </a:rPr>
              <a:t>Among all applicants who indicated an intent to enroll in the selected college in the selected year as a non-special admit student for the first time, the proportion of cohort students who enrolled in the same community college in the selected year.</a:t>
            </a:r>
            <a:endParaRPr sz="1500">
              <a:latin typeface="Calibri"/>
              <a:ea typeface="Calibri"/>
              <a:cs typeface="Calibri"/>
              <a:sym typeface="Calibri"/>
            </a:endParaRPr>
          </a:p>
        </p:txBody>
      </p:sp>
      <p:sp>
        <p:nvSpPr>
          <p:cNvPr id="195" name="Google Shape;195;p10"/>
          <p:cNvSpPr txBox="1">
            <a:spLocks noGrp="1"/>
          </p:cNvSpPr>
          <p:nvPr>
            <p:ph type="title"/>
          </p:nvPr>
        </p:nvSpPr>
        <p:spPr>
          <a:xfrm>
            <a:off x="311700" y="0"/>
            <a:ext cx="8520600" cy="1110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4000"/>
              <a:buNone/>
            </a:pPr>
            <a:r>
              <a:rPr lang="en"/>
              <a:t>Metric 1: Successful Enrollment in the first year</a:t>
            </a:r>
            <a:endParaRPr/>
          </a:p>
          <a:p>
            <a:pPr marL="0" lvl="0" indent="0" algn="l" rtl="0">
              <a:lnSpc>
                <a:spcPct val="100000"/>
              </a:lnSpc>
              <a:spcBef>
                <a:spcPts val="0"/>
              </a:spcBef>
              <a:spcAft>
                <a:spcPts val="0"/>
              </a:spcAft>
              <a:buSzPts val="4000"/>
              <a:buNone/>
            </a:pPr>
            <a:r>
              <a:rPr lang="en" sz="1377" b="0">
                <a:solidFill>
                  <a:srgbClr val="333333"/>
                </a:solidFill>
              </a:rPr>
              <a:t>(Leads: Mary Ho &amp; Manuel Alejandro Pérez)</a:t>
            </a:r>
            <a:endParaRPr sz="1377" b="0">
              <a:solidFill>
                <a:srgbClr val="33333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1"/>
          <p:cNvSpPr txBox="1">
            <a:spLocks noGrp="1"/>
          </p:cNvSpPr>
          <p:nvPr>
            <p:ph type="title"/>
          </p:nvPr>
        </p:nvSpPr>
        <p:spPr>
          <a:xfrm>
            <a:off x="311700" y="234475"/>
            <a:ext cx="8678400" cy="12861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Metric 1(Enrollment): Structural Impediments</a:t>
            </a:r>
            <a:endParaRPr/>
          </a:p>
          <a:p>
            <a:pPr marL="0" lvl="0" indent="0" algn="l" rtl="0">
              <a:lnSpc>
                <a:spcPct val="115000"/>
              </a:lnSpc>
              <a:spcBef>
                <a:spcPts val="1200"/>
              </a:spcBef>
              <a:spcAft>
                <a:spcPts val="1200"/>
              </a:spcAft>
              <a:buSzPct val="235294"/>
              <a:buNone/>
            </a:pPr>
            <a:r>
              <a:rPr lang="en" sz="1700">
                <a:solidFill>
                  <a:srgbClr val="333333"/>
                </a:solidFill>
              </a:rPr>
              <a:t>What is the college’s current process/policy/practice/culture that impedes equitable outcomes for this population?</a:t>
            </a:r>
            <a:endParaRPr sz="1700"/>
          </a:p>
        </p:txBody>
      </p:sp>
      <p:sp>
        <p:nvSpPr>
          <p:cNvPr id="201" name="Google Shape;201;p11"/>
          <p:cNvSpPr txBox="1"/>
          <p:nvPr/>
        </p:nvSpPr>
        <p:spPr>
          <a:xfrm>
            <a:off x="854775" y="1612700"/>
            <a:ext cx="7112100" cy="22626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15000"/>
              </a:lnSpc>
              <a:spcBef>
                <a:spcPts val="1200"/>
              </a:spcBef>
              <a:spcAft>
                <a:spcPts val="0"/>
              </a:spcAft>
              <a:buClr>
                <a:srgbClr val="333333"/>
              </a:buClr>
              <a:buSzPts val="2000"/>
              <a:buFont typeface="PT Sans Narrow"/>
              <a:buChar char="●"/>
            </a:pPr>
            <a:r>
              <a:rPr lang="en" sz="2000" b="0" i="0" u="none" strike="noStrike" cap="none">
                <a:solidFill>
                  <a:srgbClr val="333333"/>
                </a:solidFill>
                <a:latin typeface="PT Sans Narrow"/>
                <a:ea typeface="PT Sans Narrow"/>
                <a:cs typeface="PT Sans Narrow"/>
                <a:sym typeface="PT Sans Narrow"/>
              </a:rPr>
              <a:t>No interventions and programs that directly support Black/African American students except Umoja.</a:t>
            </a:r>
            <a:endParaRPr sz="2000" b="0" i="0" u="none" strike="noStrike" cap="none">
              <a:solidFill>
                <a:srgbClr val="333333"/>
              </a:solidFill>
              <a:latin typeface="PT Sans Narrow"/>
              <a:ea typeface="PT Sans Narrow"/>
              <a:cs typeface="PT Sans Narrow"/>
              <a:sym typeface="PT Sans Narrow"/>
            </a:endParaRPr>
          </a:p>
          <a:p>
            <a:pPr marL="457200" marR="0" lvl="0" indent="-355600" algn="l" rtl="0">
              <a:lnSpc>
                <a:spcPct val="115000"/>
              </a:lnSpc>
              <a:spcBef>
                <a:spcPts val="0"/>
              </a:spcBef>
              <a:spcAft>
                <a:spcPts val="0"/>
              </a:spcAft>
              <a:buClr>
                <a:srgbClr val="333333"/>
              </a:buClr>
              <a:buSzPts val="2000"/>
              <a:buFont typeface="PT Sans Narrow"/>
              <a:buChar char="●"/>
            </a:pPr>
            <a:r>
              <a:rPr lang="en" sz="2000" b="0" i="0" u="none" strike="noStrike" cap="none">
                <a:solidFill>
                  <a:srgbClr val="333333"/>
                </a:solidFill>
                <a:latin typeface="PT Sans Narrow"/>
                <a:ea typeface="PT Sans Narrow"/>
                <a:cs typeface="PT Sans Narrow"/>
                <a:sym typeface="PT Sans Narrow"/>
              </a:rPr>
              <a:t>Lack of qualitative data to understand our and Black/African American student experience.</a:t>
            </a:r>
            <a:endParaRPr sz="2000" b="0" i="0" u="none" strike="noStrike" cap="none">
              <a:solidFill>
                <a:srgbClr val="333333"/>
              </a:solidFill>
              <a:latin typeface="PT Sans Narrow"/>
              <a:ea typeface="PT Sans Narrow"/>
              <a:cs typeface="PT Sans Narrow"/>
              <a:sym typeface="PT Sans Narrow"/>
            </a:endParaRPr>
          </a:p>
          <a:p>
            <a:pPr marL="457200" marR="0" lvl="0" indent="-355600" algn="l" rtl="0">
              <a:lnSpc>
                <a:spcPct val="115000"/>
              </a:lnSpc>
              <a:spcBef>
                <a:spcPts val="0"/>
              </a:spcBef>
              <a:spcAft>
                <a:spcPts val="0"/>
              </a:spcAft>
              <a:buClr>
                <a:srgbClr val="333333"/>
              </a:buClr>
              <a:buSzPts val="2000"/>
              <a:buFont typeface="PT Sans Narrow"/>
              <a:buChar char="●"/>
            </a:pPr>
            <a:r>
              <a:rPr lang="en" sz="2000" b="0" i="0" u="none" strike="noStrike" cap="none">
                <a:solidFill>
                  <a:srgbClr val="333333"/>
                </a:solidFill>
                <a:latin typeface="PT Sans Narrow"/>
                <a:ea typeface="PT Sans Narrow"/>
                <a:cs typeface="PT Sans Narrow"/>
                <a:sym typeface="PT Sans Narrow"/>
              </a:rPr>
              <a:t>Financial barriers to enrollment (enrollment fees, cost of living, other basic needs, etc.)</a:t>
            </a:r>
            <a:endParaRPr sz="2000" b="0" i="0" u="none" strike="noStrike" cap="none">
              <a:solidFill>
                <a:srgbClr val="000000"/>
              </a:solidFill>
              <a:latin typeface="PT Sans Narrow"/>
              <a:ea typeface="PT Sans Narrow"/>
              <a:cs typeface="PT Sans Narrow"/>
              <a:sym typeface="PT Sans Narrow"/>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16ef046cff1_0_5"/>
          <p:cNvSpPr txBox="1">
            <a:spLocks noGrp="1"/>
          </p:cNvSpPr>
          <p:nvPr>
            <p:ph type="title"/>
          </p:nvPr>
        </p:nvSpPr>
        <p:spPr>
          <a:xfrm>
            <a:off x="311700" y="234475"/>
            <a:ext cx="8633400" cy="1019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22448"/>
              <a:buNone/>
            </a:pPr>
            <a:r>
              <a:rPr lang="en" sz="3266"/>
              <a:t>Metric 1 (Enrollment): Recommendations for Planning &amp; Action</a:t>
            </a:r>
            <a:endParaRPr sz="3266"/>
          </a:p>
          <a:p>
            <a:pPr marL="0" lvl="0" indent="0" algn="l" rtl="0">
              <a:lnSpc>
                <a:spcPct val="115000"/>
              </a:lnSpc>
              <a:spcBef>
                <a:spcPts val="1200"/>
              </a:spcBef>
              <a:spcAft>
                <a:spcPts val="0"/>
              </a:spcAft>
              <a:buNone/>
            </a:pPr>
            <a:r>
              <a:rPr lang="en" sz="1650">
                <a:solidFill>
                  <a:srgbClr val="333333"/>
                </a:solidFill>
              </a:rPr>
              <a:t>What equity-minded process/policy/practice/culture would facilitate a shift to equitable outcomes for this population?</a:t>
            </a:r>
            <a:endParaRPr/>
          </a:p>
          <a:p>
            <a:pPr marL="0" lvl="0" indent="0" algn="l" rtl="0">
              <a:lnSpc>
                <a:spcPct val="115000"/>
              </a:lnSpc>
              <a:spcBef>
                <a:spcPts val="1200"/>
              </a:spcBef>
              <a:spcAft>
                <a:spcPts val="1200"/>
              </a:spcAft>
              <a:buSzPct val="235294"/>
              <a:buNone/>
            </a:pPr>
            <a:endParaRPr sz="1700"/>
          </a:p>
        </p:txBody>
      </p:sp>
      <p:sp>
        <p:nvSpPr>
          <p:cNvPr id="207" name="Google Shape;207;g16ef046cff1_0_5"/>
          <p:cNvSpPr txBox="1"/>
          <p:nvPr/>
        </p:nvSpPr>
        <p:spPr>
          <a:xfrm>
            <a:off x="831750" y="1364150"/>
            <a:ext cx="7112100" cy="3570900"/>
          </a:xfrm>
          <a:prstGeom prst="rect">
            <a:avLst/>
          </a:prstGeom>
          <a:noFill/>
          <a:ln>
            <a:noFill/>
          </a:ln>
        </p:spPr>
        <p:txBody>
          <a:bodyPr spcFirstLastPara="1" wrap="square" lIns="91425" tIns="91425" rIns="91425" bIns="91425" anchor="t" anchorCtr="0">
            <a:spAutoFit/>
          </a:bodyPr>
          <a:lstStyle/>
          <a:p>
            <a:pPr marL="457200" lvl="0" indent="-355600" algn="l" rtl="0">
              <a:lnSpc>
                <a:spcPct val="90000"/>
              </a:lnSpc>
              <a:spcBef>
                <a:spcPts val="1000"/>
              </a:spcBef>
              <a:spcAft>
                <a:spcPts val="0"/>
              </a:spcAft>
              <a:buClr>
                <a:srgbClr val="333333"/>
              </a:buClr>
              <a:buSzPts val="2000"/>
              <a:buFont typeface="PT Sans Narrow"/>
              <a:buChar char="●"/>
            </a:pPr>
            <a:r>
              <a:rPr lang="en" sz="2000">
                <a:latin typeface="PT Sans Narrow"/>
                <a:ea typeface="PT Sans Narrow"/>
                <a:cs typeface="PT Sans Narrow"/>
                <a:sym typeface="PT Sans Narrow"/>
              </a:rPr>
              <a:t>Implement regular qualitative and quantitative tools to capture the Black experience for students, faculty, staff, and administration at Cañada.</a:t>
            </a:r>
            <a:endParaRPr sz="2000">
              <a:latin typeface="PT Sans Narrow"/>
              <a:ea typeface="PT Sans Narrow"/>
              <a:cs typeface="PT Sans Narrow"/>
              <a:sym typeface="PT Sans Narrow"/>
            </a:endParaRPr>
          </a:p>
          <a:p>
            <a:pPr marL="457200" lvl="0" indent="-355600" algn="l" rtl="0">
              <a:lnSpc>
                <a:spcPct val="90000"/>
              </a:lnSpc>
              <a:spcBef>
                <a:spcPts val="0"/>
              </a:spcBef>
              <a:spcAft>
                <a:spcPts val="0"/>
              </a:spcAft>
              <a:buClr>
                <a:srgbClr val="333333"/>
              </a:buClr>
              <a:buSzPts val="2000"/>
              <a:buFont typeface="PT Sans Narrow"/>
              <a:buChar char="●"/>
            </a:pPr>
            <a:r>
              <a:rPr lang="en" sz="2000">
                <a:latin typeface="PT Sans Narrow"/>
                <a:ea typeface="PT Sans Narrow"/>
                <a:cs typeface="PT Sans Narrow"/>
                <a:sym typeface="PT Sans Narrow"/>
              </a:rPr>
              <a:t>Increase support and institutionalization of UMOJA program deliverables, strategies, and structure. </a:t>
            </a:r>
            <a:endParaRPr sz="2000">
              <a:latin typeface="PT Sans Narrow"/>
              <a:ea typeface="PT Sans Narrow"/>
              <a:cs typeface="PT Sans Narrow"/>
              <a:sym typeface="PT Sans Narrow"/>
            </a:endParaRPr>
          </a:p>
          <a:p>
            <a:pPr marL="457200" lvl="0" indent="-355600" algn="l" rtl="0">
              <a:lnSpc>
                <a:spcPct val="90000"/>
              </a:lnSpc>
              <a:spcBef>
                <a:spcPts val="0"/>
              </a:spcBef>
              <a:spcAft>
                <a:spcPts val="0"/>
              </a:spcAft>
              <a:buClr>
                <a:srgbClr val="333333"/>
              </a:buClr>
              <a:buSzPts val="2000"/>
              <a:buFont typeface="PT Sans Narrow"/>
              <a:buChar char="●"/>
            </a:pPr>
            <a:r>
              <a:rPr lang="en" sz="2000">
                <a:latin typeface="PT Sans Narrow"/>
                <a:ea typeface="PT Sans Narrow"/>
                <a:cs typeface="PT Sans Narrow"/>
                <a:sym typeface="PT Sans Narrow"/>
              </a:rPr>
              <a:t>Institutionalization of strategic plans for college outreach and recruitment of Black/African American students.</a:t>
            </a:r>
            <a:endParaRPr sz="2000">
              <a:latin typeface="PT Sans Narrow"/>
              <a:ea typeface="PT Sans Narrow"/>
              <a:cs typeface="PT Sans Narrow"/>
              <a:sym typeface="PT Sans Narrow"/>
            </a:endParaRPr>
          </a:p>
          <a:p>
            <a:pPr marL="457200" lvl="0" indent="-355600" algn="l" rtl="0">
              <a:lnSpc>
                <a:spcPct val="90000"/>
              </a:lnSpc>
              <a:spcBef>
                <a:spcPts val="0"/>
              </a:spcBef>
              <a:spcAft>
                <a:spcPts val="0"/>
              </a:spcAft>
              <a:buClr>
                <a:srgbClr val="333333"/>
              </a:buClr>
              <a:buSzPts val="2000"/>
              <a:buFont typeface="PT Sans Narrow"/>
              <a:buChar char="●"/>
            </a:pPr>
            <a:r>
              <a:rPr lang="en" sz="2000">
                <a:latin typeface="PT Sans Narrow"/>
                <a:ea typeface="PT Sans Narrow"/>
                <a:cs typeface="PT Sans Narrow"/>
                <a:sym typeface="PT Sans Narrow"/>
              </a:rPr>
              <a:t>Implementation of affinity groups for Black-African American faculty, staff, and administration.</a:t>
            </a:r>
            <a:endParaRPr sz="2000">
              <a:latin typeface="PT Sans Narrow"/>
              <a:ea typeface="PT Sans Narrow"/>
              <a:cs typeface="PT Sans Narrow"/>
              <a:sym typeface="PT Sans Narrow"/>
            </a:endParaRPr>
          </a:p>
          <a:p>
            <a:pPr marL="457200" lvl="0" indent="-355600" algn="l" rtl="0">
              <a:lnSpc>
                <a:spcPct val="90000"/>
              </a:lnSpc>
              <a:spcBef>
                <a:spcPts val="0"/>
              </a:spcBef>
              <a:spcAft>
                <a:spcPts val="0"/>
              </a:spcAft>
              <a:buClr>
                <a:srgbClr val="333333"/>
              </a:buClr>
              <a:buSzPts val="2000"/>
              <a:buFont typeface="PT Sans Narrow"/>
              <a:buChar char="●"/>
            </a:pPr>
            <a:r>
              <a:rPr lang="en" sz="2000">
                <a:latin typeface="PT Sans Narrow"/>
                <a:ea typeface="PT Sans Narrow"/>
                <a:cs typeface="PT Sans Narrow"/>
                <a:sym typeface="PT Sans Narrow"/>
              </a:rPr>
              <a:t>Implementation of Senate Bill 893 to address financial barriers by reducing and eliminating enrollment fees.</a:t>
            </a:r>
            <a:endParaRPr sz="2000">
              <a:solidFill>
                <a:srgbClr val="333333"/>
              </a:solidFill>
              <a:latin typeface="PT Sans Narrow"/>
              <a:ea typeface="PT Sans Narrow"/>
              <a:cs typeface="PT Sans Narrow"/>
              <a:sym typeface="PT Sans Narrow"/>
            </a:endParaRP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1965</Words>
  <Application>Microsoft Office PowerPoint</Application>
  <PresentationFormat>On-screen Show (16:9)</PresentationFormat>
  <Paragraphs>162</Paragraphs>
  <Slides>23</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Open Sans</vt:lpstr>
      <vt:lpstr>Times New Roman</vt:lpstr>
      <vt:lpstr>PT Sans Narrow</vt:lpstr>
      <vt:lpstr>Arial</vt:lpstr>
      <vt:lpstr>Calibri</vt:lpstr>
      <vt:lpstr>Tropic</vt:lpstr>
      <vt:lpstr>Office Theme</vt:lpstr>
      <vt:lpstr>Student Equity and Achievement Program (SEAP) Plan, 2022-2025 </vt:lpstr>
      <vt:lpstr>EMP Goal #2: Equity-Minded and Antiracist College Culture</vt:lpstr>
      <vt:lpstr>Overview: Student Equity and Achievement (SEA) Program</vt:lpstr>
      <vt:lpstr>Current Planning Cycle: SEAP Plan, 2022-2025</vt:lpstr>
      <vt:lpstr>CUE Review Recommendations: Equity Assets </vt:lpstr>
      <vt:lpstr>SEAP Metrics:</vt:lpstr>
      <vt:lpstr>Metric 1: Successful Enrollment in the first year (Leads: Mary Ho &amp; Manuel Alejandro Pérez)</vt:lpstr>
      <vt:lpstr>Metric 1(Enrollment): Structural Impediments What is the college’s current process/policy/practice/culture that impedes equitable outcomes for this population?</vt:lpstr>
      <vt:lpstr>Metric 1 (Enrollment): Recommendations for Planning &amp; Action What equity-minded process/policy/practice/culture would facilitate a shift to equitable outcomes for this population? </vt:lpstr>
      <vt:lpstr>Metric 2: Completed Transfer-Level Math and English (Lead: Karen Engel)  </vt:lpstr>
      <vt:lpstr>Metric 2 (Math &amp; English): Structural Impediments What is the college’s current process/policy/practice/culture that impedes equitable outcomes for this population?</vt:lpstr>
      <vt:lpstr>Metric 2 (Math &amp; English):  Recommendations for Planning &amp; Action What equity-minded process/policy/practice/culture would facilitate a shift to equitable outcomes for this population? </vt:lpstr>
      <vt:lpstr>Metric 3: Persistence (Leads: Alison Field &amp; Manuel Alejandro Pérez)</vt:lpstr>
      <vt:lpstr>Metric 3 (Persistence): Structural Impediments What is the college’s current process/policy/practice/culture that impedes equitable outcomes for this population?</vt:lpstr>
      <vt:lpstr>Metric 3 (Persistence): Recommendations for Planning &amp; Action What equity-minded process/policy/practice/culture would facilitate a shift to equitable outcomes for this population? </vt:lpstr>
      <vt:lpstr>Metric 4: Completion (Lead: Alex Claxton)</vt:lpstr>
      <vt:lpstr>Metric 4 (Completion): Structural Impediments What is the college’s current process/policy/practice/culture that impedes equitable outcomes for this population?</vt:lpstr>
      <vt:lpstr>Metric 4 (Completion): Recommendations for Planning &amp; Action What equity-minded process/policy/practice/culture would facilitate a shift to equitable outcomes for this population? </vt:lpstr>
      <vt:lpstr>Metric 5: Transfer (Leads: Mary Ho &amp; Max Hartman)</vt:lpstr>
      <vt:lpstr>Metric 5 (Transfer): Structural Impediments What is the college’s current process/policy/practice/culture that impedes equitable outcomes for this population?</vt:lpstr>
      <vt:lpstr>Metric 5 (Transfer): Recommendations for Planning &amp; Action What equity-minded process/policy/practice/culture would facilitate a shift to equitable outcomes for this population? </vt:lpstr>
      <vt:lpstr>Feedback/Discussion</vt:lpstr>
      <vt:lpstr>Wrap-up: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Equity and Achievement Program (SEAP) Plan, 2022-2025 </dc:title>
  <dc:creator>Ho, Mary</dc:creator>
  <cp:lastModifiedBy>Hui, Jamie</cp:lastModifiedBy>
  <cp:revision>1</cp:revision>
  <dcterms:modified xsi:type="dcterms:W3CDTF">2022-10-27T20:39:29Z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0x010100203BFB088C890E4DB3B0274A90C1B61A</vt:lpwstr>
  </property>
</Properties>
</file>