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C08FA-A9AF-439D-9CE4-22D41CDB0E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C8944-0D54-48A7-A498-B75A824D4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CBC35-94F0-4C74-9235-33FC9818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B1F0E-06D3-46FC-A4EA-E777C11F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82B2E-17D9-4766-968E-8B43495E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2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3CCD-C4BB-43F1-84E0-6C9F456A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C8738-03F0-468F-AA2B-A76050B21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119FD-7079-4B59-803C-4DF458B5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601F3-3E86-42C5-9C9A-1861CD99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3E121-00D4-4849-81C7-B61137D2E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4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49E909-D090-4884-AB8D-95C2EFD38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5161E-922A-479C-B3EC-CAFA0BD0A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D43D8-F4F4-44BB-82ED-4A730E6A3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BB488-1931-45D2-9027-66CFFBFE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E6544-14EC-4A6C-9FA7-1115611A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58A5-9012-47C1-B8FB-D0CD33AD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C3324-3D35-4474-89BC-B399651AC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AFD0-F7A7-4F54-A46B-DF3E4DAE9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FE1CB-C761-4642-A37B-B00A4BD7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77883-6479-4823-8A20-05733DFF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7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6E51C-2396-4816-901F-6C80BEC3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0C6FC-08DD-4396-9072-214F713BA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43EE2-D910-445B-A894-C6C2F429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896BB-58B7-49AB-848D-0DB39FE4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AB7F1-408F-4248-AC1C-BD3AA49B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9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C0F1-BD25-4730-98D2-AFAC6C1C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4F88D-1F19-4D4E-B4FB-BE1AA3FD9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B5E5B-FF74-402F-9567-4FFD9F6BF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2CF49-F567-4D16-B5CF-CC309435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219B3-9ED2-4268-8529-9905CECE0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34405-D697-464D-9FF9-6A26E326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1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39286-22E1-4ACB-A394-12501359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20704-ADF7-495A-B099-02838C23D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6A750-F59A-4D8C-8FB5-30A25A707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4C6A-0374-4AB4-879E-4D27ADA02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66C36-DD65-4FF7-AB77-8CBC444B9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1D1C1-A31E-4886-ABB5-06DF80CC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72F15A-A1B3-45A8-920B-19D86D07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8AD8C2-F33C-4A6D-B8FE-4283B04D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A65C-5D11-41E8-867E-A03B1BA4D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B974D-DDBF-4B75-A1E0-44054C14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DC0C2-5684-4365-9A3F-F511F4DC3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50403-27A8-4E1E-A886-051AE051F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8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35E94C-D0A2-44D9-9E0A-4C9C5991A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4D803-D512-4637-9113-CE721095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5D050-993C-4655-A4CA-685748A0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6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06A32-15F7-4109-9B41-75BDFCE3B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3D781-E7A3-4433-8900-CA91FBFA0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09C41-F5B4-4630-88A5-C92C73CDF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75C81-0C5D-45B9-86E2-5F304E23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BA229-5295-486E-AAE0-A0297F639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A39AC-620C-4230-ACF2-E5DCD57F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6C4E-E6CA-48C1-B989-BABE869C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FD88CF-AC34-4EAC-9D39-13707BE1D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441C6-FF1C-4123-B017-1FB9EFEF8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B892B-524E-4067-952E-33339CF6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E0FE4-2AAD-492A-8248-804C119D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4420C-9A19-4600-A4AD-093BAE30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9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E8E5F6-BFEE-4747-BCD3-9DF46E4D5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9A199-5DED-48CE-A2DD-099A3B47A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E0E1B-3FF6-4F09-BFF5-8094EE5CA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247F-0DCD-409B-86C3-915E4F44C6CA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BE549-793E-40C5-99BA-25005B2A3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4A8CC-991F-4C64-A9E4-25BBAD0F7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94F6-D4A2-4540-967B-A1FE993E6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 Review </a:t>
            </a:r>
            <a:br>
              <a:rPr lang="en-US" dirty="0"/>
            </a:br>
            <a:r>
              <a:rPr lang="en-US" dirty="0"/>
              <a:t>Timeline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0856D-0771-453D-90DB-539A2A63C3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March 14, 2024 </a:t>
            </a:r>
          </a:p>
        </p:txBody>
      </p:sp>
    </p:spTree>
    <p:extLst>
      <p:ext uri="{BB962C8B-B14F-4D97-AF65-F5344CB8AC3E}">
        <p14:creationId xmlns:p14="http://schemas.microsoft.com/office/powerpoint/2010/main" val="234172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FFC6EA-E2BF-4F9E-AC83-34A464A62036}"/>
              </a:ext>
            </a:extLst>
          </p:cNvPr>
          <p:cNvSpPr/>
          <p:nvPr/>
        </p:nvSpPr>
        <p:spPr>
          <a:xfrm>
            <a:off x="5963478" y="920621"/>
            <a:ext cx="50391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Important Dates for the 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2024-2025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 Program Review Cycle</a:t>
            </a:r>
          </a:p>
          <a:p>
            <a:endParaRPr lang="en-US" sz="2000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October 18, 2024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:  Submit your completed Comprehensive Program Review or Annual Update, Goals and Resource Requests in </a:t>
            </a:r>
            <a:r>
              <a:rPr lang="en-US" sz="2000" b="0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Nuventive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November 1, 2024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: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Deans and VPs provide feedback on submitted program reviews.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November 8, 2024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: Review your supervisor's feedback and incorporate it into a final submittal of your Comprehensive Program Review or Annual Plan in </a:t>
            </a:r>
            <a:r>
              <a:rPr lang="en-US" sz="2000" b="0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Nuventive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BE3E57-F17E-4DBE-A6A1-0A4FF8963579}"/>
              </a:ext>
            </a:extLst>
          </p:cNvPr>
          <p:cNvSpPr/>
          <p:nvPr/>
        </p:nvSpPr>
        <p:spPr>
          <a:xfrm>
            <a:off x="593034" y="920621"/>
            <a:ext cx="489336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Important Dates for the 2023-2024 Program Review Cycle</a:t>
            </a:r>
          </a:p>
          <a:p>
            <a:endParaRPr lang="en-US" sz="2000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October 13, 2023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:  Submit your completed Comprehensive Program Review or Annual Update, Goals and Resource Requests in </a:t>
            </a:r>
            <a:r>
              <a:rPr lang="en-US" sz="2000" b="0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TracDat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/Improve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October 27, 2023: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Deans and VPs provide feedback on submitted program reviews.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Before November 3, 2023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: Review your supervisor's feedback and incorporate it into a final submittal of your Comprehensive Program Review or Annual Plan in </a:t>
            </a:r>
            <a:r>
              <a:rPr lang="en-US" sz="2000" b="0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TracDat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/Improve</a:t>
            </a:r>
          </a:p>
        </p:txBody>
      </p:sp>
    </p:spTree>
    <p:extLst>
      <p:ext uri="{BB962C8B-B14F-4D97-AF65-F5344CB8AC3E}">
        <p14:creationId xmlns:p14="http://schemas.microsoft.com/office/powerpoint/2010/main" val="244505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849DA4-E8C7-4379-9837-1807061D9E8D}"/>
              </a:ext>
            </a:extLst>
          </p:cNvPr>
          <p:cNvSpPr/>
          <p:nvPr/>
        </p:nvSpPr>
        <p:spPr>
          <a:xfrm>
            <a:off x="417443" y="197346"/>
            <a:ext cx="1096286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2023-2024 Program Review Schedule (</a:t>
            </a:r>
            <a:r>
              <a:rPr lang="en-US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LAST YEAR</a:t>
            </a: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)</a:t>
            </a:r>
          </a:p>
          <a:p>
            <a:endParaRPr lang="en-US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June 15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Nuventive/Improve and Data Dashboards open; PRIE available to provide custom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August Flex Day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Program Review Training open to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September &amp; October Divisions/Department Meetings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Divisions or departments discuss program reviews at monthly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By October 13 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– all Comprehensive Program Reviews, Annual Updates, Goals and Resource Requests DUE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October 18 &amp; 25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Deans and VPs review and complete feedback for all program review materials at Cabinet meetings.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By October 27 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– Supervisors (Deans and VPs) complete their feedback on submitted program reviews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By November 3 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– All responses to supervisor feedback are due and final submittals of all program reviews and materials are DUE in Nuventive/Improve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November 14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- Administrative Program Review Peer Review 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November 15 &amp; 16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PBC Hosts Position Proposal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November 17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IPC Peer Review 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November 29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 – SSPC Peer Review session – special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December 7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Senates Prioritize Position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February Division/Department Meetings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Divisions/departments meet to prioritize non-personnel resource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February 7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Counseling/VPSS Office/Enrollment Services Department Meetings to prioritize non-personnel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March 15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IPC Instructional Program Review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March 20</a:t>
            </a:r>
            <a:r>
              <a:rPr lang="en-US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– PBC receives and certifies non-personnel resource request prioritizations</a:t>
            </a:r>
          </a:p>
        </p:txBody>
      </p:sp>
    </p:spTree>
    <p:extLst>
      <p:ext uri="{BB962C8B-B14F-4D97-AF65-F5344CB8AC3E}">
        <p14:creationId xmlns:p14="http://schemas.microsoft.com/office/powerpoint/2010/main" val="116226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849DA4-E8C7-4379-9837-1807061D9E8D}"/>
              </a:ext>
            </a:extLst>
          </p:cNvPr>
          <p:cNvSpPr/>
          <p:nvPr/>
        </p:nvSpPr>
        <p:spPr>
          <a:xfrm>
            <a:off x="135834" y="-248478"/>
            <a:ext cx="8408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r>
              <a:rPr lang="en-US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2024-2025 Program Review Schedule &amp; Deadlines - PROPOSED</a:t>
            </a:r>
          </a:p>
          <a:p>
            <a:endParaRPr lang="en-US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35AFE6-8E1D-4D68-A038-61B0A5BB7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643659"/>
              </p:ext>
            </p:extLst>
          </p:nvPr>
        </p:nvGraphicFramePr>
        <p:xfrm>
          <a:off x="135834" y="481128"/>
          <a:ext cx="11926957" cy="6339326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3144079">
                  <a:extLst>
                    <a:ext uri="{9D8B030D-6E8A-4147-A177-3AD203B41FA5}">
                      <a16:colId xmlns:a16="http://schemas.microsoft.com/office/drawing/2014/main" val="4217036007"/>
                    </a:ext>
                  </a:extLst>
                </a:gridCol>
                <a:gridCol w="8782878">
                  <a:extLst>
                    <a:ext uri="{9D8B030D-6E8A-4147-A177-3AD203B41FA5}">
                      <a16:colId xmlns:a16="http://schemas.microsoft.com/office/drawing/2014/main" val="2123977271"/>
                    </a:ext>
                  </a:extLst>
                </a:gridCol>
              </a:tblGrid>
              <a:tr h="512785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June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Nuventive/Improve and Data Dashboards open; PRIE available to provide custom data.  </a:t>
                      </a:r>
                      <a:r>
                        <a:rPr lang="en-US" sz="1600" b="0" i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PRIE data dashboards are updated.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74617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August Flex 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Program Review Training open to all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6350858"/>
                  </a:ext>
                </a:extLst>
              </a:tr>
              <a:tr h="632888">
                <a:tc>
                  <a:txBody>
                    <a:bodyPr/>
                    <a:lstStyle/>
                    <a:p>
                      <a:r>
                        <a:rPr lang="en-US" sz="16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September &amp; October Divisions/Department Meetings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Divisions or departments discuss program reviews at monthly meetings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830797"/>
                  </a:ext>
                </a:extLst>
              </a:tr>
              <a:tr h="502556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October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All Comprehensive Program Reviews, Annual Updates, Goals and Resource Requests DUE </a:t>
                      </a:r>
                      <a:r>
                        <a:rPr lang="en-US" sz="1600" b="0" i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899371"/>
                  </a:ext>
                </a:extLst>
              </a:tr>
              <a:tr h="41744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Supervisors (Deans and VPs) complete their feedback on submitted program reviews </a:t>
                      </a:r>
                      <a:r>
                        <a:rPr lang="en-US" sz="1600" b="0" i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40893"/>
                  </a:ext>
                </a:extLst>
              </a:tr>
              <a:tr h="59336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All responses to supervisor feedback are due and final submittals of all program reviews and materials are DUE </a:t>
                      </a:r>
                      <a:r>
                        <a:rPr lang="en-US" sz="1600" b="0" i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9147817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Administrative Peer Review session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0040919"/>
                  </a:ext>
                </a:extLst>
              </a:tr>
              <a:tr h="449518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20 &amp;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PBC Hosts Position Proposal Presentations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592302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December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SSPC Peer Review session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+mn-lt"/>
                        </a:rPr>
                        <a:t>(possibly move to spring?)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7376404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December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Senates Prioritize New Position Requests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+mn-lt"/>
                        </a:rPr>
                        <a:t>and Recommend to President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8717165"/>
                  </a:ext>
                </a:extLst>
              </a:tr>
              <a:tr h="632888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February and March Division/Department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Divisions/departments and VP Offices meet to prioritize non-personnel resource requests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4325425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March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IPC Peer Review session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038232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March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IPC Instructional Program Review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022093"/>
                  </a:ext>
                </a:extLst>
              </a:tr>
              <a:tr h="36165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March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PBC Certifies Prioritization Process &amp; Collects Division Summaries</a:t>
                      </a:r>
                      <a:endParaRPr lang="en-US" sz="16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072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8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849DA4-E8C7-4379-9837-1807061D9E8D}"/>
              </a:ext>
            </a:extLst>
          </p:cNvPr>
          <p:cNvSpPr/>
          <p:nvPr/>
        </p:nvSpPr>
        <p:spPr>
          <a:xfrm>
            <a:off x="135834" y="-248478"/>
            <a:ext cx="8408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r>
              <a:rPr lang="en-US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2024-2025 Program Review Schedule &amp; Deadlines – </a:t>
            </a:r>
            <a:r>
              <a:rPr lang="en-US" b="1" dirty="0">
                <a:solidFill>
                  <a:srgbClr val="FF0000"/>
                </a:solidFill>
                <a:latin typeface="Source Sans Pro" panose="020B0503030403020204" pitchFamily="34" charset="0"/>
              </a:rPr>
              <a:t>BOLD </a:t>
            </a:r>
            <a:r>
              <a:rPr lang="en-US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PROPOSAL for 2025-26</a:t>
            </a:r>
          </a:p>
          <a:p>
            <a:endParaRPr lang="en-US" b="1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35AFE6-8E1D-4D68-A038-61B0A5BB7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352790"/>
              </p:ext>
            </p:extLst>
          </p:nvPr>
        </p:nvGraphicFramePr>
        <p:xfrm>
          <a:off x="136358" y="481128"/>
          <a:ext cx="11926433" cy="6148394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3143555">
                  <a:extLst>
                    <a:ext uri="{9D8B030D-6E8A-4147-A177-3AD203B41FA5}">
                      <a16:colId xmlns:a16="http://schemas.microsoft.com/office/drawing/2014/main" val="4217036007"/>
                    </a:ext>
                  </a:extLst>
                </a:gridCol>
                <a:gridCol w="8782878">
                  <a:extLst>
                    <a:ext uri="{9D8B030D-6E8A-4147-A177-3AD203B41FA5}">
                      <a16:colId xmlns:a16="http://schemas.microsoft.com/office/drawing/2014/main" val="2123977271"/>
                    </a:ext>
                  </a:extLst>
                </a:gridCol>
              </a:tblGrid>
              <a:tr h="51060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June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Nuventive/Improve and Data Dashboards open; PRIE available to provide custom data.  PRIE data dashboards are updated.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74617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August Flex 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Program Review Training open to all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6350858"/>
                  </a:ext>
                </a:extLst>
              </a:tr>
              <a:tr h="555217"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September &amp; October Divisions/Department Meetings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Divisions or departments discuss program reviews at monthly meetings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830797"/>
                  </a:ext>
                </a:extLst>
              </a:tr>
              <a:tr h="44087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October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All Comprehensive Program Reviews, Annual Updates, Goals and Resource Requests DUE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899371"/>
                  </a:ext>
                </a:extLst>
              </a:tr>
              <a:tr h="366214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November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Supervisors (Deans and VPs) complete their feedback on submitted program reviews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40893"/>
                  </a:ext>
                </a:extLst>
              </a:tr>
              <a:tr h="520545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November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All responses to supervisor feedback are due and final submittals of all program reviews and materials are DUE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9147817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November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Classified Senate Hosts New Classified Position Presentations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2315691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November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IPC Hosts New Faculty Position Presentations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1583301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November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Administrative Peer Review session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0040919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December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Senates Prioritize New Position Requests and Recommend to President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8717165"/>
                  </a:ext>
                </a:extLst>
              </a:tr>
              <a:tr h="55521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February and March Division/Department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Divisions/departments and VP Offices meet to prioritize non-personnel resource requests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4325425"/>
                  </a:ext>
                </a:extLst>
              </a:tr>
              <a:tr h="33675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March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IPC Peer Review session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458932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March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PBC Certifies Prioritization Process &amp; Collects Division Summaries</a:t>
                      </a:r>
                      <a:endParaRPr lang="en-US" sz="14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189425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March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ource Sans Pro" panose="020B0503030403020204" pitchFamily="34" charset="0"/>
                        </a:rPr>
                        <a:t>IPC Instructional Program Review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022093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March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SSPC Peer Review 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900401"/>
                  </a:ext>
                </a:extLst>
              </a:tr>
              <a:tr h="31726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April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SSPC Program Review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782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231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804</Words>
  <Application>Microsoft Office PowerPoint</Application>
  <PresentationFormat>Widescreen</PresentationFormat>
  <Paragraphs>96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Source Sans Pro</vt:lpstr>
      <vt:lpstr>Office Theme</vt:lpstr>
      <vt:lpstr>Program Review  Timeline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PBC Program Review  Sub-Committee</dc:title>
  <dc:creator>Engel, Karen</dc:creator>
  <cp:lastModifiedBy>Claxton, Alexander</cp:lastModifiedBy>
  <cp:revision>13</cp:revision>
  <dcterms:created xsi:type="dcterms:W3CDTF">2024-02-28T17:21:39Z</dcterms:created>
  <dcterms:modified xsi:type="dcterms:W3CDTF">2024-02-28T22:05:38Z</dcterms:modified>
</cp:coreProperties>
</file>