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e7f9d3b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e7f9d3b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2e7f9d3b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2e7f9d3b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2e7f9d3b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2e7f9d3b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2e7f9d3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2e7f9d3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1c59ee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31c59ee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1c59ee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1c59ee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2e7f9d3b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2e7f9d3b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anadacollege.edu/highschoolstudents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anadacollege.edu/studentservices/" TargetMode="External"/><Relationship Id="rId4" Type="http://schemas.openxmlformats.org/officeDocument/2006/relationships/hyperlink" Target="https://www.canadacollege.edu/library/" TargetMode="External"/><Relationship Id="rId5" Type="http://schemas.openxmlformats.org/officeDocument/2006/relationships/hyperlink" Target="https://www.canadacollege.edu/counselingcenter/index.php" TargetMode="External"/><Relationship Id="rId6" Type="http://schemas.openxmlformats.org/officeDocument/2006/relationships/hyperlink" Target="https://www.canadacollege.edu/learningcenter/index.php" TargetMode="External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wnloads.smccd.edu/file/College-Connection-Concurrent-Enrollment-Program.pdf?s=/sites/downloads/studentforms&amp;du=/sites/downloads/studentforms/Shared%20Documents/College-Connection-Concurrent-Enrollment-Program.pdf" TargetMode="External"/><Relationship Id="rId4" Type="http://schemas.openxmlformats.org/officeDocument/2006/relationships/hyperlink" Target="https://downloads.smccd.edu/file/College-Connection-Concurrent-Enrollment-Program.pdf?s=/sites/downloads/studentforms&amp;du=/sites/downloads/studentforms/Shared%20Documents/College-Connection-Concurrent-Enrollment-Program.pdf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downloads.smccd.edu/file/College-Connection-Concurrent-Enrollment-Program.pdf?s=/sites/downloads/studentforms&amp;du=/sites/downloads/studentforms/Shared%20Documents/College-Connection-Concurrent-Enrollment-Program.pdf" TargetMode="External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ebschedule.smccd.edu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21188" y="3403100"/>
            <a:ext cx="7701600" cy="6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Garamond"/>
                <a:ea typeface="Garamond"/>
                <a:cs typeface="Garamond"/>
                <a:sym typeface="Garamond"/>
              </a:rPr>
              <a:t>Concurrent Enrollment</a:t>
            </a:r>
            <a:endParaRPr b="1" sz="3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Garamond"/>
                <a:ea typeface="Garamond"/>
                <a:cs typeface="Garamond"/>
                <a:sym typeface="Garamond"/>
              </a:rPr>
              <a:t>canadacollege.edu/concurrent</a:t>
            </a:r>
            <a:endParaRPr b="1" sz="2400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8663" y="276800"/>
            <a:ext cx="5646675" cy="253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4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aramond"/>
                <a:ea typeface="Garamond"/>
                <a:cs typeface="Garamond"/>
                <a:sym typeface="Garamond"/>
              </a:rPr>
              <a:t>Concurrent Enrollment Program 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57925" y="765775"/>
            <a:ext cx="4538400" cy="20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Get an early start on your college experience while still enrolled in high school.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All high school students from grade 9-12 or homeschooled can take advantage of this program.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Video: </a:t>
            </a:r>
            <a:r>
              <a:rPr lang="en" sz="24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https://www.canadacollege.edu/highschoolstudents/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1925" y="1064550"/>
            <a:ext cx="3937850" cy="28416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8600" y="66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aramond"/>
                <a:ea typeface="Garamond"/>
                <a:cs typeface="Garamond"/>
                <a:sym typeface="Garamond"/>
              </a:rPr>
              <a:t>Benefits</a:t>
            </a:r>
            <a:r>
              <a:rPr b="1" lang="en"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8600" y="953375"/>
            <a:ext cx="4488300" cy="3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 head start on your college degree while earning your high school diploma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Transition to college in a flexible, supportive and academically enriched environment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 refreshing Challenge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FREE Tuition!!!!!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950" y="1295500"/>
            <a:ext cx="4015525" cy="29625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Complete College Services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758025"/>
            <a:ext cx="8520600" cy="3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All of the services and facilities of the College are available to concurrent 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enrollment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students, including: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Quick link to </a:t>
            </a: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all </a:t>
            </a:r>
            <a:r>
              <a:rPr lang="en" sz="2400">
                <a:solidFill>
                  <a:srgbClr val="32865C"/>
                </a:solidFill>
                <a:highlight>
                  <a:srgbClr val="FFFFFF"/>
                </a:highlight>
                <a:uFill>
                  <a:noFill/>
                </a:uFill>
                <a:latin typeface="Garamond"/>
                <a:ea typeface="Garamond"/>
                <a:cs typeface="Garamond"/>
                <a:sym typeface="Garamond"/>
                <a:hlinkClick r:id="rId3"/>
              </a:rPr>
              <a:t>student services</a:t>
            </a:r>
            <a:endParaRPr sz="2400">
              <a:solidFill>
                <a:srgbClr val="32865C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" sz="2400">
                <a:solidFill>
                  <a:srgbClr val="32865C"/>
                </a:solidFill>
                <a:highlight>
                  <a:srgbClr val="FFFFFF"/>
                </a:highlight>
                <a:uFill>
                  <a:noFill/>
                </a:uFill>
                <a:latin typeface="Garamond"/>
                <a:ea typeface="Garamond"/>
                <a:cs typeface="Garamond"/>
                <a:sym typeface="Garamond"/>
                <a:hlinkClick r:id="rId4"/>
              </a:rPr>
              <a:t>College library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which is part of the Peninsula Library System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College </a:t>
            </a:r>
            <a:r>
              <a:rPr lang="en" sz="2400">
                <a:solidFill>
                  <a:srgbClr val="32865C"/>
                </a:solidFill>
                <a:highlight>
                  <a:srgbClr val="FFFFFF"/>
                </a:highlight>
                <a:uFill>
                  <a:noFill/>
                </a:uFill>
                <a:latin typeface="Garamond"/>
                <a:ea typeface="Garamond"/>
                <a:cs typeface="Garamond"/>
                <a:sym typeface="Garamond"/>
                <a:hlinkClick r:id="rId5"/>
              </a:rPr>
              <a:t>counseling and advising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which includes Educational Counseling, Career Services and Transfer Services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aramond"/>
              <a:buChar char="●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" sz="2400">
                <a:solidFill>
                  <a:srgbClr val="32865C"/>
                </a:solidFill>
                <a:highlight>
                  <a:srgbClr val="FFFFFF"/>
                </a:highlight>
                <a:uFill>
                  <a:noFill/>
                </a:uFill>
                <a:latin typeface="Garamond"/>
                <a:ea typeface="Garamond"/>
                <a:cs typeface="Garamond"/>
                <a:sym typeface="Garamond"/>
                <a:hlinkClick r:id="rId6"/>
              </a:rPr>
              <a:t>Learning Center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offers free tutoring and mentoring in math and reading, self-paced courses and computer and language labs.</a:t>
            </a:r>
            <a:endParaRPr sz="2400">
              <a:solidFill>
                <a:srgbClr val="32865C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9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How to Apply</a:t>
            </a:r>
            <a:endParaRPr b="1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01475" y="796200"/>
            <a:ext cx="5316300" cy="3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AutoNum type="arabicParenR"/>
            </a:pPr>
            <a:r>
              <a:rPr lang="en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Concurrent</a:t>
            </a:r>
            <a:r>
              <a:rPr lang="en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 Enrollment Form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AutoNum type="arabicParenR"/>
            </a:pPr>
            <a:r>
              <a:rPr lang="en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Apply for Cañada College</a:t>
            </a:r>
            <a:endParaRPr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AutoNum type="arabicParenR"/>
            </a:pP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Review college class schedule or meet with High School counselor to select your college courses </a:t>
            </a:r>
            <a:endParaRPr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AutoNum type="alphaLcParenR"/>
            </a:pP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If enrolling to an English or Math class or any that required a prerequisite class, you must make an </a:t>
            </a: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appointment</a:t>
            </a: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to see a cañada counselor. </a:t>
            </a:r>
            <a:endParaRPr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AutoNum type="arabicParenR"/>
            </a:pP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Submit</a:t>
            </a: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your </a:t>
            </a: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course</a:t>
            </a:r>
            <a:r>
              <a:rPr lang="en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request for concurrent enrollment via WEBSmart student portal</a:t>
            </a:r>
            <a:endParaRPr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0184" y="951763"/>
            <a:ext cx="2661240" cy="33782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41825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aramond"/>
                <a:ea typeface="Garamond"/>
                <a:cs typeface="Garamond"/>
                <a:sym typeface="Garamond"/>
              </a:rPr>
              <a:t>Steps to Complete the Form 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725750" y="727125"/>
            <a:ext cx="457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AutoNum type="arabicPeriod"/>
            </a:pP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Choose “General Concurrent Enrollment”</a:t>
            </a:r>
            <a:r>
              <a:rPr lang="en" u="sng">
                <a:solidFill>
                  <a:schemeClr val="accent5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Concurrent Enrollment Form </a:t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AutoNum type="arabicPeriod"/>
            </a:pP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Choose “Cañada </a:t>
            </a: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College</a:t>
            </a: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AutoNum type="arabicPeriod"/>
            </a:pP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Check Cañada Admission email for your student ID number (G# )</a:t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AutoNum type="arabicPeriod"/>
            </a:pP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Fill in the whole form as well </a:t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AutoNum type="arabicPeriod"/>
            </a:pPr>
            <a:r>
              <a:rPr lang="en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 fill in the box go to WebSchedule</a:t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88825"/>
            <a:ext cx="4851548" cy="39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Garamond"/>
                <a:ea typeface="Garamond"/>
                <a:cs typeface="Garamond"/>
                <a:sym typeface="Garamond"/>
              </a:rPr>
              <a:t>Choosing a Class via WebSchedule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WebSchedule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AutoNum type="arabicPeriod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Pick a term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AutoNum type="arabicPeriod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Choose the term you want to join cañada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AutoNum type="arabicPeriod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Search the subject you want to take the class of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AutoNum type="arabicPeriod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Pick the class you need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AutoNum type="arabicPeriod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Fill out the box section of the form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0" y="1797900"/>
            <a:ext cx="4960523" cy="23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aramond"/>
                <a:ea typeface="Garamond"/>
                <a:cs typeface="Garamond"/>
                <a:sym typeface="Garamond"/>
              </a:rPr>
              <a:t>Any Questions?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317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11700" y="1055875"/>
            <a:ext cx="433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Vivien Huynh (Admissions &amp; Records Assistant III)</a:t>
            </a:r>
            <a:endParaRPr b="1" sz="20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Student Services</a:t>
            </a:r>
            <a:r>
              <a:rPr lang="en" sz="2000">
                <a:solidFill>
                  <a:srgbClr val="333333"/>
                </a:solidFill>
                <a:highlight>
                  <a:srgbClr val="FAFAFA"/>
                </a:highlight>
                <a:latin typeface="Garamond"/>
                <a:ea typeface="Garamond"/>
                <a:cs typeface="Garamond"/>
                <a:sym typeface="Garamond"/>
              </a:rPr>
              <a:t> - </a:t>
            </a:r>
            <a:r>
              <a:rPr lang="en" sz="20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Admissions and </a:t>
            </a:r>
            <a:r>
              <a:rPr lang="en" sz="2000">
                <a:latin typeface="Garamond"/>
                <a:ea typeface="Garamond"/>
                <a:cs typeface="Garamond"/>
                <a:sym typeface="Garamond"/>
              </a:rPr>
              <a:t>Records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  <a:latin typeface="Garamond"/>
                <a:ea typeface="Garamond"/>
                <a:cs typeface="Garamond"/>
                <a:sym typeface="Garamond"/>
              </a:rPr>
              <a:t>huynhv@smccd.edu</a:t>
            </a:r>
            <a:endParaRPr sz="2000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(650) 306-3395</a:t>
            </a:r>
            <a:endParaRPr sz="20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913700" y="1001625"/>
            <a:ext cx="391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Garamond"/>
                <a:ea typeface="Garamond"/>
                <a:cs typeface="Garamond"/>
                <a:sym typeface="Garamond"/>
              </a:rPr>
              <a:t>Mayra Arellano (College Recruiter)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latin typeface="Garamond"/>
                <a:ea typeface="Garamond"/>
                <a:cs typeface="Garamond"/>
                <a:sym typeface="Garamond"/>
              </a:rPr>
              <a:t>President's Office - Marketing and Outreach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  <a:latin typeface="Garamond"/>
                <a:ea typeface="Garamond"/>
                <a:cs typeface="Garamond"/>
                <a:sym typeface="Garamond"/>
              </a:rPr>
              <a:t>arellanom@smccd.edu</a:t>
            </a:r>
            <a:endParaRPr sz="2000">
              <a:solidFill>
                <a:srgbClr val="38761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aramond"/>
                <a:ea typeface="Garamond"/>
                <a:cs typeface="Garamond"/>
                <a:sym typeface="Garamond"/>
              </a:rPr>
              <a:t>(650) 306-3166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0" y="4174425"/>
            <a:ext cx="9144001" cy="10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