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10"/>
  </p:notesMasterIdLst>
  <p:sldIdLst>
    <p:sldId id="256" r:id="rId2"/>
    <p:sldId id="257" r:id="rId3"/>
    <p:sldId id="286" r:id="rId4"/>
    <p:sldId id="284" r:id="rId5"/>
    <p:sldId id="285" r:id="rId6"/>
    <p:sldId id="287" r:id="rId7"/>
    <p:sldId id="258" r:id="rId8"/>
    <p:sldId id="259" r:id="rId9"/>
  </p:sldIdLst>
  <p:sldSz cx="9144000" cy="5143500" type="screen16x9"/>
  <p:notesSz cx="6858000" cy="9144000"/>
  <p:embeddedFontLst>
    <p:embeddedFont>
      <p:font typeface="Raleway" panose="020B0604020202020204" charset="0"/>
      <p:regular r:id="rId11"/>
      <p:bold r:id="rId12"/>
      <p:italic r:id="rId13"/>
      <p:boldItalic r:id="rId14"/>
    </p:embeddedFont>
    <p:embeddedFont>
      <p:font typeface="Abril Fatface" panose="020B0604020202020204" charset="0"/>
      <p:regular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721A8A1-3C07-4618-9051-BF85589DDBD0}">
  <a:tblStyle styleId="{7721A8A1-3C07-4618-9051-BF85589DDBD0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72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7989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5380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7484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3304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hape 9" descr="elegant_gradient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7679926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10"/>
          <p:cNvSpPr/>
          <p:nvPr/>
        </p:nvSpPr>
        <p:spPr>
          <a:xfrm>
            <a:off x="367900" y="505425"/>
            <a:ext cx="8049125" cy="4132625"/>
          </a:xfrm>
          <a:custGeom>
            <a:avLst/>
            <a:gdLst/>
            <a:ahLst/>
            <a:cxnLst/>
            <a:rect l="0" t="0" r="0" b="0"/>
            <a:pathLst>
              <a:path w="321965" h="165305" extrusionOk="0">
                <a:moveTo>
                  <a:pt x="17881" y="0"/>
                </a:moveTo>
                <a:lnTo>
                  <a:pt x="321965" y="0"/>
                </a:lnTo>
                <a:lnTo>
                  <a:pt x="321965" y="165305"/>
                </a:lnTo>
                <a:lnTo>
                  <a:pt x="17881" y="165305"/>
                </a:lnTo>
                <a:lnTo>
                  <a:pt x="18032" y="39617"/>
                </a:lnTo>
                <a:lnTo>
                  <a:pt x="0" y="22299"/>
                </a:lnTo>
                <a:lnTo>
                  <a:pt x="17881" y="22272"/>
                </a:lnTo>
                <a:close/>
              </a:path>
            </a:pathLst>
          </a:custGeom>
          <a:noFill/>
          <a:ln w="76200" cap="flat" cmpd="sng">
            <a:solidFill>
              <a:srgbClr val="000000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1339025" y="848825"/>
            <a:ext cx="5838600" cy="1159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hape 13" descr="elegant_gradient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2523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/>
          <p:nvPr/>
        </p:nvSpPr>
        <p:spPr>
          <a:xfrm>
            <a:off x="367900" y="505425"/>
            <a:ext cx="8049125" cy="4132625"/>
          </a:xfrm>
          <a:custGeom>
            <a:avLst/>
            <a:gdLst/>
            <a:ahLst/>
            <a:cxnLst/>
            <a:rect l="0" t="0" r="0" b="0"/>
            <a:pathLst>
              <a:path w="321965" h="165305" extrusionOk="0">
                <a:moveTo>
                  <a:pt x="17881" y="0"/>
                </a:moveTo>
                <a:lnTo>
                  <a:pt x="321965" y="0"/>
                </a:lnTo>
                <a:lnTo>
                  <a:pt x="321965" y="165305"/>
                </a:lnTo>
                <a:lnTo>
                  <a:pt x="17881" y="165305"/>
                </a:lnTo>
                <a:lnTo>
                  <a:pt x="18032" y="39617"/>
                </a:lnTo>
                <a:lnTo>
                  <a:pt x="0" y="22299"/>
                </a:lnTo>
                <a:lnTo>
                  <a:pt x="17881" y="22272"/>
                </a:lnTo>
                <a:close/>
              </a:path>
            </a:pathLst>
          </a:custGeom>
          <a:noFill/>
          <a:ln w="76200" cap="flat" cmpd="sng">
            <a:solidFill>
              <a:srgbClr val="000000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1351100" y="771900"/>
            <a:ext cx="5832600" cy="1159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5200"/>
            </a:lvl1pPr>
            <a:lvl2pPr lvl="1" rtl="0">
              <a:spcBef>
                <a:spcPts val="0"/>
              </a:spcBef>
              <a:buSzPct val="100000"/>
              <a:defRPr sz="5200"/>
            </a:lvl2pPr>
            <a:lvl3pPr lvl="2" rtl="0">
              <a:spcBef>
                <a:spcPts val="0"/>
              </a:spcBef>
              <a:buSzPct val="100000"/>
              <a:defRPr sz="5200"/>
            </a:lvl3pPr>
            <a:lvl4pPr lvl="3" rtl="0">
              <a:spcBef>
                <a:spcPts val="0"/>
              </a:spcBef>
              <a:buSzPct val="100000"/>
              <a:defRPr sz="5200"/>
            </a:lvl4pPr>
            <a:lvl5pPr lvl="4" rtl="0">
              <a:spcBef>
                <a:spcPts val="0"/>
              </a:spcBef>
              <a:buSzPct val="100000"/>
              <a:defRPr sz="5200"/>
            </a:lvl5pPr>
            <a:lvl6pPr lvl="5" rtl="0">
              <a:spcBef>
                <a:spcPts val="0"/>
              </a:spcBef>
              <a:buSzPct val="100000"/>
              <a:defRPr sz="5200"/>
            </a:lvl6pPr>
            <a:lvl7pPr lvl="6" rtl="0">
              <a:spcBef>
                <a:spcPts val="0"/>
              </a:spcBef>
              <a:buSzPct val="100000"/>
              <a:defRPr sz="5200"/>
            </a:lvl7pPr>
            <a:lvl8pPr lvl="7" rtl="0">
              <a:spcBef>
                <a:spcPts val="0"/>
              </a:spcBef>
              <a:buSzPct val="100000"/>
              <a:defRPr sz="5200"/>
            </a:lvl8pPr>
            <a:lvl9pPr lvl="8" rtl="0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51100" y="2485801"/>
            <a:ext cx="5832600" cy="78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Shape 28" descr="elegant_gradient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2523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Shape 29"/>
          <p:cNvSpPr/>
          <p:nvPr/>
        </p:nvSpPr>
        <p:spPr>
          <a:xfrm>
            <a:off x="515675" y="780975"/>
            <a:ext cx="2616300" cy="2299050"/>
          </a:xfrm>
          <a:custGeom>
            <a:avLst/>
            <a:gdLst/>
            <a:ahLst/>
            <a:cxnLst/>
            <a:rect l="0" t="0" r="0" b="0"/>
            <a:pathLst>
              <a:path w="104652" h="91962" extrusionOk="0">
                <a:moveTo>
                  <a:pt x="13884" y="0"/>
                </a:moveTo>
                <a:lnTo>
                  <a:pt x="104652" y="0"/>
                </a:lnTo>
                <a:lnTo>
                  <a:pt x="104652" y="91962"/>
                </a:lnTo>
                <a:lnTo>
                  <a:pt x="13884" y="91962"/>
                </a:lnTo>
                <a:lnTo>
                  <a:pt x="13884" y="26275"/>
                </a:lnTo>
                <a:lnTo>
                  <a:pt x="0" y="12391"/>
                </a:lnTo>
                <a:lnTo>
                  <a:pt x="13884" y="12391"/>
                </a:lnTo>
                <a:close/>
              </a:path>
            </a:pathLst>
          </a:custGeom>
          <a:noFill/>
          <a:ln w="76200" cap="flat" cmpd="sng">
            <a:solidFill>
              <a:srgbClr val="000000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604900" y="992250"/>
            <a:ext cx="2466600" cy="3933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220100" y="992250"/>
            <a:ext cx="2466599" cy="3933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hape 51" descr="elegant_gradient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7679926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Shape 52"/>
          <p:cNvSpPr/>
          <p:nvPr/>
        </p:nvSpPr>
        <p:spPr>
          <a:xfrm>
            <a:off x="367900" y="505425"/>
            <a:ext cx="8049125" cy="4132625"/>
          </a:xfrm>
          <a:custGeom>
            <a:avLst/>
            <a:gdLst/>
            <a:ahLst/>
            <a:cxnLst/>
            <a:rect l="0" t="0" r="0" b="0"/>
            <a:pathLst>
              <a:path w="321965" h="165305" extrusionOk="0">
                <a:moveTo>
                  <a:pt x="17881" y="0"/>
                </a:moveTo>
                <a:lnTo>
                  <a:pt x="321965" y="0"/>
                </a:lnTo>
                <a:lnTo>
                  <a:pt x="321965" y="165305"/>
                </a:lnTo>
                <a:lnTo>
                  <a:pt x="17881" y="165305"/>
                </a:lnTo>
                <a:lnTo>
                  <a:pt x="18032" y="39617"/>
                </a:lnTo>
                <a:lnTo>
                  <a:pt x="0" y="22299"/>
                </a:lnTo>
                <a:lnTo>
                  <a:pt x="17881" y="22272"/>
                </a:lnTo>
                <a:close/>
              </a:path>
            </a:pathLst>
          </a:custGeom>
          <a:noFill/>
          <a:ln w="76200" cap="flat" cmpd="sng">
            <a:solidFill>
              <a:srgbClr val="000000"/>
            </a:solidFill>
            <a:prstDash val="solid"/>
            <a:miter/>
            <a:headEnd type="none" w="lg" len="lg"/>
            <a:tailEnd type="none" w="lg" len="lg"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>
              <a:spcBef>
                <a:spcPts val="0"/>
              </a:spcBef>
              <a:buSzPct val="1000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>
              <a:spcBef>
                <a:spcPts val="0"/>
              </a:spcBef>
              <a:buSzPct val="1000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>
              <a:spcBef>
                <a:spcPts val="0"/>
              </a:spcBef>
              <a:buSzPct val="1000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>
              <a:spcBef>
                <a:spcPts val="0"/>
              </a:spcBef>
              <a:buSzPct val="1000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>
              <a:spcBef>
                <a:spcPts val="0"/>
              </a:spcBef>
              <a:buSzPct val="1000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>
              <a:spcBef>
                <a:spcPts val="0"/>
              </a:spcBef>
              <a:buSzPct val="1000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>
              <a:spcBef>
                <a:spcPts val="0"/>
              </a:spcBef>
              <a:buSzPct val="1000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>
              <a:spcBef>
                <a:spcPts val="0"/>
              </a:spcBef>
              <a:buSzPct val="1000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112850" y="599950"/>
            <a:ext cx="4016100" cy="357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C0CAFC"/>
              </a:buClr>
              <a:buSzPct val="100000"/>
              <a:buFont typeface="Raleway"/>
              <a:buChar char="▫"/>
              <a:defRPr sz="22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480"/>
              </a:spcBef>
              <a:buClr>
                <a:srgbClr val="BDECE5"/>
              </a:buClr>
              <a:buSzPct val="100000"/>
              <a:buFont typeface="Raleway"/>
              <a:buChar char="◦"/>
              <a:defRPr sz="22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480"/>
              </a:spcBef>
              <a:buSzPct val="100000"/>
              <a:buFont typeface="Raleway"/>
              <a:defRPr sz="22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360"/>
              </a:spcBef>
              <a:buSzPct val="100000"/>
              <a:buFont typeface="Raleway"/>
              <a:defRPr sz="22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360"/>
              </a:spcBef>
              <a:buSzPct val="100000"/>
              <a:buFont typeface="Raleway"/>
              <a:defRPr sz="22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360"/>
              </a:spcBef>
              <a:buSzPct val="100000"/>
              <a:buFont typeface="Raleway"/>
              <a:defRPr sz="22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360"/>
              </a:spcBef>
              <a:buSzPct val="100000"/>
              <a:buFont typeface="Raleway"/>
              <a:defRPr sz="22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360"/>
              </a:spcBef>
              <a:buSzPct val="100000"/>
              <a:buFont typeface="Raleway"/>
              <a:defRPr sz="22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360"/>
              </a:spcBef>
              <a:buSzPct val="100000"/>
              <a:buFont typeface="Raleway"/>
              <a:defRPr sz="2200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7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1339025" y="848825"/>
            <a:ext cx="5838600" cy="1159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Welcome to Cañada DEAC!</a:t>
            </a:r>
            <a:endParaRPr lang="en" dirty="0"/>
          </a:p>
        </p:txBody>
      </p:sp>
      <p:sp>
        <p:nvSpPr>
          <p:cNvPr id="2" name="TextBox 1"/>
          <p:cNvSpPr txBox="1"/>
          <p:nvPr/>
        </p:nvSpPr>
        <p:spPr>
          <a:xfrm>
            <a:off x="1339025" y="3257550"/>
            <a:ext cx="683895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u="sng" dirty="0" smtClean="0"/>
              <a:t>canadacollege.edu/</a:t>
            </a:r>
            <a:r>
              <a:rPr lang="en-US" sz="2400" u="sng" dirty="0" err="1" smtClean="0"/>
              <a:t>deac</a:t>
            </a:r>
            <a:endParaRPr lang="en-US" sz="2400" u="sng" dirty="0" smtClean="0"/>
          </a:p>
          <a:p>
            <a:pPr algn="r"/>
            <a:endParaRPr lang="en-US" sz="1800" dirty="0" smtClean="0"/>
          </a:p>
          <a:p>
            <a:pPr algn="r"/>
            <a:r>
              <a:rPr lang="en-US" sz="1800" dirty="0" smtClean="0"/>
              <a:t>Please grab a copy of the agenda and the previous minutes.</a:t>
            </a:r>
          </a:p>
          <a:p>
            <a:pPr algn="r"/>
            <a:r>
              <a:rPr lang="en-US" sz="1800" i="1" dirty="0" smtClean="0"/>
              <a:t>We are so glad you’re here.</a:t>
            </a:r>
            <a:endParaRPr lang="en-US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984250" y="1048150"/>
            <a:ext cx="2223988" cy="1907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 dirty="0" smtClean="0"/>
              <a:t>Updates:</a:t>
            </a:r>
            <a:br>
              <a:rPr lang="en" sz="2200" dirty="0" smtClean="0"/>
            </a:br>
            <a:r>
              <a:rPr lang="en" sz="2200" dirty="0" smtClean="0"/>
              <a:t>  </a:t>
            </a:r>
            <a:r>
              <a:rPr lang="en" sz="1600" dirty="0" smtClean="0"/>
              <a:t>A. </a:t>
            </a:r>
            <a:r>
              <a:rPr lang="en" sz="1600" dirty="0" smtClean="0"/>
              <a:t>Quest for Success</a:t>
            </a:r>
            <a:r>
              <a:rPr lang="en" sz="1600" dirty="0" smtClean="0"/>
              <a:t/>
            </a:r>
            <a:br>
              <a:rPr lang="en" sz="1600" dirty="0" smtClean="0"/>
            </a:br>
            <a:r>
              <a:rPr lang="en" sz="1600" dirty="0" smtClean="0"/>
              <a:t>   B. </a:t>
            </a:r>
            <a:r>
              <a:rPr lang="en" sz="1600" dirty="0" smtClean="0"/>
              <a:t>Vericite Testing</a:t>
            </a:r>
            <a:r>
              <a:rPr lang="en" sz="1600" dirty="0" smtClean="0"/>
              <a:t/>
            </a:r>
            <a:br>
              <a:rPr lang="en" sz="1600" dirty="0" smtClean="0"/>
            </a:br>
            <a:r>
              <a:rPr lang="en" sz="1600" dirty="0" smtClean="0"/>
              <a:t>   C. </a:t>
            </a:r>
            <a:r>
              <a:rPr lang="en" sz="1600" dirty="0" smtClean="0"/>
              <a:t>DE Accreditation</a:t>
            </a:r>
            <a:endParaRPr lang="en" sz="1600" dirty="0"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3522250" y="1611875"/>
            <a:ext cx="5081774" cy="7190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 b="1" dirty="0" smtClean="0">
                <a:highlight>
                  <a:srgbClr val="BDECE5"/>
                </a:highlight>
              </a:rPr>
              <a:t>Vericite Testing – Possibly over the summer</a:t>
            </a:r>
            <a:endParaRPr lang="en" sz="1200" b="1" dirty="0">
              <a:highlight>
                <a:srgbClr val="BDECE5"/>
              </a:highlight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 dirty="0" smtClean="0"/>
              <a:t>Skyline already piloting </a:t>
            </a:r>
            <a:r>
              <a:rPr lang="en-US" sz="1200" dirty="0" err="1" smtClean="0"/>
              <a:t>Vericite</a:t>
            </a:r>
            <a:endParaRPr lang="en" sz="1200" dirty="0"/>
          </a:p>
          <a:p>
            <a:pPr lvl="0" rtl="0">
              <a:spcBef>
                <a:spcPts val="0"/>
              </a:spcBef>
              <a:buNone/>
            </a:pPr>
            <a:endParaRPr sz="1200" b="1" dirty="0"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3522250" y="2486749"/>
            <a:ext cx="5082000" cy="826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 smtClean="0"/>
              <a:t>Accreditation Related to DE</a:t>
            </a:r>
            <a:endParaRPr lang="en" sz="1000" b="1" dirty="0" smtClean="0"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 smtClean="0"/>
              <a:t>We will begin working on this over the summer—a lot of accreditation information comes from DEAC.</a:t>
            </a:r>
            <a:endParaRPr lang="en" sz="1000" dirty="0" smtClean="0"/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000"/>
              <a:buFont typeface="Arial"/>
              <a:buNone/>
            </a:pPr>
            <a:endParaRPr sz="1000" dirty="0"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000" dirty="0"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522250" y="733426"/>
            <a:ext cx="5081774" cy="7226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 b="1" dirty="0" smtClean="0">
                <a:highlight>
                  <a:srgbClr val="C0CAFC"/>
                </a:highlight>
              </a:rPr>
              <a:t>Quest will be set up this summer.</a:t>
            </a:r>
            <a:endParaRPr lang="en" sz="1200" b="1" dirty="0">
              <a:highlight>
                <a:srgbClr val="C0CAFC"/>
              </a:highlight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 dirty="0" smtClean="0"/>
              <a:t>Bring it back to counseling and SS in the Fall for feedback.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 dirty="0" smtClean="0"/>
              <a:t>Outreach</a:t>
            </a:r>
            <a:endParaRPr lang="en" sz="1200"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2674447" y="3882257"/>
            <a:ext cx="5812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dk1"/>
              </a:buClr>
              <a:buSzPct val="91666"/>
            </a:pPr>
            <a:r>
              <a:rPr lang="en-US" sz="1200" b="1" u="sng" dirty="0" smtClean="0">
                <a:latin typeface="Raleway"/>
                <a:ea typeface="Raleway"/>
                <a:cs typeface="Raleway"/>
                <a:sym typeface="Raleway"/>
              </a:rPr>
              <a:t>GOOD NEWS</a:t>
            </a:r>
            <a:endParaRPr lang="en-US" sz="1200" b="1" u="sng" dirty="0">
              <a:latin typeface="Raleway"/>
              <a:ea typeface="Raleway"/>
              <a:cs typeface="Raleway"/>
              <a:sym typeface="Raleway"/>
            </a:endParaRPr>
          </a:p>
          <a:p>
            <a:pPr>
              <a:buClr>
                <a:schemeClr val="dk1"/>
              </a:buClr>
              <a:buSzPct val="91666"/>
            </a:pPr>
            <a:r>
              <a:rPr lang="en-US" sz="1200" dirty="0">
                <a:latin typeface="Raleway"/>
                <a:ea typeface="Raleway"/>
                <a:cs typeface="Raleway"/>
                <a:sym typeface="Raleway"/>
              </a:rPr>
              <a:t>We have been approved for a CIETL Coordinator for the next academic year!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ctrTitle" idx="4294967295"/>
          </p:nvPr>
        </p:nvSpPr>
        <p:spPr>
          <a:xfrm>
            <a:off x="1337375" y="821350"/>
            <a:ext cx="4065000" cy="1159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dirty="0" smtClean="0"/>
              <a:t>Action</a:t>
            </a:r>
            <a:endParaRPr lang="en" sz="6000" dirty="0"/>
          </a:p>
        </p:txBody>
      </p:sp>
      <p:sp>
        <p:nvSpPr>
          <p:cNvPr id="96" name="Shape 96"/>
          <p:cNvSpPr txBox="1">
            <a:spLocks noGrp="1"/>
          </p:cNvSpPr>
          <p:nvPr>
            <p:ph type="subTitle" idx="4294967295"/>
          </p:nvPr>
        </p:nvSpPr>
        <p:spPr>
          <a:xfrm>
            <a:off x="838200" y="2909900"/>
            <a:ext cx="6862487" cy="78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800" dirty="0" smtClean="0"/>
              <a:t>DE Drill &amp; Accessibility Habit</a:t>
            </a:r>
            <a:endParaRPr lang="en" sz="2800" dirty="0"/>
          </a:p>
        </p:txBody>
      </p:sp>
      <p:sp>
        <p:nvSpPr>
          <p:cNvPr id="97" name="Shape 97"/>
          <p:cNvSpPr/>
          <p:nvPr/>
        </p:nvSpPr>
        <p:spPr>
          <a:xfrm>
            <a:off x="7474686" y="1504424"/>
            <a:ext cx="282435" cy="269679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/>
          <p:nvPr/>
        </p:nvSpPr>
        <p:spPr>
          <a:xfrm rot="2466694">
            <a:off x="6715933" y="1316609"/>
            <a:ext cx="392403" cy="374679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/>
          <p:nvPr/>
        </p:nvSpPr>
        <p:spPr>
          <a:xfrm rot="-1609568">
            <a:off x="7746332" y="896084"/>
            <a:ext cx="282386" cy="269632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/>
          <p:nvPr/>
        </p:nvSpPr>
        <p:spPr>
          <a:xfrm rot="2926471">
            <a:off x="7823016" y="2108703"/>
            <a:ext cx="211468" cy="201916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/>
          <p:nvPr/>
        </p:nvSpPr>
        <p:spPr>
          <a:xfrm rot="-1609175">
            <a:off x="6942934" y="755895"/>
            <a:ext cx="190565" cy="181958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615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ctrTitle" idx="4294967295"/>
          </p:nvPr>
        </p:nvSpPr>
        <p:spPr>
          <a:xfrm>
            <a:off x="1337375" y="821350"/>
            <a:ext cx="4065000" cy="1159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dirty="0" smtClean="0"/>
              <a:t>Discussion</a:t>
            </a:r>
            <a:endParaRPr lang="en" sz="6000" dirty="0"/>
          </a:p>
        </p:txBody>
      </p:sp>
      <p:sp>
        <p:nvSpPr>
          <p:cNvPr id="96" name="Shape 96"/>
          <p:cNvSpPr txBox="1">
            <a:spLocks noGrp="1"/>
          </p:cNvSpPr>
          <p:nvPr>
            <p:ph type="subTitle" idx="4294967295"/>
          </p:nvPr>
        </p:nvSpPr>
        <p:spPr>
          <a:xfrm>
            <a:off x="838200" y="2909900"/>
            <a:ext cx="6862487" cy="78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800" dirty="0" smtClean="0"/>
              <a:t>DE Planning &amp; Review Cycle</a:t>
            </a:r>
            <a:endParaRPr lang="en" sz="2800" dirty="0"/>
          </a:p>
        </p:txBody>
      </p:sp>
      <p:sp>
        <p:nvSpPr>
          <p:cNvPr id="97" name="Shape 97"/>
          <p:cNvSpPr/>
          <p:nvPr/>
        </p:nvSpPr>
        <p:spPr>
          <a:xfrm>
            <a:off x="7474686" y="1504424"/>
            <a:ext cx="282435" cy="269679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/>
          <p:nvPr/>
        </p:nvSpPr>
        <p:spPr>
          <a:xfrm rot="2466694">
            <a:off x="6715933" y="1316609"/>
            <a:ext cx="392403" cy="374679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/>
          <p:nvPr/>
        </p:nvSpPr>
        <p:spPr>
          <a:xfrm rot="-1609568">
            <a:off x="7746332" y="896084"/>
            <a:ext cx="282386" cy="269632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/>
          <p:nvPr/>
        </p:nvSpPr>
        <p:spPr>
          <a:xfrm rot="2926471">
            <a:off x="7823016" y="2108703"/>
            <a:ext cx="211468" cy="201916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/>
          <p:nvPr/>
        </p:nvSpPr>
        <p:spPr>
          <a:xfrm rot="-1609175">
            <a:off x="6942934" y="755895"/>
            <a:ext cx="190565" cy="181958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335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ctrTitle" idx="4294967295"/>
          </p:nvPr>
        </p:nvSpPr>
        <p:spPr>
          <a:xfrm>
            <a:off x="1337375" y="821350"/>
            <a:ext cx="4065000" cy="1159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dirty="0" smtClean="0"/>
              <a:t>Discussion</a:t>
            </a:r>
            <a:endParaRPr lang="en" sz="6000" dirty="0"/>
          </a:p>
        </p:txBody>
      </p:sp>
      <p:sp>
        <p:nvSpPr>
          <p:cNvPr id="96" name="Shape 96"/>
          <p:cNvSpPr txBox="1">
            <a:spLocks noGrp="1"/>
          </p:cNvSpPr>
          <p:nvPr>
            <p:ph type="subTitle" idx="4294967295"/>
          </p:nvPr>
        </p:nvSpPr>
        <p:spPr>
          <a:xfrm>
            <a:off x="838199" y="2497389"/>
            <a:ext cx="6862487" cy="78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800" dirty="0" smtClean="0"/>
              <a:t>16-17 Progress Report Draft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2800" dirty="0" smtClean="0"/>
              <a:t>&amp;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2800" dirty="0" smtClean="0"/>
              <a:t>17-19 Strategic Plan</a:t>
            </a:r>
            <a:endParaRPr lang="en" sz="2800" dirty="0"/>
          </a:p>
        </p:txBody>
      </p:sp>
      <p:sp>
        <p:nvSpPr>
          <p:cNvPr id="97" name="Shape 97"/>
          <p:cNvSpPr/>
          <p:nvPr/>
        </p:nvSpPr>
        <p:spPr>
          <a:xfrm>
            <a:off x="7474686" y="1504424"/>
            <a:ext cx="282435" cy="269679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/>
          <p:nvPr/>
        </p:nvSpPr>
        <p:spPr>
          <a:xfrm rot="2466694">
            <a:off x="6715933" y="1316609"/>
            <a:ext cx="392403" cy="374679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/>
          <p:nvPr/>
        </p:nvSpPr>
        <p:spPr>
          <a:xfrm rot="-1609568">
            <a:off x="7746332" y="896084"/>
            <a:ext cx="282386" cy="269632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/>
          <p:nvPr/>
        </p:nvSpPr>
        <p:spPr>
          <a:xfrm rot="2926471">
            <a:off x="7823016" y="2108703"/>
            <a:ext cx="211468" cy="201916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/>
          <p:nvPr/>
        </p:nvSpPr>
        <p:spPr>
          <a:xfrm rot="-1609175">
            <a:off x="6942934" y="755895"/>
            <a:ext cx="190565" cy="181958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904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ctrTitle" idx="4294967295"/>
          </p:nvPr>
        </p:nvSpPr>
        <p:spPr>
          <a:xfrm>
            <a:off x="1337375" y="821350"/>
            <a:ext cx="4065000" cy="1159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dirty="0" smtClean="0"/>
              <a:t>Discussion</a:t>
            </a:r>
            <a:endParaRPr lang="en" sz="6000" dirty="0"/>
          </a:p>
        </p:txBody>
      </p:sp>
      <p:sp>
        <p:nvSpPr>
          <p:cNvPr id="96" name="Shape 96"/>
          <p:cNvSpPr txBox="1">
            <a:spLocks noGrp="1"/>
          </p:cNvSpPr>
          <p:nvPr>
            <p:ph type="subTitle" idx="4294967295"/>
          </p:nvPr>
        </p:nvSpPr>
        <p:spPr>
          <a:xfrm>
            <a:off x="838199" y="2497389"/>
            <a:ext cx="6862487" cy="78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800" dirty="0" smtClean="0"/>
              <a:t>Outline of Summer Pilot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2800" dirty="0" smtClean="0"/>
              <a:t>Cañada STOT</a:t>
            </a:r>
            <a:endParaRPr lang="en" sz="2800" dirty="0"/>
          </a:p>
        </p:txBody>
      </p:sp>
      <p:sp>
        <p:nvSpPr>
          <p:cNvPr id="97" name="Shape 97"/>
          <p:cNvSpPr/>
          <p:nvPr/>
        </p:nvSpPr>
        <p:spPr>
          <a:xfrm>
            <a:off x="7474686" y="1504424"/>
            <a:ext cx="282435" cy="269679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/>
          <p:nvPr/>
        </p:nvSpPr>
        <p:spPr>
          <a:xfrm rot="2466694">
            <a:off x="6715933" y="1316609"/>
            <a:ext cx="392403" cy="374679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/>
          <p:nvPr/>
        </p:nvSpPr>
        <p:spPr>
          <a:xfrm rot="-1609568">
            <a:off x="7746332" y="896084"/>
            <a:ext cx="282386" cy="269632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/>
          <p:nvPr/>
        </p:nvSpPr>
        <p:spPr>
          <a:xfrm rot="2926471">
            <a:off x="7823016" y="2108703"/>
            <a:ext cx="211468" cy="201916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/>
          <p:nvPr/>
        </p:nvSpPr>
        <p:spPr>
          <a:xfrm rot="-1609175">
            <a:off x="6942934" y="755895"/>
            <a:ext cx="190565" cy="181958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436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 descr="photo-1434030216411-0b793f4b4173.jpg"/>
          <p:cNvPicPr preferRelativeResize="0"/>
          <p:nvPr/>
        </p:nvPicPr>
        <p:blipFill rotWithShape="1">
          <a:blip r:embed="rId3">
            <a:alphaModFix/>
          </a:blip>
          <a:srcRect l="15229" r="15229"/>
          <a:stretch/>
        </p:blipFill>
        <p:spPr>
          <a:xfrm>
            <a:off x="5557550" y="542350"/>
            <a:ext cx="2822500" cy="40588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Shape 71"/>
          <p:cNvSpPr txBox="1">
            <a:spLocks noGrp="1"/>
          </p:cNvSpPr>
          <p:nvPr>
            <p:ph type="ctrTitle" idx="4294967295"/>
          </p:nvPr>
        </p:nvSpPr>
        <p:spPr>
          <a:xfrm>
            <a:off x="866274" y="778450"/>
            <a:ext cx="7420475" cy="73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dirty="0" smtClean="0"/>
              <a:t>We hope to see you next </a:t>
            </a:r>
            <a:r>
              <a:rPr lang="en" sz="3600" dirty="0" smtClean="0"/>
              <a:t>semester!</a:t>
            </a:r>
            <a:endParaRPr lang="en" sz="3600" dirty="0"/>
          </a:p>
        </p:txBody>
      </p:sp>
      <p:sp>
        <p:nvSpPr>
          <p:cNvPr id="72" name="Shape 72"/>
          <p:cNvSpPr txBox="1">
            <a:spLocks noGrp="1"/>
          </p:cNvSpPr>
          <p:nvPr>
            <p:ph type="subTitle" idx="4294967295"/>
          </p:nvPr>
        </p:nvSpPr>
        <p:spPr>
          <a:xfrm>
            <a:off x="948776" y="1732046"/>
            <a:ext cx="6823623" cy="251610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 u="sng" dirty="0" smtClean="0"/>
              <a:t>Next Meeting: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b="1" dirty="0" smtClean="0"/>
              <a:t>Thurs. </a:t>
            </a:r>
            <a:r>
              <a:rPr lang="en" sz="1800" b="1" dirty="0" smtClean="0"/>
              <a:t>Sept. 7th, </a:t>
            </a:r>
            <a:r>
              <a:rPr lang="en" sz="1800" b="1" dirty="0" smtClean="0"/>
              <a:t>2017 </a:t>
            </a:r>
            <a:r>
              <a:rPr lang="en" sz="1800" b="1" dirty="0" smtClean="0"/>
              <a:t>2:30pm-3:30pm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800" b="1" dirty="0" smtClean="0"/>
              <a:t>I</a:t>
            </a:r>
            <a:r>
              <a:rPr lang="en" sz="1800" b="1" dirty="0" smtClean="0"/>
              <a:t>n CIETL, 9-154</a:t>
            </a:r>
            <a:endParaRPr lang="en" sz="1800" b="1" dirty="0" smtClean="0"/>
          </a:p>
          <a:p>
            <a:pPr lvl="0" rtl="0">
              <a:spcBef>
                <a:spcPts val="0"/>
              </a:spcBef>
              <a:buNone/>
            </a:pPr>
            <a:endParaRPr lang="en" sz="1800" b="1" dirty="0"/>
          </a:p>
          <a:p>
            <a:pPr lvl="0" rtl="0">
              <a:spcBef>
                <a:spcPts val="0"/>
              </a:spcBef>
              <a:buNone/>
            </a:pPr>
            <a:r>
              <a:rPr lang="en" sz="1800" b="1" u="sng" dirty="0" smtClean="0"/>
              <a:t>For Next Time:</a:t>
            </a:r>
          </a:p>
          <a:p>
            <a:pPr lvl="0"/>
            <a:r>
              <a:rPr lang="en-US" sz="1400" dirty="0" smtClean="0"/>
              <a:t>DE Strategic Plan 2017 – 2019</a:t>
            </a:r>
          </a:p>
          <a:p>
            <a:pPr lvl="0"/>
            <a:r>
              <a:rPr lang="en-US" sz="1400" dirty="0" smtClean="0"/>
              <a:t>DE Progress Report 2016 – 2017</a:t>
            </a:r>
          </a:p>
          <a:p>
            <a:pPr lvl="0"/>
            <a:r>
              <a:rPr lang="en-US" sz="1400" dirty="0" smtClean="0"/>
              <a:t>DEAC By-Laws</a:t>
            </a:r>
          </a:p>
          <a:p>
            <a:pPr lvl="0"/>
            <a:r>
              <a:rPr lang="en-US" sz="1400" dirty="0" smtClean="0"/>
              <a:t>Cañada STOT</a:t>
            </a:r>
            <a:endParaRPr lang="en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1351100" y="771900"/>
            <a:ext cx="5832600" cy="1159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Thank you again for stopping by!</a:t>
            </a:r>
            <a:endParaRPr lang="en" dirty="0"/>
          </a:p>
        </p:txBody>
      </p:sp>
      <p:sp>
        <p:nvSpPr>
          <p:cNvPr id="79" name="Shape 79"/>
          <p:cNvSpPr txBox="1">
            <a:spLocks noGrp="1"/>
          </p:cNvSpPr>
          <p:nvPr>
            <p:ph type="subTitle" idx="1"/>
          </p:nvPr>
        </p:nvSpPr>
        <p:spPr>
          <a:xfrm>
            <a:off x="1822450" y="3324001"/>
            <a:ext cx="6470650" cy="78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Please share what we covered today with your colleagues</a:t>
            </a:r>
            <a:r>
              <a:rPr lang="en" dirty="0"/>
              <a:t>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lorizel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186</Words>
  <Application>Microsoft Office PowerPoint</Application>
  <PresentationFormat>On-screen Show (16:9)</PresentationFormat>
  <Paragraphs>38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Raleway</vt:lpstr>
      <vt:lpstr>Abril Fatface</vt:lpstr>
      <vt:lpstr>Arial</vt:lpstr>
      <vt:lpstr>Florizel template</vt:lpstr>
      <vt:lpstr>Welcome to Cañada DEAC!</vt:lpstr>
      <vt:lpstr>Updates:   A. Quest for Success    B. Vericite Testing    C. DE Accreditation</vt:lpstr>
      <vt:lpstr>Action</vt:lpstr>
      <vt:lpstr>Discussion</vt:lpstr>
      <vt:lpstr>Discussion</vt:lpstr>
      <vt:lpstr>Discussion</vt:lpstr>
      <vt:lpstr>We hope to see you next semester!</vt:lpstr>
      <vt:lpstr>Thank you again for stopping by!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Cañada DEAC!</dc:title>
  <dc:creator>Hughes, Allison</dc:creator>
  <cp:lastModifiedBy>Hughes, Allison</cp:lastModifiedBy>
  <cp:revision>9</cp:revision>
  <dcterms:modified xsi:type="dcterms:W3CDTF">2017-05-04T17:41:17Z</dcterms:modified>
</cp:coreProperties>
</file>