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57" r:id="rId3"/>
    <p:sldId id="286" r:id="rId4"/>
    <p:sldId id="284" r:id="rId5"/>
    <p:sldId id="285" r:id="rId6"/>
    <p:sldId id="287" r:id="rId7"/>
    <p:sldId id="258" r:id="rId8"/>
    <p:sldId id="259" r:id="rId9"/>
  </p:sldIdLst>
  <p:sldSz cx="9144000" cy="5143500" type="screen16x9"/>
  <p:notesSz cx="6858000" cy="9144000"/>
  <p:embeddedFontLst>
    <p:embeddedFont>
      <p:font typeface="Raleway" panose="020B0604020202020204" charset="0"/>
      <p:regular r:id="rId11"/>
      <p:bold r:id="rId12"/>
      <p:italic r:id="rId13"/>
      <p:boldItalic r:id="rId14"/>
    </p:embeddedFont>
    <p:embeddedFont>
      <p:font typeface="Abril Fatface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721A8A1-3C07-4618-9051-BF85589DDBD0}">
  <a:tblStyle styleId="{7721A8A1-3C07-4618-9051-BF85589DDBD0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7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7989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380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484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3304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 descr="elegant_gradi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67992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/>
          <p:nvPr/>
        </p:nvSpPr>
        <p:spPr>
          <a:xfrm>
            <a:off x="367900" y="505425"/>
            <a:ext cx="8049125" cy="4132625"/>
          </a:xfrm>
          <a:custGeom>
            <a:avLst/>
            <a:gdLst/>
            <a:ahLst/>
            <a:cxnLst/>
            <a:rect l="0" t="0" r="0" b="0"/>
            <a:pathLst>
              <a:path w="321965" h="165305" extrusionOk="0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 descr="elegant_gradi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2523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/>
          <p:nvPr/>
        </p:nvSpPr>
        <p:spPr>
          <a:xfrm>
            <a:off x="367900" y="505425"/>
            <a:ext cx="8049125" cy="4132625"/>
          </a:xfrm>
          <a:custGeom>
            <a:avLst/>
            <a:gdLst/>
            <a:ahLst/>
            <a:cxnLst/>
            <a:rect l="0" t="0" r="0" b="0"/>
            <a:pathLst>
              <a:path w="321965" h="165305" extrusionOk="0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5200"/>
            </a:lvl1pPr>
            <a:lvl2pPr lvl="1" rtl="0">
              <a:spcBef>
                <a:spcPts val="0"/>
              </a:spcBef>
              <a:buSzPct val="100000"/>
              <a:defRPr sz="5200"/>
            </a:lvl2pPr>
            <a:lvl3pPr lvl="2" rtl="0">
              <a:spcBef>
                <a:spcPts val="0"/>
              </a:spcBef>
              <a:buSzPct val="100000"/>
              <a:defRPr sz="5200"/>
            </a:lvl3pPr>
            <a:lvl4pPr lvl="3" rtl="0">
              <a:spcBef>
                <a:spcPts val="0"/>
              </a:spcBef>
              <a:buSzPct val="100000"/>
              <a:defRPr sz="5200"/>
            </a:lvl4pPr>
            <a:lvl5pPr lvl="4" rtl="0">
              <a:spcBef>
                <a:spcPts val="0"/>
              </a:spcBef>
              <a:buSzPct val="100000"/>
              <a:defRPr sz="5200"/>
            </a:lvl5pPr>
            <a:lvl6pPr lvl="5" rtl="0">
              <a:spcBef>
                <a:spcPts val="0"/>
              </a:spcBef>
              <a:buSzPct val="100000"/>
              <a:defRPr sz="5200"/>
            </a:lvl6pPr>
            <a:lvl7pPr lvl="6" rtl="0">
              <a:spcBef>
                <a:spcPts val="0"/>
              </a:spcBef>
              <a:buSzPct val="100000"/>
              <a:defRPr sz="5200"/>
            </a:lvl7pPr>
            <a:lvl8pPr lvl="7" rtl="0">
              <a:spcBef>
                <a:spcPts val="0"/>
              </a:spcBef>
              <a:buSzPct val="100000"/>
              <a:defRPr sz="5200"/>
            </a:lvl8pPr>
            <a:lvl9pPr lvl="8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51100" y="2485801"/>
            <a:ext cx="58326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hape 28" descr="elegant_gradi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2523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Shape 29"/>
          <p:cNvSpPr/>
          <p:nvPr/>
        </p:nvSpPr>
        <p:spPr>
          <a:xfrm>
            <a:off x="515675" y="780975"/>
            <a:ext cx="2616300" cy="2299050"/>
          </a:xfrm>
          <a:custGeom>
            <a:avLst/>
            <a:gdLst/>
            <a:ahLst/>
            <a:cxnLst/>
            <a:rect l="0" t="0" r="0" b="0"/>
            <a:pathLst>
              <a:path w="104652" h="91962" extrusionOk="0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220100" y="992250"/>
            <a:ext cx="2466599" cy="3933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 descr="elegant_gradi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67992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/>
          <p:nvPr/>
        </p:nvSpPr>
        <p:spPr>
          <a:xfrm>
            <a:off x="367900" y="505425"/>
            <a:ext cx="8049125" cy="4132625"/>
          </a:xfrm>
          <a:custGeom>
            <a:avLst/>
            <a:gdLst/>
            <a:ahLst/>
            <a:cxnLst/>
            <a:rect l="0" t="0" r="0" b="0"/>
            <a:pathLst>
              <a:path w="321965" h="165305" extrusionOk="0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buSzPct val="1000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0CAFC"/>
              </a:buClr>
              <a:buSzPct val="100000"/>
              <a:buFont typeface="Raleway"/>
              <a:buChar char="▫"/>
              <a:defRPr sz="22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480"/>
              </a:spcBef>
              <a:buClr>
                <a:srgbClr val="BDECE5"/>
              </a:buClr>
              <a:buSzPct val="100000"/>
              <a:buFont typeface="Raleway"/>
              <a:buChar char="◦"/>
              <a:defRPr sz="22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48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360"/>
              </a:spcBef>
              <a:buSzPct val="100000"/>
              <a:buFont typeface="Raleway"/>
              <a:defRPr sz="22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Welcome to Cañada DEAC!</a:t>
            </a:r>
            <a:endParaRPr lang="en" dirty="0"/>
          </a:p>
        </p:txBody>
      </p:sp>
      <p:sp>
        <p:nvSpPr>
          <p:cNvPr id="2" name="TextBox 1"/>
          <p:cNvSpPr txBox="1"/>
          <p:nvPr/>
        </p:nvSpPr>
        <p:spPr>
          <a:xfrm>
            <a:off x="1339025" y="3257550"/>
            <a:ext cx="68389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u="sng" dirty="0" smtClean="0"/>
              <a:t>canadacollege.edu/</a:t>
            </a:r>
            <a:r>
              <a:rPr lang="en-US" sz="2400" u="sng" dirty="0" err="1" smtClean="0"/>
              <a:t>deac</a:t>
            </a:r>
            <a:endParaRPr lang="en-US" sz="2400" u="sng" dirty="0" smtClean="0"/>
          </a:p>
          <a:p>
            <a:pPr algn="r"/>
            <a:endParaRPr lang="en-US" sz="1800" dirty="0" smtClean="0"/>
          </a:p>
          <a:p>
            <a:pPr algn="r"/>
            <a:r>
              <a:rPr lang="en-US" sz="1800" dirty="0" smtClean="0"/>
              <a:t>Please grab a copy of the agenda and the previous minutes.</a:t>
            </a:r>
          </a:p>
          <a:p>
            <a:pPr algn="r"/>
            <a:r>
              <a:rPr lang="en-US" sz="1800" i="1" dirty="0" smtClean="0"/>
              <a:t>We are so glad you’re here.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984250" y="1048150"/>
            <a:ext cx="2223988" cy="1907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 dirty="0" smtClean="0"/>
              <a:t>Updates:</a:t>
            </a:r>
            <a:br>
              <a:rPr lang="en" sz="2200" dirty="0" smtClean="0"/>
            </a:br>
            <a:r>
              <a:rPr lang="en" sz="2200" dirty="0" smtClean="0"/>
              <a:t>  </a:t>
            </a:r>
            <a:r>
              <a:rPr lang="en" sz="1600" dirty="0" smtClean="0"/>
              <a:t>A. </a:t>
            </a:r>
            <a:r>
              <a:rPr lang="en" sz="1600" dirty="0" smtClean="0"/>
              <a:t>Quest for Success</a:t>
            </a:r>
            <a:r>
              <a:rPr lang="en" sz="1600" dirty="0" smtClean="0"/>
              <a:t/>
            </a:r>
            <a:br>
              <a:rPr lang="en" sz="1600" dirty="0" smtClean="0"/>
            </a:br>
            <a:r>
              <a:rPr lang="en" sz="1600" dirty="0" smtClean="0"/>
              <a:t>   B. </a:t>
            </a:r>
            <a:r>
              <a:rPr lang="en" sz="1600" dirty="0" smtClean="0"/>
              <a:t>Vericite Testing</a:t>
            </a:r>
            <a:r>
              <a:rPr lang="en" sz="1600" dirty="0" smtClean="0"/>
              <a:t/>
            </a:r>
            <a:br>
              <a:rPr lang="en" sz="1600" dirty="0" smtClean="0"/>
            </a:br>
            <a:r>
              <a:rPr lang="en" sz="1600" dirty="0" smtClean="0"/>
              <a:t>   C. </a:t>
            </a:r>
            <a:r>
              <a:rPr lang="en" sz="1600" dirty="0" smtClean="0"/>
              <a:t>DE Accreditation</a:t>
            </a:r>
            <a:endParaRPr lang="en" sz="1600" dirty="0"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3522250" y="1611875"/>
            <a:ext cx="5081774" cy="7190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b="1" dirty="0" smtClean="0">
                <a:highlight>
                  <a:srgbClr val="BDECE5"/>
                </a:highlight>
              </a:rPr>
              <a:t>Vericite Testing – Possibly over the summer</a:t>
            </a:r>
            <a:endParaRPr lang="en" sz="1200" b="1" dirty="0">
              <a:highlight>
                <a:srgbClr val="BDECE5"/>
              </a:highlight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 smtClean="0"/>
              <a:t>Skyline already piloting </a:t>
            </a:r>
            <a:r>
              <a:rPr lang="en-US" sz="1200" dirty="0" err="1" smtClean="0"/>
              <a:t>Vericite</a:t>
            </a:r>
            <a:endParaRPr lang="en" sz="1200" dirty="0"/>
          </a:p>
          <a:p>
            <a:pPr lvl="0" rtl="0">
              <a:spcBef>
                <a:spcPts val="0"/>
              </a:spcBef>
              <a:buNone/>
            </a:pPr>
            <a:endParaRPr sz="1200" b="1" dirty="0"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522250" y="2486749"/>
            <a:ext cx="5082000" cy="82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 smtClean="0"/>
              <a:t>Accreditation Related to DE</a:t>
            </a:r>
            <a:endParaRPr lang="en" sz="1000" b="1" dirty="0" smtClean="0"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 smtClean="0"/>
              <a:t>We will begin working on this over the summer—a lot of accreditation information comes from DEAC.</a:t>
            </a:r>
            <a:endParaRPr lang="en" sz="1000" dirty="0" smtClean="0"/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Arial"/>
              <a:buNone/>
            </a:pPr>
            <a:endParaRPr sz="1000" dirty="0"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522250" y="733426"/>
            <a:ext cx="5081774" cy="7226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b="1" dirty="0" smtClean="0">
                <a:highlight>
                  <a:srgbClr val="C0CAFC"/>
                </a:highlight>
              </a:rPr>
              <a:t>Quest will be set up this summer.</a:t>
            </a:r>
            <a:endParaRPr lang="en" sz="1200" b="1" dirty="0">
              <a:highlight>
                <a:srgbClr val="C0CAFC"/>
              </a:highlight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smtClean="0"/>
              <a:t>Bring it back to counseling and SS in the Fall for feedback.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 smtClean="0"/>
              <a:t>Outreach</a:t>
            </a:r>
            <a:endParaRPr lang="en" sz="1200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674447" y="3882257"/>
            <a:ext cx="581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dk1"/>
              </a:buClr>
              <a:buSzPct val="91666"/>
            </a:pPr>
            <a:r>
              <a:rPr lang="en-US" sz="1200" b="1" u="sng" dirty="0" smtClean="0">
                <a:latin typeface="Raleway"/>
                <a:ea typeface="Raleway"/>
                <a:cs typeface="Raleway"/>
                <a:sym typeface="Raleway"/>
              </a:rPr>
              <a:t>GOOD NEWS</a:t>
            </a:r>
            <a:endParaRPr lang="en-US" sz="1200" b="1" u="sng" dirty="0">
              <a:latin typeface="Raleway"/>
              <a:ea typeface="Raleway"/>
              <a:cs typeface="Raleway"/>
              <a:sym typeface="Raleway"/>
            </a:endParaRPr>
          </a:p>
          <a:p>
            <a:pPr>
              <a:buClr>
                <a:schemeClr val="dk1"/>
              </a:buClr>
              <a:buSzPct val="91666"/>
            </a:pPr>
            <a:r>
              <a:rPr lang="en-US" sz="1200" dirty="0">
                <a:latin typeface="Raleway"/>
                <a:ea typeface="Raleway"/>
                <a:cs typeface="Raleway"/>
                <a:sym typeface="Raleway"/>
              </a:rPr>
              <a:t>We have been approved for a CIETL Coordinator for the next academic year!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 idx="4294967295"/>
          </p:nvPr>
        </p:nvSpPr>
        <p:spPr>
          <a:xfrm>
            <a:off x="1337375" y="821350"/>
            <a:ext cx="40650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 smtClean="0"/>
              <a:t>Action</a:t>
            </a:r>
            <a:endParaRPr lang="en" sz="6000" dirty="0"/>
          </a:p>
        </p:txBody>
      </p:sp>
      <p:sp>
        <p:nvSpPr>
          <p:cNvPr id="96" name="Shape 96"/>
          <p:cNvSpPr txBox="1">
            <a:spLocks noGrp="1"/>
          </p:cNvSpPr>
          <p:nvPr>
            <p:ph type="subTitle" idx="4294967295"/>
          </p:nvPr>
        </p:nvSpPr>
        <p:spPr>
          <a:xfrm>
            <a:off x="838200" y="2909900"/>
            <a:ext cx="6862487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DE Drill &amp; Accessibility Habit</a:t>
            </a:r>
            <a:endParaRPr lang="en" sz="2800" dirty="0"/>
          </a:p>
        </p:txBody>
      </p:sp>
      <p:sp>
        <p:nvSpPr>
          <p:cNvPr id="97" name="Shape 97"/>
          <p:cNvSpPr/>
          <p:nvPr/>
        </p:nvSpPr>
        <p:spPr>
          <a:xfrm>
            <a:off x="7474686" y="1504424"/>
            <a:ext cx="282435" cy="269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 rot="2466694">
            <a:off x="6715933" y="1316609"/>
            <a:ext cx="392403" cy="374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 rot="-1609568">
            <a:off x="7746332" y="896084"/>
            <a:ext cx="282386" cy="269632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2926471">
            <a:off x="7823016" y="2108703"/>
            <a:ext cx="211468" cy="20191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-1609175">
            <a:off x="6942934" y="755895"/>
            <a:ext cx="190565" cy="18195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1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 idx="4294967295"/>
          </p:nvPr>
        </p:nvSpPr>
        <p:spPr>
          <a:xfrm>
            <a:off x="1337375" y="821350"/>
            <a:ext cx="40650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 smtClean="0"/>
              <a:t>Discussion</a:t>
            </a:r>
            <a:endParaRPr lang="en" sz="6000" dirty="0"/>
          </a:p>
        </p:txBody>
      </p:sp>
      <p:sp>
        <p:nvSpPr>
          <p:cNvPr id="96" name="Shape 96"/>
          <p:cNvSpPr txBox="1">
            <a:spLocks noGrp="1"/>
          </p:cNvSpPr>
          <p:nvPr>
            <p:ph type="subTitle" idx="4294967295"/>
          </p:nvPr>
        </p:nvSpPr>
        <p:spPr>
          <a:xfrm>
            <a:off x="838200" y="2909900"/>
            <a:ext cx="6862487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DE Planning &amp; Review Cycle</a:t>
            </a:r>
            <a:endParaRPr lang="en" sz="2800" dirty="0"/>
          </a:p>
        </p:txBody>
      </p:sp>
      <p:sp>
        <p:nvSpPr>
          <p:cNvPr id="97" name="Shape 97"/>
          <p:cNvSpPr/>
          <p:nvPr/>
        </p:nvSpPr>
        <p:spPr>
          <a:xfrm>
            <a:off x="7474686" y="1504424"/>
            <a:ext cx="282435" cy="269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 rot="2466694">
            <a:off x="6715933" y="1316609"/>
            <a:ext cx="392403" cy="374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 rot="-1609568">
            <a:off x="7746332" y="896084"/>
            <a:ext cx="282386" cy="269632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2926471">
            <a:off x="7823016" y="2108703"/>
            <a:ext cx="211468" cy="20191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-1609175">
            <a:off x="6942934" y="755895"/>
            <a:ext cx="190565" cy="18195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33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 idx="4294967295"/>
          </p:nvPr>
        </p:nvSpPr>
        <p:spPr>
          <a:xfrm>
            <a:off x="1337375" y="821350"/>
            <a:ext cx="40650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 smtClean="0"/>
              <a:t>Discussion</a:t>
            </a:r>
            <a:endParaRPr lang="en" sz="6000" dirty="0"/>
          </a:p>
        </p:txBody>
      </p:sp>
      <p:sp>
        <p:nvSpPr>
          <p:cNvPr id="96" name="Shape 96"/>
          <p:cNvSpPr txBox="1">
            <a:spLocks noGrp="1"/>
          </p:cNvSpPr>
          <p:nvPr>
            <p:ph type="subTitle" idx="4294967295"/>
          </p:nvPr>
        </p:nvSpPr>
        <p:spPr>
          <a:xfrm>
            <a:off x="838199" y="2497389"/>
            <a:ext cx="6862487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16-17 Progress Report Draft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&amp;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17-19 Strategic Plan</a:t>
            </a:r>
            <a:endParaRPr lang="en" sz="2800" dirty="0"/>
          </a:p>
        </p:txBody>
      </p:sp>
      <p:sp>
        <p:nvSpPr>
          <p:cNvPr id="97" name="Shape 97"/>
          <p:cNvSpPr/>
          <p:nvPr/>
        </p:nvSpPr>
        <p:spPr>
          <a:xfrm>
            <a:off x="7474686" y="1504424"/>
            <a:ext cx="282435" cy="269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 rot="2466694">
            <a:off x="6715933" y="1316609"/>
            <a:ext cx="392403" cy="374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 rot="-1609568">
            <a:off x="7746332" y="896084"/>
            <a:ext cx="282386" cy="269632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2926471">
            <a:off x="7823016" y="2108703"/>
            <a:ext cx="211468" cy="20191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-1609175">
            <a:off x="6942934" y="755895"/>
            <a:ext cx="190565" cy="18195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90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 idx="4294967295"/>
          </p:nvPr>
        </p:nvSpPr>
        <p:spPr>
          <a:xfrm>
            <a:off x="1337375" y="821350"/>
            <a:ext cx="40650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 smtClean="0"/>
              <a:t>Discussion</a:t>
            </a:r>
            <a:endParaRPr lang="en" sz="6000" dirty="0"/>
          </a:p>
        </p:txBody>
      </p:sp>
      <p:sp>
        <p:nvSpPr>
          <p:cNvPr id="96" name="Shape 96"/>
          <p:cNvSpPr txBox="1">
            <a:spLocks noGrp="1"/>
          </p:cNvSpPr>
          <p:nvPr>
            <p:ph type="subTitle" idx="4294967295"/>
          </p:nvPr>
        </p:nvSpPr>
        <p:spPr>
          <a:xfrm>
            <a:off x="838199" y="2497389"/>
            <a:ext cx="6862487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Outline of Summer Pilot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800" dirty="0" smtClean="0"/>
              <a:t>Cañada STOT</a:t>
            </a:r>
            <a:endParaRPr lang="en" sz="2800" dirty="0"/>
          </a:p>
        </p:txBody>
      </p:sp>
      <p:sp>
        <p:nvSpPr>
          <p:cNvPr id="97" name="Shape 97"/>
          <p:cNvSpPr/>
          <p:nvPr/>
        </p:nvSpPr>
        <p:spPr>
          <a:xfrm>
            <a:off x="7474686" y="1504424"/>
            <a:ext cx="282435" cy="269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 rot="2466694">
            <a:off x="6715933" y="1316609"/>
            <a:ext cx="392403" cy="37467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 rot="-1609568">
            <a:off x="7746332" y="896084"/>
            <a:ext cx="282386" cy="269632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2926471">
            <a:off x="7823016" y="2108703"/>
            <a:ext cx="211468" cy="20191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-1609175">
            <a:off x="6942934" y="755895"/>
            <a:ext cx="190565" cy="18195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43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Shape 73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15229" r="15229"/>
          <a:stretch/>
        </p:blipFill>
        <p:spPr>
          <a:xfrm>
            <a:off x="5557550" y="542350"/>
            <a:ext cx="2822500" cy="40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ctrTitle" idx="4294967295"/>
          </p:nvPr>
        </p:nvSpPr>
        <p:spPr>
          <a:xfrm>
            <a:off x="866274" y="778450"/>
            <a:ext cx="7420475" cy="73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 smtClean="0"/>
              <a:t>We hope to see you next </a:t>
            </a:r>
            <a:r>
              <a:rPr lang="en" sz="3600" dirty="0" smtClean="0"/>
              <a:t>semester!</a:t>
            </a:r>
            <a:endParaRPr lang="en" sz="3600" dirty="0"/>
          </a:p>
        </p:txBody>
      </p:sp>
      <p:sp>
        <p:nvSpPr>
          <p:cNvPr id="72" name="Shape 72"/>
          <p:cNvSpPr txBox="1">
            <a:spLocks noGrp="1"/>
          </p:cNvSpPr>
          <p:nvPr>
            <p:ph type="subTitle" idx="4294967295"/>
          </p:nvPr>
        </p:nvSpPr>
        <p:spPr>
          <a:xfrm>
            <a:off x="948776" y="1732046"/>
            <a:ext cx="6823623" cy="251610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 u="sng" dirty="0" smtClean="0"/>
              <a:t>Next Meeting: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 dirty="0" smtClean="0"/>
              <a:t>Thurs. </a:t>
            </a:r>
            <a:r>
              <a:rPr lang="en" sz="1800" b="1" dirty="0" smtClean="0"/>
              <a:t>Sept. 7th, </a:t>
            </a:r>
            <a:r>
              <a:rPr lang="en" sz="1800" b="1" dirty="0" smtClean="0"/>
              <a:t>2017 </a:t>
            </a:r>
            <a:r>
              <a:rPr lang="en" sz="1800" b="1" dirty="0" smtClean="0"/>
              <a:t>2:30pm-3:30pm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 smtClean="0"/>
              <a:t>I</a:t>
            </a:r>
            <a:r>
              <a:rPr lang="en" sz="1800" b="1" dirty="0" smtClean="0"/>
              <a:t>n CIETL, 9-154</a:t>
            </a:r>
            <a:endParaRPr lang="en" sz="1800" b="1" dirty="0" smtClean="0"/>
          </a:p>
          <a:p>
            <a:pPr lvl="0" rtl="0">
              <a:spcBef>
                <a:spcPts val="0"/>
              </a:spcBef>
              <a:buNone/>
            </a:pPr>
            <a:endParaRPr lang="en" sz="1800" b="1" dirty="0"/>
          </a:p>
          <a:p>
            <a:pPr lvl="0" rtl="0">
              <a:spcBef>
                <a:spcPts val="0"/>
              </a:spcBef>
              <a:buNone/>
            </a:pPr>
            <a:r>
              <a:rPr lang="en" sz="1800" b="1" u="sng" dirty="0" smtClean="0"/>
              <a:t>For Next Time:</a:t>
            </a:r>
          </a:p>
          <a:p>
            <a:pPr lvl="0"/>
            <a:r>
              <a:rPr lang="en-US" sz="1400" dirty="0" smtClean="0"/>
              <a:t>DE Strategic Plan 2017 – 2019</a:t>
            </a:r>
          </a:p>
          <a:p>
            <a:pPr lvl="0"/>
            <a:r>
              <a:rPr lang="en-US" sz="1400" dirty="0" smtClean="0"/>
              <a:t>DE Progress Report 2016 – 2017</a:t>
            </a:r>
          </a:p>
          <a:p>
            <a:pPr lvl="0"/>
            <a:r>
              <a:rPr lang="en-US" sz="1400" dirty="0" smtClean="0"/>
              <a:t>DEAC By-Laws</a:t>
            </a:r>
          </a:p>
          <a:p>
            <a:pPr lvl="0"/>
            <a:r>
              <a:rPr lang="en-US" sz="1400" dirty="0" smtClean="0"/>
              <a:t>Cañada STOT</a:t>
            </a:r>
            <a:endParaRPr lang="en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Thank you again for stopping by!</a:t>
            </a:r>
            <a:endParaRPr lang="en" dirty="0"/>
          </a:p>
        </p:txBody>
      </p:sp>
      <p:sp>
        <p:nvSpPr>
          <p:cNvPr id="79" name="Shape 79"/>
          <p:cNvSpPr txBox="1">
            <a:spLocks noGrp="1"/>
          </p:cNvSpPr>
          <p:nvPr>
            <p:ph type="subTitle" idx="1"/>
          </p:nvPr>
        </p:nvSpPr>
        <p:spPr>
          <a:xfrm>
            <a:off x="1822450" y="3324001"/>
            <a:ext cx="6470650" cy="78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Please share what we covered today with your colleagues</a:t>
            </a:r>
            <a:r>
              <a:rPr lang="en" dirty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loriz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186</Words>
  <Application>Microsoft Office PowerPoint</Application>
  <PresentationFormat>On-screen Show (16:9)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Raleway</vt:lpstr>
      <vt:lpstr>Abril Fatface</vt:lpstr>
      <vt:lpstr>Arial</vt:lpstr>
      <vt:lpstr>Florizel template</vt:lpstr>
      <vt:lpstr>Welcome to Cañada DEAC!</vt:lpstr>
      <vt:lpstr>Updates:   A. Quest for Success    B. Vericite Testing    C. DE Accreditation</vt:lpstr>
      <vt:lpstr>Action</vt:lpstr>
      <vt:lpstr>Discussion</vt:lpstr>
      <vt:lpstr>Discussion</vt:lpstr>
      <vt:lpstr>Discussion</vt:lpstr>
      <vt:lpstr>We hope to see you next semester!</vt:lpstr>
      <vt:lpstr>Thank you again for stopping by!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Cañada DEAC!</dc:title>
  <dc:creator>Hughes, Allison</dc:creator>
  <cp:lastModifiedBy>Hughes, Allison</cp:lastModifiedBy>
  <cp:revision>9</cp:revision>
  <dcterms:modified xsi:type="dcterms:W3CDTF">2017-05-04T17:41:17Z</dcterms:modified>
</cp:coreProperties>
</file>