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256" r:id="rId2"/>
    <p:sldId id="257" r:id="rId3"/>
    <p:sldId id="259" r:id="rId4"/>
    <p:sldId id="258" r:id="rId5"/>
    <p:sldId id="260" r:id="rId6"/>
    <p:sldId id="262" r:id="rId7"/>
    <p:sldId id="263" r:id="rId8"/>
    <p:sldId id="266" r:id="rId9"/>
  </p:sldIdLst>
  <p:sldSz cx="9144000" cy="5143500" type="screen16x9"/>
  <p:notesSz cx="6858000" cy="9144000"/>
  <p:embeddedFontLst>
    <p:embeddedFont>
      <p:font typeface="Calibri" panose="020F0502020204030204" pitchFamily="34" charset="0"/>
      <p:regular r:id="rId11"/>
      <p:bold r:id="rId12"/>
      <p:italic r:id="rId13"/>
      <p:boldItalic r:id="rId14"/>
    </p:embeddedFont>
    <p:embeddedFont>
      <p:font typeface="PT Utah Condensed" panose="020B0604020202020204"/>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B2CE"/>
    <a:srgbClr val="2C3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8555" autoAdjust="0"/>
  </p:normalViewPr>
  <p:slideViewPr>
    <p:cSldViewPr>
      <p:cViewPr varScale="1">
        <p:scale>
          <a:sx n="65" d="100"/>
          <a:sy n="65" d="100"/>
        </p:scale>
        <p:origin x="90" y="384"/>
      </p:cViewPr>
      <p:guideLst>
        <p:guide orient="horz" pos="1620"/>
        <p:guide pos="2880"/>
      </p:guideLst>
    </p:cSldViewPr>
  </p:slideViewPr>
  <p:outlineViewPr>
    <p:cViewPr>
      <p:scale>
        <a:sx n="33" d="100"/>
        <a:sy n="33" d="100"/>
      </p:scale>
      <p:origin x="0" y="38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microsoft.com/office/2016/11/relationships/changesInfo" Target="changesInfos/changesInfo1.xml"/><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Wolfe, Emily@DOR" userId="365a73ea-1b9f-4b9f-85f9-ea0ae8fe3ef0" providerId="ADAL" clId="{22D8C3FB-CEBE-43B1-A955-830F8697036F}"/>
    <pc:docChg chg="undo custSel addSld delSld modSld">
      <pc:chgData name="DeWolfe, Emily@DOR" userId="365a73ea-1b9f-4b9f-85f9-ea0ae8fe3ef0" providerId="ADAL" clId="{22D8C3FB-CEBE-43B1-A955-830F8697036F}" dt="2021-08-25T15:48:53.151" v="402" actId="20577"/>
      <pc:docMkLst>
        <pc:docMk/>
      </pc:docMkLst>
      <pc:sldChg chg="modSp mod">
        <pc:chgData name="DeWolfe, Emily@DOR" userId="365a73ea-1b9f-4b9f-85f9-ea0ae8fe3ef0" providerId="ADAL" clId="{22D8C3FB-CEBE-43B1-A955-830F8697036F}" dt="2021-08-25T15:45:44.457" v="247" actId="20577"/>
        <pc:sldMkLst>
          <pc:docMk/>
          <pc:sldMk cId="2005430138" sldId="258"/>
        </pc:sldMkLst>
        <pc:spChg chg="mod">
          <ac:chgData name="DeWolfe, Emily@DOR" userId="365a73ea-1b9f-4b9f-85f9-ea0ae8fe3ef0" providerId="ADAL" clId="{22D8C3FB-CEBE-43B1-A955-830F8697036F}" dt="2021-08-23T22:28:31.253" v="170" actId="14100"/>
          <ac:spMkLst>
            <pc:docMk/>
            <pc:sldMk cId="2005430138" sldId="258"/>
            <ac:spMk id="2" creationId="{00000000-0000-0000-0000-000000000000}"/>
          </ac:spMkLst>
        </pc:spChg>
        <pc:spChg chg="mod">
          <ac:chgData name="DeWolfe, Emily@DOR" userId="365a73ea-1b9f-4b9f-85f9-ea0ae8fe3ef0" providerId="ADAL" clId="{22D8C3FB-CEBE-43B1-A955-830F8697036F}" dt="2021-08-25T15:45:44.457" v="247" actId="20577"/>
          <ac:spMkLst>
            <pc:docMk/>
            <pc:sldMk cId="2005430138" sldId="258"/>
            <ac:spMk id="3" creationId="{00000000-0000-0000-0000-000000000000}"/>
          </ac:spMkLst>
        </pc:spChg>
      </pc:sldChg>
      <pc:sldChg chg="del">
        <pc:chgData name="DeWolfe, Emily@DOR" userId="365a73ea-1b9f-4b9f-85f9-ea0ae8fe3ef0" providerId="ADAL" clId="{22D8C3FB-CEBE-43B1-A955-830F8697036F}" dt="2021-08-23T22:57:23.834" v="203" actId="2696"/>
        <pc:sldMkLst>
          <pc:docMk/>
          <pc:sldMk cId="651644466" sldId="261"/>
        </pc:sldMkLst>
      </pc:sldChg>
      <pc:sldChg chg="modSp mod">
        <pc:chgData name="DeWolfe, Emily@DOR" userId="365a73ea-1b9f-4b9f-85f9-ea0ae8fe3ef0" providerId="ADAL" clId="{22D8C3FB-CEBE-43B1-A955-830F8697036F}" dt="2021-08-25T15:48:23.037" v="280" actId="1076"/>
        <pc:sldMkLst>
          <pc:docMk/>
          <pc:sldMk cId="2313228779" sldId="262"/>
        </pc:sldMkLst>
        <pc:spChg chg="mod">
          <ac:chgData name="DeWolfe, Emily@DOR" userId="365a73ea-1b9f-4b9f-85f9-ea0ae8fe3ef0" providerId="ADAL" clId="{22D8C3FB-CEBE-43B1-A955-830F8697036F}" dt="2021-08-25T15:48:23.037" v="280" actId="1076"/>
          <ac:spMkLst>
            <pc:docMk/>
            <pc:sldMk cId="2313228779" sldId="262"/>
            <ac:spMk id="11" creationId="{00000000-0000-0000-0000-000000000000}"/>
          </ac:spMkLst>
        </pc:spChg>
      </pc:sldChg>
      <pc:sldChg chg="modSp mod">
        <pc:chgData name="DeWolfe, Emily@DOR" userId="365a73ea-1b9f-4b9f-85f9-ea0ae8fe3ef0" providerId="ADAL" clId="{22D8C3FB-CEBE-43B1-A955-830F8697036F}" dt="2021-08-25T15:48:53.151" v="402" actId="20577"/>
        <pc:sldMkLst>
          <pc:docMk/>
          <pc:sldMk cId="2583704936" sldId="263"/>
        </pc:sldMkLst>
        <pc:spChg chg="mod">
          <ac:chgData name="DeWolfe, Emily@DOR" userId="365a73ea-1b9f-4b9f-85f9-ea0ae8fe3ef0" providerId="ADAL" clId="{22D8C3FB-CEBE-43B1-A955-830F8697036F}" dt="2021-08-25T15:48:53.151" v="402" actId="20577"/>
          <ac:spMkLst>
            <pc:docMk/>
            <pc:sldMk cId="2583704936" sldId="263"/>
            <ac:spMk id="2" creationId="{00000000-0000-0000-0000-000000000000}"/>
          </ac:spMkLst>
        </pc:spChg>
        <pc:spChg chg="mod">
          <ac:chgData name="DeWolfe, Emily@DOR" userId="365a73ea-1b9f-4b9f-85f9-ea0ae8fe3ef0" providerId="ADAL" clId="{22D8C3FB-CEBE-43B1-A955-830F8697036F}" dt="2021-08-23T21:56:10.055" v="64" actId="20577"/>
          <ac:spMkLst>
            <pc:docMk/>
            <pc:sldMk cId="2583704936" sldId="263"/>
            <ac:spMk id="4" creationId="{00000000-0000-0000-0000-000000000000}"/>
          </ac:spMkLst>
        </pc:spChg>
      </pc:sldChg>
      <pc:sldChg chg="del">
        <pc:chgData name="DeWolfe, Emily@DOR" userId="365a73ea-1b9f-4b9f-85f9-ea0ae8fe3ef0" providerId="ADAL" clId="{22D8C3FB-CEBE-43B1-A955-830F8697036F}" dt="2021-08-23T22:38:17.615" v="202" actId="2696"/>
        <pc:sldMkLst>
          <pc:docMk/>
          <pc:sldMk cId="701091956" sldId="264"/>
        </pc:sldMkLst>
      </pc:sldChg>
      <pc:sldChg chg="del">
        <pc:chgData name="DeWolfe, Emily@DOR" userId="365a73ea-1b9f-4b9f-85f9-ea0ae8fe3ef0" providerId="ADAL" clId="{22D8C3FB-CEBE-43B1-A955-830F8697036F}" dt="2021-08-23T21:59:31.587" v="116" actId="2696"/>
        <pc:sldMkLst>
          <pc:docMk/>
          <pc:sldMk cId="1273236389" sldId="265"/>
        </pc:sldMkLst>
      </pc:sldChg>
      <pc:sldChg chg="modSp mod">
        <pc:chgData name="DeWolfe, Emily@DOR" userId="365a73ea-1b9f-4b9f-85f9-ea0ae8fe3ef0" providerId="ADAL" clId="{22D8C3FB-CEBE-43B1-A955-830F8697036F}" dt="2021-08-25T15:46:31.732" v="278" actId="20577"/>
        <pc:sldMkLst>
          <pc:docMk/>
          <pc:sldMk cId="4070122972" sldId="266"/>
        </pc:sldMkLst>
        <pc:spChg chg="mod">
          <ac:chgData name="DeWolfe, Emily@DOR" userId="365a73ea-1b9f-4b9f-85f9-ea0ae8fe3ef0" providerId="ADAL" clId="{22D8C3FB-CEBE-43B1-A955-830F8697036F}" dt="2021-08-25T15:46:31.732" v="278" actId="20577"/>
          <ac:spMkLst>
            <pc:docMk/>
            <pc:sldMk cId="4070122972" sldId="266"/>
            <ac:spMk id="2" creationId="{00000000-0000-0000-0000-000000000000}"/>
          </ac:spMkLst>
        </pc:spChg>
      </pc:sldChg>
      <pc:sldChg chg="new del">
        <pc:chgData name="DeWolfe, Emily@DOR" userId="365a73ea-1b9f-4b9f-85f9-ea0ae8fe3ef0" providerId="ADAL" clId="{22D8C3FB-CEBE-43B1-A955-830F8697036F}" dt="2021-08-23T22:57:37.587" v="205" actId="680"/>
        <pc:sldMkLst>
          <pc:docMk/>
          <pc:sldMk cId="3741764909"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0F021B-11E9-40E4-83ED-3EB9CB981819}" type="datetimeFigureOut">
              <a:rPr lang="en-US" smtClean="0"/>
              <a:t>8/25/2021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C7E786-5987-46DB-80C9-48C41AE240BA}" type="slidenum">
              <a:rPr lang="en-US" smtClean="0"/>
              <a:t>‹#›</a:t>
            </a:fld>
            <a:endParaRPr lang="en-US"/>
          </a:p>
        </p:txBody>
      </p:sp>
    </p:spTree>
    <p:extLst>
      <p:ext uri="{BB962C8B-B14F-4D97-AF65-F5344CB8AC3E}">
        <p14:creationId xmlns:p14="http://schemas.microsoft.com/office/powerpoint/2010/main" val="3266926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bg1"/>
                </a:solidFill>
                <a:effectLst/>
                <a:latin typeface="PT Utah Condensed" pitchFamily="34" charset="0"/>
              </a:rPr>
              <a:t>Have a physical or mental impairment that substantially impedes his or her ability to secure employment</a:t>
            </a:r>
          </a:p>
          <a:p>
            <a:r>
              <a:rPr lang="en-US" sz="1200" kern="1200" dirty="0">
                <a:solidFill>
                  <a:schemeClr val="bg1"/>
                </a:solidFill>
                <a:effectLst/>
                <a:latin typeface="PT Utah Condensed" pitchFamily="34" charset="0"/>
              </a:rPr>
              <a:t>Require vocational rehabilitation services to prepare for, secure, retain, or regain employment consistent with the applicant’s unique strengths, resources, priorities, concerns, abilities, capabilities, interests, and informed choice</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4</a:t>
            </a:fld>
            <a:endParaRPr lang="en-US"/>
          </a:p>
        </p:txBody>
      </p:sp>
    </p:spTree>
    <p:extLst>
      <p:ext uri="{BB962C8B-B14F-4D97-AF65-F5344CB8AC3E}">
        <p14:creationId xmlns:p14="http://schemas.microsoft.com/office/powerpoint/2010/main" val="195984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bg1"/>
                </a:solidFill>
                <a:effectLst/>
                <a:latin typeface="PT Utah Condensed" pitchFamily="34" charset="0"/>
              </a:rPr>
              <a:t>We tailor our services to each person individually to ensure a greater chance for success. A vocational rehabilitation team works closely with each job seeker to establish the best combination of services and resources necessary to prepare for, find, and retain employment.</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6</a:t>
            </a:fld>
            <a:endParaRPr lang="en-US"/>
          </a:p>
        </p:txBody>
      </p:sp>
    </p:spTree>
    <p:extLst>
      <p:ext uri="{BB962C8B-B14F-4D97-AF65-F5344CB8AC3E}">
        <p14:creationId xmlns:p14="http://schemas.microsoft.com/office/powerpoint/2010/main" val="125229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Benefits Planning</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Career assessment and counseling</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Job search and interview skills</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Independent living skills</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Career education and training</a:t>
            </a:r>
            <a:endParaRPr lang="en-US" sz="1200" dirty="0">
              <a:effectLst/>
            </a:endParaRPr>
          </a:p>
          <a:p>
            <a:pPr marL="457200" indent="-457200" algn="l" rtl="0" eaLnBrk="1" latinLnBrk="0" hangingPunct="1">
              <a:buFont typeface="Wingdings" panose="05000000000000000000" pitchFamily="2" charset="2"/>
              <a:buChar char="v"/>
            </a:pPr>
            <a:r>
              <a:rPr lang="en-US" sz="1200" kern="1200" dirty="0">
                <a:solidFill>
                  <a:srgbClr val="FFFFFF"/>
                </a:solidFill>
                <a:effectLst/>
                <a:latin typeface="PT Utah Condensed"/>
                <a:ea typeface="+mn-ea"/>
                <a:cs typeface="+mn-cs"/>
              </a:rPr>
              <a:t>Assistive technology</a:t>
            </a:r>
            <a:endParaRPr lang="en-US" dirty="0"/>
          </a:p>
        </p:txBody>
      </p:sp>
      <p:sp>
        <p:nvSpPr>
          <p:cNvPr id="4" name="Slide Number Placeholder 3"/>
          <p:cNvSpPr>
            <a:spLocks noGrp="1"/>
          </p:cNvSpPr>
          <p:nvPr>
            <p:ph type="sldNum" sz="quarter" idx="10"/>
          </p:nvPr>
        </p:nvSpPr>
        <p:spPr/>
        <p:txBody>
          <a:bodyPr/>
          <a:lstStyle/>
          <a:p>
            <a:fld id="{E6C7E786-5987-46DB-80C9-48C41AE240BA}" type="slidenum">
              <a:rPr lang="en-US" smtClean="0"/>
              <a:t>7</a:t>
            </a:fld>
            <a:endParaRPr lang="en-US"/>
          </a:p>
        </p:txBody>
      </p:sp>
    </p:spTree>
    <p:extLst>
      <p:ext uri="{BB962C8B-B14F-4D97-AF65-F5344CB8AC3E}">
        <p14:creationId xmlns:p14="http://schemas.microsoft.com/office/powerpoint/2010/main" val="926610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16292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46750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277410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33165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41338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93097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211388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65431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17512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390144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55B698-5B12-4939-BAB4-4E88DFB581E6}" type="datetimeFigureOut">
              <a:rPr lang="en-US" smtClean="0"/>
              <a:t>8/25/2021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A68F80-C88E-4CE7-842A-1D0A18E8E83B}" type="slidenum">
              <a:rPr lang="en-US" smtClean="0"/>
              <a:t>‹#›</a:t>
            </a:fld>
            <a:endParaRPr lang="en-US" dirty="0"/>
          </a:p>
        </p:txBody>
      </p:sp>
    </p:spTree>
    <p:extLst>
      <p:ext uri="{BB962C8B-B14F-4D97-AF65-F5344CB8AC3E}">
        <p14:creationId xmlns:p14="http://schemas.microsoft.com/office/powerpoint/2010/main" val="1018522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B55B698-5B12-4939-BAB4-4E88DFB581E6}" type="datetimeFigureOut">
              <a:rPr lang="en-US" smtClean="0"/>
              <a:t>8/25/2021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FA68F80-C88E-4CE7-842A-1D0A18E8E83B}" type="slidenum">
              <a:rPr lang="en-US" smtClean="0"/>
              <a:t>‹#›</a:t>
            </a:fld>
            <a:endParaRPr lang="en-US" dirty="0"/>
          </a:p>
        </p:txBody>
      </p:sp>
    </p:spTree>
    <p:extLst>
      <p:ext uri="{BB962C8B-B14F-4D97-AF65-F5344CB8AC3E}">
        <p14:creationId xmlns:p14="http://schemas.microsoft.com/office/powerpoint/2010/main" val="1011710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14350"/>
            <a:ext cx="8686800" cy="762000"/>
          </a:xfrm>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solidFill>
                  <a:schemeClr val="bg1"/>
                </a:solidFill>
                <a:latin typeface="PT Utah Condensed" pitchFamily="34" charset="0"/>
              </a:rPr>
              <a:t>Employment, Independence, and Equality</a:t>
            </a:r>
            <a:br>
              <a:rPr lang="en-US" dirty="0"/>
            </a:br>
            <a:r>
              <a:rPr lang="en-US" sz="4000" kern="1200" dirty="0">
                <a:solidFill>
                  <a:srgbClr val="89B2CE"/>
                </a:solidFill>
                <a:effectLst/>
                <a:latin typeface="PT Utah Condensed" pitchFamily="34" charset="0"/>
              </a:rPr>
              <a:t>DOR GENERAL SERVICES</a:t>
            </a:r>
            <a:endParaRPr lang="en-US" sz="4000" dirty="0">
              <a:solidFill>
                <a:srgbClr val="89B2CE"/>
              </a:solidFill>
              <a:effectLst/>
              <a:latin typeface="PT Utah Condensed" pitchFamily="34" charset="0"/>
            </a:endParaRPr>
          </a:p>
        </p:txBody>
      </p:sp>
      <p:pic>
        <p:nvPicPr>
          <p:cNvPr id="4" name="Picture 3" descr="Figure of a woman"/>
          <p:cNvPicPr>
            <a:picLocks noChangeAspect="1"/>
          </p:cNvPicPr>
          <p:nvPr/>
        </p:nvPicPr>
        <p:blipFill>
          <a:blip r:embed="rId2"/>
          <a:stretch>
            <a:fillRect/>
          </a:stretch>
        </p:blipFill>
        <p:spPr>
          <a:xfrm>
            <a:off x="2536756" y="1581150"/>
            <a:ext cx="4064001" cy="2286000"/>
          </a:xfrm>
          <a:prstGeom prst="rect">
            <a:avLst/>
          </a:prstGeom>
          <a:ln>
            <a:noFill/>
          </a:ln>
          <a:effectLst>
            <a:outerShdw blurRad="292100" dist="139700" dir="2700000" algn="tl" rotWithShape="0">
              <a:srgbClr val="333333">
                <a:alpha val="65000"/>
              </a:srgbClr>
            </a:outerShdw>
          </a:effectLst>
        </p:spPr>
      </p:pic>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86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6927" y="1200150"/>
            <a:ext cx="4191000" cy="1933576"/>
          </a:xfrm>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solidFill>
                  <a:srgbClr val="89B2CE"/>
                </a:solidFill>
                <a:latin typeface="PT Utah Condensed" pitchFamily="34" charset="0"/>
              </a:rPr>
              <a:t>ON A MISSION </a:t>
            </a:r>
            <a:br>
              <a:rPr lang="en-US" dirty="0">
                <a:solidFill>
                  <a:srgbClr val="89B2CE"/>
                </a:solidFill>
                <a:latin typeface="PT Utah Condensed" pitchFamily="34" charset="0"/>
              </a:rPr>
            </a:br>
            <a:r>
              <a:rPr lang="en-US" sz="2700" kern="1200" dirty="0">
                <a:solidFill>
                  <a:schemeClr val="bg1"/>
                </a:solidFill>
                <a:effectLst/>
                <a:latin typeface="PT Utah Condensed" pitchFamily="34" charset="0"/>
              </a:rPr>
              <a:t>The California Department of Rehabilitation (DOR) works in partnership with consumers and other stakeholders to provide services and advocacy in pursuit of employment, independent living and equality for Californians with disabilities. </a:t>
            </a:r>
            <a:endParaRPr lang="en-US" sz="2700" dirty="0">
              <a:solidFill>
                <a:schemeClr val="bg1"/>
              </a:solidFill>
              <a:effectLst/>
              <a:latin typeface="PT Utah Condensed" pitchFamily="34" charset="0"/>
            </a:endParaRPr>
          </a:p>
        </p:txBody>
      </p:sp>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pic>
        <p:nvPicPr>
          <p:cNvPr id="8" name="Picture 7" descr="Figure of a man at work"/>
          <p:cNvPicPr>
            <a:picLocks noChangeAspect="1"/>
          </p:cNvPicPr>
          <p:nvPr/>
        </p:nvPicPr>
        <p:blipFill>
          <a:blip r:embed="rId3"/>
          <a:stretch>
            <a:fillRect/>
          </a:stretch>
        </p:blipFill>
        <p:spPr>
          <a:xfrm>
            <a:off x="1143000" y="1028703"/>
            <a:ext cx="1931749" cy="2897625"/>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3581400" y="1028703"/>
            <a:ext cx="4290646" cy="299084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20000"/>
              </a:lnSpc>
            </a:pPr>
            <a:r>
              <a:rPr lang="en-US" dirty="0">
                <a:solidFill>
                  <a:schemeClr val="bg1"/>
                </a:solidFill>
                <a:latin typeface="PT Utah Condensed" pitchFamily="34" charset="0"/>
              </a:rPr>
              <a:t> </a:t>
            </a:r>
          </a:p>
          <a:p>
            <a:endParaRPr lang="en-US" dirty="0">
              <a:solidFill>
                <a:schemeClr val="bg1"/>
              </a:solidFill>
              <a:latin typeface="PT Utah Condensed" pitchFamily="34" charset="0"/>
            </a:endParaRPr>
          </a:p>
        </p:txBody>
      </p:sp>
    </p:spTree>
    <p:extLst>
      <p:ext uri="{BB962C8B-B14F-4D97-AF65-F5344CB8AC3E}">
        <p14:creationId xmlns:p14="http://schemas.microsoft.com/office/powerpoint/2010/main" val="168987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83577" y="666750"/>
            <a:ext cx="8176846" cy="1295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20000"/>
              </a:lnSpc>
            </a:pPr>
            <a:r>
              <a:rPr lang="en-US" dirty="0">
                <a:solidFill>
                  <a:schemeClr val="bg1"/>
                </a:solidFill>
                <a:latin typeface="PT Utah Condensed" pitchFamily="34" charset="0"/>
              </a:rPr>
              <a:t> </a:t>
            </a:r>
          </a:p>
          <a:p>
            <a:endParaRPr lang="en-US" dirty="0">
              <a:solidFill>
                <a:schemeClr val="bg1"/>
              </a:solidFill>
              <a:latin typeface="PT Utah Condensed" pitchFamily="34" charset="0"/>
            </a:endParaRPr>
          </a:p>
        </p:txBody>
      </p:sp>
      <p:pic>
        <p:nvPicPr>
          <p:cNvPr id="7" name="Picture 6" descr="Figure of a DOR employee"/>
          <p:cNvPicPr>
            <a:picLocks noChangeAspect="1"/>
          </p:cNvPicPr>
          <p:nvPr/>
        </p:nvPicPr>
        <p:blipFill>
          <a:blip r:embed="rId3"/>
          <a:stretch>
            <a:fillRect/>
          </a:stretch>
        </p:blipFill>
        <p:spPr>
          <a:xfrm>
            <a:off x="2995245" y="2114550"/>
            <a:ext cx="3153510" cy="177384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685800" y="763190"/>
            <a:ext cx="7772400" cy="1102519"/>
          </a:xfrm>
        </p:spPr>
        <p:txBody>
          <a:bodyPr>
            <a:normAutofit fontScale="90000"/>
          </a:bodyPr>
          <a:lstStyle/>
          <a:p>
            <a:pPr rtl="0" eaLnBrk="1" latinLnBrk="0" hangingPunct="1"/>
            <a:r>
              <a:rPr lang="en-US" sz="2400" kern="1200" dirty="0">
                <a:solidFill>
                  <a:srgbClr val="FFFFFF"/>
                </a:solidFill>
                <a:effectLst/>
                <a:latin typeface="PT Utah Condensed"/>
                <a:ea typeface="+mn-ea"/>
                <a:cs typeface="+mn-cs"/>
              </a:rPr>
              <a:t>At DOR, it is our fundamental </a:t>
            </a:r>
            <a:r>
              <a:rPr lang="en-US" sz="2400" kern="1200">
                <a:solidFill>
                  <a:srgbClr val="FFFFFF"/>
                </a:solidFill>
                <a:effectLst/>
                <a:latin typeface="PT Utah Condensed"/>
                <a:ea typeface="+mn-ea"/>
                <a:cs typeface="+mn-cs"/>
              </a:rPr>
              <a:t>belief that individuals </a:t>
            </a:r>
            <a:r>
              <a:rPr lang="en-US" sz="2400" kern="1200" dirty="0">
                <a:solidFill>
                  <a:srgbClr val="FFFFFF"/>
                </a:solidFill>
                <a:effectLst/>
                <a:latin typeface="PT Utah Condensed"/>
                <a:ea typeface="+mn-ea"/>
                <a:cs typeface="+mn-cs"/>
              </a:rPr>
              <a:t>with disabilities can be fully integrated and highly productive community members, employees and colleagues. </a:t>
            </a:r>
            <a:endParaRPr lang="en-US" dirty="0">
              <a:effectLst/>
            </a:endParaRPr>
          </a:p>
        </p:txBody>
      </p:sp>
    </p:spTree>
    <p:extLst>
      <p:ext uri="{BB962C8B-B14F-4D97-AF65-F5344CB8AC3E}">
        <p14:creationId xmlns:p14="http://schemas.microsoft.com/office/powerpoint/2010/main" val="115812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2892" y="1491980"/>
            <a:ext cx="5638800" cy="762000"/>
          </a:xfrm>
        </p:spPr>
        <p:txBody>
          <a:bodyPr>
            <a:normAutofit fontScale="90000"/>
          </a:bodyPr>
          <a:lstStyle/>
          <a:p>
            <a:pPr algn="l" rtl="0" eaLnBrk="1" latinLnBrk="0" hangingPunct="1"/>
            <a:r>
              <a:rPr lang="en-US" dirty="0">
                <a:solidFill>
                  <a:srgbClr val="89B2CE"/>
                </a:solidFill>
                <a:latin typeface="PT Utah Condensed" pitchFamily="34" charset="0"/>
              </a:rPr>
              <a:t>ELIGIBILITY </a:t>
            </a:r>
            <a:br>
              <a:rPr lang="en-US" dirty="0">
                <a:solidFill>
                  <a:srgbClr val="89B2CE"/>
                </a:solidFill>
                <a:latin typeface="PT Utah Condensed" pitchFamily="34" charset="0"/>
              </a:rPr>
            </a:br>
            <a:r>
              <a:rPr lang="en-US" sz="2700" kern="1200" dirty="0">
                <a:solidFill>
                  <a:schemeClr val="bg1"/>
                </a:solidFill>
                <a:effectLst/>
                <a:latin typeface="PT Utah Condensed" pitchFamily="34" charset="0"/>
              </a:rPr>
              <a:t>To be eligible for services, an individual must: </a:t>
            </a:r>
            <a:endParaRPr lang="en-US" sz="2700" dirty="0">
              <a:solidFill>
                <a:schemeClr val="bg1"/>
              </a:solidFill>
              <a:effectLst/>
              <a:latin typeface="PT Utah Condensed" pitchFamily="34" charset="0"/>
            </a:endParaRPr>
          </a:p>
          <a:p>
            <a:pPr marL="457200" indent="-457200" algn="l" rtl="0" eaLnBrk="1" latinLnBrk="0" hangingPunct="1">
              <a:buFont typeface="Arial" panose="020B0604020202020204" pitchFamily="34" charset="0"/>
              <a:buChar char="•"/>
            </a:pPr>
            <a:r>
              <a:rPr lang="en-US" sz="2700" kern="1200" dirty="0">
                <a:solidFill>
                  <a:schemeClr val="bg1"/>
                </a:solidFill>
                <a:effectLst/>
                <a:latin typeface="PT Utah Condensed" pitchFamily="34" charset="0"/>
              </a:rPr>
              <a:t>Have a physical or mental </a:t>
            </a:r>
            <a:r>
              <a:rPr lang="en-US" sz="2700" dirty="0">
                <a:solidFill>
                  <a:schemeClr val="bg1"/>
                </a:solidFill>
                <a:latin typeface="PT Utah Condensed" pitchFamily="34" charset="0"/>
              </a:rPr>
              <a:t>disability/Impairment</a:t>
            </a:r>
            <a:br>
              <a:rPr lang="en-US" sz="2700" kern="1200" dirty="0">
                <a:solidFill>
                  <a:schemeClr val="bg1"/>
                </a:solidFill>
                <a:effectLst/>
                <a:latin typeface="PT Utah Condensed" pitchFamily="34" charset="0"/>
              </a:rPr>
            </a:br>
            <a:endParaRPr lang="en-US" sz="2700" dirty="0">
              <a:solidFill>
                <a:schemeClr val="bg1"/>
              </a:solidFill>
              <a:effectLst/>
              <a:latin typeface="PT Utah Condensed" pitchFamily="34" charset="0"/>
            </a:endParaRPr>
          </a:p>
        </p:txBody>
      </p:sp>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715000" y="4248150"/>
            <a:ext cx="29718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233464" y="897665"/>
            <a:ext cx="5638800" cy="383391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400" dirty="0">
              <a:solidFill>
                <a:schemeClr val="bg1"/>
              </a:solidFill>
              <a:latin typeface="PT Utah Condensed" pitchFamily="34" charset="0"/>
            </a:endParaRPr>
          </a:p>
          <a:p>
            <a:pPr algn="l"/>
            <a:endParaRPr lang="en-US" sz="2400" dirty="0">
              <a:solidFill>
                <a:schemeClr val="bg1"/>
              </a:solidFill>
              <a:latin typeface="PT Utah Condensed" pitchFamily="34" charset="0"/>
            </a:endParaRPr>
          </a:p>
        </p:txBody>
      </p:sp>
      <p:pic>
        <p:nvPicPr>
          <p:cNvPr id="2050" name="Picture 2" descr="Figure of a woman signing a log 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399" y="1015730"/>
            <a:ext cx="2220913" cy="2476500"/>
          </a:xfrm>
          <a:prstGeom prst="rect">
            <a:avLst/>
          </a:prstGeom>
          <a:noFill/>
          <a:effectLst>
            <a:reflection blurRad="6350" stA="52000" endA="300" endPos="9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892" y="2343150"/>
            <a:ext cx="4864908"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PT Utah Condensed" pitchFamily="34" charset="0"/>
              </a:rPr>
              <a:t>  Require and would like support with vocational rehabilitation including training (education) and/or services to prepare for, secure, retain, or regain employment</a:t>
            </a:r>
            <a:endParaRPr lang="en-US" sz="2400" dirty="0"/>
          </a:p>
        </p:txBody>
      </p:sp>
    </p:spTree>
    <p:extLst>
      <p:ext uri="{BB962C8B-B14F-4D97-AF65-F5344CB8AC3E}">
        <p14:creationId xmlns:p14="http://schemas.microsoft.com/office/powerpoint/2010/main" val="2005430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0957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1994389" y="1352550"/>
            <a:ext cx="5155223" cy="2209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solidFill>
                <a:schemeClr val="bg1"/>
              </a:solidFill>
              <a:latin typeface="PT Utah Condensed" pitchFamily="34" charset="0"/>
            </a:endParaRPr>
          </a:p>
        </p:txBody>
      </p:sp>
      <p:sp>
        <p:nvSpPr>
          <p:cNvPr id="2" name="Title 1"/>
          <p:cNvSpPr>
            <a:spLocks noGrp="1"/>
          </p:cNvSpPr>
          <p:nvPr>
            <p:ph type="ctrTitle"/>
          </p:nvPr>
        </p:nvSpPr>
        <p:spPr>
          <a:xfrm>
            <a:off x="762000" y="514350"/>
            <a:ext cx="7772400" cy="1102519"/>
          </a:xfrm>
        </p:spPr>
        <p:txBody>
          <a:bodyPr>
            <a:noAutofit/>
          </a:bodyPr>
          <a:lstStyle/>
          <a:p>
            <a:pPr rtl="0" eaLnBrk="1" latinLnBrk="0" hangingPunct="1"/>
            <a:r>
              <a:rPr lang="en-US" sz="3000" kern="1200" dirty="0">
                <a:solidFill>
                  <a:srgbClr val="FFFFFF"/>
                </a:solidFill>
                <a:effectLst/>
                <a:latin typeface="PT Utah Condensed"/>
                <a:ea typeface="+mn-ea"/>
                <a:cs typeface="+mn-cs"/>
              </a:rPr>
              <a:t>Program participants are expected to be available, responsible, active and dedicated contributors to their own success. </a:t>
            </a:r>
            <a:endParaRPr lang="en-US" sz="3000" dirty="0">
              <a:effectLst/>
            </a:endParaRPr>
          </a:p>
        </p:txBody>
      </p:sp>
      <p:pic>
        <p:nvPicPr>
          <p:cNvPr id="3" name="Picture 2" descr="C:\Users\kneuman\Desktop\PPT images\hand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564" y="1809750"/>
            <a:ext cx="4104871" cy="2128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74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2481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228601" y="895348"/>
            <a:ext cx="8686799" cy="255123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a:solidFill>
                  <a:schemeClr val="bg1"/>
                </a:solidFill>
                <a:latin typeface="PT Utah Condensed" pitchFamily="34" charset="0"/>
              </a:rPr>
              <a:t> </a:t>
            </a:r>
          </a:p>
          <a:p>
            <a:endParaRPr lang="en-US" sz="2400" dirty="0">
              <a:solidFill>
                <a:schemeClr val="bg1"/>
              </a:solidFill>
              <a:latin typeface="PT Utah Condensed" pitchFamily="34" charset="0"/>
            </a:endParaRPr>
          </a:p>
        </p:txBody>
      </p:sp>
      <p:pic>
        <p:nvPicPr>
          <p:cNvPr id="10" name="Picture 9" descr="Figure of vocational rehabilitation counselor"/>
          <p:cNvPicPr>
            <a:picLocks noChangeAspect="1"/>
          </p:cNvPicPr>
          <p:nvPr/>
        </p:nvPicPr>
        <p:blipFill>
          <a:blip r:embed="rId4"/>
          <a:stretch>
            <a:fillRect/>
          </a:stretch>
        </p:blipFill>
        <p:spPr>
          <a:xfrm>
            <a:off x="2868188" y="1962150"/>
            <a:ext cx="3407624" cy="1916789"/>
          </a:xfrm>
          <a:prstGeom prst="rect">
            <a:avLst/>
          </a:prstGeom>
          <a:ln>
            <a:noFill/>
          </a:ln>
          <a:effectLst>
            <a:outerShdw blurRad="292100" dist="139700" dir="2700000" algn="tl" rotWithShape="0">
              <a:srgbClr val="333333">
                <a:alpha val="65000"/>
              </a:srgbClr>
            </a:outerShdw>
          </a:effectLst>
        </p:spPr>
      </p:pic>
      <p:sp>
        <p:nvSpPr>
          <p:cNvPr id="11" name="Title 1"/>
          <p:cNvSpPr>
            <a:spLocks noGrp="1"/>
          </p:cNvSpPr>
          <p:nvPr>
            <p:ph type="ctrTitle"/>
          </p:nvPr>
        </p:nvSpPr>
        <p:spPr>
          <a:xfrm>
            <a:off x="-190500" y="684320"/>
            <a:ext cx="9525000" cy="762000"/>
          </a:xfrm>
        </p:spPr>
        <p:txBody>
          <a:bodyPr>
            <a:normAutofit fontScale="90000"/>
          </a:bodyPr>
          <a:lstStyle/>
          <a:p>
            <a:r>
              <a:rPr lang="en-US" sz="4000" dirty="0">
                <a:solidFill>
                  <a:srgbClr val="89B2CE"/>
                </a:solidFill>
                <a:latin typeface="PT Utah Condensed" pitchFamily="34" charset="0"/>
              </a:rPr>
              <a:t>CUSTOMIZED SERVICE DELIVERY</a:t>
            </a:r>
            <a:br>
              <a:rPr lang="en-US" dirty="0">
                <a:solidFill>
                  <a:srgbClr val="89B2CE"/>
                </a:solidFill>
                <a:latin typeface="PT Utah Condensed" pitchFamily="34" charset="0"/>
              </a:rPr>
            </a:br>
            <a:r>
              <a:rPr lang="en-US" sz="2700" kern="1200" dirty="0">
                <a:solidFill>
                  <a:schemeClr val="bg1"/>
                </a:solidFill>
                <a:effectLst/>
                <a:latin typeface="PT Utah Condensed" pitchFamily="34" charset="0"/>
              </a:rPr>
              <a:t>We tailor our services to each person individually to </a:t>
            </a:r>
            <a:br>
              <a:rPr lang="en-US" sz="2700" kern="1200" dirty="0">
                <a:solidFill>
                  <a:schemeClr val="bg1"/>
                </a:solidFill>
                <a:effectLst/>
                <a:latin typeface="PT Utah Condensed" pitchFamily="34" charset="0"/>
              </a:rPr>
            </a:br>
            <a:r>
              <a:rPr lang="en-US" sz="2700" kern="1200" dirty="0">
                <a:solidFill>
                  <a:schemeClr val="bg1"/>
                </a:solidFill>
                <a:effectLst/>
                <a:latin typeface="PT Utah Condensed" pitchFamily="34" charset="0"/>
              </a:rPr>
              <a:t>ensure a greater chance for success. </a:t>
            </a:r>
            <a:endParaRPr lang="en-US" sz="2700" dirty="0">
              <a:solidFill>
                <a:schemeClr val="bg1"/>
              </a:solidFill>
              <a:latin typeface="PT Utah Condensed" pitchFamily="34" charset="0"/>
            </a:endParaRPr>
          </a:p>
        </p:txBody>
      </p:sp>
    </p:spTree>
    <p:extLst>
      <p:ext uri="{BB962C8B-B14F-4D97-AF65-F5344CB8AC3E}">
        <p14:creationId xmlns:p14="http://schemas.microsoft.com/office/powerpoint/2010/main" val="2313228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5943600" y="4248150"/>
            <a:ext cx="27432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04800" y="677000"/>
            <a:ext cx="5638800" cy="403998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200" dirty="0">
              <a:solidFill>
                <a:schemeClr val="bg1"/>
              </a:solidFill>
              <a:latin typeface="PT Utah Condensed" pitchFamily="34" charset="0"/>
            </a:endParaRPr>
          </a:p>
        </p:txBody>
      </p:sp>
      <p:pic>
        <p:nvPicPr>
          <p:cNvPr id="7" name="Content Placeholder 3" descr="Figure of a blind man walking"/>
          <p:cNvPicPr>
            <a:picLocks noChangeAspect="1"/>
          </p:cNvPicPr>
          <p:nvPr/>
        </p:nvPicPr>
        <p:blipFill>
          <a:blip r:embed="rId4"/>
          <a:stretch>
            <a:fillRect/>
          </a:stretch>
        </p:blipFill>
        <p:spPr>
          <a:xfrm>
            <a:off x="6553200" y="941298"/>
            <a:ext cx="2114145" cy="317320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723900" y="1618514"/>
            <a:ext cx="5410200" cy="1633578"/>
          </a:xfrm>
        </p:spPr>
        <p:txBody>
          <a:bodyPr>
            <a:normAutofit fontScale="90000"/>
          </a:bodyPr>
          <a:lstStyle/>
          <a:p>
            <a:pPr algn="l" rtl="0" eaLnBrk="1" latinLnBrk="0" hangingPunct="1"/>
            <a:r>
              <a:rPr lang="en-US" sz="2700" kern="1200" dirty="0">
                <a:solidFill>
                  <a:schemeClr val="bg1"/>
                </a:solidFill>
                <a:effectLst/>
                <a:latin typeface="PT Utah Condensed"/>
                <a:ea typeface="+mn-ea"/>
                <a:cs typeface="+mn-cs"/>
              </a:rPr>
              <a:t>-Career assessment and counseling</a:t>
            </a:r>
            <a:br>
              <a:rPr lang="en-US" sz="2700" kern="1200" dirty="0">
                <a:solidFill>
                  <a:schemeClr val="bg1"/>
                </a:solidFill>
                <a:effectLst/>
                <a:latin typeface="PT Utah Condensed"/>
                <a:ea typeface="+mn-ea"/>
                <a:cs typeface="+mn-cs"/>
              </a:rPr>
            </a:br>
            <a:r>
              <a:rPr lang="en-US" sz="2700" kern="1200" dirty="0">
                <a:solidFill>
                  <a:schemeClr val="bg1"/>
                </a:solidFill>
                <a:effectLst/>
                <a:latin typeface="PT Utah Condensed"/>
                <a:ea typeface="+mn-ea"/>
                <a:cs typeface="+mn-cs"/>
              </a:rPr>
              <a:t>-Support for training/education (DOR can help you pay for school including tuition and books </a:t>
            </a:r>
            <a:r>
              <a:rPr lang="en-US" sz="2700" kern="1200">
                <a:solidFill>
                  <a:schemeClr val="bg1"/>
                </a:solidFill>
                <a:effectLst/>
                <a:latin typeface="PT Utah Condensed"/>
                <a:ea typeface="+mn-ea"/>
                <a:cs typeface="+mn-cs"/>
              </a:rPr>
              <a:t>and supplies)</a:t>
            </a:r>
            <a:br>
              <a:rPr lang="en-US" sz="2700" dirty="0">
                <a:solidFill>
                  <a:schemeClr val="bg1"/>
                </a:solidFill>
              </a:rPr>
            </a:br>
            <a:r>
              <a:rPr lang="en-US" sz="2700" dirty="0">
                <a:solidFill>
                  <a:schemeClr val="bg1"/>
                </a:solidFill>
              </a:rPr>
              <a:t>-</a:t>
            </a:r>
            <a:r>
              <a:rPr lang="en-US" sz="2700" kern="1200" dirty="0">
                <a:solidFill>
                  <a:schemeClr val="bg1"/>
                </a:solidFill>
                <a:effectLst/>
                <a:latin typeface="PT Utah Condensed"/>
                <a:ea typeface="+mn-ea"/>
                <a:cs typeface="+mn-cs"/>
              </a:rPr>
              <a:t>Job search and interview skills</a:t>
            </a:r>
            <a:br>
              <a:rPr lang="en-US" sz="2700" dirty="0">
                <a:solidFill>
                  <a:schemeClr val="bg1"/>
                </a:solidFill>
              </a:rPr>
            </a:br>
            <a:r>
              <a:rPr lang="en-US" sz="2700" dirty="0">
                <a:solidFill>
                  <a:schemeClr val="bg1"/>
                </a:solidFill>
              </a:rPr>
              <a:t>-</a:t>
            </a:r>
            <a:r>
              <a:rPr lang="en-US" sz="2700" kern="1200" dirty="0">
                <a:solidFill>
                  <a:schemeClr val="bg1"/>
                </a:solidFill>
                <a:effectLst/>
                <a:latin typeface="PT Utah Condensed"/>
                <a:ea typeface="+mn-ea"/>
                <a:cs typeface="+mn-cs"/>
              </a:rPr>
              <a:t>Assistive technology</a:t>
            </a:r>
            <a:endParaRPr lang="en-US" sz="2700" dirty="0">
              <a:solidFill>
                <a:schemeClr val="bg1"/>
              </a:solidFill>
              <a:effectLst/>
            </a:endParaRPr>
          </a:p>
        </p:txBody>
      </p:sp>
      <p:sp>
        <p:nvSpPr>
          <p:cNvPr id="3" name="TextBox 2"/>
          <p:cNvSpPr txBox="1"/>
          <p:nvPr/>
        </p:nvSpPr>
        <p:spPr>
          <a:xfrm>
            <a:off x="457200" y="895350"/>
            <a:ext cx="1802096" cy="646331"/>
          </a:xfrm>
          <a:prstGeom prst="rect">
            <a:avLst/>
          </a:prstGeom>
          <a:noFill/>
        </p:spPr>
        <p:txBody>
          <a:bodyPr wrap="none" rtlCol="0">
            <a:spAutoFit/>
          </a:bodyPr>
          <a:lstStyle/>
          <a:p>
            <a:r>
              <a:rPr lang="en-US" sz="3600" dirty="0">
                <a:solidFill>
                  <a:srgbClr val="89B2CE"/>
                </a:solidFill>
                <a:latin typeface="PT Utah Condensed"/>
              </a:rPr>
              <a:t>SERVICES</a:t>
            </a:r>
            <a:endParaRPr lang="en-US" sz="3600" dirty="0"/>
          </a:p>
        </p:txBody>
      </p:sp>
      <p:sp>
        <p:nvSpPr>
          <p:cNvPr id="4" name="TextBox 3"/>
          <p:cNvSpPr txBox="1"/>
          <p:nvPr/>
        </p:nvSpPr>
        <p:spPr>
          <a:xfrm>
            <a:off x="1524000" y="4135706"/>
            <a:ext cx="4191000" cy="646331"/>
          </a:xfrm>
          <a:prstGeom prst="rect">
            <a:avLst/>
          </a:prstGeom>
          <a:noFill/>
        </p:spPr>
        <p:txBody>
          <a:bodyPr wrap="square" rtlCol="0">
            <a:spAutoFit/>
          </a:bodyPr>
          <a:lstStyle/>
          <a:p>
            <a:r>
              <a:rPr lang="en-US" b="1" dirty="0">
                <a:solidFill>
                  <a:srgbClr val="FFFFFF"/>
                </a:solidFill>
                <a:latin typeface="PT Utah Condensed"/>
              </a:rPr>
              <a:t>To apply for services, contact the Menlo Park DOR office at 650-688-6380</a:t>
            </a:r>
            <a:endParaRPr lang="en-US" dirty="0"/>
          </a:p>
        </p:txBody>
      </p:sp>
    </p:spTree>
    <p:extLst>
      <p:ext uri="{BB962C8B-B14F-4D97-AF65-F5344CB8AC3E}">
        <p14:creationId xmlns:p14="http://schemas.microsoft.com/office/powerpoint/2010/main" val="2583704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C3942"/>
        </a:solidFill>
        <a:effectLst/>
      </p:bgPr>
    </p:bg>
    <p:spTree>
      <p:nvGrpSpPr>
        <p:cNvPr id="1" name=""/>
        <p:cNvGrpSpPr/>
        <p:nvPr/>
      </p:nvGrpSpPr>
      <p:grpSpPr>
        <a:xfrm>
          <a:off x="0" y="0"/>
          <a:ext cx="0" cy="0"/>
          <a:chOff x="0" y="0"/>
          <a:chExt cx="0" cy="0"/>
        </a:xfrm>
      </p:grpSpPr>
      <p:pic>
        <p:nvPicPr>
          <p:cNvPr id="1026" name="Picture 2" descr="G:\CentralOffice\Executive Division\External Affairs\Graphics\Logos\PNG (Transparent)\DOR_Horiz_White_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6927" y="4400550"/>
            <a:ext cx="2410147" cy="6328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828800" y="4324350"/>
            <a:ext cx="5486400" cy="0"/>
          </a:xfrm>
          <a:prstGeom prst="line">
            <a:avLst/>
          </a:prstGeom>
          <a:ln w="9525">
            <a:solidFill>
              <a:srgbClr val="89B2C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164431"/>
            <a:ext cx="7772400" cy="1102519"/>
          </a:xfrm>
        </p:spPr>
        <p:txBody>
          <a:bodyPr>
            <a:noAutofit/>
          </a:bodyPr>
          <a:lstStyle/>
          <a:p>
            <a:pPr rtl="0" eaLnBrk="1" latinLnBrk="0" hangingPunct="1"/>
            <a:r>
              <a:rPr lang="en-US" sz="2400" kern="1200" dirty="0">
                <a:solidFill>
                  <a:srgbClr val="FFFFFF"/>
                </a:solidFill>
                <a:effectLst/>
                <a:latin typeface="PT Utah Condensed"/>
                <a:ea typeface="+mn-ea"/>
                <a:cs typeface="+mn-cs"/>
              </a:rPr>
              <a:t>For more information and to apply for services please contact</a:t>
            </a:r>
            <a:r>
              <a:rPr lang="en-US" sz="2400" dirty="0">
                <a:solidFill>
                  <a:srgbClr val="FFFFFF"/>
                </a:solidFill>
                <a:latin typeface="PT Utah Condensed"/>
                <a:ea typeface="+mn-ea"/>
                <a:cs typeface="+mn-cs"/>
              </a:rPr>
              <a:t>:</a:t>
            </a:r>
            <a:br>
              <a:rPr lang="en-US" sz="2400" dirty="0">
                <a:solidFill>
                  <a:srgbClr val="FFFFFF"/>
                </a:solidFill>
                <a:latin typeface="PT Utah Condensed"/>
                <a:ea typeface="+mn-ea"/>
                <a:cs typeface="+mn-cs"/>
              </a:rPr>
            </a:br>
            <a:r>
              <a:rPr lang="en-US" sz="2400" kern="1200" dirty="0">
                <a:solidFill>
                  <a:srgbClr val="FFFFFF"/>
                </a:solidFill>
                <a:effectLst/>
                <a:latin typeface="PT Utah Condensed"/>
                <a:ea typeface="+mn-ea"/>
                <a:cs typeface="+mn-cs"/>
              </a:rPr>
              <a:t> </a:t>
            </a:r>
            <a:endParaRPr lang="en-US" sz="2400" dirty="0">
              <a:effectLst/>
            </a:endParaRPr>
          </a:p>
          <a:p>
            <a:pPr rtl="0" eaLnBrk="1" latinLnBrk="0" hangingPunct="1"/>
            <a:r>
              <a:rPr lang="en-US" sz="2400" kern="1200" dirty="0">
                <a:solidFill>
                  <a:srgbClr val="FFFFFF"/>
                </a:solidFill>
                <a:effectLst/>
                <a:latin typeface="PT Utah Condensed"/>
                <a:ea typeface="+mn-ea"/>
                <a:cs typeface="+mn-cs"/>
              </a:rPr>
              <a:t>California Department of Rehabilitation</a:t>
            </a:r>
            <a:br>
              <a:rPr lang="en-US" sz="2400" kern="1200" dirty="0">
                <a:solidFill>
                  <a:srgbClr val="FFFFFF"/>
                </a:solidFill>
                <a:effectLst/>
                <a:latin typeface="PT Utah Condensed"/>
                <a:ea typeface="+mn-ea"/>
                <a:cs typeface="+mn-cs"/>
              </a:rPr>
            </a:br>
            <a:r>
              <a:rPr lang="en-US" sz="2400" kern="1200" dirty="0">
                <a:solidFill>
                  <a:srgbClr val="FFFFFF"/>
                </a:solidFill>
                <a:effectLst/>
                <a:latin typeface="PT Utah Condensed"/>
                <a:ea typeface="+mn-ea"/>
                <a:cs typeface="+mn-cs"/>
              </a:rPr>
              <a:t>Menlo Park Office 650-688-6380</a:t>
            </a:r>
            <a:endParaRPr lang="en-US" sz="2400" dirty="0">
              <a:effectLst/>
            </a:endParaRPr>
          </a:p>
          <a:p>
            <a:endParaRPr lang="en-US" sz="2400" dirty="0"/>
          </a:p>
        </p:txBody>
      </p:sp>
      <p:pic>
        <p:nvPicPr>
          <p:cNvPr id="1027" name="Picture 3" descr="C:\Users\kneuman\Desktop\social media white fo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2266950"/>
            <a:ext cx="655320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122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2774</TotalTime>
  <Words>364</Words>
  <Application>Microsoft Office PowerPoint</Application>
  <PresentationFormat>On-screen Show (16:9)</PresentationFormat>
  <Paragraphs>28</Paragraphs>
  <Slides>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PT Utah Condensed</vt:lpstr>
      <vt:lpstr>Calibri</vt:lpstr>
      <vt:lpstr>Arial</vt:lpstr>
      <vt:lpstr>Wingdings</vt:lpstr>
      <vt:lpstr>Office Theme</vt:lpstr>
      <vt:lpstr>Employment, Independence, and Equality DOR GENERAL SERVICES</vt:lpstr>
      <vt:lpstr>ON A MISSION  The California Department of Rehabilitation (DOR) works in partnership with consumers and other stakeholders to provide services and advocacy in pursuit of employment, independent living and equality for Californians with disabilities. </vt:lpstr>
      <vt:lpstr>At DOR, it is our fundamental belief that individuals with disabilities can be fully integrated and highly productive community members, employees and colleagues. </vt:lpstr>
      <vt:lpstr>ELIGIBILITY  To be eligible for services, an individual must:  Have a physical or mental disability/Impairment </vt:lpstr>
      <vt:lpstr>Program participants are expected to be available, responsible, active and dedicated contributors to their own success. </vt:lpstr>
      <vt:lpstr>CUSTOMIZED SERVICE DELIVERY We tailor our services to each person individually to  ensure a greater chance for success. </vt:lpstr>
      <vt:lpstr>-Career assessment and counseling -Support for training/education (DOR can help you pay for school including tuition and books and supplies) -Job search and interview skills -Assistive technology</vt:lpstr>
      <vt:lpstr>For more information and to apply for services please contact:   California Department of Rehabilitation Menlo Park Office 650-688-6380 </vt:lpstr>
    </vt:vector>
  </TitlesOfParts>
  <Company>Department of Rehabilitation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Independence, and Equality</dc:title>
  <dc:creator>Slagerman, Keith@DOR</dc:creator>
  <cp:lastModifiedBy>DeWolfe, Emily@DOR</cp:lastModifiedBy>
  <cp:revision>39</cp:revision>
  <dcterms:created xsi:type="dcterms:W3CDTF">2016-02-24T16:59:39Z</dcterms:created>
  <dcterms:modified xsi:type="dcterms:W3CDTF">2021-08-25T15:49:22Z</dcterms:modified>
</cp:coreProperties>
</file>