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handoutMasterIdLst>
    <p:handoutMasterId r:id="rId43"/>
  </p:handoutMasterIdLst>
  <p:sldIdLst>
    <p:sldId id="256" r:id="rId2"/>
    <p:sldId id="293" r:id="rId3"/>
    <p:sldId id="294" r:id="rId4"/>
    <p:sldId id="295" r:id="rId5"/>
    <p:sldId id="273" r:id="rId6"/>
    <p:sldId id="298" r:id="rId7"/>
    <p:sldId id="258" r:id="rId8"/>
    <p:sldId id="299" r:id="rId9"/>
    <p:sldId id="259" r:id="rId10"/>
    <p:sldId id="297" r:id="rId11"/>
    <p:sldId id="284" r:id="rId12"/>
    <p:sldId id="300" r:id="rId13"/>
    <p:sldId id="301" r:id="rId14"/>
    <p:sldId id="302" r:id="rId15"/>
    <p:sldId id="303" r:id="rId16"/>
    <p:sldId id="304" r:id="rId17"/>
    <p:sldId id="306" r:id="rId18"/>
    <p:sldId id="305" r:id="rId19"/>
    <p:sldId id="275" r:id="rId20"/>
    <p:sldId id="307" r:id="rId21"/>
    <p:sldId id="308" r:id="rId22"/>
    <p:sldId id="309" r:id="rId23"/>
    <p:sldId id="313" r:id="rId24"/>
    <p:sldId id="314" r:id="rId25"/>
    <p:sldId id="315" r:id="rId26"/>
    <p:sldId id="316" r:id="rId27"/>
    <p:sldId id="322" r:id="rId28"/>
    <p:sldId id="280" r:id="rId29"/>
    <p:sldId id="282" r:id="rId30"/>
    <p:sldId id="311" r:id="rId31"/>
    <p:sldId id="283" r:id="rId32"/>
    <p:sldId id="289" r:id="rId33"/>
    <p:sldId id="288" r:id="rId34"/>
    <p:sldId id="290" r:id="rId35"/>
    <p:sldId id="323" r:id="rId36"/>
    <p:sldId id="328" r:id="rId37"/>
    <p:sldId id="325" r:id="rId38"/>
    <p:sldId id="326" r:id="rId39"/>
    <p:sldId id="327" r:id="rId40"/>
    <p:sldId id="29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7CE"/>
    <a:srgbClr val="3A0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19" d="100"/>
          <a:sy n="119" d="100"/>
        </p:scale>
        <p:origin x="96" y="24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0C3426-A9ED-6C49-A193-493DE144ECE7}" type="datetimeFigureOut">
              <a:rPr lang="en-US" smtClean="0"/>
              <a:pPr/>
              <a:t>8/16/2016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77D5E9-518D-9C43-9322-05E01D2E87F1}" type="slidenum">
              <a:rPr lang="en-US" smtClean="0"/>
              <a:pPr/>
              <a:t>‹#›</a:t>
            </a:fld>
            <a:endParaRPr lang="en-US"/>
          </a:p>
        </p:txBody>
      </p:sp>
    </p:spTree>
    <p:extLst>
      <p:ext uri="{BB962C8B-B14F-4D97-AF65-F5344CB8AC3E}">
        <p14:creationId xmlns:p14="http://schemas.microsoft.com/office/powerpoint/2010/main" val="104423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CCAB6-F1F2-4E10-81EC-9D3E6DA9C6E8}" type="datetimeFigureOut">
              <a:rPr lang="en-US" smtClean="0"/>
              <a:t>8/16/2016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C8F83-62FA-481C-AD2F-1B0F495DB3EB}" type="slidenum">
              <a:rPr lang="en-US" smtClean="0"/>
              <a:t>‹#›</a:t>
            </a:fld>
            <a:endParaRPr lang="en-US"/>
          </a:p>
        </p:txBody>
      </p:sp>
    </p:spTree>
    <p:extLst>
      <p:ext uri="{BB962C8B-B14F-4D97-AF65-F5344CB8AC3E}">
        <p14:creationId xmlns:p14="http://schemas.microsoft.com/office/powerpoint/2010/main" val="403723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Private meeting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student might then say, “Oh </a:t>
            </a:r>
            <a:r>
              <a:rPr lang="en-US" dirty="0" err="1" smtClean="0"/>
              <a:t>ya</a:t>
            </a:r>
            <a:r>
              <a:rPr lang="en-US" dirty="0" smtClean="0"/>
              <a:t> I had an IEP” or “</a:t>
            </a:r>
            <a:r>
              <a:rPr lang="en-US" dirty="0" err="1" smtClean="0"/>
              <a:t>Ya</a:t>
            </a:r>
            <a:r>
              <a:rPr lang="en-US" dirty="0" smtClean="0"/>
              <a:t>, I went to the resource room.” If you hear this tell them that they should then contact the DRC. They might qualify for the same type of supports that they did in </a:t>
            </a:r>
            <a:r>
              <a:rPr lang="en-US" dirty="0" err="1" smtClean="0"/>
              <a:t>highschool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FAC8F83-62FA-481C-AD2F-1B0F495DB3EB}" type="slidenum">
              <a:rPr lang="en-US" smtClean="0"/>
              <a:t>28</a:t>
            </a:fld>
            <a:endParaRPr lang="en-US"/>
          </a:p>
        </p:txBody>
      </p:sp>
    </p:spTree>
    <p:extLst>
      <p:ext uri="{BB962C8B-B14F-4D97-AF65-F5344CB8AC3E}">
        <p14:creationId xmlns:p14="http://schemas.microsoft.com/office/powerpoint/2010/main" val="329989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8/16/2016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mail.sfsu.edu/owa/redir.aspx?C=AMlv-yi-k0C1upSDaCpTO-Ia9iYpo9IIVMBuYyA1Ken0o4GzSLNdBtK-OueIH4xBuDx8CxsOXUI.&amp;URL=mailto:jfrench@sfs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4613" y="419100"/>
            <a:ext cx="8915399" cy="2262781"/>
          </a:xfrm>
        </p:spPr>
        <p:txBody>
          <a:bodyPr/>
          <a:lstStyle/>
          <a:p>
            <a:r>
              <a:rPr lang="en-US" dirty="0" smtClean="0"/>
              <a:t>DRC Services and Learning Disability Support </a:t>
            </a:r>
            <a:endParaRPr lang="en-US" dirty="0"/>
          </a:p>
        </p:txBody>
      </p:sp>
      <p:sp>
        <p:nvSpPr>
          <p:cNvPr id="3" name="Subtitle 2"/>
          <p:cNvSpPr>
            <a:spLocks noGrp="1"/>
          </p:cNvSpPr>
          <p:nvPr>
            <p:ph type="subTitle" idx="1"/>
          </p:nvPr>
        </p:nvSpPr>
        <p:spPr>
          <a:xfrm>
            <a:off x="2589213" y="4394200"/>
            <a:ext cx="8915399" cy="2463800"/>
          </a:xfrm>
        </p:spPr>
        <p:txBody>
          <a:bodyPr>
            <a:normAutofit/>
          </a:bodyPr>
          <a:lstStyle/>
          <a:p>
            <a:r>
              <a:rPr lang="en-US" dirty="0" smtClean="0"/>
              <a:t>August </a:t>
            </a:r>
            <a:r>
              <a:rPr lang="en-US" dirty="0" smtClean="0"/>
              <a:t>16</a:t>
            </a:r>
            <a:r>
              <a:rPr lang="en-US" baseline="30000" dirty="0" smtClean="0"/>
              <a:t>th</a:t>
            </a:r>
            <a:r>
              <a:rPr lang="en-US" dirty="0" smtClean="0"/>
              <a:t>, 2016 </a:t>
            </a:r>
          </a:p>
          <a:p>
            <a:endParaRPr lang="en-US" b="1" dirty="0" smtClean="0"/>
          </a:p>
          <a:p>
            <a:r>
              <a:rPr lang="en-US" b="1" dirty="0" smtClean="0"/>
              <a:t>Jenna French, M.S.</a:t>
            </a:r>
            <a:endParaRPr lang="en-US" dirty="0" smtClean="0"/>
          </a:p>
          <a:p>
            <a:r>
              <a:rPr lang="en-US" dirty="0" smtClean="0"/>
              <a:t>Learning Disability Specialist / DRC Counselor</a:t>
            </a:r>
          </a:p>
          <a:p>
            <a:r>
              <a:rPr lang="en-US" dirty="0" smtClean="0">
                <a:hlinkClick r:id="rId2" tooltip="Ctrl+Click or tap to follow the link"/>
              </a:rPr>
              <a:t>frenchj@smccd.edu</a:t>
            </a:r>
            <a:r>
              <a:rPr lang="en-US" dirty="0" smtClean="0"/>
              <a:t>  Ext 3368</a:t>
            </a:r>
          </a:p>
          <a:p>
            <a:endParaRPr lang="en-US" dirty="0" smtClean="0"/>
          </a:p>
        </p:txBody>
      </p:sp>
    </p:spTree>
    <p:extLst>
      <p:ext uri="{BB962C8B-B14F-4D97-AF65-F5344CB8AC3E}">
        <p14:creationId xmlns:p14="http://schemas.microsoft.com/office/powerpoint/2010/main" val="95108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 Person First</a:t>
            </a:r>
            <a:endParaRPr lang="en-US" dirty="0"/>
          </a:p>
        </p:txBody>
      </p:sp>
      <p:sp>
        <p:nvSpPr>
          <p:cNvPr id="3" name="Content Placeholder 2"/>
          <p:cNvSpPr>
            <a:spLocks noGrp="1"/>
          </p:cNvSpPr>
          <p:nvPr>
            <p:ph idx="1"/>
          </p:nvPr>
        </p:nvSpPr>
        <p:spPr>
          <a:xfrm>
            <a:off x="2108200" y="1600200"/>
            <a:ext cx="9639300" cy="4749800"/>
          </a:xfrm>
        </p:spPr>
        <p:txBody>
          <a:bodyPr numCol="1">
            <a:noAutofit/>
          </a:bodyPr>
          <a:lstStyle/>
          <a:p>
            <a:pPr>
              <a:buNone/>
            </a:pPr>
            <a:r>
              <a:rPr lang="en-US" sz="1400" dirty="0" smtClean="0"/>
              <a:t>			</a:t>
            </a:r>
            <a:r>
              <a:rPr lang="en-US" sz="2000" b="1" dirty="0" smtClean="0"/>
              <a:t>Words with </a:t>
            </a:r>
            <a:r>
              <a:rPr lang="en-US" sz="2000" b="1" u="sng" dirty="0" smtClean="0"/>
              <a:t>Dignity</a:t>
            </a:r>
            <a:r>
              <a:rPr lang="en-US" sz="1400" b="1" dirty="0" smtClean="0"/>
              <a:t>	</a:t>
            </a:r>
            <a:r>
              <a:rPr lang="en-US" sz="1200" dirty="0" smtClean="0"/>
              <a:t>							</a:t>
            </a:r>
            <a:r>
              <a:rPr lang="en-US" sz="2000" b="1" dirty="0" smtClean="0"/>
              <a:t>Words to </a:t>
            </a:r>
            <a:r>
              <a:rPr lang="en-US" sz="2000" b="1" u="sng" dirty="0" smtClean="0"/>
              <a:t>Avoid</a:t>
            </a:r>
          </a:p>
          <a:p>
            <a:pPr>
              <a:buNone/>
            </a:pPr>
            <a:r>
              <a:rPr lang="en-US" sz="1600" dirty="0" smtClean="0"/>
              <a:t>	</a:t>
            </a:r>
          </a:p>
          <a:p>
            <a:pPr>
              <a:buNone/>
            </a:pPr>
            <a:r>
              <a:rPr lang="en-US" sz="1600" b="1" dirty="0" smtClean="0"/>
              <a:t>	Person with</a:t>
            </a:r>
            <a:r>
              <a:rPr lang="en-US" sz="1600" dirty="0" smtClean="0"/>
              <a:t> a disability 							</a:t>
            </a:r>
            <a:r>
              <a:rPr lang="en-US" sz="1600" dirty="0" err="1" smtClean="0">
                <a:sym typeface="Wingdings"/>
              </a:rPr>
              <a:t></a:t>
            </a:r>
            <a:r>
              <a:rPr lang="en-US" sz="1600" dirty="0" smtClean="0"/>
              <a:t>	Handicapped/crippled/the disabled; physically/ mentally 										challenged</a:t>
            </a:r>
          </a:p>
          <a:p>
            <a:pPr>
              <a:buNone/>
            </a:pPr>
            <a:r>
              <a:rPr lang="en-US" sz="1600" b="1" dirty="0" smtClean="0"/>
              <a:t>	Person who </a:t>
            </a:r>
            <a:r>
              <a:rPr lang="en-US" sz="1600" dirty="0" smtClean="0"/>
              <a:t>has multiple sclerosis or cerebral palsy  	</a:t>
            </a:r>
            <a:r>
              <a:rPr lang="en-US" sz="1600" dirty="0" err="1" smtClean="0">
                <a:sym typeface="Wingdings"/>
              </a:rPr>
              <a:t></a:t>
            </a:r>
            <a:r>
              <a:rPr lang="en-US" sz="1600" dirty="0" smtClean="0">
                <a:sym typeface="Wingdings"/>
              </a:rPr>
              <a:t> 	</a:t>
            </a:r>
            <a:r>
              <a:rPr lang="en-US" sz="1600" dirty="0" smtClean="0"/>
              <a:t>Afflicted by MS, victim of CP </a:t>
            </a:r>
          </a:p>
          <a:p>
            <a:pPr>
              <a:buNone/>
            </a:pPr>
            <a:r>
              <a:rPr lang="en-US" sz="1600" dirty="0" smtClean="0"/>
              <a:t>	</a:t>
            </a:r>
            <a:r>
              <a:rPr lang="en-US" sz="1600" b="1" dirty="0" smtClean="0"/>
              <a:t>Person with </a:t>
            </a:r>
            <a:r>
              <a:rPr lang="en-US" sz="1600" dirty="0" smtClean="0"/>
              <a:t>epilepsy or seizure disorder			</a:t>
            </a:r>
            <a:r>
              <a:rPr lang="en-US" sz="1600" dirty="0" smtClean="0">
                <a:sym typeface="Wingdings"/>
              </a:rPr>
              <a:t>	</a:t>
            </a:r>
            <a:r>
              <a:rPr lang="en-US" sz="1600" dirty="0" smtClean="0"/>
              <a:t>Epileptic, Seizures, Epileptic fits, </a:t>
            </a:r>
          </a:p>
          <a:p>
            <a:pPr>
              <a:buNone/>
            </a:pPr>
            <a:r>
              <a:rPr lang="en-US" sz="1600" b="1" dirty="0" smtClean="0"/>
              <a:t> 	Person who </a:t>
            </a:r>
            <a:r>
              <a:rPr lang="en-US" sz="1600" dirty="0" smtClean="0"/>
              <a:t>has muscular dystrophy 				</a:t>
            </a:r>
            <a:r>
              <a:rPr lang="en-US" sz="1600" dirty="0" err="1" smtClean="0">
                <a:sym typeface="Wingdings"/>
              </a:rPr>
              <a:t></a:t>
            </a:r>
            <a:r>
              <a:rPr lang="en-US" sz="1600" dirty="0" smtClean="0">
                <a:sym typeface="Wingdings"/>
              </a:rPr>
              <a:t> 	</a:t>
            </a:r>
            <a:r>
              <a:rPr lang="en-US" sz="1600" dirty="0" smtClean="0"/>
              <a:t>Stricken by MD</a:t>
            </a:r>
          </a:p>
          <a:p>
            <a:pPr>
              <a:buNone/>
            </a:pPr>
            <a:r>
              <a:rPr lang="en-US" sz="1600" dirty="0" smtClean="0"/>
              <a:t>	</a:t>
            </a:r>
            <a:r>
              <a:rPr lang="en-US" sz="1600" b="1" dirty="0" smtClean="0"/>
              <a:t>Person who </a:t>
            </a:r>
            <a:r>
              <a:rPr lang="en-US" sz="1600" dirty="0" smtClean="0"/>
              <a:t>is blind                                                        	</a:t>
            </a:r>
            <a:r>
              <a:rPr lang="en-US" sz="1600" dirty="0" err="1" smtClean="0">
                <a:sym typeface="Wingdings"/>
              </a:rPr>
              <a:t></a:t>
            </a:r>
            <a:r>
              <a:rPr lang="en-US" sz="1600" dirty="0" smtClean="0">
                <a:sym typeface="Wingdings"/>
              </a:rPr>
              <a:t> 	</a:t>
            </a:r>
            <a:r>
              <a:rPr lang="en-US" sz="1600" dirty="0" smtClean="0"/>
              <a:t>The blind</a:t>
            </a:r>
          </a:p>
          <a:p>
            <a:pPr>
              <a:buNone/>
            </a:pPr>
            <a:r>
              <a:rPr lang="en-US" sz="1600" b="1" dirty="0" smtClean="0"/>
              <a:t>	Person who </a:t>
            </a:r>
            <a:r>
              <a:rPr lang="en-US" sz="1600" dirty="0" smtClean="0"/>
              <a:t>uses a wheelchair					</a:t>
            </a:r>
            <a:r>
              <a:rPr lang="en-US" sz="1600" dirty="0" smtClean="0">
                <a:sym typeface="Wingdings"/>
              </a:rPr>
              <a:t> 	</a:t>
            </a:r>
            <a:r>
              <a:rPr lang="en-US" sz="1600" dirty="0" smtClean="0"/>
              <a:t>Restricted/confined to a 															wheelchair; wheelchair bound 														(The chair enables mobility. 															Without the chair the person may 													be confined to bed.) </a:t>
            </a:r>
          </a:p>
          <a:p>
            <a:pPr>
              <a:buNone/>
            </a:pPr>
            <a:r>
              <a:rPr lang="en-US" sz="1600" dirty="0" smtClean="0"/>
              <a:t>	</a:t>
            </a:r>
          </a:p>
          <a:p>
            <a:pPr>
              <a:buNone/>
            </a:pPr>
            <a:r>
              <a:rPr lang="en-US" sz="1200" dirty="0" smtClean="0"/>
              <a:t> </a:t>
            </a:r>
          </a:p>
          <a:p>
            <a:pPr>
              <a:buNone/>
            </a:pP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Accommodation?</a:t>
            </a:r>
            <a:endParaRPr lang="en-US" dirty="0"/>
          </a:p>
        </p:txBody>
      </p:sp>
      <p:sp>
        <p:nvSpPr>
          <p:cNvPr id="3" name="Content Placeholder 2"/>
          <p:cNvSpPr>
            <a:spLocks noGrp="1"/>
          </p:cNvSpPr>
          <p:nvPr>
            <p:ph idx="1"/>
          </p:nvPr>
        </p:nvSpPr>
        <p:spPr>
          <a:xfrm>
            <a:off x="2387600" y="1537534"/>
            <a:ext cx="9030047" cy="4380666"/>
          </a:xfrm>
        </p:spPr>
        <p:txBody>
          <a:bodyPr>
            <a:normAutofit fontScale="92500"/>
          </a:bodyPr>
          <a:lstStyle/>
          <a:p>
            <a:pPr marL="0" indent="0">
              <a:spcBef>
                <a:spcPct val="20000"/>
              </a:spcBef>
              <a:buNone/>
            </a:pPr>
            <a:r>
              <a:rPr lang="en-US" sz="2800" dirty="0" smtClean="0">
                <a:solidFill>
                  <a:srgbClr val="000000"/>
                </a:solidFill>
                <a:cs typeface="Tahoma" charset="0"/>
              </a:rPr>
              <a:t>An academic adjustment that allows a student with a disability the opportunity for equal participation in College coursework.</a:t>
            </a:r>
          </a:p>
          <a:p>
            <a:pPr marL="0" indent="0">
              <a:spcBef>
                <a:spcPct val="20000"/>
              </a:spcBef>
            </a:pPr>
            <a:endParaRPr lang="en-US" sz="2800" dirty="0" smtClean="0">
              <a:solidFill>
                <a:srgbClr val="000000"/>
              </a:solidFill>
              <a:cs typeface="Tahoma" charset="0"/>
            </a:endParaRPr>
          </a:p>
          <a:p>
            <a:pPr marL="0" indent="0">
              <a:spcBef>
                <a:spcPct val="20000"/>
              </a:spcBef>
            </a:pPr>
            <a:r>
              <a:rPr lang="en-US" sz="2800" dirty="0" smtClean="0">
                <a:solidFill>
                  <a:srgbClr val="000000"/>
                </a:solidFill>
                <a:cs typeface="Tahoma" charset="0"/>
              </a:rPr>
              <a:t>Determined on an </a:t>
            </a:r>
            <a:r>
              <a:rPr lang="en-US" sz="2800" b="1" dirty="0" smtClean="0">
                <a:solidFill>
                  <a:srgbClr val="000000"/>
                </a:solidFill>
                <a:cs typeface="Tahoma" charset="0"/>
              </a:rPr>
              <a:t>individual basis</a:t>
            </a:r>
          </a:p>
          <a:p>
            <a:pPr marL="0" indent="0">
              <a:spcBef>
                <a:spcPct val="20000"/>
              </a:spcBef>
            </a:pPr>
            <a:r>
              <a:rPr lang="en-US" sz="2800" dirty="0" smtClean="0">
                <a:solidFill>
                  <a:srgbClr val="000000"/>
                </a:solidFill>
                <a:cs typeface="Tahoma" charset="0"/>
              </a:rPr>
              <a:t>Supported by appropriate </a:t>
            </a:r>
            <a:r>
              <a:rPr lang="en-US" sz="2800" b="1" dirty="0" smtClean="0">
                <a:solidFill>
                  <a:srgbClr val="000000"/>
                </a:solidFill>
                <a:cs typeface="Tahoma" charset="0"/>
              </a:rPr>
              <a:t>medical documentation </a:t>
            </a:r>
          </a:p>
          <a:p>
            <a:pPr marL="0" indent="0">
              <a:spcBef>
                <a:spcPct val="20000"/>
              </a:spcBef>
            </a:pPr>
            <a:r>
              <a:rPr lang="en-US" sz="2800" dirty="0" smtClean="0">
                <a:solidFill>
                  <a:srgbClr val="000000"/>
                </a:solidFill>
                <a:cs typeface="Tahoma" charset="0"/>
              </a:rPr>
              <a:t>Doesn’t compromise </a:t>
            </a:r>
            <a:r>
              <a:rPr lang="en-US" sz="2800" b="1" dirty="0" smtClean="0">
                <a:solidFill>
                  <a:srgbClr val="000000"/>
                </a:solidFill>
                <a:cs typeface="Tahoma" charset="0"/>
              </a:rPr>
              <a:t>academic standards</a:t>
            </a:r>
          </a:p>
          <a:p>
            <a:pPr marL="0" indent="0">
              <a:spcBef>
                <a:spcPct val="20000"/>
              </a:spcBef>
            </a:pPr>
            <a:endParaRPr lang="en-US" sz="2800" dirty="0" smtClean="0">
              <a:solidFill>
                <a:srgbClr val="000000"/>
              </a:solidFill>
              <a:cs typeface="Tahoma" charset="0"/>
            </a:endParaRPr>
          </a:p>
          <a:p>
            <a:pPr marL="0" indent="0">
              <a:spcBef>
                <a:spcPct val="20000"/>
              </a:spcBef>
              <a:buNone/>
            </a:pPr>
            <a:r>
              <a:rPr lang="en-US" sz="2800" i="1" dirty="0" smtClean="0">
                <a:solidFill>
                  <a:srgbClr val="000000"/>
                </a:solidFill>
                <a:cs typeface="Tahoma" charset="0"/>
              </a:rPr>
              <a:t>Spoon Example</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Notetaking</a:t>
            </a:r>
            <a:endParaRPr lang="en-US" dirty="0"/>
          </a:p>
        </p:txBody>
      </p:sp>
      <p:sp>
        <p:nvSpPr>
          <p:cNvPr id="3" name="Content Placeholder 2"/>
          <p:cNvSpPr>
            <a:spLocks noGrp="1"/>
          </p:cNvSpPr>
          <p:nvPr>
            <p:ph idx="1"/>
          </p:nvPr>
        </p:nvSpPr>
        <p:spPr>
          <a:xfrm>
            <a:off x="2589212" y="1727200"/>
            <a:ext cx="5373688" cy="4076700"/>
          </a:xfrm>
        </p:spPr>
        <p:txBody>
          <a:bodyPr/>
          <a:lstStyle/>
          <a:p>
            <a:r>
              <a:rPr lang="en-US" sz="2400" dirty="0" smtClean="0"/>
              <a:t>WE NEED YOUR HELP!</a:t>
            </a:r>
          </a:p>
          <a:p>
            <a:pPr lvl="1"/>
            <a:r>
              <a:rPr lang="en-US" sz="2200" dirty="0" smtClean="0"/>
              <a:t>Read the </a:t>
            </a:r>
            <a:r>
              <a:rPr lang="en-US" sz="2200" b="1" dirty="0" smtClean="0">
                <a:solidFill>
                  <a:srgbClr val="3A08C8"/>
                </a:solidFill>
              </a:rPr>
              <a:t>Yellow Form</a:t>
            </a:r>
          </a:p>
          <a:p>
            <a:r>
              <a:rPr lang="en-US" sz="2400" dirty="0" smtClean="0"/>
              <a:t>Review the </a:t>
            </a:r>
            <a:r>
              <a:rPr lang="en-US" sz="2400" dirty="0" err="1" smtClean="0"/>
              <a:t>notetaker</a:t>
            </a:r>
            <a:r>
              <a:rPr lang="en-US" sz="2400" dirty="0" smtClean="0"/>
              <a:t> notes, we only want the best</a:t>
            </a:r>
          </a:p>
          <a:p>
            <a:r>
              <a:rPr lang="en-US" sz="2400" dirty="0" smtClean="0"/>
              <a:t>Send them to our office to do the paperwork</a:t>
            </a:r>
          </a:p>
          <a:p>
            <a:r>
              <a:rPr lang="en-US" sz="2400" dirty="0" smtClean="0"/>
              <a:t>If no one volunteers, please let us know</a:t>
            </a:r>
          </a:p>
          <a:p>
            <a:endParaRPr lang="en-US" dirty="0"/>
          </a:p>
        </p:txBody>
      </p:sp>
      <p:pic>
        <p:nvPicPr>
          <p:cNvPr id="4" name="Picture 3" descr="20160302_173306.jpg"/>
          <p:cNvPicPr>
            <a:picLocks noChangeAspect="1"/>
          </p:cNvPicPr>
          <p:nvPr/>
        </p:nvPicPr>
        <p:blipFill>
          <a:blip r:embed="rId2"/>
          <a:stretch>
            <a:fillRect/>
          </a:stretch>
        </p:blipFill>
        <p:spPr>
          <a:xfrm>
            <a:off x="6654800" y="1663700"/>
            <a:ext cx="5753100" cy="3236119"/>
          </a:xfrm>
          <a:prstGeom prst="rect">
            <a:avLst/>
          </a:prstGeom>
          <a:scene3d>
            <a:camera prst="orthographicFront">
              <a:rot lat="0" lon="0" rev="16200000"/>
            </a:camera>
            <a:lightRig rig="threePt" dir="t"/>
          </a:scene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record lectures</a:t>
            </a:r>
            <a:endParaRPr lang="en-US" dirty="0"/>
          </a:p>
        </p:txBody>
      </p:sp>
      <p:sp>
        <p:nvSpPr>
          <p:cNvPr id="3" name="Content Placeholder 2"/>
          <p:cNvSpPr>
            <a:spLocks noGrp="1"/>
          </p:cNvSpPr>
          <p:nvPr>
            <p:ph idx="1"/>
          </p:nvPr>
        </p:nvSpPr>
        <p:spPr/>
        <p:txBody>
          <a:bodyPr>
            <a:normAutofit/>
          </a:bodyPr>
          <a:lstStyle/>
          <a:p>
            <a:r>
              <a:rPr lang="en-US" sz="2400" dirty="0" smtClean="0"/>
              <a:t>Student will bring device</a:t>
            </a:r>
          </a:p>
          <a:p>
            <a:r>
              <a:rPr lang="en-US" sz="2400" dirty="0" err="1" smtClean="0"/>
              <a:t>Smartpen</a:t>
            </a:r>
            <a:endParaRPr lang="en-US" sz="2400" dirty="0" smtClean="0"/>
          </a:p>
          <a:p>
            <a:r>
              <a:rPr lang="en-US" sz="2400" dirty="0" smtClean="0"/>
              <a:t>How does it work?</a:t>
            </a:r>
            <a:endParaRPr lang="en-US" sz="2400" dirty="0"/>
          </a:p>
        </p:txBody>
      </p:sp>
      <p:pic>
        <p:nvPicPr>
          <p:cNvPr id="4" name="Picture 3" descr="wifi-smartpen_record.jpg"/>
          <p:cNvPicPr>
            <a:picLocks noChangeAspect="1"/>
          </p:cNvPicPr>
          <p:nvPr/>
        </p:nvPicPr>
        <p:blipFill>
          <a:blip r:embed="rId2"/>
          <a:stretch>
            <a:fillRect/>
          </a:stretch>
        </p:blipFill>
        <p:spPr>
          <a:xfrm>
            <a:off x="7128550" y="1873250"/>
            <a:ext cx="3888700" cy="3752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Exacerbated Symptoms</a:t>
            </a:r>
            <a:endParaRPr lang="en-US" dirty="0"/>
          </a:p>
        </p:txBody>
      </p:sp>
      <p:sp>
        <p:nvSpPr>
          <p:cNvPr id="3" name="Content Placeholder 2"/>
          <p:cNvSpPr>
            <a:spLocks noGrp="1"/>
          </p:cNvSpPr>
          <p:nvPr>
            <p:ph idx="1"/>
          </p:nvPr>
        </p:nvSpPr>
        <p:spPr>
          <a:xfrm>
            <a:off x="2679700" y="1524000"/>
            <a:ext cx="5219700" cy="4457700"/>
          </a:xfrm>
        </p:spPr>
        <p:txBody>
          <a:bodyPr>
            <a:normAutofit/>
          </a:bodyPr>
          <a:lstStyle/>
          <a:p>
            <a:r>
              <a:rPr lang="en-US" sz="2400" dirty="0" smtClean="0"/>
              <a:t>Students have Chronic Health </a:t>
            </a:r>
            <a:r>
              <a:rPr lang="en-US" sz="2400" dirty="0" smtClean="0"/>
              <a:t>Conditions - </a:t>
            </a:r>
            <a:r>
              <a:rPr lang="en-US" sz="2400" b="1" dirty="0" smtClean="0">
                <a:solidFill>
                  <a:srgbClr val="0207CE"/>
                </a:solidFill>
              </a:rPr>
              <a:t>Handout</a:t>
            </a:r>
            <a:endParaRPr lang="en-US" sz="2400" b="1" dirty="0" smtClean="0">
              <a:solidFill>
                <a:srgbClr val="0207CE"/>
              </a:solidFill>
            </a:endParaRPr>
          </a:p>
          <a:p>
            <a:r>
              <a:rPr lang="en-US" sz="2400" dirty="0" smtClean="0"/>
              <a:t>Flexibility around late assignments and deadlines</a:t>
            </a:r>
          </a:p>
          <a:p>
            <a:r>
              <a:rPr lang="en-US" sz="2400" dirty="0" smtClean="0"/>
              <a:t>Flexibility on attendance and participation</a:t>
            </a:r>
          </a:p>
          <a:p>
            <a:r>
              <a:rPr lang="en-US" sz="2400" dirty="0" smtClean="0"/>
              <a:t>Professor and student work together on this</a:t>
            </a:r>
          </a:p>
          <a:p>
            <a:r>
              <a:rPr lang="en-US" sz="2400" dirty="0" smtClean="0"/>
              <a:t>Each case is handle individually</a:t>
            </a:r>
            <a:endParaRPr lang="en-US" sz="2400" dirty="0"/>
          </a:p>
        </p:txBody>
      </p:sp>
      <p:pic>
        <p:nvPicPr>
          <p:cNvPr id="5" name="Picture 4" descr="prescription-note-pill-bottle-19722266.jpg"/>
          <p:cNvPicPr>
            <a:picLocks noChangeAspect="1"/>
          </p:cNvPicPr>
          <p:nvPr/>
        </p:nvPicPr>
        <p:blipFill>
          <a:blip r:embed="rId2"/>
          <a:stretch>
            <a:fillRect/>
          </a:stretch>
        </p:blipFill>
        <p:spPr>
          <a:xfrm>
            <a:off x="8483600" y="5115877"/>
            <a:ext cx="2349500" cy="1538923"/>
          </a:xfrm>
          <a:prstGeom prst="rect">
            <a:avLst/>
          </a:prstGeom>
        </p:spPr>
      </p:pic>
      <p:pic>
        <p:nvPicPr>
          <p:cNvPr id="6" name="Picture 5" descr="10-FS1-006 Health_BarChart (2).jpg"/>
          <p:cNvPicPr>
            <a:picLocks noChangeAspect="1"/>
          </p:cNvPicPr>
          <p:nvPr/>
        </p:nvPicPr>
        <p:blipFill>
          <a:blip r:embed="rId3"/>
          <a:stretch>
            <a:fillRect/>
          </a:stretch>
        </p:blipFill>
        <p:spPr>
          <a:xfrm>
            <a:off x="8063492" y="1450476"/>
            <a:ext cx="3353809" cy="34263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Media</a:t>
            </a:r>
            <a:endParaRPr lang="en-US" dirty="0"/>
          </a:p>
        </p:txBody>
      </p:sp>
      <p:sp>
        <p:nvSpPr>
          <p:cNvPr id="3" name="Content Placeholder 2"/>
          <p:cNvSpPr>
            <a:spLocks noGrp="1"/>
          </p:cNvSpPr>
          <p:nvPr>
            <p:ph idx="1"/>
          </p:nvPr>
        </p:nvSpPr>
        <p:spPr>
          <a:xfrm>
            <a:off x="2589212" y="1701800"/>
            <a:ext cx="3811588" cy="4102100"/>
          </a:xfrm>
        </p:spPr>
        <p:txBody>
          <a:bodyPr>
            <a:normAutofit fontScale="92500" lnSpcReduction="20000"/>
          </a:bodyPr>
          <a:lstStyle/>
          <a:p>
            <a:r>
              <a:rPr lang="en-US" sz="2400" dirty="0" err="1" smtClean="0"/>
              <a:t>Kurzweil</a:t>
            </a:r>
            <a:endParaRPr lang="en-US" sz="2400" dirty="0" smtClean="0"/>
          </a:p>
          <a:p>
            <a:pPr lvl="1"/>
            <a:r>
              <a:rPr lang="en-US" sz="2400" dirty="0" smtClean="0"/>
              <a:t>Able to have text read orally to them, with visuals</a:t>
            </a:r>
          </a:p>
          <a:p>
            <a:pPr lvl="1"/>
            <a:r>
              <a:rPr lang="en-US" sz="2400" dirty="0" smtClean="0"/>
              <a:t>Can have writing read back to them</a:t>
            </a:r>
          </a:p>
          <a:p>
            <a:r>
              <a:rPr lang="en-US" sz="2400" dirty="0" smtClean="0"/>
              <a:t>Need the textbooks early</a:t>
            </a:r>
          </a:p>
          <a:p>
            <a:pPr lvl="1"/>
            <a:r>
              <a:rPr lang="en-US" sz="2400" dirty="0" smtClean="0"/>
              <a:t>To convert for students</a:t>
            </a:r>
          </a:p>
          <a:p>
            <a:r>
              <a:rPr lang="en-US" sz="2400" dirty="0" smtClean="0"/>
              <a:t>Clean copy of text</a:t>
            </a:r>
          </a:p>
          <a:p>
            <a:r>
              <a:rPr lang="en-US" sz="2400" dirty="0" smtClean="0"/>
              <a:t>Any articles in class</a:t>
            </a:r>
          </a:p>
          <a:p>
            <a:endParaRPr lang="en-US" dirty="0"/>
          </a:p>
        </p:txBody>
      </p:sp>
      <p:pic>
        <p:nvPicPr>
          <p:cNvPr id="5" name="Picture 4" descr="Kurzweil_Highlighting.png"/>
          <p:cNvPicPr>
            <a:picLocks noChangeAspect="1"/>
          </p:cNvPicPr>
          <p:nvPr/>
        </p:nvPicPr>
        <p:blipFill>
          <a:blip r:embed="rId2"/>
          <a:stretch>
            <a:fillRect/>
          </a:stretch>
        </p:blipFill>
        <p:spPr>
          <a:xfrm>
            <a:off x="6500988" y="1625600"/>
            <a:ext cx="5538612" cy="3987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Classroom Accommodations</a:t>
            </a:r>
            <a:endParaRPr lang="en-US" dirty="0"/>
          </a:p>
        </p:txBody>
      </p:sp>
      <p:sp>
        <p:nvSpPr>
          <p:cNvPr id="3" name="Content Placeholder 2"/>
          <p:cNvSpPr>
            <a:spLocks noGrp="1"/>
          </p:cNvSpPr>
          <p:nvPr>
            <p:ph idx="1"/>
          </p:nvPr>
        </p:nvSpPr>
        <p:spPr/>
        <p:txBody>
          <a:bodyPr>
            <a:normAutofit/>
          </a:bodyPr>
          <a:lstStyle/>
          <a:p>
            <a:r>
              <a:rPr lang="en-US" sz="2800" dirty="0" smtClean="0"/>
              <a:t>Interpreters</a:t>
            </a:r>
          </a:p>
          <a:p>
            <a:r>
              <a:rPr lang="en-US" sz="2800" dirty="0" smtClean="0"/>
              <a:t>Real Time captioning</a:t>
            </a:r>
          </a:p>
          <a:p>
            <a:r>
              <a:rPr lang="en-US" sz="2800" dirty="0" smtClean="0"/>
              <a:t>Breaks in Class</a:t>
            </a:r>
          </a:p>
          <a:p>
            <a:r>
              <a:rPr lang="en-US" sz="2800" dirty="0" smtClean="0"/>
              <a:t>Move Around</a:t>
            </a:r>
          </a:p>
          <a:p>
            <a:r>
              <a:rPr lang="en-US" sz="2800" dirty="0" smtClean="0"/>
              <a:t>Furniture</a:t>
            </a:r>
            <a:endParaRPr lang="en-US" sz="2800" dirty="0"/>
          </a:p>
        </p:txBody>
      </p:sp>
      <p:pic>
        <p:nvPicPr>
          <p:cNvPr id="4" name="Picture 3" descr="classroom-image1.jpg"/>
          <p:cNvPicPr>
            <a:picLocks noChangeAspect="1"/>
          </p:cNvPicPr>
          <p:nvPr/>
        </p:nvPicPr>
        <p:blipFill>
          <a:blip r:embed="rId2"/>
          <a:stretch>
            <a:fillRect/>
          </a:stretch>
        </p:blipFill>
        <p:spPr>
          <a:xfrm>
            <a:off x="7234554" y="2527300"/>
            <a:ext cx="4160520" cy="2641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unga" pitchFamily="34" charset="0"/>
              </a:rPr>
              <a:t>Testing Accommodations</a:t>
            </a:r>
            <a:endParaRPr lang="en-US" dirty="0"/>
          </a:p>
        </p:txBody>
      </p:sp>
      <p:sp>
        <p:nvSpPr>
          <p:cNvPr id="3" name="Content Placeholder 2"/>
          <p:cNvSpPr>
            <a:spLocks noGrp="1"/>
          </p:cNvSpPr>
          <p:nvPr>
            <p:ph idx="1"/>
          </p:nvPr>
        </p:nvSpPr>
        <p:spPr>
          <a:xfrm>
            <a:off x="2573817" y="1710451"/>
            <a:ext cx="5897083" cy="4169649"/>
          </a:xfrm>
        </p:spPr>
        <p:txBody>
          <a:bodyPr>
            <a:normAutofit fontScale="92500" lnSpcReduction="10000"/>
          </a:bodyPr>
          <a:lstStyle/>
          <a:p>
            <a:pPr>
              <a:buClr>
                <a:srgbClr val="FF0000"/>
              </a:buClr>
              <a:buFont typeface="Arial"/>
              <a:buChar char="•"/>
            </a:pPr>
            <a:r>
              <a:rPr lang="en-US" sz="3600" dirty="0" err="1" smtClean="0">
                <a:solidFill>
                  <a:srgbClr val="FF0000"/>
                </a:solidFill>
              </a:rPr>
              <a:t>Kurzweil</a:t>
            </a:r>
            <a:endParaRPr lang="en-US" sz="3600" dirty="0" smtClean="0">
              <a:solidFill>
                <a:srgbClr val="FF0000"/>
              </a:solidFill>
            </a:endParaRPr>
          </a:p>
          <a:p>
            <a:pPr>
              <a:buClr>
                <a:srgbClr val="FF0000"/>
              </a:buClr>
              <a:buFont typeface="Arial"/>
              <a:buChar char="•"/>
            </a:pPr>
            <a:r>
              <a:rPr lang="en-US" sz="3600" dirty="0" smtClean="0">
                <a:solidFill>
                  <a:srgbClr val="FF0000"/>
                </a:solidFill>
              </a:rPr>
              <a:t>Breaks</a:t>
            </a:r>
          </a:p>
          <a:p>
            <a:pPr>
              <a:buClr>
                <a:srgbClr val="FF0000"/>
              </a:buClr>
              <a:buFont typeface="Arial"/>
              <a:buChar char="•"/>
            </a:pPr>
            <a:r>
              <a:rPr lang="en-US" sz="3600" dirty="0" smtClean="0">
                <a:solidFill>
                  <a:srgbClr val="FF0000"/>
                </a:solidFill>
              </a:rPr>
              <a:t>Low distraction</a:t>
            </a:r>
          </a:p>
          <a:p>
            <a:pPr>
              <a:buClr>
                <a:srgbClr val="FF0000"/>
              </a:buClr>
              <a:buFont typeface="Arial"/>
              <a:buChar char="•"/>
            </a:pPr>
            <a:r>
              <a:rPr lang="en-US" sz="3600" dirty="0" smtClean="0">
                <a:solidFill>
                  <a:srgbClr val="FF0000"/>
                </a:solidFill>
              </a:rPr>
              <a:t>Calculator</a:t>
            </a:r>
          </a:p>
          <a:p>
            <a:pPr>
              <a:buClr>
                <a:srgbClr val="FF0000"/>
              </a:buClr>
              <a:buFont typeface="Arial"/>
              <a:buChar char="•"/>
            </a:pPr>
            <a:r>
              <a:rPr lang="en-US" sz="3600" dirty="0" smtClean="0">
                <a:solidFill>
                  <a:srgbClr val="FF0000"/>
                </a:solidFill>
              </a:rPr>
              <a:t>Spelling</a:t>
            </a:r>
          </a:p>
          <a:p>
            <a:pPr>
              <a:buClr>
                <a:srgbClr val="FF0000"/>
              </a:buClr>
              <a:buFont typeface="Arial"/>
              <a:buChar char="•"/>
            </a:pPr>
            <a:r>
              <a:rPr lang="en-US" sz="3600" dirty="0" smtClean="0">
                <a:solidFill>
                  <a:srgbClr val="FF0000"/>
                </a:solidFill>
              </a:rPr>
              <a:t>Extra time</a:t>
            </a:r>
          </a:p>
          <a:p>
            <a:pPr>
              <a:buClr>
                <a:srgbClr val="FF0000"/>
              </a:buClr>
              <a:buFont typeface="Arial"/>
              <a:buChar char="•"/>
            </a:pPr>
            <a:r>
              <a:rPr lang="en-US" sz="3600" dirty="0" smtClean="0">
                <a:solidFill>
                  <a:srgbClr val="FF0000"/>
                </a:solidFill>
              </a:rPr>
              <a:t>Computer</a:t>
            </a:r>
          </a:p>
          <a:p>
            <a:pPr marL="0" indent="0">
              <a:lnSpc>
                <a:spcPct val="80000"/>
              </a:lnSpc>
              <a:buClr>
                <a:schemeClr val="tx1"/>
              </a:buClr>
              <a:buFontTx/>
              <a:buChar char="•"/>
            </a:pPr>
            <a:endParaRPr lang="en-US" sz="3600" i="1" dirty="0" smtClean="0">
              <a:solidFill>
                <a:srgbClr val="FF0000"/>
              </a:solidFill>
              <a:cs typeface="Tahoma" charset="0"/>
            </a:endParaRPr>
          </a:p>
          <a:p>
            <a:pPr marL="0" indent="0">
              <a:lnSpc>
                <a:spcPct val="80000"/>
              </a:lnSpc>
              <a:buClr>
                <a:schemeClr val="tx1"/>
              </a:buClr>
              <a:buFontTx/>
              <a:buChar char="•"/>
            </a:pPr>
            <a:endParaRPr lang="en-US" sz="3600" i="1" dirty="0" smtClean="0">
              <a:solidFill>
                <a:srgbClr val="FF0000"/>
              </a:solidFill>
              <a:cs typeface="Tahoma" charset="0"/>
            </a:endParaRPr>
          </a:p>
          <a:p>
            <a:pPr marL="400050" lvl="1" indent="0">
              <a:lnSpc>
                <a:spcPct val="80000"/>
              </a:lnSpc>
              <a:buFontTx/>
              <a:buChar char="•"/>
            </a:pPr>
            <a:endParaRPr lang="en-US" sz="3400" i="1" dirty="0" smtClean="0">
              <a:solidFill>
                <a:srgbClr val="FF0000"/>
              </a:solidFill>
              <a:cs typeface="Tahoma" charset="0"/>
            </a:endParaRPr>
          </a:p>
          <a:p>
            <a:pPr marL="0" indent="0">
              <a:lnSpc>
                <a:spcPct val="80000"/>
              </a:lnSpc>
              <a:buNone/>
            </a:pPr>
            <a:endParaRPr lang="en-US" sz="3600" i="1" dirty="0" smtClean="0">
              <a:solidFill>
                <a:schemeClr val="hlink"/>
              </a:solidFill>
              <a:cs typeface="Tahoma" charset="0"/>
            </a:endParaRPr>
          </a:p>
          <a:p>
            <a:endParaRPr lang="en-US" dirty="0"/>
          </a:p>
        </p:txBody>
      </p:sp>
      <p:pic>
        <p:nvPicPr>
          <p:cNvPr id="5" name="Picture 4" descr="index.jpg"/>
          <p:cNvPicPr>
            <a:picLocks noChangeAspect="1"/>
          </p:cNvPicPr>
          <p:nvPr/>
        </p:nvPicPr>
        <p:blipFill>
          <a:blip r:embed="rId2"/>
          <a:stretch>
            <a:fillRect/>
          </a:stretch>
        </p:blipFill>
        <p:spPr>
          <a:xfrm>
            <a:off x="7603829" y="2139950"/>
            <a:ext cx="3654721" cy="24320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Accommodations - Process</a:t>
            </a:r>
            <a:endParaRPr lang="en-US" dirty="0"/>
          </a:p>
        </p:txBody>
      </p:sp>
      <p:sp>
        <p:nvSpPr>
          <p:cNvPr id="3" name="Content Placeholder 2"/>
          <p:cNvSpPr>
            <a:spLocks noGrp="1"/>
          </p:cNvSpPr>
          <p:nvPr>
            <p:ph idx="1"/>
          </p:nvPr>
        </p:nvSpPr>
        <p:spPr>
          <a:xfrm>
            <a:off x="2551112" y="1651000"/>
            <a:ext cx="7367588" cy="5016500"/>
          </a:xfrm>
        </p:spPr>
        <p:txBody>
          <a:bodyPr>
            <a:normAutofit lnSpcReduction="10000"/>
          </a:bodyPr>
          <a:lstStyle/>
          <a:p>
            <a:r>
              <a:rPr lang="en-US" sz="2400" dirty="0" smtClean="0"/>
              <a:t>How do students take the exam in the DRC?</a:t>
            </a:r>
          </a:p>
          <a:p>
            <a:pPr lvl="1"/>
            <a:r>
              <a:rPr lang="en-US" sz="2400" b="1" dirty="0" smtClean="0">
                <a:solidFill>
                  <a:srgbClr val="3366FF"/>
                </a:solidFill>
              </a:rPr>
              <a:t>BLUE FORM</a:t>
            </a:r>
          </a:p>
          <a:p>
            <a:r>
              <a:rPr lang="en-US" sz="2400" dirty="0" smtClean="0"/>
              <a:t>Professors</a:t>
            </a:r>
          </a:p>
          <a:p>
            <a:pPr lvl="1"/>
            <a:r>
              <a:rPr lang="en-US" sz="2400" dirty="0" smtClean="0"/>
              <a:t>Pop quizzes</a:t>
            </a:r>
          </a:p>
          <a:p>
            <a:pPr lvl="1"/>
            <a:r>
              <a:rPr lang="en-US" sz="2400" dirty="0" smtClean="0"/>
              <a:t>The student should turn in the blue form</a:t>
            </a:r>
          </a:p>
          <a:p>
            <a:pPr lvl="1"/>
            <a:r>
              <a:rPr lang="en-US" sz="2400" dirty="0" smtClean="0"/>
              <a:t>Going over the quiz right after the exam, not always good</a:t>
            </a:r>
          </a:p>
          <a:p>
            <a:pPr lvl="1"/>
            <a:r>
              <a:rPr lang="en-US" sz="2400" dirty="0" smtClean="0"/>
              <a:t>Please send us the test 48-72 hours before the exam </a:t>
            </a:r>
          </a:p>
          <a:p>
            <a:pPr lvl="1"/>
            <a:r>
              <a:rPr lang="en-US" sz="2400" dirty="0" smtClean="0"/>
              <a:t>Cheating </a:t>
            </a:r>
          </a:p>
          <a:p>
            <a:pPr lvl="1"/>
            <a:r>
              <a:rPr lang="en-US" sz="2400" dirty="0" smtClean="0"/>
              <a:t>Testing process – we take this very seriously</a:t>
            </a:r>
          </a:p>
          <a:p>
            <a:pPr lvl="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DRC accommodation letter?</a:t>
            </a:r>
            <a:br>
              <a:rPr lang="en-US" dirty="0" smtClean="0"/>
            </a:br>
            <a:endParaRPr lang="en-US" dirty="0"/>
          </a:p>
        </p:txBody>
      </p:sp>
      <p:sp>
        <p:nvSpPr>
          <p:cNvPr id="3" name="Content Placeholder 2"/>
          <p:cNvSpPr>
            <a:spLocks noGrp="1"/>
          </p:cNvSpPr>
          <p:nvPr>
            <p:ph idx="1"/>
          </p:nvPr>
        </p:nvSpPr>
        <p:spPr>
          <a:xfrm>
            <a:off x="2754312" y="1549400"/>
            <a:ext cx="8091488" cy="4851400"/>
          </a:xfrm>
        </p:spPr>
        <p:txBody>
          <a:bodyPr>
            <a:noAutofit/>
          </a:bodyPr>
          <a:lstStyle/>
          <a:p>
            <a:r>
              <a:rPr lang="en-US" sz="2000" dirty="0" smtClean="0"/>
              <a:t>The student will get the </a:t>
            </a:r>
            <a:r>
              <a:rPr lang="en-US" sz="2000" b="1" dirty="0" smtClean="0"/>
              <a:t>accommodation letter </a:t>
            </a:r>
            <a:r>
              <a:rPr lang="en-US" sz="2000" dirty="0" smtClean="0"/>
              <a:t>from the counselor each semester.</a:t>
            </a:r>
          </a:p>
          <a:p>
            <a:r>
              <a:rPr lang="en-US" sz="2000" dirty="0" smtClean="0"/>
              <a:t>The student will then give </a:t>
            </a:r>
            <a:r>
              <a:rPr lang="en-US" sz="2000" b="1" dirty="0" smtClean="0"/>
              <a:t>the letter to each of their professors</a:t>
            </a:r>
            <a:r>
              <a:rPr lang="en-US" sz="2000" dirty="0" smtClean="0"/>
              <a:t>. </a:t>
            </a:r>
          </a:p>
          <a:p>
            <a:r>
              <a:rPr lang="en-US" sz="2000" b="1" dirty="0" smtClean="0"/>
              <a:t>The student does not need to share what their disability is with the professor. </a:t>
            </a:r>
            <a:r>
              <a:rPr lang="en-US" sz="2000" dirty="0" smtClean="0"/>
              <a:t>The letter is all the professor needs to know, that they are registered with the DRC and what their accommodations are. </a:t>
            </a:r>
          </a:p>
          <a:p>
            <a:r>
              <a:rPr lang="en-US" sz="2000" dirty="0" smtClean="0"/>
              <a:t>Professor please be available for the student to speak with you in </a:t>
            </a:r>
            <a:r>
              <a:rPr lang="en-US" sz="2000" b="1" dirty="0" smtClean="0"/>
              <a:t>private </a:t>
            </a:r>
            <a:r>
              <a:rPr lang="en-US" sz="2000" dirty="0" smtClean="0"/>
              <a:t>about their accommodations. </a:t>
            </a:r>
          </a:p>
          <a:p>
            <a:r>
              <a:rPr lang="en-US" sz="2000" dirty="0" smtClean="0"/>
              <a:t>If a professor has </a:t>
            </a:r>
            <a:r>
              <a:rPr lang="en-US" sz="2000" b="1" dirty="0" smtClean="0"/>
              <a:t>any questions </a:t>
            </a:r>
            <a:r>
              <a:rPr lang="en-US" sz="2000" dirty="0" smtClean="0"/>
              <a:t>about the letter, there is always DRC staff contact information on the letter.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Jenna French – My Story</a:t>
            </a:r>
            <a:endParaRPr lang="en-US" dirty="0"/>
          </a:p>
        </p:txBody>
      </p:sp>
      <p:sp>
        <p:nvSpPr>
          <p:cNvPr id="3" name="Content Placeholder 2"/>
          <p:cNvSpPr>
            <a:spLocks noGrp="1"/>
          </p:cNvSpPr>
          <p:nvPr>
            <p:ph idx="1"/>
          </p:nvPr>
        </p:nvSpPr>
        <p:spPr>
          <a:xfrm>
            <a:off x="2654300" y="1930400"/>
            <a:ext cx="4775200" cy="4191000"/>
          </a:xfrm>
        </p:spPr>
        <p:txBody>
          <a:bodyPr/>
          <a:lstStyle/>
          <a:p>
            <a:r>
              <a:rPr lang="en-US" dirty="0" smtClean="0"/>
              <a:t>Diagnosis in 2</a:t>
            </a:r>
            <a:r>
              <a:rPr lang="en-US" baseline="30000" dirty="0" smtClean="0"/>
              <a:t>nd</a:t>
            </a:r>
            <a:r>
              <a:rPr lang="en-US" dirty="0" smtClean="0"/>
              <a:t> Grade with Dyslexia</a:t>
            </a:r>
          </a:p>
          <a:p>
            <a:r>
              <a:rPr lang="en-US" dirty="0" smtClean="0"/>
              <a:t>Self Esteem </a:t>
            </a:r>
          </a:p>
          <a:p>
            <a:r>
              <a:rPr lang="en-US" dirty="0" smtClean="0"/>
              <a:t>High School Experience</a:t>
            </a:r>
          </a:p>
          <a:p>
            <a:r>
              <a:rPr lang="en-US" dirty="0" smtClean="0"/>
              <a:t>UCSC – Took while to ask for accommodations</a:t>
            </a:r>
          </a:p>
          <a:p>
            <a:r>
              <a:rPr lang="en-US" dirty="0" smtClean="0"/>
              <a:t>MS Rehabilitation Counseling</a:t>
            </a:r>
          </a:p>
          <a:p>
            <a:r>
              <a:rPr lang="en-US" dirty="0" smtClean="0"/>
              <a:t>What did I do to help me be successful?</a:t>
            </a:r>
          </a:p>
          <a:p>
            <a:r>
              <a:rPr lang="en-US" b="1" dirty="0" smtClean="0"/>
              <a:t>What did professors do to help me be successful?</a:t>
            </a:r>
          </a:p>
        </p:txBody>
      </p:sp>
      <p:pic>
        <p:nvPicPr>
          <p:cNvPr id="4" name="Picture 3" descr="976865_10100798704691258_319741179_o.jpg"/>
          <p:cNvPicPr>
            <a:picLocks noChangeAspect="1"/>
          </p:cNvPicPr>
          <p:nvPr/>
        </p:nvPicPr>
        <p:blipFill>
          <a:blip r:embed="rId2"/>
          <a:stretch>
            <a:fillRect/>
          </a:stretch>
        </p:blipFill>
        <p:spPr>
          <a:xfrm>
            <a:off x="7518400" y="1401233"/>
            <a:ext cx="3911600" cy="52154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 a faculty member, am I required to provide the accommodations the DRC authorized? </a:t>
            </a:r>
            <a:endParaRPr lang="en-US" dirty="0"/>
          </a:p>
        </p:txBody>
      </p:sp>
      <p:sp>
        <p:nvSpPr>
          <p:cNvPr id="3" name="Content Placeholder 2"/>
          <p:cNvSpPr>
            <a:spLocks noGrp="1"/>
          </p:cNvSpPr>
          <p:nvPr>
            <p:ph idx="1"/>
          </p:nvPr>
        </p:nvSpPr>
        <p:spPr>
          <a:xfrm>
            <a:off x="2589212" y="2133600"/>
            <a:ext cx="8205788" cy="4102100"/>
          </a:xfrm>
        </p:spPr>
        <p:txBody>
          <a:bodyPr>
            <a:normAutofit/>
          </a:bodyPr>
          <a:lstStyle/>
          <a:p>
            <a:r>
              <a:rPr lang="en-US" sz="2400" dirty="0" smtClean="0"/>
              <a:t>Yes, you are. </a:t>
            </a:r>
          </a:p>
          <a:p>
            <a:r>
              <a:rPr lang="en-US" sz="2400" dirty="0" smtClean="0"/>
              <a:t>The Rehabilitation Act of 1973 in Section 504 protects students with disabilities. This law requires that qualified students with disabilities get equal access to an education and not be discriminated against in their pursuit of this education. </a:t>
            </a:r>
          </a:p>
          <a:p>
            <a:r>
              <a:rPr lang="en-US" sz="2400" dirty="0" smtClean="0"/>
              <a:t>Authorized accommodations are done by a qualified DRC professional in accordance to students’ documented, verified disability and the educational limitations it imposes.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if a professor disagrees with an approved accommodation?</a:t>
            </a:r>
            <a:r>
              <a:rPr lang="en-US" dirty="0" smtClean="0"/>
              <a:t> </a:t>
            </a:r>
            <a:endParaRPr lang="en-US" dirty="0"/>
          </a:p>
        </p:txBody>
      </p:sp>
      <p:sp>
        <p:nvSpPr>
          <p:cNvPr id="3" name="Content Placeholder 2"/>
          <p:cNvSpPr>
            <a:spLocks noGrp="1"/>
          </p:cNvSpPr>
          <p:nvPr>
            <p:ph idx="1"/>
          </p:nvPr>
        </p:nvSpPr>
        <p:spPr>
          <a:xfrm>
            <a:off x="2589212" y="2146300"/>
            <a:ext cx="5627688" cy="3777622"/>
          </a:xfrm>
        </p:spPr>
        <p:txBody>
          <a:bodyPr/>
          <a:lstStyle/>
          <a:p>
            <a:pPr>
              <a:buNone/>
            </a:pPr>
            <a:r>
              <a:rPr lang="en-US" sz="2400" dirty="0" smtClean="0"/>
              <a:t>    Professors who have questions, comments, concerns or suggestions on classroom accommodations authorized by DRC are encouraged to contact the DRC professional who wrote the accommodation memo. </a:t>
            </a:r>
          </a:p>
          <a:p>
            <a:pPr>
              <a:buNone/>
            </a:pPr>
            <a:endParaRPr lang="en-US" dirty="0"/>
          </a:p>
        </p:txBody>
      </p:sp>
      <p:pic>
        <p:nvPicPr>
          <p:cNvPr id="4" name="Picture 3" descr="dc1a3f9d86bbdbd4cbe9605a08e7339b.jpg"/>
          <p:cNvPicPr>
            <a:picLocks noChangeAspect="1"/>
          </p:cNvPicPr>
          <p:nvPr/>
        </p:nvPicPr>
        <p:blipFill>
          <a:blip r:embed="rId2"/>
          <a:stretch>
            <a:fillRect/>
          </a:stretch>
        </p:blipFill>
        <p:spPr>
          <a:xfrm>
            <a:off x="8318500" y="1993900"/>
            <a:ext cx="2997200" cy="4622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Rights and Responsibilities</a:t>
            </a:r>
            <a:endParaRPr lang="en-US" dirty="0"/>
          </a:p>
        </p:txBody>
      </p:sp>
      <p:sp>
        <p:nvSpPr>
          <p:cNvPr id="3" name="Content Placeholder 2"/>
          <p:cNvSpPr>
            <a:spLocks noGrp="1"/>
          </p:cNvSpPr>
          <p:nvPr>
            <p:ph idx="1"/>
          </p:nvPr>
        </p:nvSpPr>
        <p:spPr>
          <a:xfrm>
            <a:off x="2425700" y="1270000"/>
            <a:ext cx="10007600" cy="5588000"/>
          </a:xfrm>
        </p:spPr>
        <p:txBody>
          <a:bodyPr>
            <a:normAutofit fontScale="92500" lnSpcReduction="10000"/>
          </a:bodyPr>
          <a:lstStyle/>
          <a:p>
            <a:r>
              <a:rPr lang="en-US" b="1" dirty="0" smtClean="0"/>
              <a:t>Faculty rights:</a:t>
            </a:r>
          </a:p>
          <a:p>
            <a:pPr lvl="1"/>
            <a:r>
              <a:rPr lang="en-US" dirty="0" smtClean="0"/>
              <a:t>    To set academic standards</a:t>
            </a:r>
          </a:p>
          <a:p>
            <a:pPr lvl="1"/>
            <a:r>
              <a:rPr lang="en-US" dirty="0" smtClean="0"/>
              <a:t>    To evaluate the student based on the standards of the class and to grade accordingly</a:t>
            </a:r>
          </a:p>
          <a:p>
            <a:pPr lvl="1"/>
            <a:r>
              <a:rPr lang="en-US" dirty="0" smtClean="0"/>
              <a:t>    To advise the student to contact DRC if the student requests an accommodation and the instructor has not received written notification from the DRC office</a:t>
            </a:r>
          </a:p>
          <a:p>
            <a:r>
              <a:rPr lang="en-US" b="1" dirty="0" smtClean="0"/>
              <a:t>Faculty responsibilities:</a:t>
            </a:r>
          </a:p>
          <a:p>
            <a:pPr lvl="1"/>
            <a:r>
              <a:rPr lang="en-US" dirty="0" smtClean="0"/>
              <a:t>    To work with DRC to provide for accommodations in a fair and timely way (GET A LETTER)</a:t>
            </a:r>
          </a:p>
          <a:p>
            <a:pPr lvl="1"/>
            <a:r>
              <a:rPr lang="en-US" dirty="0" smtClean="0"/>
              <a:t>    To adjust instruction without fundamentally altering the program</a:t>
            </a:r>
          </a:p>
          <a:p>
            <a:pPr lvl="1"/>
            <a:r>
              <a:rPr lang="en-US" dirty="0" smtClean="0"/>
              <a:t>    To provide handouts in a timely way for alternate media provision</a:t>
            </a:r>
          </a:p>
          <a:p>
            <a:pPr lvl="1"/>
            <a:r>
              <a:rPr lang="en-US" dirty="0" smtClean="0"/>
              <a:t>    To select textbooks in a timely way so that e-text can be ordered from the publisher</a:t>
            </a:r>
          </a:p>
          <a:p>
            <a:pPr lvl="1"/>
            <a:r>
              <a:rPr lang="en-US" dirty="0" smtClean="0"/>
              <a:t>    To respect and maintain a student's right to confidentiality about his/her disability by not announcing or discussing the student's disability in the presence of other students or staff</a:t>
            </a:r>
          </a:p>
          <a:p>
            <a:pPr lvl="1"/>
            <a:r>
              <a:rPr lang="en-US" dirty="0" smtClean="0"/>
              <a:t>    To contact the DRC office if there is disagreement about the accommodation</a:t>
            </a:r>
          </a:p>
          <a:p>
            <a:pPr lvl="1"/>
            <a:r>
              <a:rPr lang="en-US" dirty="0" smtClean="0"/>
              <a:t>    To work with DRC to ensure that instructional videos/DVDs are captioned</a:t>
            </a:r>
          </a:p>
          <a:p>
            <a:pPr lvl="1"/>
            <a:r>
              <a:rPr lang="en-US" dirty="0" smtClean="0"/>
              <a:t>    To post materials on school websites in an accessible format for students</a:t>
            </a:r>
          </a:p>
          <a:p>
            <a:pPr lvl="1"/>
            <a:r>
              <a:rPr lang="en-US" dirty="0" smtClean="0"/>
              <a:t>    To ensure that test accommodations do not impact lecture time or other course meeting requirements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Rights and Responsibilities</a:t>
            </a:r>
            <a:endParaRPr lang="en-US" dirty="0"/>
          </a:p>
        </p:txBody>
      </p:sp>
      <p:sp>
        <p:nvSpPr>
          <p:cNvPr id="3" name="Content Placeholder 2"/>
          <p:cNvSpPr>
            <a:spLocks noGrp="1"/>
          </p:cNvSpPr>
          <p:nvPr>
            <p:ph idx="1"/>
          </p:nvPr>
        </p:nvSpPr>
        <p:spPr>
          <a:xfrm>
            <a:off x="2413000" y="1308100"/>
            <a:ext cx="9486900" cy="5308600"/>
          </a:xfrm>
        </p:spPr>
        <p:txBody>
          <a:bodyPr>
            <a:normAutofit/>
          </a:bodyPr>
          <a:lstStyle/>
          <a:p>
            <a:r>
              <a:rPr lang="en-US" b="1" dirty="0" smtClean="0"/>
              <a:t>Students with disabilities have the right:</a:t>
            </a:r>
          </a:p>
          <a:p>
            <a:pPr lvl="1"/>
            <a:r>
              <a:rPr lang="en-US" dirty="0" smtClean="0"/>
              <a:t>    To participate voluntarily in DRC</a:t>
            </a:r>
          </a:p>
          <a:p>
            <a:pPr lvl="1"/>
            <a:r>
              <a:rPr lang="en-US" dirty="0" smtClean="0"/>
              <a:t>    To participate in other courses, programs, or activities offered by the college</a:t>
            </a:r>
          </a:p>
          <a:p>
            <a:pPr lvl="1"/>
            <a:r>
              <a:rPr lang="en-US" dirty="0" smtClean="0"/>
              <a:t>    To be evaluated based on ability, not disability</a:t>
            </a:r>
          </a:p>
          <a:p>
            <a:pPr lvl="1"/>
            <a:r>
              <a:rPr lang="en-US" dirty="0" smtClean="0"/>
              <a:t>    To appeal a decision regarding accommodations through the academic accommodation grievance process.</a:t>
            </a:r>
          </a:p>
          <a:p>
            <a:pPr>
              <a:buNone/>
            </a:pPr>
            <a:endParaRPr lang="en-US" dirty="0" smtClean="0"/>
          </a:p>
          <a:p>
            <a:r>
              <a:rPr lang="en-US" b="1" dirty="0" smtClean="0"/>
              <a:t>Students with disabilities have the responsibility: </a:t>
            </a:r>
          </a:p>
          <a:p>
            <a:pPr lvl="1"/>
            <a:r>
              <a:rPr lang="en-US" dirty="0" smtClean="0"/>
              <a:t>    To provide professional documentation of disability to the college</a:t>
            </a:r>
          </a:p>
          <a:p>
            <a:pPr lvl="1"/>
            <a:r>
              <a:rPr lang="en-US" dirty="0" smtClean="0"/>
              <a:t>    To request accommodations in a timely way</a:t>
            </a:r>
          </a:p>
          <a:p>
            <a:pPr lvl="1"/>
            <a:r>
              <a:rPr lang="en-US" dirty="0" smtClean="0"/>
              <a:t>    To follow procedures for obtaining accommodations</a:t>
            </a:r>
          </a:p>
          <a:p>
            <a:pPr lvl="1"/>
            <a:r>
              <a:rPr lang="en-US" dirty="0" smtClean="0"/>
              <a:t>    To work cooperatively with DRC to determine and implement accommodations</a:t>
            </a:r>
          </a:p>
          <a:p>
            <a:pPr lvl="1"/>
            <a:r>
              <a:rPr lang="en-US" dirty="0" smtClean="0"/>
              <a:t>    To maintain the academic and conduct standards of the college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Rights and Responsibilities</a:t>
            </a:r>
            <a:endParaRPr lang="en-US" dirty="0"/>
          </a:p>
        </p:txBody>
      </p:sp>
      <p:sp>
        <p:nvSpPr>
          <p:cNvPr id="3" name="Content Placeholder 2"/>
          <p:cNvSpPr>
            <a:spLocks noGrp="1"/>
          </p:cNvSpPr>
          <p:nvPr>
            <p:ph idx="1"/>
          </p:nvPr>
        </p:nvSpPr>
        <p:spPr>
          <a:xfrm>
            <a:off x="2413000" y="1409700"/>
            <a:ext cx="9486900" cy="5118100"/>
          </a:xfrm>
        </p:spPr>
        <p:txBody>
          <a:bodyPr>
            <a:normAutofit lnSpcReduction="10000"/>
          </a:bodyPr>
          <a:lstStyle/>
          <a:p>
            <a:pPr>
              <a:buNone/>
            </a:pPr>
            <a:endParaRPr lang="en-US" dirty="0" smtClean="0"/>
          </a:p>
          <a:p>
            <a:r>
              <a:rPr lang="en-US" b="1" dirty="0" smtClean="0"/>
              <a:t>DRC has the right:</a:t>
            </a:r>
          </a:p>
          <a:p>
            <a:pPr lvl="1"/>
            <a:r>
              <a:rPr lang="en-US" dirty="0" smtClean="0"/>
              <a:t>   To request and receive current documentation that supports the need for          accommodations</a:t>
            </a:r>
          </a:p>
          <a:p>
            <a:pPr lvl="1"/>
            <a:r>
              <a:rPr lang="en-US" dirty="0" smtClean="0"/>
              <a:t>   To deny a request for accommodations if the documentation demonstrates that the request is not warranted or if the individual fails to provide appropriate documentation</a:t>
            </a:r>
          </a:p>
          <a:p>
            <a:pPr>
              <a:buNone/>
            </a:pPr>
            <a:endParaRPr lang="en-US" dirty="0" smtClean="0"/>
          </a:p>
          <a:p>
            <a:r>
              <a:rPr lang="en-US" b="1" dirty="0" smtClean="0"/>
              <a:t>DRC has the responsibility:</a:t>
            </a:r>
          </a:p>
          <a:p>
            <a:pPr lvl="1"/>
            <a:r>
              <a:rPr lang="en-US" dirty="0" smtClean="0"/>
              <a:t>    To assist faculty in providing or arranging accommodations and/or auxiliary aids</a:t>
            </a:r>
          </a:p>
          <a:p>
            <a:pPr lvl="1"/>
            <a:r>
              <a:rPr lang="en-US" dirty="0" smtClean="0"/>
              <a:t>    To hold student information confidential except where permitted or required by law</a:t>
            </a:r>
          </a:p>
          <a:p>
            <a:pPr lvl="1"/>
            <a:r>
              <a:rPr lang="en-US" dirty="0" smtClean="0"/>
              <a:t>    To communicate to students, faculty, and staff the process to request accommodations</a:t>
            </a:r>
          </a:p>
          <a:p>
            <a:pPr lvl="1"/>
            <a:r>
              <a:rPr lang="en-US" dirty="0" smtClean="0"/>
              <a:t>    To verify the student's disabilities and authorize accommodations based on educational limitations caused by the disability</a:t>
            </a:r>
          </a:p>
          <a:p>
            <a:pPr lvl="1"/>
            <a:r>
              <a:rPr lang="en-US" dirty="0" smtClean="0"/>
              <a:t>    To direct faculty to resources available for the development of accessible web sites and/or posting of instructional materials in accessible formats.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a:xfrm>
            <a:off x="2294021" y="1403684"/>
            <a:ext cx="6608011" cy="5588669"/>
          </a:xfrm>
        </p:spPr>
        <p:txBody>
          <a:bodyPr>
            <a:normAutofit/>
          </a:bodyPr>
          <a:lstStyle/>
          <a:p>
            <a:r>
              <a:rPr lang="en-US" sz="2400" dirty="0" smtClean="0"/>
              <a:t>Under </a:t>
            </a:r>
            <a:r>
              <a:rPr lang="en-US" sz="2400" b="1" dirty="0" smtClean="0"/>
              <a:t>no circumstances </a:t>
            </a:r>
            <a:r>
              <a:rPr lang="en-US" sz="2400" dirty="0" smtClean="0"/>
              <a:t>should a student's disability situation be</a:t>
            </a:r>
            <a:r>
              <a:rPr lang="en-US" sz="2400" b="1" dirty="0" smtClean="0"/>
              <a:t> discussed in front of the class </a:t>
            </a:r>
            <a:r>
              <a:rPr lang="en-US" sz="2400" dirty="0" smtClean="0"/>
              <a:t>or in the presence of other students. </a:t>
            </a:r>
          </a:p>
          <a:p>
            <a:r>
              <a:rPr lang="en-US" sz="2400" dirty="0" smtClean="0"/>
              <a:t>Information on a student's disability </a:t>
            </a:r>
            <a:r>
              <a:rPr lang="en-US" sz="2400" b="1" dirty="0" smtClean="0"/>
              <a:t>should not be shared with other faculty or staff</a:t>
            </a:r>
            <a:r>
              <a:rPr lang="en-US" sz="2400" dirty="0" smtClean="0"/>
              <a:t>. </a:t>
            </a:r>
          </a:p>
          <a:p>
            <a:r>
              <a:rPr lang="en-US" sz="2400" dirty="0" smtClean="0"/>
              <a:t>Students are </a:t>
            </a:r>
            <a:r>
              <a:rPr lang="en-US" sz="2400" b="1" dirty="0" smtClean="0"/>
              <a:t>not required to disclose specific information on their </a:t>
            </a:r>
            <a:r>
              <a:rPr lang="en-US" sz="2400" b="1" dirty="0" smtClean="0"/>
              <a:t>disability </a:t>
            </a:r>
            <a:r>
              <a:rPr lang="en-US" sz="2400" b="1" dirty="0" smtClean="0"/>
              <a:t>to a faculty </a:t>
            </a:r>
            <a:r>
              <a:rPr lang="en-US" sz="2400" dirty="0" smtClean="0"/>
              <a:t>member since this information has already been obtained through DRC. </a:t>
            </a:r>
          </a:p>
          <a:p>
            <a:endParaRPr lang="en-US" dirty="0"/>
          </a:p>
        </p:txBody>
      </p:sp>
      <p:pic>
        <p:nvPicPr>
          <p:cNvPr id="4" name="Picture 3" descr="images.jpg"/>
          <p:cNvPicPr>
            <a:picLocks noChangeAspect="1"/>
          </p:cNvPicPr>
          <p:nvPr/>
        </p:nvPicPr>
        <p:blipFill>
          <a:blip r:embed="rId2"/>
          <a:stretch>
            <a:fillRect/>
          </a:stretch>
        </p:blipFill>
        <p:spPr>
          <a:xfrm>
            <a:off x="8902032" y="2791326"/>
            <a:ext cx="2797377" cy="16573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faculty members have the right to access diagnostic information regarding a student’s disability? </a:t>
            </a:r>
            <a:endParaRPr lang="en-US" dirty="0"/>
          </a:p>
        </p:txBody>
      </p:sp>
      <p:sp>
        <p:nvSpPr>
          <p:cNvPr id="3" name="Content Placeholder 2"/>
          <p:cNvSpPr>
            <a:spLocks noGrp="1"/>
          </p:cNvSpPr>
          <p:nvPr>
            <p:ph idx="1"/>
          </p:nvPr>
        </p:nvSpPr>
        <p:spPr>
          <a:xfrm>
            <a:off x="2563812" y="2667000"/>
            <a:ext cx="5881688" cy="4394200"/>
          </a:xfrm>
        </p:spPr>
        <p:txBody>
          <a:bodyPr>
            <a:normAutofit/>
          </a:bodyPr>
          <a:lstStyle/>
          <a:p>
            <a:pPr>
              <a:buNone/>
            </a:pPr>
            <a:r>
              <a:rPr lang="en-US" sz="2400" dirty="0" smtClean="0"/>
              <a:t>    </a:t>
            </a:r>
            <a:r>
              <a:rPr lang="en-US" sz="2400" b="1" dirty="0" smtClean="0"/>
              <a:t>Faculty do not have the right to access the student’s diagnostic information. </a:t>
            </a:r>
            <a:endParaRPr lang="en-US" sz="2400" b="1" dirty="0" smtClean="0"/>
          </a:p>
          <a:p>
            <a:pPr>
              <a:buNone/>
            </a:pPr>
            <a:r>
              <a:rPr lang="en-US" sz="2400" b="1" dirty="0"/>
              <a:t> </a:t>
            </a:r>
            <a:r>
              <a:rPr lang="en-US" sz="2400" b="1" dirty="0" smtClean="0"/>
              <a:t>   </a:t>
            </a:r>
            <a:r>
              <a:rPr lang="en-US" sz="2400" dirty="0" smtClean="0"/>
              <a:t>Cañada </a:t>
            </a:r>
            <a:r>
              <a:rPr lang="en-US" sz="2400" dirty="0" smtClean="0"/>
              <a:t>College follows the rules of confidentiality that are described in Section 503 of the Rehabilitation Act(1973) and Federal Education Right to Privacy Act (FERPA). </a:t>
            </a:r>
            <a:endParaRPr lang="en-US" sz="2400" dirty="0"/>
          </a:p>
        </p:txBody>
      </p:sp>
      <p:pic>
        <p:nvPicPr>
          <p:cNvPr id="4" name="Picture 3" descr="doctors-note-clipart-1.jpg"/>
          <p:cNvPicPr>
            <a:picLocks noChangeAspect="1"/>
          </p:cNvPicPr>
          <p:nvPr/>
        </p:nvPicPr>
        <p:blipFill>
          <a:blip r:embed="rId2"/>
          <a:stretch>
            <a:fillRect/>
          </a:stretch>
        </p:blipFill>
        <p:spPr>
          <a:xfrm>
            <a:off x="8617252" y="2146300"/>
            <a:ext cx="3181048" cy="33401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YOU TO REFER STUDENTS</a:t>
            </a:r>
            <a:endParaRPr lang="en-US" dirty="0"/>
          </a:p>
        </p:txBody>
      </p:sp>
      <p:sp>
        <p:nvSpPr>
          <p:cNvPr id="3" name="Content Placeholder 2"/>
          <p:cNvSpPr>
            <a:spLocks noGrp="1"/>
          </p:cNvSpPr>
          <p:nvPr>
            <p:ph idx="1"/>
          </p:nvPr>
        </p:nvSpPr>
        <p:spPr>
          <a:xfrm>
            <a:off x="2589212" y="1384300"/>
            <a:ext cx="4649788" cy="4851400"/>
          </a:xfrm>
        </p:spPr>
        <p:txBody>
          <a:bodyPr>
            <a:normAutofit fontScale="77500" lnSpcReduction="20000"/>
          </a:bodyPr>
          <a:lstStyle/>
          <a:p>
            <a:r>
              <a:rPr lang="en-US" sz="3027" dirty="0" smtClean="0"/>
              <a:t>Very likely that an instructor will have </a:t>
            </a:r>
            <a:r>
              <a:rPr lang="en-US" sz="3027" b="1" dirty="0" smtClean="0"/>
              <a:t>at least one student</a:t>
            </a:r>
            <a:r>
              <a:rPr lang="en-US" sz="3027" dirty="0" smtClean="0"/>
              <a:t> with a disability in each class</a:t>
            </a:r>
          </a:p>
          <a:p>
            <a:pPr>
              <a:buNone/>
            </a:pPr>
            <a:endParaRPr lang="en-US" sz="3027" dirty="0" smtClean="0"/>
          </a:p>
          <a:p>
            <a:r>
              <a:rPr lang="en-US" sz="3027" dirty="0" smtClean="0"/>
              <a:t>Other students, particularly those with learning disabilities, </a:t>
            </a:r>
            <a:r>
              <a:rPr lang="en-US" sz="3027" b="1" dirty="0" smtClean="0"/>
              <a:t>may not know that they have a disability</a:t>
            </a:r>
            <a:r>
              <a:rPr lang="en-US" sz="3027" dirty="0" smtClean="0"/>
              <a:t>. </a:t>
            </a:r>
          </a:p>
          <a:p>
            <a:pPr>
              <a:buNone/>
            </a:pPr>
            <a:endParaRPr lang="en-US" sz="3027" dirty="0" smtClean="0"/>
          </a:p>
          <a:p>
            <a:r>
              <a:rPr lang="en-US" sz="3027" dirty="0" smtClean="0"/>
              <a:t>There may also be students in your class who have disabilities but who </a:t>
            </a:r>
            <a:r>
              <a:rPr lang="en-US" sz="3027" b="1" dirty="0" smtClean="0"/>
              <a:t>choose not to disclose that information to anyone at the college.</a:t>
            </a:r>
            <a:r>
              <a:rPr lang="en-US" sz="3027" dirty="0" smtClean="0"/>
              <a:t> </a:t>
            </a:r>
          </a:p>
          <a:p>
            <a:endParaRPr lang="en-US" dirty="0"/>
          </a:p>
        </p:txBody>
      </p:sp>
      <p:pic>
        <p:nvPicPr>
          <p:cNvPr id="4" name="Picture 3" descr="UncleSameAlreadyHasYou061314.png"/>
          <p:cNvPicPr>
            <a:picLocks noChangeAspect="1"/>
          </p:cNvPicPr>
          <p:nvPr/>
        </p:nvPicPr>
        <p:blipFill>
          <a:blip r:embed="rId2"/>
          <a:stretch>
            <a:fillRect/>
          </a:stretch>
        </p:blipFill>
        <p:spPr>
          <a:xfrm>
            <a:off x="7367142" y="1884363"/>
            <a:ext cx="4540696" cy="334803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225" y="586010"/>
            <a:ext cx="8911687" cy="1280890"/>
          </a:xfrm>
        </p:spPr>
        <p:txBody>
          <a:bodyPr>
            <a:normAutofit/>
          </a:bodyPr>
          <a:lstStyle/>
          <a:p>
            <a:r>
              <a:rPr lang="en-US" dirty="0" smtClean="0"/>
              <a:t>How to refer a student to the DRC?</a:t>
            </a:r>
            <a:br>
              <a:rPr lang="en-US" dirty="0" smtClean="0"/>
            </a:br>
            <a:endParaRPr lang="en-US" dirty="0"/>
          </a:p>
        </p:txBody>
      </p:sp>
      <p:sp>
        <p:nvSpPr>
          <p:cNvPr id="3" name="Content Placeholder 2"/>
          <p:cNvSpPr>
            <a:spLocks noGrp="1"/>
          </p:cNvSpPr>
          <p:nvPr>
            <p:ph idx="1"/>
          </p:nvPr>
        </p:nvSpPr>
        <p:spPr>
          <a:xfrm>
            <a:off x="2580225" y="1804737"/>
            <a:ext cx="7718807" cy="4692316"/>
          </a:xfrm>
        </p:spPr>
        <p:txBody>
          <a:bodyPr>
            <a:normAutofit/>
          </a:bodyPr>
          <a:lstStyle/>
          <a:p>
            <a:r>
              <a:rPr lang="en-US" dirty="0" smtClean="0"/>
              <a:t>Do not ask the student directly if they have a disability.</a:t>
            </a:r>
          </a:p>
          <a:p>
            <a:pPr lvl="0"/>
            <a:r>
              <a:rPr lang="en-US" dirty="0" smtClean="0"/>
              <a:t>Use the </a:t>
            </a:r>
            <a:r>
              <a:rPr lang="en-US" b="1" dirty="0" smtClean="0">
                <a:solidFill>
                  <a:srgbClr val="0207CE"/>
                </a:solidFill>
              </a:rPr>
              <a:t>class schedule </a:t>
            </a:r>
            <a:r>
              <a:rPr lang="en-US" dirty="0" smtClean="0"/>
              <a:t>on page 13-14, to show contact information for: </a:t>
            </a:r>
            <a:r>
              <a:rPr lang="en-US" dirty="0" smtClean="0">
                <a:solidFill>
                  <a:srgbClr val="FF0000"/>
                </a:solidFill>
              </a:rPr>
              <a:t>Learning Center, Career Center, Counseling Center, Transfer Center, Bookstore, EOPS/CARE/CalWorks/Former Foster Youth, Health Center, Psychological Services, International Students, TRiO SSS, Veterans Services </a:t>
            </a:r>
            <a:r>
              <a:rPr lang="en-US" dirty="0" smtClean="0"/>
              <a:t>etc.. You might say, "I want to share some information on campus services that you might find helpful."</a:t>
            </a:r>
          </a:p>
          <a:p>
            <a:pPr lvl="0"/>
            <a:r>
              <a:rPr lang="en-US" dirty="0" smtClean="0"/>
              <a:t>When you mention the DRC, you could ask the student, </a:t>
            </a:r>
            <a:r>
              <a:rPr lang="en-US" b="1" i="1" dirty="0" smtClean="0"/>
              <a:t>"Are you aware of the DRC office? The DRC provides a number of services for students with a variety of disabilities</a:t>
            </a:r>
            <a:r>
              <a:rPr lang="en-US" dirty="0" smtClean="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refer a student to the DRC?</a:t>
            </a:r>
            <a:endParaRPr lang="en-US" dirty="0"/>
          </a:p>
        </p:txBody>
      </p:sp>
      <p:sp>
        <p:nvSpPr>
          <p:cNvPr id="3" name="Content Placeholder 2"/>
          <p:cNvSpPr>
            <a:spLocks noGrp="1"/>
          </p:cNvSpPr>
          <p:nvPr>
            <p:ph idx="1"/>
          </p:nvPr>
        </p:nvSpPr>
        <p:spPr>
          <a:xfrm>
            <a:off x="2527300" y="1790700"/>
            <a:ext cx="8977312" cy="4120522"/>
          </a:xfrm>
        </p:spPr>
        <p:txBody>
          <a:bodyPr>
            <a:normAutofit fontScale="92500" lnSpcReduction="10000"/>
          </a:bodyPr>
          <a:lstStyle/>
          <a:p>
            <a:r>
              <a:rPr lang="en-US" dirty="0" smtClean="0"/>
              <a:t>Ultimately </a:t>
            </a:r>
            <a:r>
              <a:rPr lang="en-US" b="1" dirty="0" smtClean="0"/>
              <a:t>it is up to the student </a:t>
            </a:r>
            <a:r>
              <a:rPr lang="en-US" dirty="0" smtClean="0"/>
              <a:t>to decide whether or not to disclose a disability and pursue DRC services. </a:t>
            </a:r>
          </a:p>
          <a:p>
            <a:r>
              <a:rPr lang="en-US" b="1" dirty="0" smtClean="0"/>
              <a:t>Do not force a student to walk over the to DRC</a:t>
            </a:r>
            <a:r>
              <a:rPr lang="en-US" dirty="0" smtClean="0"/>
              <a:t>. Some students will benefit from being walked over, which is certainly acceptable as long as it is what the student wishes. Please keep in mind that students with disabilities are not required to utilize DRC services.</a:t>
            </a:r>
          </a:p>
          <a:p>
            <a:pPr lvl="0"/>
            <a:r>
              <a:rPr lang="en-US" b="1" dirty="0" smtClean="0"/>
              <a:t>Please do not ask the student to provide you any disability related documentation</a:t>
            </a:r>
            <a:r>
              <a:rPr lang="en-US" dirty="0" smtClean="0"/>
              <a:t>. The DRC office will take care of getting the appropriate paperwork from the student.</a:t>
            </a:r>
          </a:p>
          <a:p>
            <a:pPr lvl="0"/>
            <a:r>
              <a:rPr lang="en-US" dirty="0" smtClean="0"/>
              <a:t>Examples of what to say</a:t>
            </a:r>
          </a:p>
          <a:p>
            <a:pPr marL="0" lvl="0" indent="0" algn="ctr">
              <a:buNone/>
            </a:pPr>
            <a:r>
              <a:rPr lang="en-US" i="1" dirty="0" smtClean="0"/>
              <a:t> </a:t>
            </a:r>
            <a:r>
              <a:rPr lang="en-US" b="1" i="1" dirty="0" smtClean="0">
                <a:solidFill>
                  <a:srgbClr val="FF0000"/>
                </a:solidFill>
              </a:rPr>
              <a:t>“There is the DRC, this service is for students with disabilities to get academic accommodations. Any student who had an IEP/504 plan or attended the resource room might qualify for these services. Example of some accommodations are extra time on exams, and </a:t>
            </a:r>
            <a:r>
              <a:rPr lang="en-US" b="1" i="1" dirty="0" err="1" smtClean="0">
                <a:solidFill>
                  <a:srgbClr val="FF0000"/>
                </a:solidFill>
              </a:rPr>
              <a:t>notetaking</a:t>
            </a:r>
            <a:r>
              <a:rPr lang="en-US" b="1" i="1" dirty="0" smtClean="0">
                <a:solidFill>
                  <a:srgbClr val="FF0000"/>
                </a:solidFill>
              </a:rPr>
              <a:t> support. They also provide Learning Disability testing for students who are interested in being tested.”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most important thing to take away today….. </a:t>
            </a:r>
            <a:endParaRPr lang="en-US" dirty="0"/>
          </a:p>
        </p:txBody>
      </p:sp>
      <p:sp>
        <p:nvSpPr>
          <p:cNvPr id="3" name="Content Placeholder 2"/>
          <p:cNvSpPr>
            <a:spLocks noGrp="1"/>
          </p:cNvSpPr>
          <p:nvPr>
            <p:ph idx="1"/>
          </p:nvPr>
        </p:nvSpPr>
        <p:spPr/>
        <p:txBody>
          <a:bodyPr>
            <a:normAutofit/>
          </a:bodyPr>
          <a:lstStyle/>
          <a:p>
            <a:pPr>
              <a:buNone/>
            </a:pPr>
            <a:r>
              <a:rPr lang="en-US" sz="5400" b="1" dirty="0" smtClean="0"/>
              <a:t>What is the best thing a professor can do for a student with a disability?</a:t>
            </a:r>
          </a:p>
          <a:p>
            <a:pPr>
              <a:buNone/>
            </a:pPr>
            <a:endParaRPr lang="en-US" sz="5400" b="1" dirty="0" smtClean="0"/>
          </a:p>
          <a:p>
            <a:pPr algn="ctr">
              <a:buNone/>
            </a:pPr>
            <a:endParaRPr lang="en-US" sz="3200"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Syllabus – Add a disability statement</a:t>
            </a:r>
            <a:endParaRPr lang="en-US" dirty="0"/>
          </a:p>
        </p:txBody>
      </p:sp>
      <p:sp>
        <p:nvSpPr>
          <p:cNvPr id="3" name="Content Placeholder 2"/>
          <p:cNvSpPr>
            <a:spLocks noGrp="1"/>
          </p:cNvSpPr>
          <p:nvPr>
            <p:ph idx="1"/>
          </p:nvPr>
        </p:nvSpPr>
        <p:spPr>
          <a:xfrm>
            <a:off x="2868612" y="1422400"/>
            <a:ext cx="8637588" cy="3777622"/>
          </a:xfrm>
        </p:spPr>
        <p:txBody>
          <a:bodyPr/>
          <a:lstStyle/>
          <a:p>
            <a:pPr>
              <a:buNone/>
            </a:pPr>
            <a:r>
              <a:rPr lang="en-US" dirty="0" smtClean="0"/>
              <a:t>All faculty will want to put a statement about accommodations in their syllabus or first day handout to inform students about their right. You can use a statement like this:</a:t>
            </a:r>
          </a:p>
          <a:p>
            <a:pPr algn="ctr">
              <a:buNone/>
            </a:pPr>
            <a:r>
              <a:rPr lang="en-US" b="1" i="1" dirty="0" smtClean="0"/>
              <a:t> “Any student who feels he or she may need an accommodation based on the impact of a disability should contact the DRC by calling 650-306-3259, or visit 5- 303  to coordinate reasonable accommodations for students with documented disabilities.” </a:t>
            </a:r>
          </a:p>
          <a:p>
            <a:endParaRPr lang="en-US" dirty="0"/>
          </a:p>
        </p:txBody>
      </p:sp>
      <p:pic>
        <p:nvPicPr>
          <p:cNvPr id="4" name="Picture 3" descr="2750943_orig.gif"/>
          <p:cNvPicPr>
            <a:picLocks noChangeAspect="1"/>
          </p:cNvPicPr>
          <p:nvPr/>
        </p:nvPicPr>
        <p:blipFill>
          <a:blip r:embed="rId2"/>
          <a:stretch>
            <a:fillRect/>
          </a:stretch>
        </p:blipFill>
        <p:spPr>
          <a:xfrm>
            <a:off x="4914900" y="3605763"/>
            <a:ext cx="4953000" cy="29635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the student is hesitated to go to the DRC?</a:t>
            </a:r>
            <a:br>
              <a:rPr lang="en-US" dirty="0" smtClean="0"/>
            </a:br>
            <a:endParaRPr lang="en-US" dirty="0"/>
          </a:p>
        </p:txBody>
      </p:sp>
      <p:sp>
        <p:nvSpPr>
          <p:cNvPr id="3" name="Content Placeholder 2"/>
          <p:cNvSpPr>
            <a:spLocks noGrp="1"/>
          </p:cNvSpPr>
          <p:nvPr>
            <p:ph idx="1"/>
          </p:nvPr>
        </p:nvSpPr>
        <p:spPr>
          <a:xfrm>
            <a:off x="2781049" y="1708985"/>
            <a:ext cx="4903788" cy="4305300"/>
          </a:xfrm>
        </p:spPr>
        <p:txBody>
          <a:bodyPr>
            <a:noAutofit/>
          </a:bodyPr>
          <a:lstStyle/>
          <a:p>
            <a:r>
              <a:rPr lang="en-US" sz="2400" dirty="0" smtClean="0"/>
              <a:t>Again, ultimately it is </a:t>
            </a:r>
            <a:r>
              <a:rPr lang="en-US" sz="2400" b="1" dirty="0" smtClean="0"/>
              <a:t>up to the student to decide whether or not to disclose </a:t>
            </a:r>
            <a:r>
              <a:rPr lang="en-US" sz="2400" dirty="0" smtClean="0"/>
              <a:t>a disability and pursue DRC services. </a:t>
            </a:r>
          </a:p>
          <a:p>
            <a:r>
              <a:rPr lang="en-US" sz="2400" dirty="0" smtClean="0"/>
              <a:t>There are </a:t>
            </a:r>
            <a:r>
              <a:rPr lang="en-US" sz="2400" b="1" dirty="0" smtClean="0"/>
              <a:t>many reasons why a student might not want to </a:t>
            </a:r>
            <a:r>
              <a:rPr lang="en-US" sz="2400" dirty="0" smtClean="0"/>
              <a:t>register with the DRC. They will register when they are ready to.</a:t>
            </a:r>
          </a:p>
          <a:p>
            <a:r>
              <a:rPr lang="en-US" sz="2400" dirty="0" smtClean="0"/>
              <a:t>We accept student </a:t>
            </a:r>
            <a:r>
              <a:rPr lang="en-US" sz="2400" b="1" dirty="0" smtClean="0"/>
              <a:t>anytime</a:t>
            </a:r>
            <a:r>
              <a:rPr lang="en-US" sz="2400" dirty="0" smtClean="0"/>
              <a:t> during the semester. </a:t>
            </a:r>
          </a:p>
        </p:txBody>
      </p:sp>
      <p:pic>
        <p:nvPicPr>
          <p:cNvPr id="4" name="Picture 3" descr="crop380w_iStock_000023609905Small_380x250.jpg"/>
          <p:cNvPicPr>
            <a:picLocks noChangeAspect="1"/>
          </p:cNvPicPr>
          <p:nvPr/>
        </p:nvPicPr>
        <p:blipFill>
          <a:blip r:embed="rId2"/>
          <a:stretch>
            <a:fillRect/>
          </a:stretch>
        </p:blipFill>
        <p:spPr>
          <a:xfrm>
            <a:off x="7886700" y="2654300"/>
            <a:ext cx="3670300" cy="241467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Learning Disability</a:t>
            </a:r>
            <a:r>
              <a:rPr lang="en-US" dirty="0" smtClean="0"/>
              <a:t>? </a:t>
            </a:r>
            <a:endParaRPr lang="en-US" sz="2000" b="1" dirty="0">
              <a:solidFill>
                <a:srgbClr val="3A08C8"/>
              </a:solidFill>
            </a:endParaRPr>
          </a:p>
        </p:txBody>
      </p:sp>
      <p:sp>
        <p:nvSpPr>
          <p:cNvPr id="3" name="Content Placeholder 2"/>
          <p:cNvSpPr>
            <a:spLocks noGrp="1"/>
          </p:cNvSpPr>
          <p:nvPr>
            <p:ph idx="1"/>
          </p:nvPr>
        </p:nvSpPr>
        <p:spPr>
          <a:xfrm>
            <a:off x="2538412" y="1930400"/>
            <a:ext cx="8915400" cy="3777622"/>
          </a:xfrm>
        </p:spPr>
        <p:txBody>
          <a:bodyPr>
            <a:normAutofit fontScale="92500" lnSpcReduction="20000"/>
          </a:bodyPr>
          <a:lstStyle/>
          <a:p>
            <a:r>
              <a:rPr lang="en-US" dirty="0" smtClean="0"/>
              <a:t>A learning disability is a </a:t>
            </a:r>
            <a:r>
              <a:rPr lang="en-US" b="1" dirty="0" smtClean="0"/>
              <a:t>persistent condition </a:t>
            </a:r>
            <a:r>
              <a:rPr lang="en-US" dirty="0" smtClean="0"/>
              <a:t>of presumed neurological dysfunction that continues despite instruction in standard classroom situations. </a:t>
            </a:r>
          </a:p>
          <a:p>
            <a:r>
              <a:rPr lang="en-US" dirty="0" smtClean="0"/>
              <a:t>A person with a learning disability has a </a:t>
            </a:r>
            <a:r>
              <a:rPr lang="en-US" b="1" dirty="0" smtClean="0"/>
              <a:t>significant processing deficit </a:t>
            </a:r>
            <a:r>
              <a:rPr lang="en-US" dirty="0" smtClean="0"/>
              <a:t>in one or more areas such as memory, verbal skills, non-verbal reasoning/visual-spatial skills or processing speed. </a:t>
            </a:r>
          </a:p>
          <a:p>
            <a:r>
              <a:rPr lang="en-US" dirty="0" smtClean="0"/>
              <a:t>Someone with a learning disability has a history of struggling in major subjects like </a:t>
            </a:r>
            <a:r>
              <a:rPr lang="en-US" b="1" dirty="0" smtClean="0"/>
              <a:t>reading, writing, math, or listening</a:t>
            </a:r>
            <a:r>
              <a:rPr lang="en-US" dirty="0" smtClean="0"/>
              <a:t>.</a:t>
            </a:r>
          </a:p>
          <a:p>
            <a:r>
              <a:rPr lang="en-US" dirty="0" smtClean="0"/>
              <a:t>A learning disability is not difficulty with a challenging subject like higher level science or math. </a:t>
            </a:r>
          </a:p>
          <a:p>
            <a:r>
              <a:rPr lang="en-US" dirty="0" smtClean="0"/>
              <a:t>It is </a:t>
            </a:r>
            <a:r>
              <a:rPr lang="en-US" b="1" dirty="0" smtClean="0"/>
              <a:t>not a psychological issue </a:t>
            </a:r>
            <a:r>
              <a:rPr lang="en-US" dirty="0" smtClean="0"/>
              <a:t>like anxiety in test-taking. It is not an attention or focusing issue like ADHD which is a different neurological diagnosis.</a:t>
            </a:r>
          </a:p>
          <a:p>
            <a:r>
              <a:rPr lang="en-US" dirty="0" smtClean="0"/>
              <a:t>At the California Community Colleges we </a:t>
            </a:r>
            <a:r>
              <a:rPr lang="en-US" b="1" dirty="0" smtClean="0"/>
              <a:t>assess for eligibility for services</a:t>
            </a:r>
            <a:r>
              <a:rPr lang="en-US" dirty="0" smtClean="0"/>
              <a:t>/accommodations. We are not providing a diagnosis or testing because someone is curious in how they learn.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a student might have an </a:t>
            </a:r>
            <a:r>
              <a:rPr lang="en-US" dirty="0" smtClean="0"/>
              <a:t>LD </a:t>
            </a:r>
            <a:br>
              <a:rPr lang="en-US" dirty="0" smtClean="0"/>
            </a:br>
            <a:r>
              <a:rPr lang="en-US" dirty="0" smtClean="0"/>
              <a:t>																</a:t>
            </a:r>
            <a:r>
              <a:rPr lang="en-US" sz="2000" b="1" dirty="0" smtClean="0">
                <a:solidFill>
                  <a:srgbClr val="0207CE"/>
                </a:solidFill>
              </a:rPr>
              <a:t>- HANDOUT</a:t>
            </a:r>
            <a:endParaRPr lang="en-US" sz="2000" b="1" dirty="0">
              <a:solidFill>
                <a:srgbClr val="0207CE"/>
              </a:solidFill>
            </a:endParaRPr>
          </a:p>
        </p:txBody>
      </p:sp>
      <p:sp>
        <p:nvSpPr>
          <p:cNvPr id="3" name="Content Placeholder 2"/>
          <p:cNvSpPr>
            <a:spLocks noGrp="1"/>
          </p:cNvSpPr>
          <p:nvPr>
            <p:ph idx="1"/>
          </p:nvPr>
        </p:nvSpPr>
        <p:spPr>
          <a:xfrm>
            <a:off x="2373312" y="1968500"/>
            <a:ext cx="8915400" cy="3777622"/>
          </a:xfrm>
        </p:spPr>
        <p:txBody>
          <a:bodyPr>
            <a:normAutofit/>
          </a:bodyPr>
          <a:lstStyle/>
          <a:p>
            <a:r>
              <a:rPr lang="en-US" sz="2400" dirty="0" smtClean="0"/>
              <a:t>Learning difference in the way a person takes in, understands, remembers, and/or expresses information</a:t>
            </a:r>
          </a:p>
          <a:p>
            <a:r>
              <a:rPr lang="en-US" sz="2400" dirty="0" smtClean="0"/>
              <a:t>Difficulties with reading, writing, and/or math</a:t>
            </a:r>
          </a:p>
          <a:p>
            <a:r>
              <a:rPr lang="en-US" sz="2400" dirty="0" smtClean="0"/>
              <a:t>Repeating courses</a:t>
            </a:r>
          </a:p>
          <a:p>
            <a:r>
              <a:rPr lang="en-US" sz="2400" dirty="0" smtClean="0"/>
              <a:t>Mentions they had an IEP/504 plan in high school (could be a different type of disability)</a:t>
            </a:r>
          </a:p>
          <a:p>
            <a:r>
              <a:rPr lang="en-US" sz="2400" dirty="0" smtClean="0"/>
              <a:t>Mentions any of characteristics on the “What are Learning Disabilities” Handout</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Disability Testing</a:t>
            </a:r>
            <a:endParaRPr lang="en-US" dirty="0"/>
          </a:p>
        </p:txBody>
      </p:sp>
      <p:sp>
        <p:nvSpPr>
          <p:cNvPr id="3" name="Content Placeholder 2"/>
          <p:cNvSpPr>
            <a:spLocks noGrp="1"/>
          </p:cNvSpPr>
          <p:nvPr>
            <p:ph idx="1"/>
          </p:nvPr>
        </p:nvSpPr>
        <p:spPr>
          <a:xfrm>
            <a:off x="2525712" y="1498600"/>
            <a:ext cx="8915400" cy="5118100"/>
          </a:xfrm>
        </p:spPr>
        <p:txBody>
          <a:bodyPr numCol="2">
            <a:normAutofit/>
          </a:bodyPr>
          <a:lstStyle/>
          <a:p>
            <a:pPr>
              <a:buNone/>
            </a:pPr>
            <a:r>
              <a:rPr lang="en-US" b="1" dirty="0" smtClean="0"/>
              <a:t>To Request Testing a Student Must:</a:t>
            </a:r>
          </a:p>
          <a:p>
            <a:pPr lvl="1"/>
            <a:r>
              <a:rPr lang="en-US" dirty="0" smtClean="0"/>
              <a:t>Be enrolled in at least one course</a:t>
            </a:r>
          </a:p>
          <a:p>
            <a:pPr lvl="1"/>
            <a:r>
              <a:rPr lang="en-US" dirty="0" smtClean="0"/>
              <a:t>Make an intake appointment with the learning disability specialist by calling 650-306-3259.</a:t>
            </a:r>
          </a:p>
          <a:p>
            <a:pPr>
              <a:buNone/>
            </a:pPr>
            <a:r>
              <a:rPr lang="en-US" b="1" dirty="0" smtClean="0"/>
              <a:t>How does LD Testing help the student?</a:t>
            </a:r>
          </a:p>
          <a:p>
            <a:pPr lvl="1"/>
            <a:r>
              <a:rPr lang="en-US" dirty="0" smtClean="0"/>
              <a:t>Find out if they have a learning disability</a:t>
            </a:r>
          </a:p>
          <a:p>
            <a:pPr lvl="1"/>
            <a:r>
              <a:rPr lang="en-US" dirty="0" smtClean="0"/>
              <a:t>Discover their abilities and strengths</a:t>
            </a:r>
          </a:p>
          <a:p>
            <a:pPr lvl="1"/>
            <a:r>
              <a:rPr lang="en-US" dirty="0" smtClean="0"/>
              <a:t>Determine their limitations and accommodations </a:t>
            </a:r>
          </a:p>
          <a:p>
            <a:pPr lvl="1"/>
            <a:r>
              <a:rPr lang="en-US" dirty="0" smtClean="0"/>
              <a:t>Learn Study Strategies specific for the student learning</a:t>
            </a:r>
          </a:p>
          <a:p>
            <a:pPr>
              <a:buNone/>
            </a:pPr>
            <a:r>
              <a:rPr lang="en-US" b="1" dirty="0" smtClean="0"/>
              <a:t>	</a:t>
            </a:r>
          </a:p>
          <a:p>
            <a:pPr>
              <a:buNone/>
            </a:pPr>
            <a:endParaRPr lang="en-US" b="1" dirty="0" smtClean="0"/>
          </a:p>
          <a:p>
            <a:pPr>
              <a:buNone/>
            </a:pPr>
            <a:r>
              <a:rPr lang="en-US" b="1" dirty="0" smtClean="0"/>
              <a:t>Does the student get after testing?</a:t>
            </a:r>
          </a:p>
          <a:p>
            <a:pPr lvl="1"/>
            <a:r>
              <a:rPr lang="en-US" dirty="0" smtClean="0"/>
              <a:t>All the testing documentation, this can be brought to the 4 year college</a:t>
            </a:r>
          </a:p>
          <a:p>
            <a:pPr lvl="1"/>
            <a:r>
              <a:rPr lang="en-US" dirty="0" smtClean="0"/>
              <a:t>This documentation can be brought to other community college</a:t>
            </a:r>
          </a:p>
          <a:p>
            <a:pPr lvl="1">
              <a:buNone/>
            </a:pPr>
            <a:endParaRPr lang="en-US" dirty="0" smtClean="0"/>
          </a:p>
          <a:p>
            <a:pPr>
              <a:buNone/>
            </a:pPr>
            <a:r>
              <a:rPr lang="en-US" b="1" dirty="0" smtClean="0"/>
              <a:t>	Testing Process</a:t>
            </a:r>
          </a:p>
          <a:p>
            <a:pPr lvl="1"/>
            <a:r>
              <a:rPr lang="en-US" dirty="0" smtClean="0"/>
              <a:t>1 hour Interview</a:t>
            </a:r>
          </a:p>
          <a:p>
            <a:pPr lvl="1"/>
            <a:r>
              <a:rPr lang="en-US" dirty="0" smtClean="0"/>
              <a:t>Two 3 hour testing</a:t>
            </a:r>
          </a:p>
          <a:p>
            <a:pPr lvl="1"/>
            <a:r>
              <a:rPr lang="en-US" dirty="0" smtClean="0"/>
              <a:t>1 hour results – set up accommodations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Reasons to Refer a Student for LD Testing</a:t>
            </a:r>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dirty="0" smtClean="0"/>
              <a:t>Reasons to refer someone for LD assessment:</a:t>
            </a:r>
          </a:p>
          <a:p>
            <a:r>
              <a:rPr lang="en-US" dirty="0" smtClean="0"/>
              <a:t>The student studies 2-3 hours per every hour they spend in the classroom, but the evaluations of their learning (tests, papers, etc.) do not reflect this amount of study.</a:t>
            </a:r>
          </a:p>
          <a:p>
            <a:r>
              <a:rPr lang="en-US" dirty="0" smtClean="0"/>
              <a:t>Significant discrepancies between any of the following: the student’s test scores, homework, written work, verbally expressed understanding of course concepts, or any other evaluative process.</a:t>
            </a:r>
          </a:p>
          <a:p>
            <a:r>
              <a:rPr lang="en-US" dirty="0" smtClean="0"/>
              <a:t>Significant discrepancy in achievement from one type of course to another, such as receiving passing grades in math and sciences while receiving failing grades in English and social sciences.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out our Website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6829" y="1395662"/>
            <a:ext cx="7360960" cy="5281407"/>
          </a:xfrm>
        </p:spPr>
      </p:pic>
    </p:spTree>
    <p:extLst>
      <p:ext uri="{BB962C8B-B14F-4D97-AF65-F5344CB8AC3E}">
        <p14:creationId xmlns:p14="http://schemas.microsoft.com/office/powerpoint/2010/main" val="1048851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most important thing to take away today….. </a:t>
            </a:r>
            <a:endParaRPr lang="en-US" dirty="0"/>
          </a:p>
        </p:txBody>
      </p:sp>
      <p:sp>
        <p:nvSpPr>
          <p:cNvPr id="3" name="Content Placeholder 2"/>
          <p:cNvSpPr>
            <a:spLocks noGrp="1"/>
          </p:cNvSpPr>
          <p:nvPr>
            <p:ph idx="1"/>
          </p:nvPr>
        </p:nvSpPr>
        <p:spPr/>
        <p:txBody>
          <a:bodyPr>
            <a:normAutofit/>
          </a:bodyPr>
          <a:lstStyle/>
          <a:p>
            <a:pPr>
              <a:buNone/>
            </a:pPr>
            <a:r>
              <a:rPr lang="en-US" sz="5400" b="1" dirty="0" smtClean="0"/>
              <a:t>What is the best thing a professor can do for a student with a disability?</a:t>
            </a:r>
          </a:p>
          <a:p>
            <a:pPr>
              <a:buNone/>
            </a:pPr>
            <a:endParaRPr lang="en-US" sz="5400" b="1" dirty="0" smtClean="0"/>
          </a:p>
          <a:p>
            <a:pPr algn="ctr">
              <a:buNone/>
            </a:pPr>
            <a:endParaRPr lang="en-US" sz="3200"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12" y="431800"/>
            <a:ext cx="9602788" cy="5626100"/>
          </a:xfrm>
        </p:spPr>
        <p:txBody>
          <a:bodyPr>
            <a:normAutofit/>
          </a:bodyPr>
          <a:lstStyle/>
          <a:p>
            <a:pPr>
              <a:buNone/>
            </a:pPr>
            <a:r>
              <a:rPr lang="en-US" sz="8800" dirty="0" smtClean="0"/>
              <a:t>ASK THE STUDENT</a:t>
            </a:r>
            <a:endParaRPr lang="en-US" sz="8800" dirty="0"/>
          </a:p>
        </p:txBody>
      </p:sp>
      <p:pic>
        <p:nvPicPr>
          <p:cNvPr id="4" name="Picture 3" descr="students-working-together-clipart-school_five_students.gif"/>
          <p:cNvPicPr>
            <a:picLocks noChangeAspect="1"/>
          </p:cNvPicPr>
          <p:nvPr/>
        </p:nvPicPr>
        <p:blipFill>
          <a:blip r:embed="rId2"/>
          <a:stretch>
            <a:fillRect/>
          </a:stretch>
        </p:blipFill>
        <p:spPr>
          <a:xfrm>
            <a:off x="3441700" y="2228851"/>
            <a:ext cx="5443266" cy="400684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a:t>
            </a:r>
            <a:br>
              <a:rPr lang="en-US" dirty="0" smtClean="0"/>
            </a:br>
            <a:r>
              <a:rPr lang="en-US" dirty="0" smtClean="0"/>
              <a:t>TOP POINTS FOR FACULTY TO KNOW</a:t>
            </a:r>
            <a:endParaRPr lang="en-US" dirty="0"/>
          </a:p>
        </p:txBody>
      </p:sp>
      <p:sp>
        <p:nvSpPr>
          <p:cNvPr id="3" name="Content Placeholder 2"/>
          <p:cNvSpPr>
            <a:spLocks noGrp="1"/>
          </p:cNvSpPr>
          <p:nvPr>
            <p:ph idx="1"/>
          </p:nvPr>
        </p:nvSpPr>
        <p:spPr>
          <a:xfrm>
            <a:off x="2589212" y="2133600"/>
            <a:ext cx="9424988" cy="3777622"/>
          </a:xfrm>
        </p:spPr>
        <p:txBody>
          <a:bodyPr>
            <a:normAutofit lnSpcReduction="10000"/>
          </a:bodyPr>
          <a:lstStyle/>
          <a:p>
            <a:pPr>
              <a:buFont typeface="+mj-lt"/>
              <a:buAutoNum type="arabicPeriod"/>
            </a:pPr>
            <a:r>
              <a:rPr lang="en-US" dirty="0" smtClean="0"/>
              <a:t>How to Refer students to our office – see website</a:t>
            </a:r>
          </a:p>
          <a:p>
            <a:pPr>
              <a:buFont typeface="+mj-lt"/>
              <a:buAutoNum type="arabicPeriod"/>
            </a:pPr>
            <a:r>
              <a:rPr lang="en-US" dirty="0" smtClean="0"/>
              <a:t>Aware of the most common accommodations</a:t>
            </a:r>
          </a:p>
          <a:p>
            <a:pPr>
              <a:buFont typeface="+mj-lt"/>
              <a:buAutoNum type="arabicPeriod"/>
            </a:pPr>
            <a:r>
              <a:rPr lang="en-US" dirty="0" smtClean="0"/>
              <a:t>Fill out the </a:t>
            </a:r>
            <a:r>
              <a:rPr lang="en-US" b="1" dirty="0" smtClean="0">
                <a:solidFill>
                  <a:srgbClr val="0000FF"/>
                </a:solidFill>
              </a:rPr>
              <a:t>blue forms </a:t>
            </a:r>
            <a:r>
              <a:rPr lang="en-US" dirty="0" smtClean="0"/>
              <a:t>with students</a:t>
            </a:r>
          </a:p>
          <a:p>
            <a:pPr>
              <a:buFont typeface="+mj-lt"/>
              <a:buAutoNum type="arabicPeriod"/>
            </a:pPr>
            <a:r>
              <a:rPr lang="en-US" dirty="0" smtClean="0"/>
              <a:t>Read from the </a:t>
            </a:r>
            <a:r>
              <a:rPr lang="en-US" b="1" dirty="0" smtClean="0">
                <a:solidFill>
                  <a:schemeClr val="tx1"/>
                </a:solidFill>
              </a:rPr>
              <a:t>yellow form </a:t>
            </a:r>
            <a:r>
              <a:rPr lang="en-US" dirty="0" smtClean="0"/>
              <a:t>when a student needs a note taker</a:t>
            </a:r>
          </a:p>
          <a:p>
            <a:pPr>
              <a:buFont typeface="+mj-lt"/>
              <a:buAutoNum type="arabicPeriod"/>
            </a:pPr>
            <a:r>
              <a:rPr lang="en-US" dirty="0" smtClean="0"/>
              <a:t>Person First language</a:t>
            </a:r>
          </a:p>
          <a:p>
            <a:pPr>
              <a:buFont typeface="+mj-lt"/>
              <a:buAutoNum type="arabicPeriod"/>
            </a:pPr>
            <a:r>
              <a:rPr lang="en-US" dirty="0" smtClean="0"/>
              <a:t>Allow the student to speak to you in private or during office hours</a:t>
            </a:r>
          </a:p>
          <a:p>
            <a:pPr>
              <a:buFont typeface="+mj-lt"/>
              <a:buAutoNum type="arabicPeriod"/>
            </a:pPr>
            <a:r>
              <a:rPr lang="en-US" dirty="0" smtClean="0"/>
              <a:t>Send the DRC exams at least 48 hours in advance, 72 if the student needs </a:t>
            </a:r>
            <a:r>
              <a:rPr lang="en-US" dirty="0" err="1" smtClean="0"/>
              <a:t>Kurzweil</a:t>
            </a:r>
            <a:endParaRPr lang="en-US" dirty="0" smtClean="0"/>
          </a:p>
          <a:p>
            <a:pPr>
              <a:buFont typeface="+mj-lt"/>
              <a:buAutoNum type="arabicPeriod"/>
            </a:pPr>
            <a:r>
              <a:rPr lang="en-US" dirty="0" smtClean="0"/>
              <a:t>If a professor has any concerns, they are welcomed to contact the DRC</a:t>
            </a:r>
          </a:p>
          <a:p>
            <a:pPr>
              <a:buFont typeface="+mj-lt"/>
              <a:buAutoNum type="arabicPeriod"/>
            </a:pPr>
            <a:r>
              <a:rPr lang="en-US" dirty="0" smtClean="0"/>
              <a:t>Ask the student what you can do to help them</a:t>
            </a:r>
          </a:p>
          <a:p>
            <a:pPr>
              <a:buFont typeface="+mj-lt"/>
              <a:buAutoNum type="arabicPeriod"/>
            </a:pP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6712" y="279400"/>
            <a:ext cx="9602788" cy="5626100"/>
          </a:xfrm>
        </p:spPr>
        <p:txBody>
          <a:bodyPr>
            <a:normAutofit/>
          </a:bodyPr>
          <a:lstStyle/>
          <a:p>
            <a:pPr>
              <a:buNone/>
            </a:pPr>
            <a:r>
              <a:rPr lang="en-US" sz="8800" dirty="0" smtClean="0"/>
              <a:t>ASK THE STUDENT</a:t>
            </a:r>
            <a:endParaRPr lang="en-US" sz="8800" dirty="0"/>
          </a:p>
        </p:txBody>
      </p:sp>
      <p:pic>
        <p:nvPicPr>
          <p:cNvPr id="4" name="Picture 3" descr="students-working-together-clipart-school_five_students.gif"/>
          <p:cNvPicPr>
            <a:picLocks noChangeAspect="1"/>
          </p:cNvPicPr>
          <p:nvPr/>
        </p:nvPicPr>
        <p:blipFill>
          <a:blip r:embed="rId2"/>
          <a:stretch>
            <a:fillRect/>
          </a:stretch>
        </p:blipFill>
        <p:spPr>
          <a:xfrm>
            <a:off x="3200400" y="2317751"/>
            <a:ext cx="5443266" cy="400684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425" y="700310"/>
            <a:ext cx="8911687" cy="1280890"/>
          </a:xfrm>
        </p:spPr>
        <p:txBody>
          <a:bodyPr/>
          <a:lstStyle/>
          <a:p>
            <a:pPr algn="ctr"/>
            <a:r>
              <a:rPr lang="en-US" dirty="0" smtClean="0"/>
              <a:t>Any Questions?</a:t>
            </a:r>
            <a:endParaRPr lang="en-US" dirty="0"/>
          </a:p>
        </p:txBody>
      </p:sp>
      <p:pic>
        <p:nvPicPr>
          <p:cNvPr id="3" name="Picture 2" descr="images.jpg"/>
          <p:cNvPicPr>
            <a:picLocks noChangeAspect="1"/>
          </p:cNvPicPr>
          <p:nvPr/>
        </p:nvPicPr>
        <p:blipFill>
          <a:blip r:embed="rId2"/>
          <a:stretch>
            <a:fillRect/>
          </a:stretch>
        </p:blipFill>
        <p:spPr>
          <a:xfrm>
            <a:off x="4225851" y="2590800"/>
            <a:ext cx="5045149" cy="2971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Role</a:t>
            </a:r>
            <a:endParaRPr lang="en-US" dirty="0"/>
          </a:p>
        </p:txBody>
      </p:sp>
      <p:sp>
        <p:nvSpPr>
          <p:cNvPr id="3" name="Content Placeholder 2"/>
          <p:cNvSpPr>
            <a:spLocks noGrp="1"/>
          </p:cNvSpPr>
          <p:nvPr>
            <p:ph idx="1"/>
          </p:nvPr>
        </p:nvSpPr>
        <p:spPr>
          <a:xfrm>
            <a:off x="2589212" y="2413000"/>
            <a:ext cx="9285288" cy="3860800"/>
          </a:xfrm>
        </p:spPr>
        <p:txBody>
          <a:bodyPr>
            <a:normAutofit lnSpcReduction="10000"/>
          </a:bodyPr>
          <a:lstStyle/>
          <a:p>
            <a:pPr marL="0" indent="0"/>
            <a:r>
              <a:rPr lang="en-US" sz="2400" dirty="0" smtClean="0"/>
              <a:t>DRC role is to </a:t>
            </a:r>
            <a:r>
              <a:rPr lang="en-US" sz="2400" b="1" dirty="0" smtClean="0"/>
              <a:t>provide accommodations </a:t>
            </a:r>
            <a:r>
              <a:rPr lang="en-US" sz="2400" dirty="0" smtClean="0"/>
              <a:t>and assistance to students with disabilities that facilitate their </a:t>
            </a:r>
            <a:r>
              <a:rPr lang="en-US" sz="2400" b="1" dirty="0" smtClean="0"/>
              <a:t>achieving their educational goals</a:t>
            </a:r>
            <a:r>
              <a:rPr lang="en-US" sz="2400" dirty="0" smtClean="0"/>
              <a:t>.  </a:t>
            </a:r>
          </a:p>
          <a:p>
            <a:pPr marL="0" indent="0">
              <a:buNone/>
            </a:pPr>
            <a:endParaRPr lang="en-US" sz="2400" dirty="0" smtClean="0"/>
          </a:p>
          <a:p>
            <a:pPr marL="0" indent="0"/>
            <a:r>
              <a:rPr lang="en-US" sz="2400" dirty="0" smtClean="0"/>
              <a:t>We are committed to ensuring that students receive </a:t>
            </a:r>
            <a:r>
              <a:rPr lang="en-US" sz="2400" b="1" dirty="0" smtClean="0"/>
              <a:t>equal access to all programs and services</a:t>
            </a:r>
            <a:r>
              <a:rPr lang="en-US" sz="2400" dirty="0" smtClean="0"/>
              <a:t>. </a:t>
            </a:r>
          </a:p>
          <a:p>
            <a:pPr marL="0" indent="0">
              <a:buNone/>
            </a:pPr>
            <a:endParaRPr lang="en-US" sz="2400" dirty="0" smtClean="0"/>
          </a:p>
          <a:p>
            <a:pPr marL="0" indent="0"/>
            <a:r>
              <a:rPr lang="en-US" sz="2400" dirty="0" smtClean="0"/>
              <a:t>With </a:t>
            </a:r>
            <a:r>
              <a:rPr lang="en-US" sz="2400" dirty="0" smtClean="0"/>
              <a:t>our obligation to protect the integrity of our college’s programs and services.</a:t>
            </a:r>
            <a:endParaRPr lang="en-US" sz="2400" dirty="0" smtClean="0">
              <a:cs typeface="Tahoma" charset="0"/>
            </a:endParaRPr>
          </a:p>
          <a:p>
            <a:pPr>
              <a:buNone/>
            </a:pPr>
            <a:endParaRPr lang="en-US" dirty="0" smtClean="0"/>
          </a:p>
        </p:txBody>
      </p:sp>
      <p:pic>
        <p:nvPicPr>
          <p:cNvPr id="5" name="Picture 4" descr="WellnessCenter_LogoHeader.jpg"/>
          <p:cNvPicPr>
            <a:picLocks noChangeAspect="1"/>
          </p:cNvPicPr>
          <p:nvPr/>
        </p:nvPicPr>
        <p:blipFill>
          <a:blip r:embed="rId2"/>
          <a:stretch>
            <a:fillRect/>
          </a:stretch>
        </p:blipFill>
        <p:spPr>
          <a:xfrm>
            <a:off x="5216073" y="396876"/>
            <a:ext cx="6366327" cy="14954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DISABILITIES</a:t>
            </a:r>
            <a:endParaRPr lang="en-US" dirty="0"/>
          </a:p>
        </p:txBody>
      </p:sp>
      <p:sp>
        <p:nvSpPr>
          <p:cNvPr id="3" name="Content Placeholder 2"/>
          <p:cNvSpPr>
            <a:spLocks noGrp="1"/>
          </p:cNvSpPr>
          <p:nvPr>
            <p:ph idx="1"/>
          </p:nvPr>
        </p:nvSpPr>
        <p:spPr>
          <a:xfrm>
            <a:off x="2489200" y="1562100"/>
            <a:ext cx="9334500" cy="5130800"/>
          </a:xfrm>
        </p:spPr>
        <p:txBody>
          <a:bodyPr numCol="3">
            <a:normAutofit fontScale="25000" lnSpcReduction="20000"/>
          </a:bodyPr>
          <a:lstStyle/>
          <a:p>
            <a:r>
              <a:rPr lang="en-US" sz="7200" b="1" dirty="0" smtClean="0"/>
              <a:t>Developmental Disabilities</a:t>
            </a:r>
            <a:endParaRPr lang="en-US" sz="7200" dirty="0" smtClean="0"/>
          </a:p>
          <a:p>
            <a:pPr lvl="1"/>
            <a:r>
              <a:rPr lang="en-US" sz="7200" dirty="0" smtClean="0"/>
              <a:t>ADHD</a:t>
            </a:r>
          </a:p>
          <a:p>
            <a:pPr lvl="1"/>
            <a:r>
              <a:rPr lang="en-US" sz="7200" dirty="0" smtClean="0"/>
              <a:t>Autism Spectrum Disorder</a:t>
            </a:r>
          </a:p>
          <a:p>
            <a:pPr lvl="1"/>
            <a:r>
              <a:rPr lang="en-US" sz="7200" dirty="0" smtClean="0"/>
              <a:t>Learning Disabilities</a:t>
            </a:r>
          </a:p>
          <a:p>
            <a:pPr>
              <a:buNone/>
            </a:pPr>
            <a:endParaRPr lang="en-US" sz="7200" dirty="0" smtClean="0"/>
          </a:p>
          <a:p>
            <a:r>
              <a:rPr lang="en-US" sz="7200" b="1" dirty="0" smtClean="0"/>
              <a:t>Psychological Disabilities</a:t>
            </a:r>
            <a:endParaRPr lang="en-US" sz="7200" dirty="0" smtClean="0"/>
          </a:p>
          <a:p>
            <a:pPr lvl="1"/>
            <a:r>
              <a:rPr lang="en-US" sz="7200" dirty="0" smtClean="0"/>
              <a:t>Anxiety</a:t>
            </a:r>
          </a:p>
          <a:p>
            <a:pPr lvl="1"/>
            <a:r>
              <a:rPr lang="en-US" sz="7200" dirty="0" smtClean="0"/>
              <a:t>Depression</a:t>
            </a:r>
          </a:p>
          <a:p>
            <a:pPr lvl="1"/>
            <a:r>
              <a:rPr lang="en-US" sz="7200" dirty="0" smtClean="0"/>
              <a:t>Bi Polar</a:t>
            </a:r>
          </a:p>
          <a:p>
            <a:pPr lvl="1"/>
            <a:r>
              <a:rPr lang="en-US" sz="7200" dirty="0" smtClean="0"/>
              <a:t>Schizophrenia</a:t>
            </a:r>
          </a:p>
          <a:p>
            <a:pPr lvl="1"/>
            <a:r>
              <a:rPr lang="en-US" sz="7200" dirty="0" smtClean="0"/>
              <a:t>Personality Disorders</a:t>
            </a:r>
          </a:p>
          <a:p>
            <a:pPr>
              <a:buNone/>
            </a:pPr>
            <a:endParaRPr lang="en-US" sz="7200" b="1" dirty="0" smtClean="0"/>
          </a:p>
          <a:p>
            <a:pPr>
              <a:buNone/>
            </a:pPr>
            <a:endParaRPr lang="en-US" sz="7200" b="1" dirty="0" smtClean="0"/>
          </a:p>
          <a:p>
            <a:r>
              <a:rPr lang="en-US" sz="7200" b="1" dirty="0" smtClean="0"/>
              <a:t>Acquired Disabilities</a:t>
            </a:r>
            <a:endParaRPr lang="en-US" sz="7200" dirty="0" smtClean="0"/>
          </a:p>
          <a:p>
            <a:pPr lvl="1"/>
            <a:r>
              <a:rPr lang="en-US" sz="7200" dirty="0" smtClean="0"/>
              <a:t>Traumatic Brain Injury</a:t>
            </a:r>
          </a:p>
          <a:p>
            <a:pPr lvl="1"/>
            <a:r>
              <a:rPr lang="en-US" sz="7200" dirty="0" smtClean="0"/>
              <a:t>Temporary Disabilities</a:t>
            </a:r>
          </a:p>
          <a:p>
            <a:pPr>
              <a:buNone/>
            </a:pPr>
            <a:r>
              <a:rPr lang="en-US" sz="7200" dirty="0" smtClean="0"/>
              <a:t> </a:t>
            </a:r>
          </a:p>
          <a:p>
            <a:r>
              <a:rPr lang="en-US" sz="7200" b="1" dirty="0" smtClean="0"/>
              <a:t>Legal Blindness or Visual Impairment</a:t>
            </a:r>
          </a:p>
          <a:p>
            <a:pPr>
              <a:buNone/>
            </a:pPr>
            <a:endParaRPr lang="en-US" sz="7200" dirty="0" smtClean="0"/>
          </a:p>
          <a:p>
            <a:r>
              <a:rPr lang="en-US" sz="7200" b="1" dirty="0" smtClean="0"/>
              <a:t>Deaf and Hard of Hearing</a:t>
            </a:r>
            <a:endParaRPr lang="en-US" sz="7200" dirty="0" smtClean="0"/>
          </a:p>
          <a:p>
            <a:pPr>
              <a:buNone/>
            </a:pPr>
            <a:endParaRPr lang="en-US" sz="7200" dirty="0" smtClean="0"/>
          </a:p>
          <a:p>
            <a:r>
              <a:rPr lang="en-US" sz="7200" b="1" dirty="0" smtClean="0"/>
              <a:t>Physical Disabilities</a:t>
            </a:r>
            <a:endParaRPr lang="en-US" sz="7200" dirty="0" smtClean="0"/>
          </a:p>
          <a:p>
            <a:pPr lvl="1"/>
            <a:r>
              <a:rPr lang="en-US" sz="7200" dirty="0" smtClean="0"/>
              <a:t>Back Impairments</a:t>
            </a:r>
          </a:p>
          <a:p>
            <a:pPr lvl="1"/>
            <a:r>
              <a:rPr lang="en-US" sz="7200" dirty="0" smtClean="0"/>
              <a:t>Paraplegia</a:t>
            </a:r>
          </a:p>
          <a:p>
            <a:pPr lvl="1"/>
            <a:r>
              <a:rPr lang="en-US" sz="7200" dirty="0" smtClean="0"/>
              <a:t>Quadriplegia</a:t>
            </a:r>
          </a:p>
          <a:p>
            <a:r>
              <a:rPr lang="en-US" sz="7200" b="1" dirty="0" smtClean="0"/>
              <a:t>Chronic Health Conditions</a:t>
            </a:r>
            <a:endParaRPr lang="en-US" sz="7200" dirty="0" smtClean="0"/>
          </a:p>
          <a:p>
            <a:pPr lvl="1"/>
            <a:r>
              <a:rPr lang="en-US" sz="7200" dirty="0" smtClean="0"/>
              <a:t>Addison's</a:t>
            </a:r>
          </a:p>
          <a:p>
            <a:pPr lvl="1"/>
            <a:r>
              <a:rPr lang="en-US" sz="7200" dirty="0" smtClean="0"/>
              <a:t>HIV</a:t>
            </a:r>
          </a:p>
          <a:p>
            <a:pPr lvl="1"/>
            <a:r>
              <a:rPr lang="en-US" sz="7200" dirty="0" smtClean="0"/>
              <a:t>MS</a:t>
            </a:r>
          </a:p>
          <a:p>
            <a:pPr lvl="1"/>
            <a:r>
              <a:rPr lang="en-US" sz="7200" dirty="0" smtClean="0"/>
              <a:t>Fibromyalgia</a:t>
            </a:r>
          </a:p>
          <a:p>
            <a:pPr lvl="1"/>
            <a:r>
              <a:rPr lang="en-US" sz="7200" dirty="0" smtClean="0"/>
              <a:t>Diabetes</a:t>
            </a:r>
          </a:p>
          <a:p>
            <a:pPr lvl="1"/>
            <a:r>
              <a:rPr lang="en-US" sz="7200" dirty="0" smtClean="0"/>
              <a:t>Cerebral Palsy</a:t>
            </a:r>
          </a:p>
          <a:p>
            <a:pPr lvl="1"/>
            <a:r>
              <a:rPr lang="en-US" sz="7200" dirty="0" smtClean="0"/>
              <a:t>Gastrointestinal Disorders</a:t>
            </a:r>
          </a:p>
          <a:p>
            <a:pPr lvl="1"/>
            <a:r>
              <a:rPr lang="en-US" sz="7200" dirty="0" smtClean="0"/>
              <a:t>Migraine Headaches</a:t>
            </a:r>
          </a:p>
          <a:p>
            <a:pPr lvl="1"/>
            <a:r>
              <a:rPr lang="en-US" sz="7200" dirty="0" smtClean="0"/>
              <a:t>Sickle Cell Anemia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Student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5182636"/>
              </p:ext>
            </p:extLst>
          </p:nvPr>
        </p:nvGraphicFramePr>
        <p:xfrm>
          <a:off x="479516" y="1424666"/>
          <a:ext cx="11430563" cy="4885860"/>
        </p:xfrm>
        <a:graphic>
          <a:graphicData uri="http://schemas.openxmlformats.org/drawingml/2006/table">
            <a:tbl>
              <a:tblPr firstRow="1" bandRow="1">
                <a:tableStyleId>{5C22544A-7EE6-4342-B048-85BDC9FD1C3A}</a:tableStyleId>
              </a:tblPr>
              <a:tblGrid>
                <a:gridCol w="2656773"/>
                <a:gridCol w="1342855"/>
                <a:gridCol w="1486187"/>
                <a:gridCol w="1486187"/>
                <a:gridCol w="1486187"/>
                <a:gridCol w="1486187"/>
                <a:gridCol w="1486187"/>
              </a:tblGrid>
              <a:tr h="1034713">
                <a:tc>
                  <a:txBody>
                    <a:bodyPr/>
                    <a:lstStyle/>
                    <a:p>
                      <a:endParaRPr lang="en-US" sz="1400" dirty="0"/>
                    </a:p>
                  </a:txBody>
                  <a:tcPr/>
                </a:tc>
                <a:tc>
                  <a:txBody>
                    <a:bodyPr/>
                    <a:lstStyle/>
                    <a:p>
                      <a:r>
                        <a:rPr lang="en-US" sz="1400" dirty="0" smtClean="0"/>
                        <a:t>2012 – 2013 Student</a:t>
                      </a:r>
                      <a:r>
                        <a:rPr lang="en-US" sz="1400" baseline="0" dirty="0" smtClean="0"/>
                        <a:t> Count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2012 – 2013 Student</a:t>
                      </a:r>
                      <a:r>
                        <a:rPr lang="en-US" sz="1400" baseline="0" dirty="0" smtClean="0"/>
                        <a:t> Count (%)</a:t>
                      </a: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2013 – 2014 Student</a:t>
                      </a:r>
                      <a:r>
                        <a:rPr lang="en-US" sz="1400" baseline="0" dirty="0" smtClean="0"/>
                        <a:t> Count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2013 – 2014 Student</a:t>
                      </a:r>
                      <a:r>
                        <a:rPr lang="en-US" sz="1400" baseline="0" dirty="0" smtClean="0"/>
                        <a:t> Count (%)</a:t>
                      </a: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2014 – 2015 Student</a:t>
                      </a:r>
                      <a:r>
                        <a:rPr lang="en-US" sz="1400" baseline="0" dirty="0" smtClean="0"/>
                        <a:t> Count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2014 – 2015 Student</a:t>
                      </a:r>
                      <a:r>
                        <a:rPr lang="en-US" sz="1400" baseline="0" dirty="0" smtClean="0"/>
                        <a:t> Count (%)</a:t>
                      </a:r>
                      <a:endParaRPr lang="en-US" sz="1400" dirty="0" smtClean="0"/>
                    </a:p>
                  </a:txBody>
                  <a:tcPr/>
                </a:tc>
              </a:tr>
              <a:tr h="331581">
                <a:tc>
                  <a:txBody>
                    <a:bodyPr/>
                    <a:lstStyle/>
                    <a:p>
                      <a:r>
                        <a:rPr lang="en-US" dirty="0" smtClean="0"/>
                        <a:t>Total</a:t>
                      </a:r>
                      <a:endParaRPr lang="en-US" dirty="0"/>
                    </a:p>
                  </a:txBody>
                  <a:tcPr/>
                </a:tc>
                <a:tc>
                  <a:txBody>
                    <a:bodyPr/>
                    <a:lstStyle/>
                    <a:p>
                      <a:r>
                        <a:rPr lang="en-US" dirty="0" smtClean="0"/>
                        <a:t>218</a:t>
                      </a:r>
                      <a:endParaRPr lang="en-US" dirty="0"/>
                    </a:p>
                  </a:txBody>
                  <a:tcPr/>
                </a:tc>
                <a:tc>
                  <a:txBody>
                    <a:bodyPr/>
                    <a:lstStyle/>
                    <a:p>
                      <a:r>
                        <a:rPr lang="en-US" dirty="0" smtClean="0"/>
                        <a:t>100%</a:t>
                      </a:r>
                      <a:endParaRPr lang="en-US" dirty="0"/>
                    </a:p>
                  </a:txBody>
                  <a:tcPr/>
                </a:tc>
                <a:tc>
                  <a:txBody>
                    <a:bodyPr/>
                    <a:lstStyle/>
                    <a:p>
                      <a:r>
                        <a:rPr lang="en-US" dirty="0" smtClean="0"/>
                        <a:t>252</a:t>
                      </a:r>
                      <a:endParaRPr lang="en-US" dirty="0"/>
                    </a:p>
                  </a:txBody>
                  <a:tcPr/>
                </a:tc>
                <a:tc>
                  <a:txBody>
                    <a:bodyPr/>
                    <a:lstStyle/>
                    <a:p>
                      <a:r>
                        <a:rPr lang="en-US" dirty="0" smtClean="0"/>
                        <a:t>100%</a:t>
                      </a:r>
                      <a:endParaRPr lang="en-US" dirty="0"/>
                    </a:p>
                  </a:txBody>
                  <a:tcPr/>
                </a:tc>
                <a:tc>
                  <a:txBody>
                    <a:bodyPr/>
                    <a:lstStyle/>
                    <a:p>
                      <a:r>
                        <a:rPr lang="en-US" dirty="0" smtClean="0"/>
                        <a:t>315</a:t>
                      </a:r>
                      <a:endParaRPr lang="en-US" dirty="0"/>
                    </a:p>
                  </a:txBody>
                  <a:tcPr/>
                </a:tc>
                <a:tc>
                  <a:txBody>
                    <a:bodyPr/>
                    <a:lstStyle/>
                    <a:p>
                      <a:r>
                        <a:rPr lang="en-US" dirty="0" smtClean="0"/>
                        <a:t>100%</a:t>
                      </a:r>
                      <a:endParaRPr lang="en-US" dirty="0"/>
                    </a:p>
                  </a:txBody>
                  <a:tcPr/>
                </a:tc>
              </a:tr>
              <a:tr h="373028">
                <a:tc>
                  <a:txBody>
                    <a:bodyPr/>
                    <a:lstStyle/>
                    <a:p>
                      <a:r>
                        <a:rPr lang="en-US" sz="1200" dirty="0" smtClean="0"/>
                        <a:t>Acquired</a:t>
                      </a:r>
                      <a:r>
                        <a:rPr lang="en-US" sz="1200" baseline="0" dirty="0" smtClean="0"/>
                        <a:t> Brain Injury</a:t>
                      </a:r>
                      <a:endParaRPr lang="en-US" sz="1200" dirty="0"/>
                    </a:p>
                  </a:txBody>
                  <a:tcPr/>
                </a:tc>
                <a:tc>
                  <a:txBody>
                    <a:bodyPr/>
                    <a:lstStyle/>
                    <a:p>
                      <a:r>
                        <a:rPr lang="en-US" dirty="0" smtClean="0"/>
                        <a:t>6</a:t>
                      </a:r>
                      <a:endParaRPr lang="en-US" dirty="0"/>
                    </a:p>
                  </a:txBody>
                  <a:tcPr/>
                </a:tc>
                <a:tc>
                  <a:txBody>
                    <a:bodyPr/>
                    <a:lstStyle/>
                    <a:p>
                      <a:r>
                        <a:rPr lang="en-US" dirty="0" smtClean="0"/>
                        <a:t>2.75%</a:t>
                      </a:r>
                      <a:endParaRPr lang="en-US" dirty="0"/>
                    </a:p>
                  </a:txBody>
                  <a:tcPr/>
                </a:tc>
                <a:tc>
                  <a:txBody>
                    <a:bodyPr/>
                    <a:lstStyle/>
                    <a:p>
                      <a:r>
                        <a:rPr lang="en-US" dirty="0" smtClean="0"/>
                        <a:t>10</a:t>
                      </a:r>
                      <a:endParaRPr lang="en-US" dirty="0"/>
                    </a:p>
                  </a:txBody>
                  <a:tcPr/>
                </a:tc>
                <a:tc>
                  <a:txBody>
                    <a:bodyPr/>
                    <a:lstStyle/>
                    <a:p>
                      <a:r>
                        <a:rPr lang="en-US" dirty="0" smtClean="0"/>
                        <a:t>3.97%</a:t>
                      </a:r>
                      <a:endParaRPr lang="en-US" dirty="0"/>
                    </a:p>
                  </a:txBody>
                  <a:tcPr/>
                </a:tc>
                <a:tc>
                  <a:txBody>
                    <a:bodyPr/>
                    <a:lstStyle/>
                    <a:p>
                      <a:r>
                        <a:rPr lang="en-US" dirty="0" smtClean="0"/>
                        <a:t>6</a:t>
                      </a:r>
                      <a:endParaRPr lang="en-US" dirty="0"/>
                    </a:p>
                  </a:txBody>
                  <a:tcPr/>
                </a:tc>
                <a:tc>
                  <a:txBody>
                    <a:bodyPr/>
                    <a:lstStyle/>
                    <a:p>
                      <a:r>
                        <a:rPr lang="en-US" dirty="0" smtClean="0"/>
                        <a:t>1.90%</a:t>
                      </a:r>
                      <a:endParaRPr lang="en-US" dirty="0"/>
                    </a:p>
                  </a:txBody>
                  <a:tcPr/>
                </a:tc>
              </a:tr>
              <a:tr h="373028">
                <a:tc>
                  <a:txBody>
                    <a:bodyPr/>
                    <a:lstStyle/>
                    <a:p>
                      <a:r>
                        <a:rPr lang="en-US" sz="1200" dirty="0" smtClean="0"/>
                        <a:t>Developmental Delayed Learner</a:t>
                      </a:r>
                      <a:endParaRPr lang="en-US" sz="1200" dirty="0"/>
                    </a:p>
                  </a:txBody>
                  <a:tcPr/>
                </a:tc>
                <a:tc>
                  <a:txBody>
                    <a:bodyPr/>
                    <a:lstStyle/>
                    <a:p>
                      <a:r>
                        <a:rPr lang="en-US" dirty="0" smtClean="0"/>
                        <a:t>4</a:t>
                      </a:r>
                      <a:endParaRPr lang="en-US" dirty="0"/>
                    </a:p>
                  </a:txBody>
                  <a:tcPr/>
                </a:tc>
                <a:tc>
                  <a:txBody>
                    <a:bodyPr/>
                    <a:lstStyle/>
                    <a:p>
                      <a:r>
                        <a:rPr lang="en-US" dirty="0" smtClean="0"/>
                        <a:t>1.83%</a:t>
                      </a:r>
                      <a:endParaRPr lang="en-US" dirty="0"/>
                    </a:p>
                  </a:txBody>
                  <a:tcPr/>
                </a:tc>
                <a:tc>
                  <a:txBody>
                    <a:bodyPr/>
                    <a:lstStyle/>
                    <a:p>
                      <a:r>
                        <a:rPr lang="en-US" dirty="0" smtClean="0"/>
                        <a:t>6</a:t>
                      </a:r>
                      <a:endParaRPr lang="en-US" dirty="0"/>
                    </a:p>
                  </a:txBody>
                  <a:tcPr/>
                </a:tc>
                <a:tc>
                  <a:txBody>
                    <a:bodyPr/>
                    <a:lstStyle/>
                    <a:p>
                      <a:r>
                        <a:rPr lang="en-US" dirty="0" smtClean="0"/>
                        <a:t>2.38%</a:t>
                      </a:r>
                      <a:endParaRPr lang="en-US" dirty="0"/>
                    </a:p>
                  </a:txBody>
                  <a:tcPr/>
                </a:tc>
                <a:tc>
                  <a:txBody>
                    <a:bodyPr/>
                    <a:lstStyle/>
                    <a:p>
                      <a:r>
                        <a:rPr lang="en-US" dirty="0" smtClean="0"/>
                        <a:t>5</a:t>
                      </a:r>
                      <a:endParaRPr lang="en-US" dirty="0"/>
                    </a:p>
                  </a:txBody>
                  <a:tcPr/>
                </a:tc>
                <a:tc>
                  <a:txBody>
                    <a:bodyPr/>
                    <a:lstStyle/>
                    <a:p>
                      <a:r>
                        <a:rPr lang="en-US" dirty="0" smtClean="0"/>
                        <a:t>1.59%</a:t>
                      </a:r>
                      <a:endParaRPr lang="en-US" dirty="0"/>
                    </a:p>
                  </a:txBody>
                  <a:tcPr/>
                </a:tc>
              </a:tr>
              <a:tr h="331581">
                <a:tc>
                  <a:txBody>
                    <a:bodyPr/>
                    <a:lstStyle/>
                    <a:p>
                      <a:r>
                        <a:rPr lang="en-US" sz="1200" dirty="0" smtClean="0"/>
                        <a:t>Hearing</a:t>
                      </a:r>
                      <a:r>
                        <a:rPr lang="en-US" sz="1200" baseline="0" dirty="0" smtClean="0"/>
                        <a:t> Impaired</a:t>
                      </a:r>
                      <a:endParaRPr lang="en-US" sz="1200" dirty="0"/>
                    </a:p>
                  </a:txBody>
                  <a:tcPr/>
                </a:tc>
                <a:tc>
                  <a:txBody>
                    <a:bodyPr/>
                    <a:lstStyle/>
                    <a:p>
                      <a:r>
                        <a:rPr lang="en-US" dirty="0" smtClean="0"/>
                        <a:t>6</a:t>
                      </a:r>
                      <a:endParaRPr lang="en-US" dirty="0"/>
                    </a:p>
                  </a:txBody>
                  <a:tcPr/>
                </a:tc>
                <a:tc>
                  <a:txBody>
                    <a:bodyPr/>
                    <a:lstStyle/>
                    <a:p>
                      <a:r>
                        <a:rPr lang="en-US" dirty="0" smtClean="0"/>
                        <a:t>2.75%</a:t>
                      </a:r>
                      <a:endParaRPr lang="en-US" dirty="0"/>
                    </a:p>
                  </a:txBody>
                  <a:tcPr/>
                </a:tc>
                <a:tc>
                  <a:txBody>
                    <a:bodyPr/>
                    <a:lstStyle/>
                    <a:p>
                      <a:r>
                        <a:rPr lang="en-US" dirty="0" smtClean="0"/>
                        <a:t>5</a:t>
                      </a:r>
                      <a:endParaRPr lang="en-US" dirty="0"/>
                    </a:p>
                  </a:txBody>
                  <a:tcPr/>
                </a:tc>
                <a:tc>
                  <a:txBody>
                    <a:bodyPr/>
                    <a:lstStyle/>
                    <a:p>
                      <a:r>
                        <a:rPr lang="en-US" dirty="0" smtClean="0"/>
                        <a:t>1.98%</a:t>
                      </a:r>
                      <a:endParaRPr lang="en-US" dirty="0"/>
                    </a:p>
                  </a:txBody>
                  <a:tcPr/>
                </a:tc>
                <a:tc>
                  <a:txBody>
                    <a:bodyPr/>
                    <a:lstStyle/>
                    <a:p>
                      <a:r>
                        <a:rPr lang="en-US" dirty="0" smtClean="0"/>
                        <a:t>8</a:t>
                      </a:r>
                      <a:endParaRPr lang="en-US" dirty="0"/>
                    </a:p>
                  </a:txBody>
                  <a:tcPr/>
                </a:tc>
                <a:tc>
                  <a:txBody>
                    <a:bodyPr/>
                    <a:lstStyle/>
                    <a:p>
                      <a:r>
                        <a:rPr lang="en-US" dirty="0" smtClean="0"/>
                        <a:t>2.54%</a:t>
                      </a:r>
                      <a:endParaRPr lang="en-US" dirty="0"/>
                    </a:p>
                  </a:txBody>
                  <a:tcPr/>
                </a:tc>
              </a:tr>
              <a:tr h="331581">
                <a:tc>
                  <a:txBody>
                    <a:bodyPr/>
                    <a:lstStyle/>
                    <a:p>
                      <a:r>
                        <a:rPr lang="en-US" sz="1200" dirty="0" smtClean="0"/>
                        <a:t>Learning Disabled</a:t>
                      </a:r>
                      <a:endParaRPr lang="en-US" sz="1200" dirty="0"/>
                    </a:p>
                  </a:txBody>
                  <a:tcPr/>
                </a:tc>
                <a:tc>
                  <a:txBody>
                    <a:bodyPr/>
                    <a:lstStyle/>
                    <a:p>
                      <a:r>
                        <a:rPr lang="en-US" dirty="0" smtClean="0"/>
                        <a:t>29</a:t>
                      </a:r>
                      <a:endParaRPr lang="en-US" dirty="0"/>
                    </a:p>
                  </a:txBody>
                  <a:tcPr/>
                </a:tc>
                <a:tc>
                  <a:txBody>
                    <a:bodyPr/>
                    <a:lstStyle/>
                    <a:p>
                      <a:r>
                        <a:rPr lang="en-US" dirty="0" smtClean="0"/>
                        <a:t>13.30%</a:t>
                      </a:r>
                      <a:endParaRPr lang="en-US" dirty="0"/>
                    </a:p>
                  </a:txBody>
                  <a:tcPr/>
                </a:tc>
                <a:tc>
                  <a:txBody>
                    <a:bodyPr/>
                    <a:lstStyle/>
                    <a:p>
                      <a:r>
                        <a:rPr lang="en-US" dirty="0" smtClean="0"/>
                        <a:t>28</a:t>
                      </a:r>
                      <a:endParaRPr lang="en-US" dirty="0"/>
                    </a:p>
                  </a:txBody>
                  <a:tcPr/>
                </a:tc>
                <a:tc>
                  <a:txBody>
                    <a:bodyPr/>
                    <a:lstStyle/>
                    <a:p>
                      <a:r>
                        <a:rPr lang="en-US" dirty="0" smtClean="0"/>
                        <a:t>11.11%</a:t>
                      </a:r>
                      <a:endParaRPr lang="en-US" dirty="0"/>
                    </a:p>
                  </a:txBody>
                  <a:tcPr/>
                </a:tc>
                <a:tc>
                  <a:txBody>
                    <a:bodyPr/>
                    <a:lstStyle/>
                    <a:p>
                      <a:r>
                        <a:rPr lang="en-US" dirty="0" smtClean="0"/>
                        <a:t>34</a:t>
                      </a:r>
                      <a:endParaRPr lang="en-US" dirty="0"/>
                    </a:p>
                  </a:txBody>
                  <a:tcPr/>
                </a:tc>
                <a:tc>
                  <a:txBody>
                    <a:bodyPr/>
                    <a:lstStyle/>
                    <a:p>
                      <a:r>
                        <a:rPr lang="en-US" dirty="0" smtClean="0"/>
                        <a:t>10.79%</a:t>
                      </a:r>
                      <a:endParaRPr lang="en-US" dirty="0"/>
                    </a:p>
                  </a:txBody>
                  <a:tcPr/>
                </a:tc>
              </a:tr>
              <a:tr h="331581">
                <a:tc>
                  <a:txBody>
                    <a:bodyPr/>
                    <a:lstStyle/>
                    <a:p>
                      <a:r>
                        <a:rPr lang="en-US" sz="1200" dirty="0" smtClean="0"/>
                        <a:t>Mobility Impaired</a:t>
                      </a:r>
                      <a:endParaRPr lang="en-US" sz="1200" dirty="0"/>
                    </a:p>
                  </a:txBody>
                  <a:tcPr/>
                </a:tc>
                <a:tc>
                  <a:txBody>
                    <a:bodyPr/>
                    <a:lstStyle/>
                    <a:p>
                      <a:r>
                        <a:rPr lang="en-US" dirty="0" smtClean="0"/>
                        <a:t>21</a:t>
                      </a:r>
                      <a:endParaRPr lang="en-US" dirty="0"/>
                    </a:p>
                  </a:txBody>
                  <a:tcPr/>
                </a:tc>
                <a:tc>
                  <a:txBody>
                    <a:bodyPr/>
                    <a:lstStyle/>
                    <a:p>
                      <a:r>
                        <a:rPr lang="en-US" dirty="0" smtClean="0"/>
                        <a:t>9.63%</a:t>
                      </a:r>
                      <a:endParaRPr lang="en-US" dirty="0"/>
                    </a:p>
                  </a:txBody>
                  <a:tcPr/>
                </a:tc>
                <a:tc>
                  <a:txBody>
                    <a:bodyPr/>
                    <a:lstStyle/>
                    <a:p>
                      <a:r>
                        <a:rPr lang="en-US" dirty="0" smtClean="0"/>
                        <a:t>25</a:t>
                      </a:r>
                      <a:endParaRPr lang="en-US" dirty="0"/>
                    </a:p>
                  </a:txBody>
                  <a:tcPr/>
                </a:tc>
                <a:tc>
                  <a:txBody>
                    <a:bodyPr/>
                    <a:lstStyle/>
                    <a:p>
                      <a:r>
                        <a:rPr lang="en-US" dirty="0" smtClean="0"/>
                        <a:t>9.92%</a:t>
                      </a:r>
                      <a:endParaRPr lang="en-US" dirty="0"/>
                    </a:p>
                  </a:txBody>
                  <a:tcPr/>
                </a:tc>
                <a:tc>
                  <a:txBody>
                    <a:bodyPr/>
                    <a:lstStyle/>
                    <a:p>
                      <a:r>
                        <a:rPr lang="en-US" dirty="0" smtClean="0"/>
                        <a:t>26</a:t>
                      </a:r>
                      <a:endParaRPr lang="en-US" dirty="0"/>
                    </a:p>
                  </a:txBody>
                  <a:tcPr/>
                </a:tc>
                <a:tc>
                  <a:txBody>
                    <a:bodyPr/>
                    <a:lstStyle/>
                    <a:p>
                      <a:r>
                        <a:rPr lang="en-US" dirty="0" smtClean="0"/>
                        <a:t>8.25%</a:t>
                      </a:r>
                      <a:endParaRPr lang="en-US" dirty="0"/>
                    </a:p>
                  </a:txBody>
                  <a:tcPr/>
                </a:tc>
              </a:tr>
              <a:tr h="373028">
                <a:tc>
                  <a:txBody>
                    <a:bodyPr/>
                    <a:lstStyle/>
                    <a:p>
                      <a:r>
                        <a:rPr lang="en-US" sz="1200" dirty="0" smtClean="0"/>
                        <a:t>Other</a:t>
                      </a:r>
                      <a:r>
                        <a:rPr lang="en-US" sz="1200" baseline="0" dirty="0" smtClean="0"/>
                        <a:t> Disability (ADHD, Autism)</a:t>
                      </a:r>
                      <a:endParaRPr lang="en-US" sz="1200" dirty="0"/>
                    </a:p>
                  </a:txBody>
                  <a:tcPr/>
                </a:tc>
                <a:tc>
                  <a:txBody>
                    <a:bodyPr/>
                    <a:lstStyle/>
                    <a:p>
                      <a:r>
                        <a:rPr lang="en-US" dirty="0" smtClean="0"/>
                        <a:t>94</a:t>
                      </a:r>
                      <a:endParaRPr lang="en-US" dirty="0"/>
                    </a:p>
                  </a:txBody>
                  <a:tcPr/>
                </a:tc>
                <a:tc>
                  <a:txBody>
                    <a:bodyPr/>
                    <a:lstStyle/>
                    <a:p>
                      <a:r>
                        <a:rPr lang="en-US" dirty="0" smtClean="0"/>
                        <a:t>43.12%</a:t>
                      </a:r>
                      <a:endParaRPr lang="en-US" dirty="0"/>
                    </a:p>
                  </a:txBody>
                  <a:tcPr/>
                </a:tc>
                <a:tc>
                  <a:txBody>
                    <a:bodyPr/>
                    <a:lstStyle/>
                    <a:p>
                      <a:r>
                        <a:rPr lang="en-US" dirty="0" smtClean="0"/>
                        <a:t>114</a:t>
                      </a:r>
                      <a:endParaRPr lang="en-US" dirty="0"/>
                    </a:p>
                  </a:txBody>
                  <a:tcPr/>
                </a:tc>
                <a:tc>
                  <a:txBody>
                    <a:bodyPr/>
                    <a:lstStyle/>
                    <a:p>
                      <a:r>
                        <a:rPr lang="en-US" dirty="0" smtClean="0"/>
                        <a:t>45.24%</a:t>
                      </a:r>
                      <a:endParaRPr lang="en-US" dirty="0"/>
                    </a:p>
                  </a:txBody>
                  <a:tcPr/>
                </a:tc>
                <a:tc>
                  <a:txBody>
                    <a:bodyPr/>
                    <a:lstStyle/>
                    <a:p>
                      <a:r>
                        <a:rPr lang="en-US" dirty="0" smtClean="0"/>
                        <a:t>152</a:t>
                      </a:r>
                      <a:endParaRPr lang="en-US" dirty="0"/>
                    </a:p>
                  </a:txBody>
                  <a:tcPr/>
                </a:tc>
                <a:tc>
                  <a:txBody>
                    <a:bodyPr/>
                    <a:lstStyle/>
                    <a:p>
                      <a:r>
                        <a:rPr lang="en-US" dirty="0" smtClean="0"/>
                        <a:t>48.25%</a:t>
                      </a:r>
                      <a:endParaRPr lang="en-US" dirty="0"/>
                    </a:p>
                  </a:txBody>
                  <a:tcPr/>
                </a:tc>
              </a:tr>
              <a:tr h="373028">
                <a:tc>
                  <a:txBody>
                    <a:bodyPr/>
                    <a:lstStyle/>
                    <a:p>
                      <a:r>
                        <a:rPr lang="en-US" sz="1200" dirty="0" smtClean="0"/>
                        <a:t>Psychologist Disability</a:t>
                      </a:r>
                      <a:endParaRPr lang="en-US" sz="1200" dirty="0"/>
                    </a:p>
                  </a:txBody>
                  <a:tcPr/>
                </a:tc>
                <a:tc>
                  <a:txBody>
                    <a:bodyPr/>
                    <a:lstStyle/>
                    <a:p>
                      <a:r>
                        <a:rPr lang="en-US" dirty="0" smtClean="0"/>
                        <a:t>49</a:t>
                      </a:r>
                      <a:endParaRPr lang="en-US" dirty="0"/>
                    </a:p>
                  </a:txBody>
                  <a:tcPr/>
                </a:tc>
                <a:tc>
                  <a:txBody>
                    <a:bodyPr/>
                    <a:lstStyle/>
                    <a:p>
                      <a:r>
                        <a:rPr lang="en-US" dirty="0" smtClean="0"/>
                        <a:t>22.48%</a:t>
                      </a:r>
                      <a:endParaRPr lang="en-US" dirty="0"/>
                    </a:p>
                  </a:txBody>
                  <a:tcPr/>
                </a:tc>
                <a:tc>
                  <a:txBody>
                    <a:bodyPr/>
                    <a:lstStyle/>
                    <a:p>
                      <a:r>
                        <a:rPr lang="en-US" dirty="0" smtClean="0"/>
                        <a:t>55</a:t>
                      </a:r>
                      <a:endParaRPr lang="en-US" dirty="0"/>
                    </a:p>
                  </a:txBody>
                  <a:tcPr/>
                </a:tc>
                <a:tc>
                  <a:txBody>
                    <a:bodyPr/>
                    <a:lstStyle/>
                    <a:p>
                      <a:r>
                        <a:rPr lang="en-US" dirty="0" smtClean="0"/>
                        <a:t>21.83%</a:t>
                      </a:r>
                      <a:endParaRPr lang="en-US" dirty="0"/>
                    </a:p>
                  </a:txBody>
                  <a:tcPr/>
                </a:tc>
                <a:tc>
                  <a:txBody>
                    <a:bodyPr/>
                    <a:lstStyle/>
                    <a:p>
                      <a:r>
                        <a:rPr lang="en-US" dirty="0" smtClean="0"/>
                        <a:t>75</a:t>
                      </a:r>
                      <a:endParaRPr lang="en-US" dirty="0"/>
                    </a:p>
                  </a:txBody>
                  <a:tcPr/>
                </a:tc>
                <a:tc>
                  <a:txBody>
                    <a:bodyPr/>
                    <a:lstStyle/>
                    <a:p>
                      <a:r>
                        <a:rPr lang="en-US" dirty="0" smtClean="0"/>
                        <a:t>23.81%</a:t>
                      </a:r>
                      <a:endParaRPr lang="en-US" dirty="0"/>
                    </a:p>
                  </a:txBody>
                  <a:tcPr/>
                </a:tc>
              </a:tr>
              <a:tr h="472647">
                <a:tc>
                  <a:txBody>
                    <a:bodyPr/>
                    <a:lstStyle/>
                    <a:p>
                      <a:r>
                        <a:rPr lang="en-US" sz="1200" dirty="0" smtClean="0"/>
                        <a:t>Speech/Language Impairment</a:t>
                      </a:r>
                      <a:endParaRPr lang="en-US" sz="1200" dirty="0"/>
                    </a:p>
                  </a:txBody>
                  <a:tcPr/>
                </a:tc>
                <a:tc>
                  <a:txBody>
                    <a:bodyPr/>
                    <a:lstStyle/>
                    <a:p>
                      <a:r>
                        <a:rPr lang="en-US" dirty="0" smtClean="0"/>
                        <a:t>2</a:t>
                      </a:r>
                      <a:endParaRPr lang="en-US" dirty="0"/>
                    </a:p>
                  </a:txBody>
                  <a:tcPr/>
                </a:tc>
                <a:tc>
                  <a:txBody>
                    <a:bodyPr/>
                    <a:lstStyle/>
                    <a:p>
                      <a:r>
                        <a:rPr lang="en-US" dirty="0" smtClean="0"/>
                        <a:t>0.92%</a:t>
                      </a:r>
                      <a:endParaRPr lang="en-US" dirty="0"/>
                    </a:p>
                  </a:txBody>
                  <a:tcPr/>
                </a:tc>
                <a:tc>
                  <a:txBody>
                    <a:bodyPr/>
                    <a:lstStyle/>
                    <a:p>
                      <a:r>
                        <a:rPr lang="en-US" dirty="0" smtClean="0"/>
                        <a:t>4</a:t>
                      </a:r>
                      <a:endParaRPr lang="en-US" dirty="0"/>
                    </a:p>
                  </a:txBody>
                  <a:tcPr/>
                </a:tc>
                <a:tc>
                  <a:txBody>
                    <a:bodyPr/>
                    <a:lstStyle/>
                    <a:p>
                      <a:r>
                        <a:rPr lang="en-US" dirty="0" smtClean="0"/>
                        <a:t>1.59%</a:t>
                      </a:r>
                      <a:endParaRPr lang="en-US" dirty="0"/>
                    </a:p>
                  </a:txBody>
                  <a:tcPr/>
                </a:tc>
                <a:tc>
                  <a:txBody>
                    <a:bodyPr/>
                    <a:lstStyle/>
                    <a:p>
                      <a:r>
                        <a:rPr lang="en-US" dirty="0" smtClean="0"/>
                        <a:t>4</a:t>
                      </a:r>
                      <a:endParaRPr lang="en-US" dirty="0"/>
                    </a:p>
                  </a:txBody>
                  <a:tcPr/>
                </a:tc>
                <a:tc>
                  <a:txBody>
                    <a:bodyPr/>
                    <a:lstStyle/>
                    <a:p>
                      <a:r>
                        <a:rPr lang="en-US" dirty="0" smtClean="0"/>
                        <a:t>1.27%</a:t>
                      </a:r>
                      <a:endParaRPr lang="en-US" dirty="0"/>
                    </a:p>
                  </a:txBody>
                  <a:tcPr/>
                </a:tc>
              </a:tr>
              <a:tr h="423348">
                <a:tc>
                  <a:txBody>
                    <a:bodyPr/>
                    <a:lstStyle/>
                    <a:p>
                      <a:r>
                        <a:rPr lang="en-US" sz="1200" dirty="0" smtClean="0"/>
                        <a:t>Visual Impairment</a:t>
                      </a:r>
                      <a:endParaRPr lang="en-US" sz="1200" dirty="0"/>
                    </a:p>
                  </a:txBody>
                  <a:tcPr/>
                </a:tc>
                <a:tc>
                  <a:txBody>
                    <a:bodyPr/>
                    <a:lstStyle/>
                    <a:p>
                      <a:r>
                        <a:rPr lang="en-US" dirty="0" smtClean="0"/>
                        <a:t>7</a:t>
                      </a:r>
                      <a:endParaRPr lang="en-US" dirty="0"/>
                    </a:p>
                  </a:txBody>
                  <a:tcPr/>
                </a:tc>
                <a:tc>
                  <a:txBody>
                    <a:bodyPr/>
                    <a:lstStyle/>
                    <a:p>
                      <a:r>
                        <a:rPr lang="en-US" dirty="0" smtClean="0"/>
                        <a:t>3.21%</a:t>
                      </a:r>
                      <a:endParaRPr lang="en-US" dirty="0"/>
                    </a:p>
                  </a:txBody>
                  <a:tcPr/>
                </a:tc>
                <a:tc>
                  <a:txBody>
                    <a:bodyPr/>
                    <a:lstStyle/>
                    <a:p>
                      <a:r>
                        <a:rPr lang="en-US" dirty="0" smtClean="0"/>
                        <a:t>5</a:t>
                      </a:r>
                      <a:endParaRPr lang="en-US" dirty="0"/>
                    </a:p>
                  </a:txBody>
                  <a:tcPr/>
                </a:tc>
                <a:tc>
                  <a:txBody>
                    <a:bodyPr/>
                    <a:lstStyle/>
                    <a:p>
                      <a:r>
                        <a:rPr lang="en-US" dirty="0" smtClean="0"/>
                        <a:t>1.98%</a:t>
                      </a:r>
                      <a:endParaRPr lang="en-US" dirty="0"/>
                    </a:p>
                  </a:txBody>
                  <a:tcPr/>
                </a:tc>
                <a:tc>
                  <a:txBody>
                    <a:bodyPr/>
                    <a:lstStyle/>
                    <a:p>
                      <a:r>
                        <a:rPr lang="en-US" dirty="0" smtClean="0"/>
                        <a:t>5</a:t>
                      </a:r>
                      <a:endParaRPr lang="en-US" dirty="0"/>
                    </a:p>
                  </a:txBody>
                  <a:tcPr/>
                </a:tc>
                <a:tc>
                  <a:txBody>
                    <a:bodyPr/>
                    <a:lstStyle/>
                    <a:p>
                      <a:r>
                        <a:rPr lang="en-US" dirty="0" smtClean="0"/>
                        <a:t>1.59%</a:t>
                      </a:r>
                      <a:endParaRPr lang="en-US" dirty="0"/>
                    </a:p>
                  </a:txBody>
                  <a:tcPr/>
                </a:tc>
              </a:tr>
            </a:tbl>
          </a:graphicData>
        </a:graphic>
      </p:graphicFrame>
    </p:spTree>
    <p:extLst>
      <p:ext uri="{BB962C8B-B14F-4D97-AF65-F5344CB8AC3E}">
        <p14:creationId xmlns:p14="http://schemas.microsoft.com/office/powerpoint/2010/main" val="75549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Myths of Psychological Disabilities</a:t>
            </a:r>
            <a:r>
              <a:rPr lang="en-US" dirty="0" smtClean="0"/>
              <a:t/>
            </a:r>
            <a:br>
              <a:rPr lang="en-US" dirty="0" smtClean="0"/>
            </a:br>
            <a:endParaRPr lang="en-US" dirty="0"/>
          </a:p>
        </p:txBody>
      </p:sp>
      <p:sp>
        <p:nvSpPr>
          <p:cNvPr id="3" name="Content Placeholder 2"/>
          <p:cNvSpPr>
            <a:spLocks noGrp="1"/>
          </p:cNvSpPr>
          <p:nvPr>
            <p:ph idx="1"/>
          </p:nvPr>
        </p:nvSpPr>
        <p:spPr>
          <a:xfrm>
            <a:off x="2589212" y="1473200"/>
            <a:ext cx="9209088" cy="5092700"/>
          </a:xfrm>
        </p:spPr>
        <p:txBody>
          <a:bodyPr>
            <a:normAutofit fontScale="25000" lnSpcReduction="20000"/>
          </a:bodyPr>
          <a:lstStyle/>
          <a:p>
            <a:pPr algn="ctr">
              <a:buClr>
                <a:srgbClr val="FF0000"/>
              </a:buClr>
              <a:buNone/>
            </a:pPr>
            <a:r>
              <a:rPr lang="en-US" sz="11200" b="1" i="1" dirty="0" err="1" smtClean="0">
                <a:solidFill>
                  <a:srgbClr val="FF0000"/>
                </a:solidFill>
              </a:rPr>
              <a:t>Ewwww</a:t>
            </a:r>
            <a:r>
              <a:rPr lang="en-US" sz="11200" b="1" i="1" dirty="0" smtClean="0">
                <a:solidFill>
                  <a:srgbClr val="FF0000"/>
                </a:solidFill>
              </a:rPr>
              <a:t> Stigma…..</a:t>
            </a:r>
          </a:p>
          <a:p>
            <a:pPr>
              <a:buClr>
                <a:srgbClr val="FF0000"/>
              </a:buClr>
            </a:pPr>
            <a:endParaRPr lang="en-US" sz="4800" i="1" dirty="0" smtClean="0"/>
          </a:p>
          <a:p>
            <a:pPr>
              <a:buClr>
                <a:srgbClr val="FF0000"/>
              </a:buClr>
            </a:pPr>
            <a:r>
              <a:rPr lang="en-US" sz="7200" i="1" cap="small" dirty="0" smtClean="0">
                <a:solidFill>
                  <a:srgbClr val="FF0000"/>
                </a:solidFill>
              </a:rPr>
              <a:t>Myth: Mental health problems don't affect many people.</a:t>
            </a:r>
          </a:p>
          <a:p>
            <a:pPr lvl="1"/>
            <a:r>
              <a:rPr lang="en-US" sz="7200" cap="small" dirty="0" smtClean="0"/>
              <a:t>Fact</a:t>
            </a:r>
            <a:r>
              <a:rPr lang="en-US" sz="7200" b="1" cap="small" dirty="0" smtClean="0"/>
              <a:t>: Mental health problems are actually very common. In 2014, about: One in five American adults experienced a mental health condition </a:t>
            </a:r>
          </a:p>
          <a:p>
            <a:pPr>
              <a:buNone/>
            </a:pPr>
            <a:endParaRPr lang="en-US" sz="7200" cap="small" dirty="0" smtClean="0"/>
          </a:p>
          <a:p>
            <a:pPr>
              <a:buClr>
                <a:srgbClr val="FF0000"/>
              </a:buClr>
            </a:pPr>
            <a:r>
              <a:rPr lang="en-US" sz="7200" i="1" cap="small" dirty="0" smtClean="0">
                <a:solidFill>
                  <a:srgbClr val="FF0000"/>
                </a:solidFill>
              </a:rPr>
              <a:t>Myth: People with mental health problems are violent and unpredictable.</a:t>
            </a:r>
          </a:p>
          <a:p>
            <a:pPr lvl="1"/>
            <a:r>
              <a:rPr lang="en-US" sz="7200" cap="small" dirty="0" smtClean="0"/>
              <a:t>Fact: </a:t>
            </a:r>
            <a:r>
              <a:rPr lang="en-US" sz="7200" b="1" cap="small" dirty="0" smtClean="0"/>
              <a:t>The vast majority of people with mental health problems are no more likely to be violent than anyone else. </a:t>
            </a:r>
          </a:p>
          <a:p>
            <a:pPr lvl="1"/>
            <a:r>
              <a:rPr lang="en-US" sz="7200" b="1" cap="small" dirty="0" smtClean="0"/>
              <a:t>Most people with mental illness are not violent and only 3%-5% of violent acts can be attributed to individuals living with a serious mental illness.</a:t>
            </a:r>
          </a:p>
          <a:p>
            <a:pPr>
              <a:buNone/>
            </a:pPr>
            <a:endParaRPr lang="en-US" sz="7200" cap="small" dirty="0" smtClean="0"/>
          </a:p>
          <a:p>
            <a:pPr>
              <a:buClr>
                <a:srgbClr val="FF0000"/>
              </a:buClr>
            </a:pPr>
            <a:r>
              <a:rPr lang="en-US" sz="7200" i="1" cap="small" dirty="0" smtClean="0">
                <a:solidFill>
                  <a:srgbClr val="FF0000"/>
                </a:solidFill>
              </a:rPr>
              <a:t>Myth: People with mental health needs, even those who are managing their mental illness, cannot tolerate the stress of being a student.</a:t>
            </a:r>
          </a:p>
          <a:p>
            <a:pPr lvl="1"/>
            <a:r>
              <a:rPr lang="en-US" sz="7200" cap="small" dirty="0" smtClean="0"/>
              <a:t>Fact: </a:t>
            </a:r>
            <a:r>
              <a:rPr lang="en-US" sz="7200" b="1" cap="small" dirty="0" smtClean="0"/>
              <a:t>People with mental health problems are just as productive as other students.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register with DRC</a:t>
            </a:r>
            <a:endParaRPr lang="en-US" dirty="0"/>
          </a:p>
        </p:txBody>
      </p:sp>
      <p:sp>
        <p:nvSpPr>
          <p:cNvPr id="3" name="Content Placeholder 2"/>
          <p:cNvSpPr>
            <a:spLocks noGrp="1"/>
          </p:cNvSpPr>
          <p:nvPr>
            <p:ph idx="1"/>
          </p:nvPr>
        </p:nvSpPr>
        <p:spPr>
          <a:xfrm>
            <a:off x="2524413" y="1511618"/>
            <a:ext cx="6733887" cy="5066982"/>
          </a:xfrm>
        </p:spPr>
        <p:txBody>
          <a:bodyPr>
            <a:noAutofit/>
          </a:bodyPr>
          <a:lstStyle/>
          <a:p>
            <a:r>
              <a:rPr lang="en-US" sz="2000" dirty="0" smtClean="0">
                <a:solidFill>
                  <a:schemeClr val="tx1"/>
                </a:solidFill>
              </a:rPr>
              <a:t>Schedule </a:t>
            </a:r>
            <a:r>
              <a:rPr lang="en-US" sz="2000" dirty="0">
                <a:solidFill>
                  <a:schemeClr val="tx1"/>
                </a:solidFill>
              </a:rPr>
              <a:t>an appointment with a DRC Counselor to discuss your accommodation needs. </a:t>
            </a:r>
            <a:r>
              <a:rPr lang="en-US" sz="2000" dirty="0" smtClean="0">
                <a:solidFill>
                  <a:schemeClr val="tx1"/>
                </a:solidFill>
              </a:rPr>
              <a:t> </a:t>
            </a:r>
          </a:p>
          <a:p>
            <a:pPr>
              <a:buNone/>
            </a:pPr>
            <a:endParaRPr lang="en-US" sz="2000" dirty="0" smtClean="0">
              <a:solidFill>
                <a:schemeClr val="tx1"/>
              </a:solidFill>
            </a:endParaRPr>
          </a:p>
          <a:p>
            <a:r>
              <a:rPr lang="en-US" sz="2000" dirty="0" smtClean="0">
                <a:solidFill>
                  <a:schemeClr val="tx1"/>
                </a:solidFill>
              </a:rPr>
              <a:t>Bring </a:t>
            </a:r>
            <a:r>
              <a:rPr lang="en-US" sz="2000" dirty="0">
                <a:solidFill>
                  <a:schemeClr val="tx1"/>
                </a:solidFill>
              </a:rPr>
              <a:t>with you any documentation related to your disability, doctor's information, or IEP/Triennial that you may have</a:t>
            </a:r>
            <a:r>
              <a:rPr lang="en-US" sz="2000" dirty="0" smtClean="0">
                <a:solidFill>
                  <a:schemeClr val="tx1"/>
                </a:solidFill>
              </a:rPr>
              <a:t>.</a:t>
            </a:r>
          </a:p>
          <a:p>
            <a:pPr>
              <a:buNone/>
            </a:pPr>
            <a:endParaRPr lang="en-US" sz="2000" dirty="0" smtClean="0">
              <a:solidFill>
                <a:schemeClr val="tx1"/>
              </a:solidFill>
            </a:endParaRPr>
          </a:p>
          <a:p>
            <a:r>
              <a:rPr lang="en-US" sz="2000" dirty="0">
                <a:solidFill>
                  <a:schemeClr val="tx1"/>
                </a:solidFill>
              </a:rPr>
              <a:t>Have your request for services evaluated and reasonable accommodations arranged</a:t>
            </a:r>
            <a:r>
              <a:rPr lang="en-US" sz="2000" dirty="0" smtClean="0">
                <a:solidFill>
                  <a:schemeClr val="tx1"/>
                </a:solidFill>
              </a:rPr>
              <a:t>.</a:t>
            </a:r>
          </a:p>
          <a:p>
            <a:pPr>
              <a:buNone/>
            </a:pPr>
            <a:endParaRPr lang="en-US" sz="2000" dirty="0" smtClean="0">
              <a:solidFill>
                <a:schemeClr val="tx1"/>
              </a:solidFill>
            </a:endParaRPr>
          </a:p>
          <a:p>
            <a:r>
              <a:rPr lang="en-US" sz="2000" dirty="0" smtClean="0">
                <a:solidFill>
                  <a:schemeClr val="tx1"/>
                </a:solidFill>
              </a:rPr>
              <a:t>Students can register anytime during the semester.</a:t>
            </a:r>
            <a:r>
              <a:rPr lang="en-US" sz="2400" dirty="0" smtClean="0">
                <a:solidFill>
                  <a:schemeClr val="tx1"/>
                </a:solidFill>
              </a:rPr>
              <a:t> </a:t>
            </a:r>
          </a:p>
          <a:p>
            <a:endParaRPr lang="en-US" sz="2400" dirty="0" smtClean="0"/>
          </a:p>
        </p:txBody>
      </p:sp>
      <p:pic>
        <p:nvPicPr>
          <p:cNvPr id="4" name="Picture 3" descr="index.jpg"/>
          <p:cNvPicPr>
            <a:picLocks noChangeAspect="1"/>
          </p:cNvPicPr>
          <p:nvPr/>
        </p:nvPicPr>
        <p:blipFill>
          <a:blip r:embed="rId2"/>
          <a:stretch>
            <a:fillRect/>
          </a:stretch>
        </p:blipFill>
        <p:spPr>
          <a:xfrm>
            <a:off x="9362975" y="2616200"/>
            <a:ext cx="2543274" cy="1905000"/>
          </a:xfrm>
          <a:prstGeom prst="rect">
            <a:avLst/>
          </a:prstGeom>
        </p:spPr>
      </p:pic>
    </p:spTree>
    <p:extLst>
      <p:ext uri="{BB962C8B-B14F-4D97-AF65-F5344CB8AC3E}">
        <p14:creationId xmlns:p14="http://schemas.microsoft.com/office/powerpoint/2010/main" val="230405346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4590</TotalTime>
  <Words>2553</Words>
  <Application>Microsoft Office PowerPoint</Application>
  <PresentationFormat>Widescreen</PresentationFormat>
  <Paragraphs>365</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Century Gothic</vt:lpstr>
      <vt:lpstr>Tahoma</vt:lpstr>
      <vt:lpstr>Tunga</vt:lpstr>
      <vt:lpstr>Wingdings</vt:lpstr>
      <vt:lpstr>Wingdings 3</vt:lpstr>
      <vt:lpstr>Wisp</vt:lpstr>
      <vt:lpstr>DRC Services and Learning Disability Support </vt:lpstr>
      <vt:lpstr>Jenna French – My Story</vt:lpstr>
      <vt:lpstr>The most important thing to take away today….. </vt:lpstr>
      <vt:lpstr>PowerPoint Presentation</vt:lpstr>
      <vt:lpstr>DRC Role</vt:lpstr>
      <vt:lpstr>TYPES OF DISABILITIES</vt:lpstr>
      <vt:lpstr>DRC Student Data</vt:lpstr>
      <vt:lpstr>Myths of Psychological Disabilities </vt:lpstr>
      <vt:lpstr>How to register with DRC</vt:lpstr>
      <vt:lpstr>Language – Person First</vt:lpstr>
      <vt:lpstr>What is an Accommodation?</vt:lpstr>
      <vt:lpstr>Notetaking</vt:lpstr>
      <vt:lpstr>Audio record lectures</vt:lpstr>
      <vt:lpstr>Exacerbated Symptoms</vt:lpstr>
      <vt:lpstr>Alternative Media</vt:lpstr>
      <vt:lpstr>Other Classroom Accommodations</vt:lpstr>
      <vt:lpstr>Testing Accommodations</vt:lpstr>
      <vt:lpstr>Testing Accommodations - Process</vt:lpstr>
      <vt:lpstr>What is the DRC accommodation letter? </vt:lpstr>
      <vt:lpstr>As a faculty member, am I required to provide the accommodations the DRC authorized? </vt:lpstr>
      <vt:lpstr>What if a professor disagrees with an approved accommodation? </vt:lpstr>
      <vt:lpstr>Faculty Rights and Responsibilities</vt:lpstr>
      <vt:lpstr>Students Rights and Responsibilities</vt:lpstr>
      <vt:lpstr>DRC Rights and Responsibilities</vt:lpstr>
      <vt:lpstr>Confidentiality</vt:lpstr>
      <vt:lpstr>Do faculty members have the right to access diagnostic information regarding a student’s disability? </vt:lpstr>
      <vt:lpstr>WE WANT YOU TO REFER STUDENTS</vt:lpstr>
      <vt:lpstr>How to refer a student to the DRC? </vt:lpstr>
      <vt:lpstr>How to refer a student to the DRC?</vt:lpstr>
      <vt:lpstr>Syllabus – Add a disability statement</vt:lpstr>
      <vt:lpstr>What if the student is hesitated to go to the DRC? </vt:lpstr>
      <vt:lpstr>What is a Learning Disability? </vt:lpstr>
      <vt:lpstr>Signs a student might have an LD                  - HANDOUT</vt:lpstr>
      <vt:lpstr>Learning Disability Testing</vt:lpstr>
      <vt:lpstr>Reasons to Refer a Student for LD Testing </vt:lpstr>
      <vt:lpstr>Check out our Website</vt:lpstr>
      <vt:lpstr>The most important thing to take away today….. </vt:lpstr>
      <vt:lpstr>PowerPoint Presentation</vt:lpstr>
      <vt:lpstr>Recap –  TOP POINTS FOR FACULTY TO KNOW</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DRC and LEARNING</dc:title>
  <dc:creator>French, Jenna</dc:creator>
  <cp:lastModifiedBy>French, Jenna</cp:lastModifiedBy>
  <cp:revision>58</cp:revision>
  <cp:lastPrinted>2015-12-08T10:38:22Z</cp:lastPrinted>
  <dcterms:created xsi:type="dcterms:W3CDTF">2016-03-02T16:22:37Z</dcterms:created>
  <dcterms:modified xsi:type="dcterms:W3CDTF">2016-08-16T15:06:12Z</dcterms:modified>
</cp:coreProperties>
</file>