
<file path=[Content_Types].xml><?xml version="1.0" encoding="utf-8"?>
<Types xmlns="http://schemas.openxmlformats.org/package/2006/content-types">
  <Default Extension="xml" ContentType="application/xml"/>
  <Default Extension="jpeg" ContentType="image/jpeg"/>
  <Default Extension="mp4" ContentType="video/mp4"/>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4" r:id="rId2"/>
  </p:sldMasterIdLst>
  <p:notesMasterIdLst>
    <p:notesMasterId r:id="rId21"/>
  </p:notesMasterIdLst>
  <p:handoutMasterIdLst>
    <p:handoutMasterId r:id="rId22"/>
  </p:handoutMasterIdLst>
  <p:sldIdLst>
    <p:sldId id="256" r:id="rId3"/>
    <p:sldId id="390" r:id="rId4"/>
    <p:sldId id="391" r:id="rId5"/>
    <p:sldId id="334" r:id="rId6"/>
    <p:sldId id="393" r:id="rId7"/>
    <p:sldId id="363" r:id="rId8"/>
    <p:sldId id="364" r:id="rId9"/>
    <p:sldId id="362" r:id="rId10"/>
    <p:sldId id="366" r:id="rId11"/>
    <p:sldId id="387" r:id="rId12"/>
    <p:sldId id="380" r:id="rId13"/>
    <p:sldId id="382" r:id="rId14"/>
    <p:sldId id="384" r:id="rId15"/>
    <p:sldId id="388" r:id="rId16"/>
    <p:sldId id="386" r:id="rId17"/>
    <p:sldId id="389" r:id="rId18"/>
    <p:sldId id="378" r:id="rId19"/>
    <p:sldId id="347" r:id="rId20"/>
  </p:sldIdLst>
  <p:sldSz cx="9144000" cy="6858000" type="screen4x3"/>
  <p:notesSz cx="7053263" cy="9356725"/>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3" autoAdjust="0"/>
    <p:restoredTop sz="89490" autoAdjust="0"/>
  </p:normalViewPr>
  <p:slideViewPr>
    <p:cSldViewPr>
      <p:cViewPr varScale="1">
        <p:scale>
          <a:sx n="96" d="100"/>
          <a:sy n="96" d="100"/>
        </p:scale>
        <p:origin x="1360" y="17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customXml" Target="../customXml/item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7836"/>
          </a:xfrm>
          <a:prstGeom prst="rect">
            <a:avLst/>
          </a:prstGeom>
        </p:spPr>
        <p:txBody>
          <a:bodyPr vert="horz" lIns="93763" tIns="46881" rIns="93763" bIns="46881" rtlCol="0"/>
          <a:lstStyle>
            <a:lvl1pPr algn="l">
              <a:defRPr sz="1200"/>
            </a:lvl1pPr>
          </a:lstStyle>
          <a:p>
            <a:endParaRPr lang="en-US" dirty="0"/>
          </a:p>
        </p:txBody>
      </p:sp>
      <p:sp>
        <p:nvSpPr>
          <p:cNvPr id="3" name="Date Placeholder 2"/>
          <p:cNvSpPr>
            <a:spLocks noGrp="1"/>
          </p:cNvSpPr>
          <p:nvPr>
            <p:ph type="dt" sz="quarter" idx="1"/>
          </p:nvPr>
        </p:nvSpPr>
        <p:spPr>
          <a:xfrm>
            <a:off x="3995217" y="0"/>
            <a:ext cx="3056414" cy="467836"/>
          </a:xfrm>
          <a:prstGeom prst="rect">
            <a:avLst/>
          </a:prstGeom>
        </p:spPr>
        <p:txBody>
          <a:bodyPr vert="horz" lIns="93763" tIns="46881" rIns="93763" bIns="46881" rtlCol="0"/>
          <a:lstStyle>
            <a:lvl1pPr algn="r">
              <a:defRPr sz="1200"/>
            </a:lvl1pPr>
          </a:lstStyle>
          <a:p>
            <a:fld id="{0D478C53-3B78-4691-BB28-51A7D0681903}" type="datetimeFigureOut">
              <a:rPr lang="en-US" smtClean="0"/>
              <a:pPr/>
              <a:t>10/14/16</a:t>
            </a:fld>
            <a:endParaRPr lang="en-US" dirty="0"/>
          </a:p>
        </p:txBody>
      </p:sp>
      <p:sp>
        <p:nvSpPr>
          <p:cNvPr id="4" name="Footer Placeholder 3"/>
          <p:cNvSpPr>
            <a:spLocks noGrp="1"/>
          </p:cNvSpPr>
          <p:nvPr>
            <p:ph type="ftr" sz="quarter" idx="2"/>
          </p:nvPr>
        </p:nvSpPr>
        <p:spPr>
          <a:xfrm>
            <a:off x="0" y="8887265"/>
            <a:ext cx="3056414" cy="467836"/>
          </a:xfrm>
          <a:prstGeom prst="rect">
            <a:avLst/>
          </a:prstGeom>
        </p:spPr>
        <p:txBody>
          <a:bodyPr vert="horz" lIns="93763" tIns="46881" rIns="93763" bIns="46881"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95217" y="8887265"/>
            <a:ext cx="3056414" cy="467836"/>
          </a:xfrm>
          <a:prstGeom prst="rect">
            <a:avLst/>
          </a:prstGeom>
        </p:spPr>
        <p:txBody>
          <a:bodyPr vert="horz" lIns="93763" tIns="46881" rIns="93763" bIns="46881" rtlCol="0" anchor="b"/>
          <a:lstStyle>
            <a:lvl1pPr algn="r">
              <a:defRPr sz="1200"/>
            </a:lvl1pPr>
          </a:lstStyle>
          <a:p>
            <a:fld id="{5385D773-0875-4457-8C19-4CDCF9DEF4A0}" type="slidenum">
              <a:rPr lang="en-US" smtClean="0"/>
              <a:pPr/>
              <a:t>‹#›</a:t>
            </a:fld>
            <a:endParaRPr lang="en-US" dirty="0"/>
          </a:p>
        </p:txBody>
      </p:sp>
    </p:spTree>
    <p:extLst>
      <p:ext uri="{BB962C8B-B14F-4D97-AF65-F5344CB8AC3E}">
        <p14:creationId xmlns:p14="http://schemas.microsoft.com/office/powerpoint/2010/main" val="13003352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7836"/>
          </a:xfrm>
          <a:prstGeom prst="rect">
            <a:avLst/>
          </a:prstGeom>
        </p:spPr>
        <p:txBody>
          <a:bodyPr vert="horz" lIns="93763" tIns="46881" rIns="93763" bIns="46881" rtlCol="0"/>
          <a:lstStyle>
            <a:lvl1pPr algn="l">
              <a:defRPr sz="1200"/>
            </a:lvl1pPr>
          </a:lstStyle>
          <a:p>
            <a:endParaRPr lang="en-US" dirty="0"/>
          </a:p>
        </p:txBody>
      </p:sp>
      <p:sp>
        <p:nvSpPr>
          <p:cNvPr id="3" name="Date Placeholder 2"/>
          <p:cNvSpPr>
            <a:spLocks noGrp="1"/>
          </p:cNvSpPr>
          <p:nvPr>
            <p:ph type="dt" idx="1"/>
          </p:nvPr>
        </p:nvSpPr>
        <p:spPr>
          <a:xfrm>
            <a:off x="3995217" y="0"/>
            <a:ext cx="3056414" cy="467836"/>
          </a:xfrm>
          <a:prstGeom prst="rect">
            <a:avLst/>
          </a:prstGeom>
        </p:spPr>
        <p:txBody>
          <a:bodyPr vert="horz" lIns="93763" tIns="46881" rIns="93763" bIns="46881" rtlCol="0"/>
          <a:lstStyle>
            <a:lvl1pPr algn="r">
              <a:defRPr sz="1200"/>
            </a:lvl1pPr>
          </a:lstStyle>
          <a:p>
            <a:fld id="{2447E72A-D913-4DC2-9E0A-E520CE8FCC86}" type="datetimeFigureOut">
              <a:rPr lang="en-US" smtClean="0"/>
              <a:pPr/>
              <a:t>10/14/16</a:t>
            </a:fld>
            <a:endParaRPr lang="en-US" dirty="0"/>
          </a:p>
        </p:txBody>
      </p:sp>
      <p:sp>
        <p:nvSpPr>
          <p:cNvPr id="4" name="Slide Image Placeholder 3"/>
          <p:cNvSpPr>
            <a:spLocks noGrp="1" noRot="1" noChangeAspect="1"/>
          </p:cNvSpPr>
          <p:nvPr>
            <p:ph type="sldImg" idx="2"/>
          </p:nvPr>
        </p:nvSpPr>
        <p:spPr>
          <a:xfrm>
            <a:off x="1189038" y="701675"/>
            <a:ext cx="4676775" cy="3508375"/>
          </a:xfrm>
          <a:prstGeom prst="rect">
            <a:avLst/>
          </a:prstGeom>
          <a:noFill/>
          <a:ln w="12700">
            <a:solidFill>
              <a:prstClr val="black"/>
            </a:solidFill>
          </a:ln>
        </p:spPr>
        <p:txBody>
          <a:bodyPr vert="horz" lIns="93763" tIns="46881" rIns="93763" bIns="46881" rtlCol="0" anchor="ctr"/>
          <a:lstStyle/>
          <a:p>
            <a:endParaRPr lang="en-US" dirty="0"/>
          </a:p>
        </p:txBody>
      </p:sp>
      <p:sp>
        <p:nvSpPr>
          <p:cNvPr id="5" name="Notes Placeholder 4"/>
          <p:cNvSpPr>
            <a:spLocks noGrp="1"/>
          </p:cNvSpPr>
          <p:nvPr>
            <p:ph type="body" sz="quarter" idx="3"/>
          </p:nvPr>
        </p:nvSpPr>
        <p:spPr>
          <a:xfrm>
            <a:off x="705327" y="4444445"/>
            <a:ext cx="5642610" cy="4210526"/>
          </a:xfrm>
          <a:prstGeom prst="rect">
            <a:avLst/>
          </a:prstGeom>
        </p:spPr>
        <p:txBody>
          <a:bodyPr vert="horz" lIns="93763" tIns="46881" rIns="93763" bIns="4688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87265"/>
            <a:ext cx="3056414" cy="467836"/>
          </a:xfrm>
          <a:prstGeom prst="rect">
            <a:avLst/>
          </a:prstGeom>
        </p:spPr>
        <p:txBody>
          <a:bodyPr vert="horz" lIns="93763" tIns="46881" rIns="93763" bIns="4688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95217" y="8887265"/>
            <a:ext cx="3056414" cy="467836"/>
          </a:xfrm>
          <a:prstGeom prst="rect">
            <a:avLst/>
          </a:prstGeom>
        </p:spPr>
        <p:txBody>
          <a:bodyPr vert="horz" lIns="93763" tIns="46881" rIns="93763" bIns="46881" rtlCol="0" anchor="b"/>
          <a:lstStyle>
            <a:lvl1pPr algn="r">
              <a:defRPr sz="1200"/>
            </a:lvl1pPr>
          </a:lstStyle>
          <a:p>
            <a:fld id="{A5D78FC6-CE17-4259-A63C-DDFC12E048FC}" type="slidenum">
              <a:rPr lang="en-US" smtClean="0"/>
              <a:pPr/>
              <a:t>‹#›</a:t>
            </a:fld>
            <a:endParaRPr lang="en-US" dirty="0"/>
          </a:p>
        </p:txBody>
      </p:sp>
    </p:spTree>
    <p:extLst>
      <p:ext uri="{BB962C8B-B14F-4D97-AF65-F5344CB8AC3E}">
        <p14:creationId xmlns:p14="http://schemas.microsoft.com/office/powerpoint/2010/main" val="21388771"/>
      </p:ext>
    </p:extLst>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a:t>
            </a:fld>
            <a:endParaRPr lang="en-US" dirty="0"/>
          </a:p>
        </p:txBody>
      </p:sp>
    </p:spTree>
    <p:extLst>
      <p:ext uri="{BB962C8B-B14F-4D97-AF65-F5344CB8AC3E}">
        <p14:creationId xmlns:p14="http://schemas.microsoft.com/office/powerpoint/2010/main" val="2662994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a:t>
            </a:r>
            <a:r>
              <a:rPr lang="en-US" baseline="0" dirty="0" smtClean="0"/>
              <a:t> what concurrent planning is, that it need to start early and be supported by all of the adults in a child’s life. It is important for child to have as early as possible a “home.”</a:t>
            </a:r>
          </a:p>
          <a:p>
            <a:r>
              <a:rPr lang="en-US" baseline="0" dirty="0" smtClean="0"/>
              <a:t>This supports less trauma for a child and healing from trauma that they have already. If you have time you can talk about the effects of foster care drift and the damage to a child that multiple placements and school placements can have on a child.</a:t>
            </a:r>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13</a:t>
            </a:fld>
            <a:endParaRPr lang="en-US" dirty="0"/>
          </a:p>
        </p:txBody>
      </p:sp>
    </p:spTree>
    <p:extLst>
      <p:ext uri="{BB962C8B-B14F-4D97-AF65-F5344CB8AC3E}">
        <p14:creationId xmlns:p14="http://schemas.microsoft.com/office/powerpoint/2010/main" val="713958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could ask the group what they think</a:t>
            </a:r>
            <a:r>
              <a:rPr lang="en-US" baseline="0" dirty="0" smtClean="0"/>
              <a:t> these are. You could ask them which one would they want more? You could ask them if they would really give up having the legal connection to their family? You could ask them if they would give up emotional permanency to have a legal connection to a family. Just let them give this some thought. Then ask what is best for children?</a:t>
            </a:r>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14</a:t>
            </a:fld>
            <a:endParaRPr lang="en-US" dirty="0"/>
          </a:p>
        </p:txBody>
      </p:sp>
    </p:spTree>
    <p:extLst>
      <p:ext uri="{BB962C8B-B14F-4D97-AF65-F5344CB8AC3E}">
        <p14:creationId xmlns:p14="http://schemas.microsoft.com/office/powerpoint/2010/main" val="4074455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foster care drift and the effects on children in care. Tell stories</a:t>
            </a:r>
            <a:r>
              <a:rPr lang="en-US" baseline="0" dirty="0" smtClean="0"/>
              <a:t> and ask the foster parent trainer to share stories that might pertain.</a:t>
            </a:r>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15</a:t>
            </a:fld>
            <a:endParaRPr lang="en-US" dirty="0"/>
          </a:p>
        </p:txBody>
      </p:sp>
    </p:spTree>
    <p:extLst>
      <p:ext uri="{BB962C8B-B14F-4D97-AF65-F5344CB8AC3E}">
        <p14:creationId xmlns:p14="http://schemas.microsoft.com/office/powerpoint/2010/main" val="1071951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 the video by saying that now we are going to hear</a:t>
            </a:r>
            <a:r>
              <a:rPr lang="en-US" baseline="0" dirty="0" smtClean="0"/>
              <a:t> from some children in care who will share their experiences about foster care and what not having a permanent home had done. Ask the participants to listen for the areas that were most affected for these children so that we can discuss after the video.</a:t>
            </a:r>
          </a:p>
          <a:p>
            <a:endParaRPr lang="en-US" baseline="0" dirty="0" smtClean="0"/>
          </a:p>
          <a:p>
            <a:r>
              <a:rPr lang="en-US" baseline="0" dirty="0" smtClean="0"/>
              <a:t>Discuss this topic with the group after the video.</a:t>
            </a:r>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16</a:t>
            </a:fld>
            <a:endParaRPr lang="en-US" dirty="0"/>
          </a:p>
        </p:txBody>
      </p:sp>
    </p:spTree>
    <p:extLst>
      <p:ext uri="{BB962C8B-B14F-4D97-AF65-F5344CB8AC3E}">
        <p14:creationId xmlns:p14="http://schemas.microsoft.com/office/powerpoint/2010/main" val="1176482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Conduct</a:t>
            </a:r>
            <a:r>
              <a:rPr lang="en-US" baseline="0" dirty="0" smtClean="0"/>
              <a:t> the activity. Support each </a:t>
            </a:r>
            <a:r>
              <a:rPr lang="en-US" baseline="0" smtClean="0"/>
              <a:t>participants understanding </a:t>
            </a:r>
            <a:r>
              <a:rPr lang="en-US" baseline="0" dirty="0" smtClean="0"/>
              <a:t>and critical thinking as they discuss the scenario. </a:t>
            </a:r>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17</a:t>
            </a:fld>
            <a:endParaRPr lang="en-US" dirty="0"/>
          </a:p>
        </p:txBody>
      </p:sp>
    </p:spTree>
    <p:extLst>
      <p:ext uri="{BB962C8B-B14F-4D97-AF65-F5344CB8AC3E}">
        <p14:creationId xmlns:p14="http://schemas.microsoft.com/office/powerpoint/2010/main" val="3618877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over the agenda</a:t>
            </a:r>
            <a:r>
              <a:rPr lang="en-US" baseline="0" dirty="0" smtClean="0"/>
              <a:t> for the next module.</a:t>
            </a:r>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18</a:t>
            </a:fld>
            <a:endParaRPr lang="en-US" dirty="0"/>
          </a:p>
        </p:txBody>
      </p:sp>
    </p:spTree>
    <p:extLst>
      <p:ext uri="{BB962C8B-B14F-4D97-AF65-F5344CB8AC3E}">
        <p14:creationId xmlns:p14="http://schemas.microsoft.com/office/powerpoint/2010/main" val="2701383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Facilitate a large</a:t>
            </a:r>
            <a:r>
              <a:rPr lang="en-US" baseline="0" dirty="0" smtClean="0"/>
              <a:t> group discussion on group agreements. Often helpful to start the group off with naming either one or two common agreements and asking for consensus to add to the list. Scribe the group’s responses on large easel paper. Note: visually it is helpful to rotate between two different color markers when scribing.</a:t>
            </a:r>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3</a:t>
            </a:fld>
            <a:endParaRPr lang="en-US" dirty="0"/>
          </a:p>
        </p:txBody>
      </p:sp>
    </p:spTree>
    <p:extLst>
      <p:ext uri="{BB962C8B-B14F-4D97-AF65-F5344CB8AC3E}">
        <p14:creationId xmlns:p14="http://schemas.microsoft.com/office/powerpoint/2010/main" val="4085437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a:t>
            </a:r>
            <a:r>
              <a:rPr lang="en-US" baseline="0" dirty="0" smtClean="0"/>
              <a:t> with the group that when you sign up to be a child welfare caregiver you are not just a caregiver of a child but you are an important member of a communities child welfare program and play a key role in a child’s development and well-being. This module gives you an overview of the County public child welfare program and then we will use some real live stories to help us apply the knowledge.</a:t>
            </a:r>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4</a:t>
            </a:fld>
            <a:endParaRPr lang="en-US" dirty="0"/>
          </a:p>
        </p:txBody>
      </p:sp>
    </p:spTree>
    <p:extLst>
      <p:ext uri="{BB962C8B-B14F-4D97-AF65-F5344CB8AC3E}">
        <p14:creationId xmlns:p14="http://schemas.microsoft.com/office/powerpoint/2010/main" val="1201823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the trainer assess the level of knowledge in the room re: resource family approval. This will vary between counties based on current level of implementation. Review the slide content and provide a summary on how the process used to be for each type of family. Highlight the benefits to be gained from resource family approval.  </a:t>
            </a:r>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5</a:t>
            </a:fld>
            <a:endParaRPr lang="en-US" dirty="0"/>
          </a:p>
        </p:txBody>
      </p:sp>
    </p:spTree>
    <p:extLst>
      <p:ext uri="{BB962C8B-B14F-4D97-AF65-F5344CB8AC3E}">
        <p14:creationId xmlns:p14="http://schemas.microsoft.com/office/powerpoint/2010/main" val="4132576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3300">
                <a:solidFill>
                  <a:schemeClr val="tx1"/>
                </a:solidFill>
                <a:latin typeface="Arial" pitchFamily="34" charset="0"/>
              </a:defRPr>
            </a:lvl1pPr>
            <a:lvl2pPr marL="761821" indent="-293008" eaLnBrk="0" hangingPunct="0">
              <a:defRPr sz="3300">
                <a:solidFill>
                  <a:schemeClr val="tx1"/>
                </a:solidFill>
                <a:latin typeface="Arial" pitchFamily="34" charset="0"/>
              </a:defRPr>
            </a:lvl2pPr>
            <a:lvl3pPr marL="1172032" indent="-234406" eaLnBrk="0" hangingPunct="0">
              <a:defRPr sz="3300">
                <a:solidFill>
                  <a:schemeClr val="tx1"/>
                </a:solidFill>
                <a:latin typeface="Arial" pitchFamily="34" charset="0"/>
              </a:defRPr>
            </a:lvl3pPr>
            <a:lvl4pPr marL="1640845" indent="-234406" eaLnBrk="0" hangingPunct="0">
              <a:defRPr sz="3300">
                <a:solidFill>
                  <a:schemeClr val="tx1"/>
                </a:solidFill>
                <a:latin typeface="Arial" pitchFamily="34" charset="0"/>
              </a:defRPr>
            </a:lvl4pPr>
            <a:lvl5pPr marL="2109658" indent="-234406" eaLnBrk="0" hangingPunct="0">
              <a:defRPr sz="3300">
                <a:solidFill>
                  <a:schemeClr val="tx1"/>
                </a:solidFill>
                <a:latin typeface="Arial" pitchFamily="34" charset="0"/>
              </a:defRPr>
            </a:lvl5pPr>
            <a:lvl6pPr marL="2578471" indent="-234406" eaLnBrk="0" fontAlgn="base" hangingPunct="0">
              <a:lnSpc>
                <a:spcPct val="80000"/>
              </a:lnSpc>
              <a:spcBef>
                <a:spcPct val="20000"/>
              </a:spcBef>
              <a:spcAft>
                <a:spcPct val="0"/>
              </a:spcAft>
              <a:buClr>
                <a:schemeClr val="hlink"/>
              </a:buClr>
              <a:buSzPct val="60000"/>
              <a:buFont typeface="Wingdings" pitchFamily="2" charset="2"/>
              <a:buChar char="n"/>
              <a:defRPr sz="3300">
                <a:solidFill>
                  <a:schemeClr val="tx1"/>
                </a:solidFill>
                <a:latin typeface="Arial" pitchFamily="34" charset="0"/>
              </a:defRPr>
            </a:lvl6pPr>
            <a:lvl7pPr marL="3047284" indent="-234406" eaLnBrk="0" fontAlgn="base" hangingPunct="0">
              <a:lnSpc>
                <a:spcPct val="80000"/>
              </a:lnSpc>
              <a:spcBef>
                <a:spcPct val="20000"/>
              </a:spcBef>
              <a:spcAft>
                <a:spcPct val="0"/>
              </a:spcAft>
              <a:buClr>
                <a:schemeClr val="hlink"/>
              </a:buClr>
              <a:buSzPct val="60000"/>
              <a:buFont typeface="Wingdings" pitchFamily="2" charset="2"/>
              <a:buChar char="n"/>
              <a:defRPr sz="3300">
                <a:solidFill>
                  <a:schemeClr val="tx1"/>
                </a:solidFill>
                <a:latin typeface="Arial" pitchFamily="34" charset="0"/>
              </a:defRPr>
            </a:lvl7pPr>
            <a:lvl8pPr marL="3516097" indent="-234406" eaLnBrk="0" fontAlgn="base" hangingPunct="0">
              <a:lnSpc>
                <a:spcPct val="80000"/>
              </a:lnSpc>
              <a:spcBef>
                <a:spcPct val="20000"/>
              </a:spcBef>
              <a:spcAft>
                <a:spcPct val="0"/>
              </a:spcAft>
              <a:buClr>
                <a:schemeClr val="hlink"/>
              </a:buClr>
              <a:buSzPct val="60000"/>
              <a:buFont typeface="Wingdings" pitchFamily="2" charset="2"/>
              <a:buChar char="n"/>
              <a:defRPr sz="3300">
                <a:solidFill>
                  <a:schemeClr val="tx1"/>
                </a:solidFill>
                <a:latin typeface="Arial" pitchFamily="34" charset="0"/>
              </a:defRPr>
            </a:lvl8pPr>
            <a:lvl9pPr marL="3984909" indent="-234406" eaLnBrk="0" fontAlgn="base" hangingPunct="0">
              <a:lnSpc>
                <a:spcPct val="80000"/>
              </a:lnSpc>
              <a:spcBef>
                <a:spcPct val="20000"/>
              </a:spcBef>
              <a:spcAft>
                <a:spcPct val="0"/>
              </a:spcAft>
              <a:buClr>
                <a:schemeClr val="hlink"/>
              </a:buClr>
              <a:buSzPct val="60000"/>
              <a:buFont typeface="Wingdings" pitchFamily="2" charset="2"/>
              <a:buChar char="n"/>
              <a:defRPr sz="3300">
                <a:solidFill>
                  <a:schemeClr val="tx1"/>
                </a:solidFill>
                <a:latin typeface="Arial" pitchFamily="34" charset="0"/>
              </a:defRPr>
            </a:lvl9pPr>
          </a:lstStyle>
          <a:p>
            <a:pPr eaLnBrk="1" hangingPunct="1"/>
            <a:fld id="{D14FDF6F-8C4F-4036-A84D-3FCC5495C34A}" type="slidenum">
              <a:rPr lang="en-US" sz="1200"/>
              <a:pPr eaLnBrk="1" hangingPunct="1"/>
              <a:t>6</a:t>
            </a:fld>
            <a:endParaRPr lang="en-US" sz="1200" dirty="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r>
              <a:rPr lang="en-US" dirty="0" smtClean="0"/>
              <a:t>Discuss that in 1997</a:t>
            </a:r>
            <a:r>
              <a:rPr lang="en-US" baseline="0" dirty="0" smtClean="0"/>
              <a:t> legislation Adoption, Safe Families Act, (AFSA) was passed that child welfare goals for children to be safety, permanency and well-being over time.</a:t>
            </a:r>
          </a:p>
          <a:p>
            <a:pPr eaLnBrk="1" hangingPunct="1"/>
            <a:r>
              <a:rPr lang="en-US" baseline="0" dirty="0" smtClean="0"/>
              <a:t>Discuss with the group what they think those things are and what they mean. How they get demonstrated on a daily basis.</a:t>
            </a:r>
          </a:p>
          <a:p>
            <a:pPr eaLnBrk="1" hangingPunct="1"/>
            <a:r>
              <a:rPr lang="en-US" baseline="0" dirty="0" smtClean="0"/>
              <a:t>If you want, you can bring in Safety Organized Practice and how child welfare reform is being implemented to being even more focused on these goals with the engagement and involvement of the whole family and their safe, mature friends and relatives.</a:t>
            </a:r>
          </a:p>
          <a:p>
            <a:pPr eaLnBrk="1" hangingPunct="1"/>
            <a:endParaRPr lang="en-US" baseline="0" dirty="0" smtClean="0"/>
          </a:p>
          <a:p>
            <a:pPr eaLnBrk="1" hangingPunct="1"/>
            <a:r>
              <a:rPr lang="en-US" baseline="0" dirty="0" smtClean="0"/>
              <a:t>* Pass out the Child Welfare Services Flow Chart and discuss with group before moving onto next slide. </a:t>
            </a:r>
          </a:p>
          <a:p>
            <a:pPr eaLnBrk="1" hangingPunct="1"/>
            <a:r>
              <a:rPr lang="en-US" baseline="0" dirty="0" smtClean="0"/>
              <a:t>That the focus in always Parent’s/Caregiver’s behavior and impact on the child over time. That the goal is that the child will always be safe and well-cared for, no matter what. Adults in a child’s life should always provide this.</a:t>
            </a:r>
          </a:p>
          <a:p>
            <a:pPr eaLnBrk="1" hangingPunct="1"/>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If you want you can discuss the Child Welfare Continuum of Care and the role that the court and attorney’s play. Discuss the court timelines. </a:t>
            </a:r>
            <a:r>
              <a:rPr lang="en-US" baseline="0" smtClean="0"/>
              <a:t>Discuss with the group how they will handle interacting with the child, court, social worker etc….</a:t>
            </a:r>
            <a:endParaRPr lang="en-US" smtClean="0"/>
          </a:p>
          <a:p>
            <a:pPr eaLnBrk="1" hangingPunct="1"/>
            <a:endParaRPr lang="en-US" dirty="0" smtClean="0"/>
          </a:p>
        </p:txBody>
      </p:sp>
    </p:spTree>
    <p:extLst>
      <p:ext uri="{BB962C8B-B14F-4D97-AF65-F5344CB8AC3E}">
        <p14:creationId xmlns:p14="http://schemas.microsoft.com/office/powerpoint/2010/main" val="1441199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Open this dialogue</a:t>
            </a:r>
            <a:r>
              <a:rPr lang="en-US" baseline="0" dirty="0" smtClean="0"/>
              <a:t> with a discussion of how these stressors alone are not cause for removal and placement in foster care. Highlight homelessness and poverty. If a parent can ensure a safe place to sleep albeit shelter or movement between network of family and friends while also meeting the child’s basic needs and ensuring school attendance then the level of safety concern does not warrant CWS intervention. However, if in this same example the situation were reverse (i.e., no safe place to sleep, children going without food, school truancy) then CWS would be assessing the child’s safety and the level of impact the above stated life stressors are having on parental judgment and ability to provide safe, stable care.</a:t>
            </a:r>
          </a:p>
        </p:txBody>
      </p:sp>
      <p:sp>
        <p:nvSpPr>
          <p:cNvPr id="4" name="Slide Number Placeholder 3"/>
          <p:cNvSpPr>
            <a:spLocks noGrp="1"/>
          </p:cNvSpPr>
          <p:nvPr>
            <p:ph type="sldNum" sz="quarter" idx="10"/>
          </p:nvPr>
        </p:nvSpPr>
        <p:spPr/>
        <p:txBody>
          <a:bodyPr/>
          <a:lstStyle/>
          <a:p>
            <a:fld id="{A5D78FC6-CE17-4259-A63C-DDFC12E048FC}" type="slidenum">
              <a:rPr lang="en-US" smtClean="0"/>
              <a:pPr/>
              <a:t>7</a:t>
            </a:fld>
            <a:endParaRPr lang="en-US" dirty="0"/>
          </a:p>
        </p:txBody>
      </p:sp>
    </p:spTree>
    <p:extLst>
      <p:ext uri="{BB962C8B-B14F-4D97-AF65-F5344CB8AC3E}">
        <p14:creationId xmlns:p14="http://schemas.microsoft.com/office/powerpoint/2010/main" val="2037692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a:t>
            </a:r>
            <a:r>
              <a:rPr lang="en-US" baseline="0" dirty="0" smtClean="0"/>
              <a:t> about the goals in the context of being a Resource Family. </a:t>
            </a:r>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8</a:t>
            </a:fld>
            <a:endParaRPr lang="en-US" dirty="0"/>
          </a:p>
        </p:txBody>
      </p:sp>
    </p:spTree>
    <p:extLst>
      <p:ext uri="{BB962C8B-B14F-4D97-AF65-F5344CB8AC3E}">
        <p14:creationId xmlns:p14="http://schemas.microsoft.com/office/powerpoint/2010/main" val="2790837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how this is part of a larger Continuum of Care Reform</a:t>
            </a:r>
            <a:r>
              <a:rPr lang="en-US" baseline="0" dirty="0" smtClean="0"/>
              <a:t> going on in CA. A reference document that explains this effort is: http://www.cdss.ca.gov/cdssweb/entres/pdf/CCR_LegislativeReport.pdf</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10</a:t>
            </a:fld>
            <a:endParaRPr lang="en-US" dirty="0"/>
          </a:p>
        </p:txBody>
      </p:sp>
    </p:spTree>
    <p:extLst>
      <p:ext uri="{BB962C8B-B14F-4D97-AF65-F5344CB8AC3E}">
        <p14:creationId xmlns:p14="http://schemas.microsoft.com/office/powerpoint/2010/main" val="3197848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a:t>
            </a:r>
            <a:r>
              <a:rPr lang="en-US" baseline="0" dirty="0" smtClean="0"/>
              <a:t> what permanency means. You might ask the group (this can be an exercise if you have time) what is the difference between a “home” and just somewhere to ”hang your hat” or bed down? You could put participants into groups and ask them to write their answers on a piece of flip chart paper. You can put these papers on the wall and have the groups report out. Then he reminders of what “home” is, is around the room for the rest of the module.</a:t>
            </a:r>
          </a:p>
          <a:p>
            <a:endParaRPr lang="en-US" baseline="0" dirty="0" smtClean="0"/>
          </a:p>
          <a:p>
            <a:r>
              <a:rPr lang="en-US" baseline="0" dirty="0" smtClean="0"/>
              <a:t>Explain the elements of permanency planning as it pertains to the child welfare continuum of care work that the agency does.</a:t>
            </a:r>
            <a:endParaRPr lang="en-US" dirty="0"/>
          </a:p>
        </p:txBody>
      </p:sp>
      <p:sp>
        <p:nvSpPr>
          <p:cNvPr id="4" name="Slide Number Placeholder 3"/>
          <p:cNvSpPr>
            <a:spLocks noGrp="1"/>
          </p:cNvSpPr>
          <p:nvPr>
            <p:ph type="sldNum" sz="quarter" idx="10"/>
          </p:nvPr>
        </p:nvSpPr>
        <p:spPr/>
        <p:txBody>
          <a:bodyPr/>
          <a:lstStyle/>
          <a:p>
            <a:fld id="{A5D78FC6-CE17-4259-A63C-DDFC12E048FC}" type="slidenum">
              <a:rPr lang="en-US" smtClean="0"/>
              <a:pPr/>
              <a:t>12</a:t>
            </a:fld>
            <a:endParaRPr lang="en-US" dirty="0"/>
          </a:p>
        </p:txBody>
      </p:sp>
    </p:spTree>
    <p:extLst>
      <p:ext uri="{BB962C8B-B14F-4D97-AF65-F5344CB8AC3E}">
        <p14:creationId xmlns:p14="http://schemas.microsoft.com/office/powerpoint/2010/main" val="1547017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print">
            <a:duotone>
              <a:schemeClr val="bg2">
                <a:shade val="45000"/>
                <a:satMod val="135000"/>
              </a:schemeClr>
              <a:prstClr val="white"/>
            </a:duotone>
            <a:lum/>
          </a:blip>
          <a:srcRect/>
          <a:stretch>
            <a:fillRect r="-20000"/>
          </a:stretch>
        </a:blip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pPr algn="ctr"/>
            <a:fld id="{743653DA-8BF4-4869-96FE-9BCF43372D46}" type="datetime8">
              <a:rPr lang="en-US" smtClean="0"/>
              <a:pPr algn="ctr"/>
              <a:t>10/14/16 12:26 PM</a:t>
            </a:fld>
            <a:endParaRPr lang="en-US" sz="2000" dirty="0">
              <a:solidFill>
                <a:srgbClr val="FFFFFF"/>
              </a:solidFill>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pPr algn="r"/>
            <a:endParaRPr lang="en-US" dirty="0">
              <a:solidFill>
                <a:schemeClr val="tx2"/>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2AC53DF-4216-466D-99A7-94400E6C2A25}" type="slidenum">
              <a:rPr lang="en-US" smtClean="0"/>
              <a:pPr/>
              <a:t>‹#›</a:t>
            </a:fld>
            <a:endParaRPr lang="en-US" dirty="0">
              <a:solidFill>
                <a:schemeClr val="tx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3816DF-213E-421B-92D3-C068DBB023D6}" type="datetime8">
              <a:rPr lang="en-US" smtClean="0">
                <a:solidFill>
                  <a:schemeClr val="tx2"/>
                </a:solidFill>
              </a:rPr>
              <a:pPr/>
              <a:t>10/14/16 12:26 PM</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2AC53DF-4216-466D-99A7-94400E6C2A25}" type="slidenum">
              <a:rPr lang="en-US" sz="1200" smtClean="0">
                <a:solidFill>
                  <a:schemeClr val="tx2"/>
                </a:solidFill>
              </a: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553200" y="6248402"/>
            <a:ext cx="2209800" cy="365125"/>
          </a:xfrm>
        </p:spPr>
        <p:txBody>
          <a:bodyPr/>
          <a:lstStyle/>
          <a:p>
            <a:fld id="{8D3816DF-213E-421B-92D3-C068DBB023D6}" type="datetime8">
              <a:rPr lang="en-US" smtClean="0">
                <a:solidFill>
                  <a:schemeClr val="tx2"/>
                </a:solidFill>
              </a:rPr>
              <a:pPr/>
              <a:t>10/14/16 12:26 PM</a:t>
            </a:fld>
            <a:endParaRPr lang="en-US" dirty="0"/>
          </a:p>
        </p:txBody>
      </p:sp>
      <p:sp>
        <p:nvSpPr>
          <p:cNvPr id="5" name="Footer Placeholder 4"/>
          <p:cNvSpPr>
            <a:spLocks noGrp="1"/>
          </p:cNvSpPr>
          <p:nvPr>
            <p:ph type="ftr" sz="quarter" idx="11"/>
          </p:nvPr>
        </p:nvSpPr>
        <p:spPr>
          <a:xfrm>
            <a:off x="457201" y="6248207"/>
            <a:ext cx="5573483" cy="365125"/>
          </a:xfrm>
        </p:spPr>
        <p:txBody>
          <a:bodyPr/>
          <a:lstStyle/>
          <a:p>
            <a:endParaRPr lang="en-US" dirty="0"/>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72AC53DF-4216-466D-99A7-94400E6C2A25}" type="slidenum">
              <a:rPr lang="en-US" sz="1200" smtClean="0">
                <a:solidFill>
                  <a:schemeClr val="tx2"/>
                </a:solidFill>
              </a: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B7129108-AC8D-4212-9283-60D9E99BF07A}" type="datetime8">
              <a:rPr lang="en-US" smtClean="0"/>
              <a:pPr/>
              <a:t>10/14/16 12:26 PM</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1AD93096-5B34-4342-9326-69289CEAE4C2}" type="slidenum">
              <a:rPr lang="en-US" smtClean="0"/>
              <a:pPr/>
              <a:t>‹#›</a:t>
            </a:fld>
            <a:endParaRPr lang="en-US" dirty="0">
              <a:solidFill>
                <a:srgbClr val="FFFFFF"/>
              </a:solidFill>
            </a:endParaRPr>
          </a:p>
        </p:txBody>
      </p:sp>
      <p:sp>
        <p:nvSpPr>
          <p:cNvPr id="8" name="Content Placeholder 7"/>
          <p:cNvSpPr>
            <a:spLocks noGrp="1"/>
          </p:cNvSpPr>
          <p:nvPr>
            <p:ph sz="quarter" idx="1"/>
          </p:nvPr>
        </p:nvSpPr>
        <p:spPr>
          <a:xfrm>
            <a:off x="612648" y="1600200"/>
            <a:ext cx="8153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dirty="0"/>
          </a:p>
        </p:txBody>
      </p:sp>
      <p:sp>
        <p:nvSpPr>
          <p:cNvPr id="12" name="Date Placeholder 11"/>
          <p:cNvSpPr>
            <a:spLocks noGrp="1"/>
          </p:cNvSpPr>
          <p:nvPr>
            <p:ph type="dt" sz="half" idx="10"/>
          </p:nvPr>
        </p:nvSpPr>
        <p:spPr/>
        <p:txBody>
          <a:bodyPr/>
          <a:lstStyle/>
          <a:p>
            <a:fld id="{B6DED3D3-6235-4F4C-B439-DF277FB555A7}" type="datetime8">
              <a:rPr lang="en-US" smtClean="0"/>
              <a:pPr/>
              <a:t>10/14/16 12:26 PM</a:t>
            </a:fld>
            <a:endParaRPr lang="en-US" dirty="0"/>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pPr algn="ctr"/>
            <a:fld id="{1AD93096-5B34-4342-9326-69289CEAE4C2}" type="slidenum">
              <a:rPr lang="en-US" smtClean="0"/>
              <a:pPr algn="ctr"/>
              <a:t>‹#›</a:t>
            </a:fld>
            <a:endParaRPr lang="en-US" sz="2400" dirty="0">
              <a:solidFill>
                <a:srgbClr val="FFFFFF"/>
              </a:solidFill>
            </a:endParaRPr>
          </a:p>
        </p:txBody>
      </p:sp>
      <p:sp>
        <p:nvSpPr>
          <p:cNvPr id="14" name="Footer Placeholder 13"/>
          <p:cNvSpPr>
            <a:spLocks noGrp="1"/>
          </p:cNvSpPr>
          <p:nvPr>
            <p:ph type="ftr" sz="quarter" idx="12"/>
          </p:nvPr>
        </p:nvSpPr>
        <p:spPr/>
        <p:txBody>
          <a:body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5"/>
          </p:nvPr>
        </p:nvSpPr>
        <p:spPr/>
        <p:txBody>
          <a:bodyPr rtlCol="0"/>
          <a:lstStyle/>
          <a:p>
            <a:fld id="{3B5F1E3E-4B2F-4895-B65E-28B2E64F39F6}" type="datetime8">
              <a:rPr lang="en-US" smtClean="0"/>
              <a:pPr/>
              <a:t>10/14/16 12:26 PM</a:t>
            </a:fld>
            <a:endParaRPr lang="en-US" dirty="0"/>
          </a:p>
        </p:txBody>
      </p:sp>
      <p:sp>
        <p:nvSpPr>
          <p:cNvPr id="10" name="Slide Number Placeholder 9"/>
          <p:cNvSpPr>
            <a:spLocks noGrp="1"/>
          </p:cNvSpPr>
          <p:nvPr>
            <p:ph type="sldNum" sz="quarter" idx="16"/>
          </p:nvPr>
        </p:nvSpPr>
        <p:spPr/>
        <p:txBody>
          <a:bodyPr rtlCol="0"/>
          <a:lstStyle/>
          <a:p>
            <a:pPr algn="ctr"/>
            <a:fld id="{1AD93096-5B34-4342-9326-69289CEAE4C2}" type="slidenum">
              <a:rPr lang="en-US" smtClean="0"/>
              <a:pPr algn="ctr"/>
              <a:t>‹#›</a:t>
            </a:fld>
            <a:endParaRPr lang="en-US" dirty="0"/>
          </a:p>
        </p:txBody>
      </p:sp>
      <p:sp>
        <p:nvSpPr>
          <p:cNvPr id="12" name="Footer Placeholder 11"/>
          <p:cNvSpPr>
            <a:spLocks noGrp="1"/>
          </p:cNvSpPr>
          <p:nvPr>
            <p:ph type="ftr" sz="quarter" idx="17"/>
          </p:nvPr>
        </p:nvSpPr>
        <p:spPr/>
        <p:txBody>
          <a:bodyPr rtlCol="0"/>
          <a:lstStyle/>
          <a:p>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lang="en-US" smtClean="0"/>
              <a:t>Click to edit Master title style</a:t>
            </a:r>
            <a:endParaRPr lang="en-US" dirty="0"/>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Date Placeholder 9"/>
          <p:cNvSpPr>
            <a:spLocks noGrp="1"/>
          </p:cNvSpPr>
          <p:nvPr>
            <p:ph type="dt" sz="half" idx="15"/>
          </p:nvPr>
        </p:nvSpPr>
        <p:spPr/>
        <p:txBody>
          <a:bodyPr rtlCol="0"/>
          <a:lstStyle/>
          <a:p>
            <a:fld id="{63085435-8225-4333-BFFA-0096413F0D76}" type="datetime8">
              <a:rPr lang="en-US" smtClean="0"/>
              <a:pPr/>
              <a:t>10/14/16 12:26 PM</a:t>
            </a:fld>
            <a:endParaRPr lang="en-US" dirty="0"/>
          </a:p>
        </p:txBody>
      </p:sp>
      <p:sp>
        <p:nvSpPr>
          <p:cNvPr id="12" name="Slide Number Placeholder 11"/>
          <p:cNvSpPr>
            <a:spLocks noGrp="1"/>
          </p:cNvSpPr>
          <p:nvPr>
            <p:ph type="sldNum" sz="quarter" idx="16"/>
          </p:nvPr>
        </p:nvSpPr>
        <p:spPr/>
        <p:txBody>
          <a:bodyPr rtlCol="0"/>
          <a:lstStyle/>
          <a:p>
            <a:pPr algn="ctr"/>
            <a:fld id="{1AD93096-5B34-4342-9326-69289CEAE4C2}" type="slidenum">
              <a:rPr lang="en-US" smtClean="0"/>
              <a:pPr algn="ctr"/>
              <a:t>‹#›</a:t>
            </a:fld>
            <a:endParaRPr lang="en-US" dirty="0"/>
          </a:p>
        </p:txBody>
      </p:sp>
      <p:sp>
        <p:nvSpPr>
          <p:cNvPr id="14" name="Footer Placeholder 13"/>
          <p:cNvSpPr>
            <a:spLocks noGrp="1"/>
          </p:cNvSpPr>
          <p:nvPr>
            <p:ph type="ftr" sz="quarter" idx="17"/>
          </p:nvPr>
        </p:nvSpPr>
        <p:spPr/>
        <p:txBody>
          <a:bodyPr rtlCol="0"/>
          <a:lstStyle/>
          <a:p>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83C494-2A87-468C-A21B-CB14FB9ABB00}" type="datetime8">
              <a:rPr lang="en-US" smtClean="0"/>
              <a:pPr/>
              <a:t>10/14/16 12:26 PM</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1AD93096-5B34-4342-9326-69289CEAE4C2}" type="slidenum">
              <a:rPr lang="en-US" smtClean="0"/>
              <a:pPr/>
              <a:t>‹#›</a:t>
            </a:fld>
            <a:endParaRPr lang="en-US" dirty="0">
              <a:solidFill>
                <a:srgbClr val="FFFFFF"/>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180FA0-5B31-4864-A2BB-719EA5A679C6}" type="datetime8">
              <a:rPr lang="en-US" smtClean="0"/>
              <a:pPr/>
              <a:t>10/14/16 12:26 PM</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1AD93096-5B34-4342-9326-69289CEAE4C2}" type="slidenum">
              <a:rPr lang="en-US" smtClean="0"/>
              <a:pPr/>
              <a:t>‹#›</a:t>
            </a:fld>
            <a:endParaRPr lang="en-US" dirty="0">
              <a:solidFill>
                <a:schemeClr val="tx2"/>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4BECC0C8-36B8-442A-833D-B6AACE86BB77}" type="datetime8">
              <a:rPr lang="en-US" smtClean="0"/>
              <a:pPr/>
              <a:t>10/14/16 12:26 PM</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1AD93096-5B34-4342-9326-69289CEAE4C2}" type="slidenum">
              <a:rPr lang="en-US" smtClean="0"/>
              <a:pPr/>
              <a:t>‹#›</a:t>
            </a:fld>
            <a:endParaRPr lang="en-US" dirty="0">
              <a:solidFill>
                <a:srgbClr val="FFFFFF"/>
              </a:solidFill>
            </a:endParaRPr>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descr="sm_book.png"/>
          <p:cNvPicPr>
            <a:picLocks noChangeAspect="1"/>
          </p:cNvPicPr>
          <p:nvPr userDrawn="1"/>
        </p:nvPicPr>
        <p:blipFill>
          <a:blip r:embed="rId2" cstate="print"/>
          <a:stretch>
            <a:fillRect/>
          </a:stretch>
        </p:blipFill>
        <p:spPr>
          <a:xfrm>
            <a:off x="612648" y="1755648"/>
            <a:ext cx="1615307" cy="1688453"/>
          </a:xfrm>
          <a:prstGeom prst="rect">
            <a:avLst/>
          </a:prstGeom>
          <a:ln w="50800" cap="sq" cmpd="dbl">
            <a:solidFill>
              <a:schemeClr val="accent2"/>
            </a:solidFill>
            <a:miter lim="800000"/>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lang="en-US" smtClean="0"/>
              <a:t>Click to edit Master title style</a:t>
            </a:r>
            <a:endParaRPr lang="en-US" dirty="0"/>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12" name="Date Placeholder 11"/>
          <p:cNvSpPr>
            <a:spLocks noGrp="1"/>
          </p:cNvSpPr>
          <p:nvPr>
            <p:ph type="dt" sz="half" idx="10"/>
          </p:nvPr>
        </p:nvSpPr>
        <p:spPr>
          <a:xfrm>
            <a:off x="6248400" y="6248400"/>
            <a:ext cx="2667000" cy="365125"/>
          </a:xfrm>
        </p:spPr>
        <p:txBody>
          <a:bodyPr rtlCol="0"/>
          <a:lstStyle/>
          <a:p>
            <a:fld id="{51E20EC5-AC53-4169-941E-EDF10CD23748}" type="datetime8">
              <a:rPr lang="en-US" smtClean="0"/>
              <a:pPr/>
              <a:t>10/14/16 12:26 PM</a:t>
            </a:fld>
            <a:endParaRPr lang="en-US" dirty="0"/>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pPr algn="ctr"/>
            <a:fld id="{1AD93096-5B34-4342-9326-69289CEAE4C2}" type="slidenum">
              <a:rPr lang="en-US" smtClean="0"/>
              <a:pPr algn="ctr"/>
              <a:t>‹#›</a:t>
            </a:fld>
            <a:endParaRPr lang="en-US" sz="2800" dirty="0"/>
          </a:p>
        </p:txBody>
      </p:sp>
      <p:sp>
        <p:nvSpPr>
          <p:cNvPr id="14" name="Footer Placeholder 13"/>
          <p:cNvSpPr>
            <a:spLocks noGrp="1"/>
          </p:cNvSpPr>
          <p:nvPr>
            <p:ph type="ftr" sz="quarter" idx="12"/>
          </p:nvPr>
        </p:nvSpPr>
        <p:spPr>
          <a:xfrm>
            <a:off x="1600200" y="6248206"/>
            <a:ext cx="4572000" cy="365125"/>
          </a:xfrm>
        </p:spPr>
        <p:txBody>
          <a:bodyPr rtlCol="0"/>
          <a:lstStyle/>
          <a:p>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lang="en-US" dirty="0"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lang="en-US" smtClean="0"/>
              <a:t>Click to edit Master title style</a:t>
            </a:r>
            <a:endParaRPr lang="en-US" dirty="0"/>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a:defRPr sz="1400">
                <a:solidFill>
                  <a:schemeClr val="tx2"/>
                </a:solidFill>
              </a:defRPr>
            </a:lvl1pPr>
          </a:lstStyle>
          <a:p>
            <a:fld id="{8D3816DF-213E-421B-92D3-C068DBB023D6}" type="datetime8">
              <a:rPr lang="en-US" smtClean="0">
                <a:solidFill>
                  <a:schemeClr val="tx2"/>
                </a:solidFill>
              </a:rPr>
              <a:pPr/>
              <a:t>10/14/16 12:26 PM</a:t>
            </a:fld>
            <a:endParaRPr lang="en-US" sz="1400" dirty="0">
              <a:solidFill>
                <a:schemeClr val="tx2"/>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a:defRPr sz="1400">
                <a:solidFill>
                  <a:schemeClr val="tx2"/>
                </a:solidFill>
              </a:defRPr>
            </a:lvl1pPr>
          </a:lstStyle>
          <a:p>
            <a:pPr algn="r"/>
            <a:endParaRPr lang="en-US" sz="1400" dirty="0">
              <a:solidFill>
                <a:schemeClr val="tx2"/>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a:defRPr sz="1400" b="1">
                <a:solidFill>
                  <a:srgbClr val="FFFFFF"/>
                </a:solidFill>
              </a:defRPr>
            </a:lvl1pPr>
          </a:lstStyle>
          <a:p>
            <a:pPr algn="ctr"/>
            <a:fld id="{72AC53DF-4216-466D-99A7-94400E6C2A25}" type="slidenum">
              <a:rPr lang="en-US" sz="1200" smtClean="0">
                <a:solidFill>
                  <a:schemeClr val="tx2"/>
                </a:solidFill>
              </a:rPr>
              <a:pPr algn="ctr"/>
              <a:t>‹#›</a:t>
            </a:fld>
            <a:endParaRPr lang="en-US" sz="1400" b="1"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rtl="0" eaLnBrk="1" latinLnBrk="0" hangingPunct="1">
        <a:spcBef>
          <a:spcPct val="0"/>
        </a:spcBef>
        <a:buNone/>
        <a:defRPr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3.xml"/><Relationship Id="rId5" Type="http://schemas.openxmlformats.org/officeDocument/2006/relationships/image" Target="../media/image8.png"/><Relationship Id="rId1" Type="http://schemas.microsoft.com/office/2007/relationships/media" Target="../media/media1.mp4"/><Relationship Id="rId2" Type="http://schemas.openxmlformats.org/officeDocument/2006/relationships/video" Target="../media/media1.mp4"/></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ctrTitle"/>
          </p:nvPr>
        </p:nvSpPr>
        <p:spPr>
          <a:xfrm>
            <a:off x="1524000" y="3962400"/>
            <a:ext cx="7239000" cy="1828800"/>
          </a:xfrm>
        </p:spPr>
        <p:txBody>
          <a:bodyPr>
            <a:normAutofit fontScale="90000"/>
          </a:bodyPr>
          <a:lstStyle/>
          <a:p>
            <a:r>
              <a:rPr lang="en-US" dirty="0" smtClean="0"/>
              <a:t>Parenting For Permanency</a:t>
            </a:r>
            <a:br>
              <a:rPr lang="en-US" dirty="0" smtClean="0"/>
            </a:br>
            <a:r>
              <a:rPr lang="en-US" dirty="0" smtClean="0"/>
              <a:t>Child Welfare Overview</a:t>
            </a:r>
            <a:endParaRPr lang="en-US" dirty="0"/>
          </a:p>
        </p:txBody>
      </p:sp>
      <p:sp>
        <p:nvSpPr>
          <p:cNvPr id="3" name="Rectangle 2"/>
          <p:cNvSpPr>
            <a:spLocks noGrp="1"/>
          </p:cNvSpPr>
          <p:nvPr>
            <p:ph type="subTitle" idx="1"/>
          </p:nvPr>
        </p:nvSpPr>
        <p:spPr/>
        <p:txBody>
          <a:bodyPr>
            <a:normAutofit fontScale="85000" lnSpcReduction="20000"/>
          </a:bodyPr>
          <a:lstStyle/>
          <a:p>
            <a:r>
              <a:rPr lang="en-US" dirty="0" smtClean="0"/>
              <a:t/>
            </a:r>
            <a:br>
              <a:rPr lang="en-US" dirty="0" smtClean="0"/>
            </a:br>
            <a:r>
              <a:rPr lang="en-US" sz="2800" dirty="0" smtClean="0"/>
              <a:t>Pre-Service Training </a:t>
            </a:r>
            <a:endParaRPr lang="en-US" sz="3500" dirty="0" smtClean="0"/>
          </a:p>
        </p:txBody>
      </p:sp>
      <p:pic>
        <p:nvPicPr>
          <p:cNvPr id="1026" name="Picture 2" descr="C:\Users\Betty L Hanna\AppData\Local\Microsoft\Windows\Temporary Internet Files\Content.IE5\3C2ASFD3\MP90044849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228600"/>
            <a:ext cx="3505200" cy="3366836"/>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05400" y="247651"/>
            <a:ext cx="3883166" cy="25908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Improvements to Out of Home Care</a:t>
            </a:r>
            <a:endParaRPr lang="en-US" dirty="0"/>
          </a:p>
        </p:txBody>
      </p:sp>
      <p:sp>
        <p:nvSpPr>
          <p:cNvPr id="3" name="Content Placeholder 2"/>
          <p:cNvSpPr>
            <a:spLocks noGrp="1"/>
          </p:cNvSpPr>
          <p:nvPr>
            <p:ph sz="quarter" idx="1"/>
          </p:nvPr>
        </p:nvSpPr>
        <p:spPr/>
        <p:txBody>
          <a:bodyPr>
            <a:normAutofit lnSpcReduction="10000"/>
          </a:bodyPr>
          <a:lstStyle/>
          <a:p>
            <a:r>
              <a:rPr lang="en-US" b="1" dirty="0" smtClean="0"/>
              <a:t>Out of Home Care Prior to 1997</a:t>
            </a:r>
            <a:r>
              <a:rPr lang="en-US" dirty="0" smtClean="0"/>
              <a:t>:</a:t>
            </a:r>
          </a:p>
          <a:p>
            <a:pPr lvl="1">
              <a:buFont typeface="Wingdings" charset="2"/>
              <a:buChar char="Ø"/>
            </a:pPr>
            <a:r>
              <a:rPr lang="en-US" sz="3200" dirty="0" smtClean="0"/>
              <a:t>Laws protected the rights of biological parents</a:t>
            </a:r>
          </a:p>
          <a:p>
            <a:pPr lvl="1">
              <a:buFont typeface="Wingdings" charset="2"/>
              <a:buChar char="Ø"/>
            </a:pPr>
            <a:r>
              <a:rPr lang="en-US" sz="3200" dirty="0" smtClean="0"/>
              <a:t>Children were at higher risk of reoccurring abuse </a:t>
            </a:r>
          </a:p>
          <a:p>
            <a:pPr lvl="1">
              <a:buFont typeface="Wingdings" charset="2"/>
              <a:buChar char="Ø"/>
            </a:pPr>
            <a:r>
              <a:rPr lang="en-US" sz="3200" dirty="0" smtClean="0"/>
              <a:t>Children were being raised in foster care or group home settings</a:t>
            </a:r>
          </a:p>
          <a:p>
            <a:pPr lvl="1">
              <a:buFont typeface="Wingdings" charset="2"/>
              <a:buChar char="Ø"/>
            </a:pPr>
            <a:r>
              <a:rPr lang="en-US" sz="3200" dirty="0" smtClean="0"/>
              <a:t>Youth were aging out of the system with no transitional plans </a:t>
            </a:r>
            <a:endParaRPr lang="en-US" sz="3200" dirty="0"/>
          </a:p>
        </p:txBody>
      </p:sp>
    </p:spTree>
    <p:extLst>
      <p:ext uri="{BB962C8B-B14F-4D97-AF65-F5344CB8AC3E}">
        <p14:creationId xmlns:p14="http://schemas.microsoft.com/office/powerpoint/2010/main" val="31421864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base">
              <a:spcAft>
                <a:spcPct val="0"/>
              </a:spcAft>
            </a:pPr>
            <a:r>
              <a:rPr lang="en-US" dirty="0" smtClean="0">
                <a:solidFill>
                  <a:schemeClr val="tx1"/>
                </a:solidFill>
              </a:rPr>
              <a:t/>
            </a:r>
            <a:br>
              <a:rPr lang="en-US" dirty="0" smtClean="0">
                <a:solidFill>
                  <a:schemeClr val="tx1"/>
                </a:solidFill>
              </a:rPr>
            </a:br>
            <a:r>
              <a:rPr lang="en-US" dirty="0" smtClean="0">
                <a:solidFill>
                  <a:schemeClr val="tx1"/>
                </a:solidFill>
              </a:rPr>
              <a:t>Improvements to Out of Home Care</a:t>
            </a:r>
            <a:r>
              <a:rPr lang="en-US" sz="4800" dirty="0" smtClean="0">
                <a:solidFill>
                  <a:schemeClr val="tx1"/>
                </a:solidFill>
              </a:rPr>
              <a:t/>
            </a:r>
            <a:br>
              <a:rPr lang="en-US" sz="4800" dirty="0" smtClean="0">
                <a:solidFill>
                  <a:schemeClr val="tx1"/>
                </a:solidFill>
              </a:rPr>
            </a:br>
            <a:endParaRPr lang="en-US" dirty="0">
              <a:solidFill>
                <a:schemeClr val="tx1"/>
              </a:solidFill>
            </a:endParaRPr>
          </a:p>
        </p:txBody>
      </p:sp>
      <p:sp>
        <p:nvSpPr>
          <p:cNvPr id="8" name="Content Placeholder 7"/>
          <p:cNvSpPr>
            <a:spLocks noGrp="1"/>
          </p:cNvSpPr>
          <p:nvPr>
            <p:ph sz="quarter" idx="1"/>
          </p:nvPr>
        </p:nvSpPr>
        <p:spPr/>
        <p:txBody>
          <a:bodyPr>
            <a:normAutofit/>
          </a:bodyPr>
          <a:lstStyle/>
          <a:p>
            <a:pPr fontAlgn="base">
              <a:lnSpc>
                <a:spcPct val="90000"/>
              </a:lnSpc>
              <a:spcBef>
                <a:spcPct val="50000"/>
              </a:spcBef>
              <a:spcAft>
                <a:spcPct val="0"/>
              </a:spcAft>
            </a:pPr>
            <a:r>
              <a:rPr lang="en-US" sz="3100" dirty="0" smtClean="0"/>
              <a:t>Adoptions and Safe Families Act of 1997:</a:t>
            </a:r>
          </a:p>
          <a:p>
            <a:pPr lvl="1" fontAlgn="base">
              <a:lnSpc>
                <a:spcPct val="90000"/>
              </a:lnSpc>
              <a:spcBef>
                <a:spcPct val="50000"/>
              </a:spcBef>
              <a:spcAft>
                <a:spcPct val="0"/>
              </a:spcAft>
              <a:buFont typeface="Wingdings" charset="2"/>
              <a:buChar char="Ø"/>
            </a:pPr>
            <a:r>
              <a:rPr lang="en-US" sz="2800" dirty="0"/>
              <a:t>P</a:t>
            </a:r>
            <a:r>
              <a:rPr lang="en-US" sz="2800" dirty="0" smtClean="0"/>
              <a:t>rioritized the </a:t>
            </a:r>
            <a:r>
              <a:rPr lang="en-US" sz="2800" b="1" u="sng" dirty="0"/>
              <a:t>S</a:t>
            </a:r>
            <a:r>
              <a:rPr lang="en-US" sz="2800" b="1" u="sng" dirty="0" smtClean="0"/>
              <a:t>afety of Children</a:t>
            </a:r>
          </a:p>
          <a:p>
            <a:pPr lvl="1" fontAlgn="base">
              <a:lnSpc>
                <a:spcPct val="90000"/>
              </a:lnSpc>
              <a:spcBef>
                <a:spcPct val="50000"/>
              </a:spcBef>
              <a:spcAft>
                <a:spcPct val="0"/>
              </a:spcAft>
              <a:buFont typeface="Wingdings" charset="2"/>
              <a:buChar char="Ø"/>
            </a:pPr>
            <a:r>
              <a:rPr lang="en-US" sz="2800" dirty="0"/>
              <a:t>E</a:t>
            </a:r>
            <a:r>
              <a:rPr lang="en-US" sz="2800" dirty="0" smtClean="0"/>
              <a:t>nforced that foster care is to be </a:t>
            </a:r>
            <a:r>
              <a:rPr lang="en-US" sz="2800" b="1" u="sng" dirty="0"/>
              <a:t>T</a:t>
            </a:r>
            <a:r>
              <a:rPr lang="en-US" sz="2800" b="1" u="sng" dirty="0" smtClean="0"/>
              <a:t>emporary</a:t>
            </a:r>
            <a:endParaRPr lang="en-US" sz="2800" b="1" u="sng" dirty="0"/>
          </a:p>
          <a:p>
            <a:pPr lvl="1" fontAlgn="base">
              <a:lnSpc>
                <a:spcPct val="90000"/>
              </a:lnSpc>
              <a:spcBef>
                <a:spcPct val="50000"/>
              </a:spcBef>
              <a:spcAft>
                <a:spcPct val="0"/>
              </a:spcAft>
              <a:buFont typeface="Wingdings" charset="2"/>
              <a:buChar char="Ø"/>
            </a:pPr>
            <a:r>
              <a:rPr lang="en-US" sz="2800" dirty="0" smtClean="0"/>
              <a:t>Required timelines for </a:t>
            </a:r>
            <a:r>
              <a:rPr lang="en-US" sz="2800" b="1" u="sng" dirty="0" smtClean="0"/>
              <a:t>Permanency Planning</a:t>
            </a:r>
          </a:p>
          <a:p>
            <a:pPr lvl="1" fontAlgn="base">
              <a:lnSpc>
                <a:spcPct val="90000"/>
              </a:lnSpc>
              <a:spcBef>
                <a:spcPct val="50000"/>
              </a:spcBef>
              <a:spcAft>
                <a:spcPct val="0"/>
              </a:spcAft>
              <a:buFont typeface="Wingdings" charset="2"/>
              <a:buChar char="Ø"/>
            </a:pPr>
            <a:r>
              <a:rPr lang="en-US" sz="2800" dirty="0" smtClean="0"/>
              <a:t>Permitted </a:t>
            </a:r>
            <a:r>
              <a:rPr lang="en-US" sz="2800" b="1" u="sng" dirty="0" smtClean="0"/>
              <a:t>Concurrent Planning</a:t>
            </a:r>
            <a:r>
              <a:rPr lang="en-US" sz="2800" dirty="0" smtClean="0"/>
              <a:t> to increase permanency outcomes for children</a:t>
            </a:r>
          </a:p>
          <a:p>
            <a:pPr lvl="1" fontAlgn="base">
              <a:lnSpc>
                <a:spcPct val="90000"/>
              </a:lnSpc>
              <a:spcBef>
                <a:spcPct val="50000"/>
              </a:spcBef>
              <a:spcAft>
                <a:spcPct val="0"/>
              </a:spcAft>
              <a:buFont typeface="Wingdings" charset="2"/>
              <a:buChar char="Ø"/>
            </a:pPr>
            <a:r>
              <a:rPr lang="en-US" sz="2800" dirty="0" smtClean="0"/>
              <a:t>Focused on better </a:t>
            </a:r>
            <a:r>
              <a:rPr lang="en-US" sz="2800" b="1" u="sng" dirty="0" smtClean="0"/>
              <a:t>Outcomes</a:t>
            </a:r>
            <a:r>
              <a:rPr lang="en-US" sz="2800" dirty="0" smtClean="0"/>
              <a:t> for children and families</a:t>
            </a:r>
          </a:p>
        </p:txBody>
      </p:sp>
      <p:sp>
        <p:nvSpPr>
          <p:cNvPr id="3" name="TextBox 2"/>
          <p:cNvSpPr txBox="1"/>
          <p:nvPr/>
        </p:nvSpPr>
        <p:spPr>
          <a:xfrm>
            <a:off x="8297333" y="728133"/>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880598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algn="ctr" eaLnBrk="1" hangingPunct="1"/>
            <a:r>
              <a:rPr lang="en-US" dirty="0" smtClean="0"/>
              <a:t>Permanency Planning</a:t>
            </a:r>
          </a:p>
        </p:txBody>
      </p:sp>
      <p:sp>
        <p:nvSpPr>
          <p:cNvPr id="3075" name="Rectangle 3"/>
          <p:cNvSpPr>
            <a:spLocks noGrp="1" noChangeArrowheads="1"/>
          </p:cNvSpPr>
          <p:nvPr>
            <p:ph type="body" idx="1"/>
          </p:nvPr>
        </p:nvSpPr>
        <p:spPr>
          <a:xfrm>
            <a:off x="457200" y="1600200"/>
            <a:ext cx="8229600" cy="5257800"/>
          </a:xfrm>
        </p:spPr>
        <p:txBody>
          <a:bodyPr>
            <a:normAutofit fontScale="92500" lnSpcReduction="10000"/>
          </a:bodyPr>
          <a:lstStyle/>
          <a:p>
            <a:pPr eaLnBrk="1" hangingPunct="1">
              <a:lnSpc>
                <a:spcPct val="90000"/>
              </a:lnSpc>
            </a:pPr>
            <a:r>
              <a:rPr lang="en-US" sz="3000" dirty="0" smtClean="0"/>
              <a:t>Is a key child welfare practice that promotes options for permanency for children and youth</a:t>
            </a:r>
          </a:p>
          <a:p>
            <a:pPr eaLnBrk="1" hangingPunct="1">
              <a:lnSpc>
                <a:spcPct val="90000"/>
              </a:lnSpc>
            </a:pPr>
            <a:endParaRPr lang="en-US" sz="3000" dirty="0" smtClean="0"/>
          </a:p>
          <a:p>
            <a:pPr eaLnBrk="1" hangingPunct="1">
              <a:lnSpc>
                <a:spcPct val="90000"/>
              </a:lnSpc>
            </a:pPr>
            <a:r>
              <a:rPr lang="en-US" sz="3000" dirty="0" smtClean="0"/>
              <a:t>The practice of permanency planning guides all </a:t>
            </a:r>
          </a:p>
          <a:p>
            <a:pPr marL="0" indent="0" eaLnBrk="1" hangingPunct="1">
              <a:lnSpc>
                <a:spcPct val="90000"/>
              </a:lnSpc>
              <a:buNone/>
            </a:pPr>
            <a:r>
              <a:rPr lang="en-US" sz="3000" dirty="0"/>
              <a:t> </a:t>
            </a:r>
            <a:r>
              <a:rPr lang="en-US" sz="3000" dirty="0" smtClean="0"/>
              <a:t>  social work casework planning and decision making</a:t>
            </a:r>
          </a:p>
          <a:p>
            <a:pPr eaLnBrk="1" hangingPunct="1">
              <a:lnSpc>
                <a:spcPct val="90000"/>
              </a:lnSpc>
            </a:pPr>
            <a:endParaRPr lang="en-US" sz="3000" dirty="0"/>
          </a:p>
          <a:p>
            <a:pPr eaLnBrk="1" hangingPunct="1">
              <a:lnSpc>
                <a:spcPct val="90000"/>
              </a:lnSpc>
            </a:pPr>
            <a:r>
              <a:rPr lang="en-US" sz="3000" dirty="0" smtClean="0"/>
              <a:t>Permanency Planning Includes:</a:t>
            </a:r>
          </a:p>
          <a:p>
            <a:pPr lvl="1">
              <a:lnSpc>
                <a:spcPct val="90000"/>
              </a:lnSpc>
              <a:buFont typeface="Arial"/>
              <a:buChar char="•"/>
            </a:pPr>
            <a:r>
              <a:rPr lang="en-US" sz="2700" dirty="0"/>
              <a:t>Family Engagement</a:t>
            </a:r>
          </a:p>
          <a:p>
            <a:pPr lvl="1">
              <a:lnSpc>
                <a:spcPct val="90000"/>
              </a:lnSpc>
              <a:buFont typeface="Arial"/>
              <a:buChar char="•"/>
            </a:pPr>
            <a:r>
              <a:rPr lang="en-US" sz="2700" dirty="0" smtClean="0"/>
              <a:t>Assessment of Safety &amp; Safety Planning</a:t>
            </a:r>
          </a:p>
          <a:p>
            <a:pPr lvl="1">
              <a:lnSpc>
                <a:spcPct val="90000"/>
              </a:lnSpc>
              <a:buFont typeface="Arial"/>
              <a:buChar char="•"/>
            </a:pPr>
            <a:r>
              <a:rPr lang="en-US" sz="2700" dirty="0" smtClean="0"/>
              <a:t>Placement Decisions</a:t>
            </a:r>
            <a:r>
              <a:rPr lang="en-US" sz="2700" dirty="0"/>
              <a:t> </a:t>
            </a:r>
            <a:r>
              <a:rPr lang="en-US" sz="2700" dirty="0" smtClean="0"/>
              <a:t>(Maintenance or Reunification)</a:t>
            </a:r>
          </a:p>
          <a:p>
            <a:pPr lvl="1">
              <a:lnSpc>
                <a:spcPct val="90000"/>
              </a:lnSpc>
              <a:buFont typeface="Arial"/>
              <a:buChar char="•"/>
            </a:pPr>
            <a:r>
              <a:rPr lang="en-US" sz="2700" dirty="0" smtClean="0"/>
              <a:t>Family Finding</a:t>
            </a:r>
          </a:p>
          <a:p>
            <a:pPr lvl="1">
              <a:lnSpc>
                <a:spcPct val="90000"/>
              </a:lnSpc>
              <a:buFont typeface="Arial"/>
              <a:buChar char="•"/>
            </a:pPr>
            <a:r>
              <a:rPr lang="en-US" sz="2700" dirty="0" smtClean="0"/>
              <a:t>Concurrent Planning</a:t>
            </a:r>
          </a:p>
        </p:txBody>
      </p:sp>
    </p:spTree>
    <p:extLst>
      <p:ext uri="{BB962C8B-B14F-4D97-AF65-F5344CB8AC3E}">
        <p14:creationId xmlns:p14="http://schemas.microsoft.com/office/powerpoint/2010/main" val="28978171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Concurrent Planning</a:t>
            </a:r>
            <a:endParaRPr lang="en-US" dirty="0"/>
          </a:p>
        </p:txBody>
      </p:sp>
      <p:sp>
        <p:nvSpPr>
          <p:cNvPr id="3" name="Content Placeholder 2"/>
          <p:cNvSpPr>
            <a:spLocks noGrp="1"/>
          </p:cNvSpPr>
          <p:nvPr>
            <p:ph sz="quarter" idx="1"/>
          </p:nvPr>
        </p:nvSpPr>
        <p:spPr>
          <a:xfrm>
            <a:off x="612648" y="1600200"/>
            <a:ext cx="8153400" cy="5105400"/>
          </a:xfrm>
        </p:spPr>
        <p:txBody>
          <a:bodyPr>
            <a:normAutofit/>
          </a:bodyPr>
          <a:lstStyle/>
          <a:p>
            <a:r>
              <a:rPr lang="en-US" dirty="0" smtClean="0"/>
              <a:t>Is a key child welfare practice that aims to reduce delays in children and youth obtaining permanency through making progress towards both primary and secondary options for permanency:</a:t>
            </a:r>
          </a:p>
          <a:p>
            <a:pPr lvl="1">
              <a:buFont typeface="Arial"/>
              <a:buChar char="•"/>
            </a:pPr>
            <a:r>
              <a:rPr lang="en-US" dirty="0" smtClean="0"/>
              <a:t>Reunification with Bio Parents (Primary)</a:t>
            </a:r>
          </a:p>
          <a:p>
            <a:pPr lvl="2">
              <a:buFont typeface="Wingdings" charset="2"/>
              <a:buChar char="Ø"/>
            </a:pPr>
            <a:r>
              <a:rPr lang="en-US" dirty="0" smtClean="0"/>
              <a:t>Custodial or Non-Custodial</a:t>
            </a:r>
          </a:p>
          <a:p>
            <a:pPr lvl="1">
              <a:buFont typeface="Arial"/>
              <a:buChar char="•"/>
            </a:pPr>
            <a:r>
              <a:rPr lang="en-US" dirty="0" smtClean="0"/>
              <a:t>Adoption (Secondary)</a:t>
            </a:r>
          </a:p>
          <a:p>
            <a:pPr lvl="2">
              <a:buFont typeface="Wingdings" charset="2"/>
              <a:buChar char="Ø"/>
            </a:pPr>
            <a:r>
              <a:rPr lang="en-US" dirty="0" smtClean="0"/>
              <a:t>Relatives or Foster Family Agency (FFA)</a:t>
            </a:r>
            <a:endParaRPr lang="en-US" dirty="0"/>
          </a:p>
          <a:p>
            <a:pPr lvl="1">
              <a:buFont typeface="Arial"/>
              <a:buChar char="•"/>
            </a:pPr>
            <a:r>
              <a:rPr lang="en-US" dirty="0" smtClean="0"/>
              <a:t>Legal Guardianship (Secondary)</a:t>
            </a:r>
          </a:p>
          <a:p>
            <a:pPr lvl="2">
              <a:buFont typeface="Wingdings" charset="2"/>
              <a:buChar char="Ø"/>
            </a:pPr>
            <a:r>
              <a:rPr lang="en-US" dirty="0" smtClean="0"/>
              <a:t>Resource Families</a:t>
            </a:r>
          </a:p>
        </p:txBody>
      </p:sp>
    </p:spTree>
    <p:extLst>
      <p:ext uri="{BB962C8B-B14F-4D97-AF65-F5344CB8AC3E}">
        <p14:creationId xmlns:p14="http://schemas.microsoft.com/office/powerpoint/2010/main" val="27541296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Types of Permanency</a:t>
            </a:r>
            <a:endParaRPr lang="en-US" dirty="0"/>
          </a:p>
        </p:txBody>
      </p:sp>
      <p:sp>
        <p:nvSpPr>
          <p:cNvPr id="6" name="Content Placeholder 5"/>
          <p:cNvSpPr>
            <a:spLocks noGrp="1"/>
          </p:cNvSpPr>
          <p:nvPr>
            <p:ph sz="quarter" idx="2"/>
          </p:nvPr>
        </p:nvSpPr>
        <p:spPr/>
        <p:txBody>
          <a:bodyPr/>
          <a:lstStyle/>
          <a:p>
            <a:r>
              <a:rPr lang="en-US" dirty="0" smtClean="0"/>
              <a:t>Reunification </a:t>
            </a:r>
          </a:p>
          <a:p>
            <a:r>
              <a:rPr lang="en-US" dirty="0" smtClean="0"/>
              <a:t>Adoption</a:t>
            </a:r>
          </a:p>
          <a:p>
            <a:r>
              <a:rPr lang="en-US" dirty="0" smtClean="0"/>
              <a:t>Legal Guardianship</a:t>
            </a:r>
            <a:endParaRPr lang="en-US" dirty="0"/>
          </a:p>
        </p:txBody>
      </p:sp>
      <p:sp>
        <p:nvSpPr>
          <p:cNvPr id="8" name="Content Placeholder 7"/>
          <p:cNvSpPr>
            <a:spLocks noGrp="1"/>
          </p:cNvSpPr>
          <p:nvPr>
            <p:ph sz="quarter" idx="4"/>
          </p:nvPr>
        </p:nvSpPr>
        <p:spPr/>
        <p:txBody>
          <a:bodyPr>
            <a:normAutofit/>
          </a:bodyPr>
          <a:lstStyle/>
          <a:p>
            <a:r>
              <a:rPr lang="en-US" dirty="0" smtClean="0"/>
              <a:t>Someone to trust</a:t>
            </a:r>
          </a:p>
          <a:p>
            <a:r>
              <a:rPr lang="en-US" dirty="0" smtClean="0"/>
              <a:t>Someone to call on when in need of help</a:t>
            </a:r>
          </a:p>
          <a:p>
            <a:r>
              <a:rPr lang="en-US" dirty="0" smtClean="0"/>
              <a:t>Someone to visit during the holidays</a:t>
            </a:r>
          </a:p>
          <a:p>
            <a:r>
              <a:rPr lang="en-US" dirty="0" smtClean="0"/>
              <a:t>Someone to provide guidance and support</a:t>
            </a:r>
          </a:p>
          <a:p>
            <a:endParaRPr lang="en-US" dirty="0"/>
          </a:p>
        </p:txBody>
      </p:sp>
      <p:sp>
        <p:nvSpPr>
          <p:cNvPr id="5" name="Text Placeholder 4"/>
          <p:cNvSpPr>
            <a:spLocks noGrp="1"/>
          </p:cNvSpPr>
          <p:nvPr>
            <p:ph type="body" sz="quarter" idx="1"/>
          </p:nvPr>
        </p:nvSpPr>
        <p:spPr/>
        <p:txBody>
          <a:bodyPr>
            <a:normAutofit/>
          </a:bodyPr>
          <a:lstStyle/>
          <a:p>
            <a:pPr algn="ctr"/>
            <a:r>
              <a:rPr lang="en-US" sz="2800" dirty="0" smtClean="0"/>
              <a:t>Legal Permanency</a:t>
            </a:r>
            <a:endParaRPr lang="en-US" sz="2800" dirty="0"/>
          </a:p>
        </p:txBody>
      </p:sp>
      <p:sp>
        <p:nvSpPr>
          <p:cNvPr id="7" name="Text Placeholder 6"/>
          <p:cNvSpPr>
            <a:spLocks noGrp="1"/>
          </p:cNvSpPr>
          <p:nvPr>
            <p:ph type="body" sz="quarter" idx="3"/>
          </p:nvPr>
        </p:nvSpPr>
        <p:spPr/>
        <p:txBody>
          <a:bodyPr>
            <a:normAutofit/>
          </a:bodyPr>
          <a:lstStyle/>
          <a:p>
            <a:r>
              <a:rPr lang="en-US" sz="2800" dirty="0" smtClean="0"/>
              <a:t>Emotional Permanency</a:t>
            </a:r>
            <a:endParaRPr lang="en-US" sz="2800" dirty="0"/>
          </a:p>
        </p:txBody>
      </p:sp>
    </p:spTree>
    <p:extLst>
      <p:ext uri="{BB962C8B-B14F-4D97-AF65-F5344CB8AC3E}">
        <p14:creationId xmlns:p14="http://schemas.microsoft.com/office/powerpoint/2010/main" val="31675005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Autofit/>
          </a:bodyPr>
          <a:lstStyle/>
          <a:p>
            <a:pPr algn="ctr" eaLnBrk="1" hangingPunct="1"/>
            <a:r>
              <a:rPr lang="en-US" sz="3600" dirty="0" smtClean="0"/>
              <a:t>Why Long-Term Fostering is </a:t>
            </a:r>
            <a:br>
              <a:rPr lang="en-US" sz="3600" dirty="0" smtClean="0"/>
            </a:br>
            <a:r>
              <a:rPr lang="en-US" sz="3600" dirty="0" smtClean="0"/>
              <a:t>Discouraged as an option for Permanency</a:t>
            </a:r>
          </a:p>
        </p:txBody>
      </p:sp>
      <p:sp>
        <p:nvSpPr>
          <p:cNvPr id="5123" name="Rectangle 3"/>
          <p:cNvSpPr>
            <a:spLocks noGrp="1" noChangeArrowheads="1"/>
          </p:cNvSpPr>
          <p:nvPr>
            <p:ph type="body" idx="1"/>
          </p:nvPr>
        </p:nvSpPr>
        <p:spPr>
          <a:xfrm>
            <a:off x="457200" y="1600200"/>
            <a:ext cx="8229600" cy="5257800"/>
          </a:xfrm>
        </p:spPr>
        <p:txBody>
          <a:bodyPr>
            <a:normAutofit/>
          </a:bodyPr>
          <a:lstStyle/>
          <a:p>
            <a:pPr eaLnBrk="1" hangingPunct="1">
              <a:lnSpc>
                <a:spcPct val="90000"/>
              </a:lnSpc>
            </a:pPr>
            <a:r>
              <a:rPr lang="en-US" dirty="0" smtClean="0"/>
              <a:t>Foster Care is meant to be </a:t>
            </a:r>
            <a:r>
              <a:rPr lang="en-US" b="1" u="sng" dirty="0" smtClean="0"/>
              <a:t>Temporary</a:t>
            </a:r>
          </a:p>
          <a:p>
            <a:pPr eaLnBrk="1" hangingPunct="1">
              <a:lnSpc>
                <a:spcPct val="90000"/>
              </a:lnSpc>
            </a:pPr>
            <a:r>
              <a:rPr lang="en-US" dirty="0" smtClean="0"/>
              <a:t>Fostering is not a legal commitment and therefore increases the risk for multiple placement changes</a:t>
            </a:r>
          </a:p>
          <a:p>
            <a:pPr eaLnBrk="1" hangingPunct="1">
              <a:lnSpc>
                <a:spcPct val="90000"/>
              </a:lnSpc>
            </a:pPr>
            <a:r>
              <a:rPr lang="en-US" dirty="0" smtClean="0"/>
              <a:t>Placement changes interfere with daily living and social emotional development</a:t>
            </a:r>
          </a:p>
          <a:p>
            <a:pPr eaLnBrk="1" hangingPunct="1">
              <a:lnSpc>
                <a:spcPct val="90000"/>
              </a:lnSpc>
            </a:pPr>
            <a:r>
              <a:rPr lang="en-US" dirty="0" smtClean="0"/>
              <a:t>Children with multiple placements are at greater risk for stigmas and labeling in the foster care system</a:t>
            </a:r>
          </a:p>
          <a:p>
            <a:pPr eaLnBrk="1" hangingPunct="1">
              <a:lnSpc>
                <a:spcPct val="90000"/>
              </a:lnSpc>
            </a:pPr>
            <a:r>
              <a:rPr lang="en-US" dirty="0" smtClean="0"/>
              <a:t>Stigmas and Labels place youth at greater risk of aging out of the foster care system with no form of legal or emotional permanency</a:t>
            </a:r>
          </a:p>
          <a:p>
            <a:pPr eaLnBrk="1" hangingPunct="1">
              <a:lnSpc>
                <a:spcPct val="90000"/>
              </a:lnSpc>
            </a:pPr>
            <a:endParaRPr lang="en-US" dirty="0" smtClean="0"/>
          </a:p>
          <a:p>
            <a:pPr eaLnBrk="1" hangingPunct="1">
              <a:lnSpc>
                <a:spcPct val="90000"/>
              </a:lnSpc>
            </a:pPr>
            <a:endParaRPr lang="en-US" dirty="0" smtClean="0"/>
          </a:p>
        </p:txBody>
      </p:sp>
    </p:spTree>
    <p:extLst>
      <p:ext uri="{BB962C8B-B14F-4D97-AF65-F5344CB8AC3E}">
        <p14:creationId xmlns:p14="http://schemas.microsoft.com/office/powerpoint/2010/main" val="32758746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Video: Children In Foster Care</a:t>
            </a:r>
            <a:endParaRPr lang="en-US" dirty="0"/>
          </a:p>
        </p:txBody>
      </p:sp>
      <p:pic>
        <p:nvPicPr>
          <p:cNvPr id="4" name="Children in Foster Care.mp4">
            <a:hlinkClick r:id="" action="ppaction://media"/>
          </p:cNvPr>
          <p:cNvPicPr>
            <a:picLocks noGrp="1" noChangeAspect="1"/>
          </p:cNvPicPr>
          <p:nvPr>
            <p:ph sz="quarter" idx="1"/>
            <a:videoFile r:link="rId2"/>
            <p:extLst>
              <p:ext uri="{DAA4B4D4-6D71-4841-9C94-3DE7FCFB9230}">
                <p14:media xmlns:p14="http://schemas.microsoft.com/office/powerpoint/2010/main" r:embed="rId1"/>
              </p:ext>
            </p:extLst>
          </p:nvPr>
        </p:nvPicPr>
        <p:blipFill>
          <a:blip r:embed="rId5"/>
          <a:stretch>
            <a:fillRect/>
          </a:stretch>
        </p:blipFill>
        <p:spPr>
          <a:xfrm>
            <a:off x="1692275" y="1600200"/>
            <a:ext cx="5994400" cy="4495800"/>
          </a:xfrm>
        </p:spPr>
      </p:pic>
    </p:spTree>
    <p:extLst>
      <p:ext uri="{BB962C8B-B14F-4D97-AF65-F5344CB8AC3E}">
        <p14:creationId xmlns:p14="http://schemas.microsoft.com/office/powerpoint/2010/main" val="28672560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normAutofit/>
          </a:bodyPr>
          <a:lstStyle/>
          <a:p>
            <a:r>
              <a:rPr lang="en-US" sz="3600" dirty="0" smtClean="0"/>
              <a:t>Case Vignette: Concurrent Planning</a:t>
            </a:r>
            <a:endParaRPr lang="en-US" sz="3600" dirty="0"/>
          </a:p>
        </p:txBody>
      </p:sp>
      <p:sp>
        <p:nvSpPr>
          <p:cNvPr id="2" name="Title 1"/>
          <p:cNvSpPr>
            <a:spLocks noGrp="1"/>
          </p:cNvSpPr>
          <p:nvPr>
            <p:ph type="title"/>
          </p:nvPr>
        </p:nvSpPr>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Activity</a:t>
            </a:r>
            <a:br>
              <a:rPr lang="en-US" dirty="0" smtClean="0"/>
            </a:br>
            <a:r>
              <a:rPr lang="en-US" dirty="0"/>
              <a:t/>
            </a:r>
            <a:br>
              <a:rPr lang="en-US" dirty="0"/>
            </a:br>
            <a:r>
              <a:rPr lang="en-US" dirty="0"/>
              <a:t/>
            </a:r>
            <a:br>
              <a:rPr lang="en-US" dirty="0"/>
            </a:br>
            <a:r>
              <a:rPr lang="en-US" dirty="0" smtClean="0"/>
              <a:t/>
            </a:r>
            <a:br>
              <a:rPr lang="en-US" dirty="0" smtClean="0"/>
            </a:br>
            <a:endParaRPr lang="en-US" dirty="0"/>
          </a:p>
        </p:txBody>
      </p:sp>
    </p:spTree>
    <p:extLst>
      <p:ext uri="{BB962C8B-B14F-4D97-AF65-F5344CB8AC3E}">
        <p14:creationId xmlns:p14="http://schemas.microsoft.com/office/powerpoint/2010/main" val="13421841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Next Time</a:t>
            </a:r>
            <a:endParaRPr lang="en-US" dirty="0"/>
          </a:p>
        </p:txBody>
      </p:sp>
      <p:sp>
        <p:nvSpPr>
          <p:cNvPr id="3" name="Content Placeholder 2"/>
          <p:cNvSpPr>
            <a:spLocks noGrp="1"/>
          </p:cNvSpPr>
          <p:nvPr>
            <p:ph sz="quarter" idx="1"/>
          </p:nvPr>
        </p:nvSpPr>
        <p:spPr/>
        <p:txBody>
          <a:bodyPr/>
          <a:lstStyle/>
          <a:p>
            <a:pPr lvl="1"/>
            <a:r>
              <a:rPr lang="en-US" sz="2800" dirty="0"/>
              <a:t>Members of the Professional Team </a:t>
            </a:r>
            <a:endParaRPr lang="en-US" sz="4000" dirty="0"/>
          </a:p>
          <a:p>
            <a:pPr lvl="1"/>
            <a:r>
              <a:rPr lang="en-US" sz="2800" dirty="0"/>
              <a:t>Cultural Humility</a:t>
            </a:r>
            <a:endParaRPr lang="en-US" sz="4000" dirty="0"/>
          </a:p>
          <a:p>
            <a:pPr lvl="1"/>
            <a:r>
              <a:rPr lang="en-US" sz="2800" dirty="0"/>
              <a:t>Personal </a:t>
            </a:r>
            <a:r>
              <a:rPr lang="en-US" sz="2800" dirty="0" smtClean="0"/>
              <a:t>Rights</a:t>
            </a:r>
            <a:endParaRPr lang="en-US" sz="4000" dirty="0"/>
          </a:p>
          <a:p>
            <a:pPr lvl="1"/>
            <a:r>
              <a:rPr lang="en-US" sz="2800" dirty="0"/>
              <a:t>Prudent Parent Standard</a:t>
            </a:r>
            <a:endParaRPr lang="en-US" sz="4000" dirty="0"/>
          </a:p>
          <a:p>
            <a:pPr lvl="1"/>
            <a:r>
              <a:rPr lang="en-US" sz="2800" dirty="0"/>
              <a:t>Confidentiality</a:t>
            </a:r>
            <a:endParaRPr lang="en-US" sz="4000" dirty="0"/>
          </a:p>
          <a:p>
            <a:pPr lvl="1"/>
            <a:r>
              <a:rPr lang="en-US" sz="2800" dirty="0"/>
              <a:t>Visitation Practice</a:t>
            </a:r>
            <a:endParaRPr lang="en-US" sz="4000" dirty="0"/>
          </a:p>
          <a:p>
            <a:pPr lvl="1"/>
            <a:r>
              <a:rPr lang="en-US" sz="2800" dirty="0"/>
              <a:t>Case Vignette</a:t>
            </a:r>
            <a:endParaRPr lang="en-US" sz="4000" dirty="0"/>
          </a:p>
          <a:p>
            <a:endParaRPr lang="en-US" dirty="0" smtClean="0"/>
          </a:p>
        </p:txBody>
      </p:sp>
    </p:spTree>
    <p:extLst>
      <p:ext uri="{BB962C8B-B14F-4D97-AF65-F5344CB8AC3E}">
        <p14:creationId xmlns:p14="http://schemas.microsoft.com/office/powerpoint/2010/main" val="25517726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normAutofit fontScale="90000"/>
          </a:bodyPr>
          <a:lstStyle/>
          <a:p>
            <a:r>
              <a:rPr lang="en-US" dirty="0"/>
              <a:t> </a:t>
            </a:r>
            <a:br>
              <a:rPr lang="en-US" dirty="0"/>
            </a:br>
            <a:r>
              <a:rPr lang="en-US" sz="4000" dirty="0" smtClean="0"/>
              <a:t>Activity: Introductions</a:t>
            </a:r>
            <a:endParaRPr lang="en-US" sz="4000" dirty="0"/>
          </a:p>
        </p:txBody>
      </p:sp>
      <p:sp>
        <p:nvSpPr>
          <p:cNvPr id="3" name="Content Placeholder 2"/>
          <p:cNvSpPr>
            <a:spLocks noGrp="1"/>
          </p:cNvSpPr>
          <p:nvPr>
            <p:ph sz="quarter" idx="1"/>
          </p:nvPr>
        </p:nvSpPr>
        <p:spPr/>
        <p:txBody>
          <a:bodyPr/>
          <a:lstStyle/>
          <a:p>
            <a:r>
              <a:rPr lang="en-US" dirty="0"/>
              <a:t>Participant Name Tents</a:t>
            </a:r>
          </a:p>
          <a:p>
            <a:r>
              <a:rPr lang="en-US" dirty="0"/>
              <a:t>Training Team Introductions</a:t>
            </a:r>
          </a:p>
          <a:p>
            <a:r>
              <a:rPr lang="en-US" dirty="0"/>
              <a:t>Participant Introductions:</a:t>
            </a:r>
          </a:p>
          <a:p>
            <a:pPr lvl="1"/>
            <a:r>
              <a:rPr lang="en-US" dirty="0"/>
              <a:t>Your Name</a:t>
            </a:r>
          </a:p>
          <a:p>
            <a:pPr lvl="1"/>
            <a:r>
              <a:rPr lang="en-US" dirty="0"/>
              <a:t>What Inspired Your Decision To Become A</a:t>
            </a:r>
          </a:p>
          <a:p>
            <a:pPr marL="365760" lvl="1" indent="0">
              <a:buNone/>
            </a:pPr>
            <a:r>
              <a:rPr lang="en-US" dirty="0"/>
              <a:t>   Resource Family? </a:t>
            </a:r>
          </a:p>
          <a:p>
            <a:pPr lvl="1"/>
            <a:r>
              <a:rPr lang="en-US" dirty="0"/>
              <a:t>Have You Cared For A Relative or Foster Youth In The Past?</a:t>
            </a:r>
          </a:p>
          <a:p>
            <a:pPr lvl="1"/>
            <a:r>
              <a:rPr lang="en-US" dirty="0"/>
              <a:t>What Are You Hoping To Learn From This </a:t>
            </a:r>
            <a:r>
              <a:rPr lang="en-US" dirty="0" smtClean="0"/>
              <a:t>Training?</a:t>
            </a:r>
            <a:endParaRPr lang="en-US" dirty="0"/>
          </a:p>
        </p:txBody>
      </p:sp>
    </p:spTree>
    <p:extLst>
      <p:ext uri="{BB962C8B-B14F-4D97-AF65-F5344CB8AC3E}">
        <p14:creationId xmlns:p14="http://schemas.microsoft.com/office/powerpoint/2010/main" val="2589674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half" idx="2"/>
          </p:nvPr>
        </p:nvSpPr>
        <p:spPr>
          <a:xfrm>
            <a:off x="1600200" y="5486400"/>
            <a:ext cx="7315200" cy="990600"/>
          </a:xfrm>
        </p:spPr>
        <p:txBody>
          <a:bodyPr>
            <a:noAutofit/>
          </a:bodyPr>
          <a:lstStyle/>
          <a:p>
            <a:r>
              <a:rPr lang="en-US" sz="2800" dirty="0" smtClean="0"/>
              <a:t>How do you want to be treated in this training? How will you treat others? </a:t>
            </a:r>
          </a:p>
          <a:p>
            <a:endParaRPr lang="en-US" sz="2800" dirty="0"/>
          </a:p>
        </p:txBody>
      </p:sp>
      <p:sp>
        <p:nvSpPr>
          <p:cNvPr id="2" name="Title 1"/>
          <p:cNvSpPr>
            <a:spLocks noGrp="1"/>
          </p:cNvSpPr>
          <p:nvPr>
            <p:ph type="title"/>
          </p:nvPr>
        </p:nvSpPr>
        <p:spPr/>
        <p:txBody>
          <a:bodyPr>
            <a:normAutofit/>
          </a:bodyPr>
          <a:lstStyle/>
          <a:p>
            <a:r>
              <a:rPr lang="en-US" dirty="0" smtClean="0"/>
              <a:t>Discussion of Group Agreements</a:t>
            </a:r>
            <a:endParaRPr lang="en-US" dirty="0"/>
          </a:p>
        </p:txBody>
      </p:sp>
      <p:pic>
        <p:nvPicPr>
          <p:cNvPr id="4" name="Content Placeholder 3" descr="ls012786.png"/>
          <p:cNvPicPr>
            <a:picLocks noGrp="1" noChangeAspect="1"/>
          </p:cNvPicPr>
          <p:nvPr>
            <p:ph type="pic" idx="1"/>
          </p:nvPr>
        </p:nvPicPr>
        <p:blipFill>
          <a:blip r:embed="rId3">
            <a:extLst>
              <a:ext uri="{28A0092B-C50C-407E-A947-70E740481C1C}">
                <a14:useLocalDpi xmlns:a14="http://schemas.microsoft.com/office/drawing/2010/main" val="0"/>
              </a:ext>
            </a:extLst>
          </a:blip>
          <a:srcRect t="8484" b="8484"/>
          <a:stretch>
            <a:fillRect/>
          </a:stretch>
        </p:blipFill>
        <p:spPr>
          <a:prstGeom prst="rect">
            <a:avLst/>
          </a:prstGeom>
        </p:spPr>
      </p:pic>
    </p:spTree>
    <p:extLst>
      <p:ext uri="{BB962C8B-B14F-4D97-AF65-F5344CB8AC3E}">
        <p14:creationId xmlns:p14="http://schemas.microsoft.com/office/powerpoint/2010/main" val="2479775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sz="quarter" idx="1"/>
          </p:nvPr>
        </p:nvSpPr>
        <p:spPr/>
        <p:txBody>
          <a:bodyPr>
            <a:normAutofit/>
          </a:bodyPr>
          <a:lstStyle/>
          <a:p>
            <a:pPr lvl="1"/>
            <a:r>
              <a:rPr lang="en-US" sz="2800" dirty="0"/>
              <a:t>Resource Family Approval </a:t>
            </a:r>
            <a:endParaRPr lang="en-US" sz="2800" dirty="0" smtClean="0"/>
          </a:p>
          <a:p>
            <a:pPr lvl="1"/>
            <a:r>
              <a:rPr lang="en-US" sz="2800" dirty="0" smtClean="0"/>
              <a:t>Child </a:t>
            </a:r>
            <a:r>
              <a:rPr lang="en-US" sz="2800" dirty="0"/>
              <a:t>Welfare </a:t>
            </a:r>
            <a:r>
              <a:rPr lang="en-US" sz="2800" dirty="0" smtClean="0"/>
              <a:t>Services</a:t>
            </a:r>
          </a:p>
          <a:p>
            <a:pPr lvl="1"/>
            <a:r>
              <a:rPr lang="en-US" sz="2800" dirty="0" smtClean="0"/>
              <a:t>Safety</a:t>
            </a:r>
            <a:r>
              <a:rPr lang="en-US" sz="2800" dirty="0"/>
              <a:t>, Permanency &amp; Well-being</a:t>
            </a:r>
            <a:endParaRPr lang="en-US" sz="4000" dirty="0"/>
          </a:p>
          <a:p>
            <a:pPr lvl="1"/>
            <a:r>
              <a:rPr lang="en-US" sz="2800" dirty="0"/>
              <a:t>Types of Permanency</a:t>
            </a:r>
            <a:endParaRPr lang="en-US" sz="4000" dirty="0"/>
          </a:p>
          <a:p>
            <a:pPr lvl="1"/>
            <a:r>
              <a:rPr lang="en-US" sz="2800" dirty="0"/>
              <a:t>Concurrent Planning</a:t>
            </a:r>
            <a:endParaRPr lang="en-US" sz="4000" dirty="0"/>
          </a:p>
          <a:p>
            <a:pPr lvl="1"/>
            <a:r>
              <a:rPr lang="en-US" sz="2800" dirty="0"/>
              <a:t>Case Vignette</a:t>
            </a:r>
            <a:endParaRPr lang="en-US" sz="4000" dirty="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Overview: Resource Family Approval</a:t>
            </a:r>
            <a:endParaRPr lang="en-US" dirty="0"/>
          </a:p>
        </p:txBody>
      </p:sp>
      <p:sp>
        <p:nvSpPr>
          <p:cNvPr id="5" name="Content Placeholder 4"/>
          <p:cNvSpPr>
            <a:spLocks noGrp="1"/>
          </p:cNvSpPr>
          <p:nvPr>
            <p:ph sz="quarter" idx="1"/>
          </p:nvPr>
        </p:nvSpPr>
        <p:spPr/>
        <p:txBody>
          <a:bodyPr>
            <a:normAutofit/>
          </a:bodyPr>
          <a:lstStyle/>
          <a:p>
            <a:endParaRPr lang="en-US" dirty="0"/>
          </a:p>
        </p:txBody>
      </p:sp>
      <p:sp>
        <p:nvSpPr>
          <p:cNvPr id="6" name="Content Placeholder 5"/>
          <p:cNvSpPr>
            <a:spLocks noGrp="1"/>
          </p:cNvSpPr>
          <p:nvPr>
            <p:ph sz="quarter" idx="2"/>
          </p:nvPr>
        </p:nvSpPr>
        <p:spPr/>
        <p:txBody>
          <a:bodyPr>
            <a:noAutofit/>
          </a:bodyPr>
          <a:lstStyle/>
          <a:p>
            <a:r>
              <a:rPr lang="en-US" sz="1800" dirty="0"/>
              <a:t>Implementation of a unified, family-friendly, and child-centered approval process</a:t>
            </a:r>
          </a:p>
          <a:p>
            <a:r>
              <a:rPr lang="en-US" sz="1800" dirty="0"/>
              <a:t>Aims to eliminate duplication, coordinate approval standards, and provide comprehensive assessments on all prospective resource families</a:t>
            </a:r>
          </a:p>
          <a:p>
            <a:r>
              <a:rPr lang="en-US" sz="1800" dirty="0"/>
              <a:t>One time approval for fostering, legal guardianship, and/or adoption</a:t>
            </a:r>
          </a:p>
          <a:p>
            <a:r>
              <a:rPr lang="en-US" sz="1800" dirty="0"/>
              <a:t>Enhances equity in supportive services and </a:t>
            </a:r>
            <a:r>
              <a:rPr lang="en-US" sz="1800" dirty="0" smtClean="0"/>
              <a:t>resources</a:t>
            </a:r>
          </a:p>
          <a:p>
            <a:r>
              <a:rPr lang="en-US" sz="1800" dirty="0" smtClean="0"/>
              <a:t>Statewide Implementation: </a:t>
            </a:r>
          </a:p>
          <a:p>
            <a:pPr marL="365760" lvl="1" indent="0">
              <a:buNone/>
            </a:pPr>
            <a:r>
              <a:rPr lang="en-US" sz="1800" dirty="0" smtClean="0"/>
              <a:t>January 1, 2017</a:t>
            </a:r>
            <a:endParaRPr lang="en-US" sz="1800" dirty="0"/>
          </a:p>
        </p:txBody>
      </p:sp>
      <p:grpSp>
        <p:nvGrpSpPr>
          <p:cNvPr id="7" name="Group 6"/>
          <p:cNvGrpSpPr>
            <a:grpSpLocks/>
          </p:cNvGrpSpPr>
          <p:nvPr/>
        </p:nvGrpSpPr>
        <p:grpSpPr bwMode="auto">
          <a:xfrm>
            <a:off x="609600" y="1981200"/>
            <a:ext cx="3810000" cy="4378325"/>
            <a:chOff x="1381962" y="691114"/>
            <a:chExt cx="3947160" cy="4304812"/>
          </a:xfrm>
        </p:grpSpPr>
        <p:sp>
          <p:nvSpPr>
            <p:cNvPr id="8" name="Oval 7"/>
            <p:cNvSpPr/>
            <p:nvPr/>
          </p:nvSpPr>
          <p:spPr>
            <a:xfrm>
              <a:off x="1452268" y="696852"/>
              <a:ext cx="3637548" cy="1262099"/>
            </a:xfrm>
            <a:prstGeom prst="ellipse">
              <a:avLst/>
            </a:pr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9" name="Down Arrow 8"/>
            <p:cNvSpPr/>
            <p:nvPr/>
          </p:nvSpPr>
          <p:spPr>
            <a:xfrm>
              <a:off x="2924118" y="3789391"/>
              <a:ext cx="704963" cy="450863"/>
            </a:xfrm>
            <a:prstGeom prst="downArrow">
              <a:avLst/>
            </a:prstGeom>
            <a:solidFill>
              <a:schemeClr val="accent1"/>
            </a:solidFill>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0" name="Freeform 9"/>
            <p:cNvSpPr/>
            <p:nvPr/>
          </p:nvSpPr>
          <p:spPr>
            <a:xfrm>
              <a:off x="1585639" y="4149765"/>
              <a:ext cx="3381919" cy="846161"/>
            </a:xfrm>
            <a:custGeom>
              <a:avLst/>
              <a:gdLst>
                <a:gd name="connsiteX0" fmla="*/ 0 w 3383280"/>
                <a:gd name="connsiteY0" fmla="*/ 0 h 845820"/>
                <a:gd name="connsiteX1" fmla="*/ 3383280 w 3383280"/>
                <a:gd name="connsiteY1" fmla="*/ 0 h 845820"/>
                <a:gd name="connsiteX2" fmla="*/ 3383280 w 3383280"/>
                <a:gd name="connsiteY2" fmla="*/ 845820 h 845820"/>
                <a:gd name="connsiteX3" fmla="*/ 0 w 3383280"/>
                <a:gd name="connsiteY3" fmla="*/ 845820 h 845820"/>
                <a:gd name="connsiteX4" fmla="*/ 0 w 3383280"/>
                <a:gd name="connsiteY4" fmla="*/ 0 h 845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3280" h="845820">
                  <a:moveTo>
                    <a:pt x="0" y="0"/>
                  </a:moveTo>
                  <a:lnTo>
                    <a:pt x="3383280" y="0"/>
                  </a:lnTo>
                  <a:lnTo>
                    <a:pt x="3383280" y="845820"/>
                  </a:lnTo>
                  <a:lnTo>
                    <a:pt x="0" y="84582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84912" tIns="184912" rIns="184912" bIns="184912" spcCol="1270" anchor="ctr"/>
            <a:lstStyle/>
            <a:p>
              <a:pPr algn="ctr" defTabSz="1155700">
                <a:lnSpc>
                  <a:spcPct val="90000"/>
                </a:lnSpc>
                <a:spcAft>
                  <a:spcPct val="35000"/>
                </a:spcAft>
                <a:defRPr/>
              </a:pPr>
              <a:r>
                <a:rPr lang="en-US" sz="2600" dirty="0"/>
                <a:t>Resource Family</a:t>
              </a:r>
            </a:p>
          </p:txBody>
        </p:sp>
        <p:sp>
          <p:nvSpPr>
            <p:cNvPr id="11" name="Freeform 10"/>
            <p:cNvSpPr/>
            <p:nvPr/>
          </p:nvSpPr>
          <p:spPr>
            <a:xfrm>
              <a:off x="2723996" y="2339367"/>
              <a:ext cx="1268616" cy="1268448"/>
            </a:xfrm>
            <a:custGeom>
              <a:avLst/>
              <a:gdLst>
                <a:gd name="connsiteX0" fmla="*/ 0 w 1268730"/>
                <a:gd name="connsiteY0" fmla="*/ 634365 h 1268730"/>
                <a:gd name="connsiteX1" fmla="*/ 634365 w 1268730"/>
                <a:gd name="connsiteY1" fmla="*/ 0 h 1268730"/>
                <a:gd name="connsiteX2" fmla="*/ 1268730 w 1268730"/>
                <a:gd name="connsiteY2" fmla="*/ 634365 h 1268730"/>
                <a:gd name="connsiteX3" fmla="*/ 634365 w 1268730"/>
                <a:gd name="connsiteY3" fmla="*/ 1268730 h 1268730"/>
                <a:gd name="connsiteX4" fmla="*/ 0 w 1268730"/>
                <a:gd name="connsiteY4" fmla="*/ 634365 h 1268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730" h="1268730">
                  <a:moveTo>
                    <a:pt x="0" y="634365"/>
                  </a:moveTo>
                  <a:cubicBezTo>
                    <a:pt x="0" y="284015"/>
                    <a:pt x="284015" y="0"/>
                    <a:pt x="634365" y="0"/>
                  </a:cubicBezTo>
                  <a:cubicBezTo>
                    <a:pt x="984715" y="0"/>
                    <a:pt x="1268730" y="284015"/>
                    <a:pt x="1268730" y="634365"/>
                  </a:cubicBezTo>
                  <a:cubicBezTo>
                    <a:pt x="1268730" y="984715"/>
                    <a:pt x="984715" y="1268730"/>
                    <a:pt x="634365" y="1268730"/>
                  </a:cubicBezTo>
                  <a:cubicBezTo>
                    <a:pt x="284015" y="1268730"/>
                    <a:pt x="0" y="984715"/>
                    <a:pt x="0" y="634365"/>
                  </a:cubicBezTo>
                  <a:close/>
                </a:path>
              </a:pathLst>
            </a:custGeom>
            <a:solidFill>
              <a:srgbClr val="00823B"/>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03581" tIns="203581" rIns="203581" bIns="203581" spcCol="1270" anchor="ctr"/>
            <a:lstStyle/>
            <a:p>
              <a:pPr algn="ctr" defTabSz="622300">
                <a:lnSpc>
                  <a:spcPct val="90000"/>
                </a:lnSpc>
                <a:spcAft>
                  <a:spcPct val="35000"/>
                </a:spcAft>
                <a:defRPr/>
              </a:pPr>
              <a:r>
                <a:rPr lang="en-US" sz="1400" dirty="0"/>
                <a:t>Relative </a:t>
              </a:r>
              <a:r>
                <a:rPr lang="en-US" sz="1400" dirty="0" smtClean="0"/>
                <a:t>/Non-Relative</a:t>
              </a:r>
            </a:p>
            <a:p>
              <a:pPr algn="ctr" defTabSz="622300">
                <a:lnSpc>
                  <a:spcPct val="90000"/>
                </a:lnSpc>
                <a:spcAft>
                  <a:spcPct val="35000"/>
                </a:spcAft>
                <a:defRPr/>
              </a:pPr>
              <a:r>
                <a:rPr lang="en-US" sz="1400" dirty="0" smtClean="0"/>
                <a:t>Caregiver</a:t>
              </a:r>
              <a:endParaRPr lang="en-US" sz="1400" dirty="0"/>
            </a:p>
          </p:txBody>
        </p:sp>
        <p:sp>
          <p:nvSpPr>
            <p:cNvPr id="12" name="Freeform 11"/>
            <p:cNvSpPr/>
            <p:nvPr/>
          </p:nvSpPr>
          <p:spPr>
            <a:xfrm>
              <a:off x="1866673" y="1104852"/>
              <a:ext cx="1268616" cy="1268448"/>
            </a:xfrm>
            <a:custGeom>
              <a:avLst/>
              <a:gdLst>
                <a:gd name="connsiteX0" fmla="*/ 0 w 1268730"/>
                <a:gd name="connsiteY0" fmla="*/ 634365 h 1268730"/>
                <a:gd name="connsiteX1" fmla="*/ 634365 w 1268730"/>
                <a:gd name="connsiteY1" fmla="*/ 0 h 1268730"/>
                <a:gd name="connsiteX2" fmla="*/ 1268730 w 1268730"/>
                <a:gd name="connsiteY2" fmla="*/ 634365 h 1268730"/>
                <a:gd name="connsiteX3" fmla="*/ 634365 w 1268730"/>
                <a:gd name="connsiteY3" fmla="*/ 1268730 h 1268730"/>
                <a:gd name="connsiteX4" fmla="*/ 0 w 1268730"/>
                <a:gd name="connsiteY4" fmla="*/ 634365 h 1268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730" h="1268730">
                  <a:moveTo>
                    <a:pt x="0" y="634365"/>
                  </a:moveTo>
                  <a:cubicBezTo>
                    <a:pt x="0" y="284015"/>
                    <a:pt x="284015" y="0"/>
                    <a:pt x="634365" y="0"/>
                  </a:cubicBezTo>
                  <a:cubicBezTo>
                    <a:pt x="984715" y="0"/>
                    <a:pt x="1268730" y="284015"/>
                    <a:pt x="1268730" y="634365"/>
                  </a:cubicBezTo>
                  <a:cubicBezTo>
                    <a:pt x="1268730" y="984715"/>
                    <a:pt x="984715" y="1268730"/>
                    <a:pt x="634365" y="1268730"/>
                  </a:cubicBezTo>
                  <a:cubicBezTo>
                    <a:pt x="284015" y="1268730"/>
                    <a:pt x="0" y="984715"/>
                    <a:pt x="0" y="634365"/>
                  </a:cubicBezTo>
                  <a:close/>
                </a:path>
              </a:pathLst>
            </a:cu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03581" tIns="203581" rIns="203581" bIns="203581" spcCol="1270" anchor="ctr"/>
            <a:lstStyle/>
            <a:p>
              <a:pPr algn="ctr" defTabSz="622300">
                <a:lnSpc>
                  <a:spcPct val="90000"/>
                </a:lnSpc>
                <a:spcAft>
                  <a:spcPct val="35000"/>
                </a:spcAft>
                <a:defRPr/>
              </a:pPr>
              <a:r>
                <a:rPr lang="en-US" sz="1400" dirty="0"/>
                <a:t>Foster Family </a:t>
              </a:r>
            </a:p>
          </p:txBody>
        </p:sp>
        <p:sp>
          <p:nvSpPr>
            <p:cNvPr id="13" name="Freeform 12"/>
            <p:cNvSpPr/>
            <p:nvPr/>
          </p:nvSpPr>
          <p:spPr>
            <a:xfrm>
              <a:off x="3355542" y="990796"/>
              <a:ext cx="1268617" cy="1268449"/>
            </a:xfrm>
            <a:custGeom>
              <a:avLst/>
              <a:gdLst>
                <a:gd name="connsiteX0" fmla="*/ 0 w 1268730"/>
                <a:gd name="connsiteY0" fmla="*/ 634365 h 1268730"/>
                <a:gd name="connsiteX1" fmla="*/ 634365 w 1268730"/>
                <a:gd name="connsiteY1" fmla="*/ 0 h 1268730"/>
                <a:gd name="connsiteX2" fmla="*/ 1268730 w 1268730"/>
                <a:gd name="connsiteY2" fmla="*/ 634365 h 1268730"/>
                <a:gd name="connsiteX3" fmla="*/ 634365 w 1268730"/>
                <a:gd name="connsiteY3" fmla="*/ 1268730 h 1268730"/>
                <a:gd name="connsiteX4" fmla="*/ 0 w 1268730"/>
                <a:gd name="connsiteY4" fmla="*/ 634365 h 1268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730" h="1268730">
                  <a:moveTo>
                    <a:pt x="0" y="634365"/>
                  </a:moveTo>
                  <a:cubicBezTo>
                    <a:pt x="0" y="284015"/>
                    <a:pt x="284015" y="0"/>
                    <a:pt x="634365" y="0"/>
                  </a:cubicBezTo>
                  <a:cubicBezTo>
                    <a:pt x="984715" y="0"/>
                    <a:pt x="1268730" y="284015"/>
                    <a:pt x="1268730" y="634365"/>
                  </a:cubicBezTo>
                  <a:cubicBezTo>
                    <a:pt x="1268730" y="984715"/>
                    <a:pt x="984715" y="1268730"/>
                    <a:pt x="634365" y="1268730"/>
                  </a:cubicBezTo>
                  <a:cubicBezTo>
                    <a:pt x="284015" y="1268730"/>
                    <a:pt x="0" y="984715"/>
                    <a:pt x="0" y="634365"/>
                  </a:cubicBezTo>
                  <a:close/>
                </a:path>
              </a:pathLst>
            </a:custGeom>
            <a:solidFill>
              <a:srgbClr val="9154D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03581" tIns="203581" rIns="203581" bIns="203581" spcCol="1270" anchor="ctr"/>
            <a:lstStyle/>
            <a:p>
              <a:pPr algn="ctr" defTabSz="622300">
                <a:lnSpc>
                  <a:spcPct val="90000"/>
                </a:lnSpc>
                <a:spcAft>
                  <a:spcPct val="35000"/>
                </a:spcAft>
                <a:defRPr/>
              </a:pPr>
              <a:r>
                <a:rPr lang="en-US" sz="1400" dirty="0"/>
                <a:t>Adoptive </a:t>
              </a:r>
            </a:p>
            <a:p>
              <a:pPr algn="ctr" defTabSz="622300">
                <a:lnSpc>
                  <a:spcPct val="90000"/>
                </a:lnSpc>
                <a:spcAft>
                  <a:spcPct val="35000"/>
                </a:spcAft>
                <a:defRPr/>
              </a:pPr>
              <a:r>
                <a:rPr lang="en-US" sz="1400" dirty="0"/>
                <a:t>Family</a:t>
              </a:r>
            </a:p>
          </p:txBody>
        </p:sp>
        <p:sp>
          <p:nvSpPr>
            <p:cNvPr id="14" name="Shape 13"/>
            <p:cNvSpPr/>
            <p:nvPr/>
          </p:nvSpPr>
          <p:spPr>
            <a:xfrm>
              <a:off x="1381962" y="691114"/>
              <a:ext cx="3947160" cy="3157629"/>
            </a:xfrm>
            <a:prstGeom prst="funnel">
              <a:avLst/>
            </a:prstGeom>
            <a:ln>
              <a:solidFill>
                <a:srgbClr val="0070C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spTree>
    <p:extLst>
      <p:ext uri="{BB962C8B-B14F-4D97-AF65-F5344CB8AC3E}">
        <p14:creationId xmlns:p14="http://schemas.microsoft.com/office/powerpoint/2010/main" val="3623250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3"/>
          <p:cNvSpPr>
            <a:spLocks noGrp="1"/>
          </p:cNvSpPr>
          <p:nvPr>
            <p:ph type="sldNum" sz="quarter" idx="12"/>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pitchFamily="34" charset="0"/>
              </a:defRPr>
            </a:lvl1pPr>
            <a:lvl2pPr marL="742950" indent="-285750" eaLnBrk="0" hangingPunct="0">
              <a:defRPr sz="3200">
                <a:solidFill>
                  <a:schemeClr val="tx1"/>
                </a:solidFill>
                <a:latin typeface="Arial" pitchFamily="34" charset="0"/>
              </a:defRPr>
            </a:lvl2pPr>
            <a:lvl3pPr marL="1143000" indent="-228600" eaLnBrk="0" hangingPunct="0">
              <a:defRPr sz="3200">
                <a:solidFill>
                  <a:schemeClr val="tx1"/>
                </a:solidFill>
                <a:latin typeface="Arial" pitchFamily="34" charset="0"/>
              </a:defRPr>
            </a:lvl3pPr>
            <a:lvl4pPr marL="1600200" indent="-228600" eaLnBrk="0" hangingPunct="0">
              <a:defRPr sz="3200">
                <a:solidFill>
                  <a:schemeClr val="tx1"/>
                </a:solidFill>
                <a:latin typeface="Arial" pitchFamily="34" charset="0"/>
              </a:defRPr>
            </a:lvl4pPr>
            <a:lvl5pPr marL="2057400" indent="-228600" eaLnBrk="0" hangingPunct="0">
              <a:defRPr sz="3200">
                <a:solidFill>
                  <a:schemeClr val="tx1"/>
                </a:solidFill>
                <a:latin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buChar char="n"/>
              <a:defRPr sz="3200">
                <a:solidFill>
                  <a:schemeClr val="tx1"/>
                </a:solidFill>
                <a:latin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buChar char="n"/>
              <a:defRPr sz="3200">
                <a:solidFill>
                  <a:schemeClr val="tx1"/>
                </a:solidFill>
                <a:latin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buChar char="n"/>
              <a:defRPr sz="3200">
                <a:solidFill>
                  <a:schemeClr val="tx1"/>
                </a:solidFill>
                <a:latin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buChar char="n"/>
              <a:defRPr sz="3200">
                <a:solidFill>
                  <a:schemeClr val="tx1"/>
                </a:solidFill>
                <a:latin typeface="Arial" pitchFamily="34" charset="0"/>
              </a:defRPr>
            </a:lvl9pPr>
          </a:lstStyle>
          <a:p>
            <a:pPr eaLnBrk="1" hangingPunct="1"/>
            <a:fld id="{A8438A71-6318-4F0A-8E12-D04DB006521C}" type="slidenum">
              <a:rPr lang="en-US" sz="1400" smtClean="0">
                <a:solidFill>
                  <a:schemeClr val="accent1"/>
                </a:solidFill>
              </a:rPr>
              <a:pPr eaLnBrk="1" hangingPunct="1"/>
              <a:t>6</a:t>
            </a:fld>
            <a:endParaRPr lang="en-US" sz="1400" dirty="0" smtClean="0">
              <a:solidFill>
                <a:schemeClr val="accent1"/>
              </a:solidFill>
            </a:endParaRPr>
          </a:p>
        </p:txBody>
      </p:sp>
      <p:sp>
        <p:nvSpPr>
          <p:cNvPr id="35843" name="Rectangle 2"/>
          <p:cNvSpPr>
            <a:spLocks noChangeArrowheads="1"/>
          </p:cNvSpPr>
          <p:nvPr/>
        </p:nvSpPr>
        <p:spPr bwMode="auto">
          <a:xfrm>
            <a:off x="0" y="762000"/>
            <a:ext cx="9118600" cy="39709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7" rIns="92075" bIns="46037">
            <a:spAutoFit/>
          </a:bodyPr>
          <a:lstStyle/>
          <a:p>
            <a:pPr algn="ctr">
              <a:buFont typeface="Wingdings" pitchFamily="2" charset="2"/>
              <a:buNone/>
            </a:pPr>
            <a:r>
              <a:rPr lang="en-US" sz="4000" dirty="0" smtClean="0">
                <a:latin typeface="Arial Black" pitchFamily="34" charset="0"/>
              </a:rPr>
              <a:t>THE GOAL </a:t>
            </a:r>
            <a:r>
              <a:rPr lang="en-US" sz="4000" dirty="0">
                <a:latin typeface="Arial Black" pitchFamily="34" charset="0"/>
              </a:rPr>
              <a:t>OF CHILD WELFARE IS TO </a:t>
            </a:r>
            <a:r>
              <a:rPr lang="en-US" sz="4000" dirty="0" smtClean="0">
                <a:latin typeface="Arial Black" pitchFamily="34" charset="0"/>
              </a:rPr>
              <a:t>ACHIEVE:</a:t>
            </a:r>
            <a:endParaRPr lang="en-US" dirty="0"/>
          </a:p>
          <a:p>
            <a:pPr algn="ctr">
              <a:buFont typeface="Wingdings" pitchFamily="2" charset="2"/>
              <a:buNone/>
            </a:pPr>
            <a:r>
              <a:rPr lang="en-US" sz="4400" dirty="0" smtClean="0">
                <a:solidFill>
                  <a:srgbClr val="FF0000"/>
                </a:solidFill>
              </a:rPr>
              <a:t>Safety</a:t>
            </a:r>
          </a:p>
          <a:p>
            <a:pPr algn="ctr"/>
            <a:r>
              <a:rPr lang="en-US" sz="4400" dirty="0" smtClean="0">
                <a:solidFill>
                  <a:srgbClr val="FF0000"/>
                </a:solidFill>
              </a:rPr>
              <a:t>Permanency</a:t>
            </a:r>
          </a:p>
          <a:p>
            <a:pPr algn="ctr"/>
            <a:r>
              <a:rPr lang="en-US" sz="4400" dirty="0" smtClean="0">
                <a:solidFill>
                  <a:srgbClr val="FF0000"/>
                </a:solidFill>
              </a:rPr>
              <a:t>Well-Being</a:t>
            </a:r>
            <a:r>
              <a:rPr lang="en-US" sz="4000" dirty="0"/>
              <a:t>	</a:t>
            </a:r>
            <a:endParaRPr lang="en-US" sz="4000" dirty="0" smtClean="0"/>
          </a:p>
          <a:p>
            <a:pPr algn="ctr">
              <a:buFont typeface="Wingdings" pitchFamily="2" charset="2"/>
              <a:buNone/>
            </a:pPr>
            <a:r>
              <a:rPr lang="en-US" sz="4000" b="1" dirty="0" smtClean="0"/>
              <a:t>FOR ALL </a:t>
            </a:r>
            <a:r>
              <a:rPr lang="en-US" sz="4000" b="1" u="sng" dirty="0" smtClean="0"/>
              <a:t>CHILDREN </a:t>
            </a:r>
            <a:r>
              <a:rPr lang="en-US" sz="4000" b="1" dirty="0" smtClean="0"/>
              <a:t>&amp; </a:t>
            </a:r>
            <a:r>
              <a:rPr lang="en-US" sz="4000" b="1" u="sng" dirty="0" smtClean="0"/>
              <a:t>FAMILIES</a:t>
            </a:r>
            <a:endParaRPr lang="en-US" sz="4000" u="sng" dirty="0"/>
          </a:p>
        </p:txBody>
      </p:sp>
    </p:spTree>
    <p:extLst>
      <p:ext uri="{BB962C8B-B14F-4D97-AF65-F5344CB8AC3E}">
        <p14:creationId xmlns:p14="http://schemas.microsoft.com/office/powerpoint/2010/main" val="11162067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auto">
              <a:spcAft>
                <a:spcPts val="0"/>
              </a:spcAft>
              <a:defRPr/>
            </a:pPr>
            <a:r>
              <a:rPr lang="en-US" dirty="0" smtClean="0"/>
              <a:t>When Does Child Welfare Services Intervene with Children and Families?</a:t>
            </a:r>
            <a:endParaRPr lang="en-US" dirty="0"/>
          </a:p>
        </p:txBody>
      </p:sp>
      <p:sp>
        <p:nvSpPr>
          <p:cNvPr id="29698" name="Content Placeholder 2"/>
          <p:cNvSpPr>
            <a:spLocks noGrp="1"/>
          </p:cNvSpPr>
          <p:nvPr>
            <p:ph idx="1"/>
          </p:nvPr>
        </p:nvSpPr>
        <p:spPr/>
        <p:txBody>
          <a:bodyPr>
            <a:normAutofit/>
          </a:bodyPr>
          <a:lstStyle/>
          <a:p>
            <a:r>
              <a:rPr lang="en-US" b="1" dirty="0" smtClean="0"/>
              <a:t>SAFETY Concerns In Response to Life Stressors:</a:t>
            </a:r>
          </a:p>
          <a:p>
            <a:pPr lvl="1"/>
            <a:r>
              <a:rPr lang="en-US" dirty="0"/>
              <a:t>Child Abuse &amp; </a:t>
            </a:r>
            <a:r>
              <a:rPr lang="en-US" dirty="0" smtClean="0"/>
              <a:t>Neglect</a:t>
            </a:r>
          </a:p>
          <a:p>
            <a:pPr lvl="1"/>
            <a:r>
              <a:rPr lang="en-US" dirty="0" smtClean="0"/>
              <a:t>Domestic Violence</a:t>
            </a:r>
          </a:p>
          <a:p>
            <a:pPr lvl="1"/>
            <a:r>
              <a:rPr lang="en-US" dirty="0"/>
              <a:t>In Utero Drug &amp; Alcohol </a:t>
            </a:r>
            <a:r>
              <a:rPr lang="en-US" dirty="0" smtClean="0"/>
              <a:t>Exposure</a:t>
            </a:r>
          </a:p>
          <a:p>
            <a:pPr lvl="1"/>
            <a:r>
              <a:rPr lang="en-US" dirty="0" smtClean="0"/>
              <a:t>Parental Substance Abuse</a:t>
            </a:r>
          </a:p>
          <a:p>
            <a:pPr lvl="1"/>
            <a:r>
              <a:rPr lang="en-US" dirty="0" smtClean="0"/>
              <a:t>Parental Criminal Activity </a:t>
            </a:r>
          </a:p>
          <a:p>
            <a:pPr lvl="1"/>
            <a:r>
              <a:rPr lang="en-US" dirty="0" smtClean="0"/>
              <a:t>Commercial Sexual Exploitation &amp; Pornography</a:t>
            </a:r>
          </a:p>
          <a:p>
            <a:pPr lvl="1"/>
            <a:r>
              <a:rPr lang="en-US" dirty="0" smtClean="0"/>
              <a:t>Homelessness &amp; Poverty*</a:t>
            </a:r>
            <a:endParaRPr lang="en-US" dirty="0"/>
          </a:p>
          <a:p>
            <a:pPr lvl="1"/>
            <a:endParaRPr lang="en-US" dirty="0" smtClean="0"/>
          </a:p>
        </p:txBody>
      </p:sp>
    </p:spTree>
    <p:extLst>
      <p:ext uri="{BB962C8B-B14F-4D97-AF65-F5344CB8AC3E}">
        <p14:creationId xmlns:p14="http://schemas.microsoft.com/office/powerpoint/2010/main" val="28687215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0"/>
            <a:ext cx="8153400" cy="1219200"/>
          </a:xfrm>
        </p:spPr>
        <p:txBody>
          <a:bodyPr>
            <a:normAutofit/>
          </a:bodyPr>
          <a:lstStyle/>
          <a:p>
            <a:pPr algn="ctr" fontAlgn="auto">
              <a:spcAft>
                <a:spcPts val="0"/>
              </a:spcAft>
              <a:defRPr/>
            </a:pPr>
            <a:r>
              <a:rPr lang="en-US" dirty="0" smtClean="0"/>
              <a:t> Safety, Permanency, &amp; Well-being</a:t>
            </a:r>
            <a:endParaRPr lang="en-US" dirty="0"/>
          </a:p>
        </p:txBody>
      </p:sp>
      <p:sp>
        <p:nvSpPr>
          <p:cNvPr id="30722" name="Content Placeholder 2"/>
          <p:cNvSpPr>
            <a:spLocks noGrp="1"/>
          </p:cNvSpPr>
          <p:nvPr>
            <p:ph idx="1"/>
          </p:nvPr>
        </p:nvSpPr>
        <p:spPr>
          <a:xfrm>
            <a:off x="609600" y="1676400"/>
            <a:ext cx="8153400" cy="4495800"/>
          </a:xfrm>
        </p:spPr>
        <p:txBody>
          <a:bodyPr>
            <a:normAutofit fontScale="92500" lnSpcReduction="10000"/>
          </a:bodyPr>
          <a:lstStyle/>
          <a:p>
            <a:pPr lvl="1"/>
            <a:r>
              <a:rPr lang="en-US" b="1" dirty="0" smtClean="0"/>
              <a:t>Safety:</a:t>
            </a:r>
          </a:p>
          <a:p>
            <a:pPr lvl="2">
              <a:buFont typeface="Wingdings" charset="2"/>
              <a:buChar char="Ø"/>
            </a:pPr>
            <a:r>
              <a:rPr lang="en-US" dirty="0" smtClean="0"/>
              <a:t>Offers </a:t>
            </a:r>
            <a:r>
              <a:rPr lang="en-US" dirty="0"/>
              <a:t>children and families a safe environment to heal, grow and develop in order to achieve </a:t>
            </a:r>
            <a:r>
              <a:rPr lang="en-US" dirty="0" smtClean="0"/>
              <a:t>reunification</a:t>
            </a:r>
            <a:endParaRPr lang="en-US" dirty="0"/>
          </a:p>
          <a:p>
            <a:pPr lvl="1"/>
            <a:r>
              <a:rPr lang="en-US" b="1" dirty="0" smtClean="0"/>
              <a:t>Permanency:</a:t>
            </a:r>
          </a:p>
          <a:p>
            <a:pPr lvl="2">
              <a:buFont typeface="Wingdings" charset="2"/>
              <a:buChar char="Ø"/>
            </a:pPr>
            <a:r>
              <a:rPr lang="en-US" dirty="0" smtClean="0"/>
              <a:t>Attempts to restabilize families and return children home </a:t>
            </a:r>
          </a:p>
          <a:p>
            <a:pPr lvl="2">
              <a:buFont typeface="Wingdings" charset="2"/>
              <a:buChar char="Ø"/>
            </a:pPr>
            <a:r>
              <a:rPr lang="en-US" dirty="0" smtClean="0"/>
              <a:t>Provides caring and supportive relationships to children and youth during time of removal and placement</a:t>
            </a:r>
          </a:p>
          <a:p>
            <a:pPr lvl="2">
              <a:buFont typeface="Wingdings" charset="2"/>
              <a:buChar char="Ø"/>
            </a:pPr>
            <a:r>
              <a:rPr lang="en-US" dirty="0" smtClean="0"/>
              <a:t>Allows children and youth the opportunity for permanent life long connections through legal guardianship or adoption</a:t>
            </a:r>
          </a:p>
          <a:p>
            <a:pPr lvl="1"/>
            <a:r>
              <a:rPr lang="en-US" b="1" dirty="0" smtClean="0"/>
              <a:t>Well-being:</a:t>
            </a:r>
          </a:p>
          <a:p>
            <a:pPr lvl="2">
              <a:buFont typeface="Wingdings" charset="2"/>
              <a:buChar char="Ø"/>
            </a:pPr>
            <a:r>
              <a:rPr lang="en-US" dirty="0" smtClean="0"/>
              <a:t>Provides for the physical, mental, social/emotional, spiritual, developmental, and educational needs of children and youth during their time in placement</a:t>
            </a:r>
          </a:p>
          <a:p>
            <a:pPr>
              <a:buFont typeface="Wingdings 2" pitchFamily="18" charset="2"/>
              <a:buNone/>
            </a:pPr>
            <a:endParaRPr lang="en-US" dirty="0" smtClean="0"/>
          </a:p>
        </p:txBody>
      </p:sp>
    </p:spTree>
    <p:extLst>
      <p:ext uri="{BB962C8B-B14F-4D97-AF65-F5344CB8AC3E}">
        <p14:creationId xmlns:p14="http://schemas.microsoft.com/office/powerpoint/2010/main" val="719143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Resource Family Support of </a:t>
            </a:r>
            <a:br>
              <a:rPr lang="en-US" dirty="0" smtClean="0"/>
            </a:br>
            <a:r>
              <a:rPr lang="en-US" dirty="0" smtClean="0"/>
              <a:t>Safety, Permanency &amp; Well-being:</a:t>
            </a:r>
            <a:endParaRPr lang="en-US" dirty="0"/>
          </a:p>
        </p:txBody>
      </p:sp>
      <p:sp>
        <p:nvSpPr>
          <p:cNvPr id="3" name="Content Placeholder 2"/>
          <p:cNvSpPr>
            <a:spLocks noGrp="1"/>
          </p:cNvSpPr>
          <p:nvPr>
            <p:ph sz="quarter" idx="1"/>
          </p:nvPr>
        </p:nvSpPr>
        <p:spPr/>
        <p:txBody>
          <a:bodyPr>
            <a:normAutofit/>
          </a:bodyPr>
          <a:lstStyle/>
          <a:p>
            <a:r>
              <a:rPr lang="en-US" dirty="0" smtClean="0"/>
              <a:t>Protecting and nurturing a child to relearn trust with an adult care provider</a:t>
            </a:r>
          </a:p>
          <a:p>
            <a:r>
              <a:rPr lang="en-US" dirty="0"/>
              <a:t>Supporting the ongoing relationships between children and their birth </a:t>
            </a:r>
            <a:r>
              <a:rPr lang="en-US" dirty="0" smtClean="0"/>
              <a:t>families</a:t>
            </a:r>
          </a:p>
          <a:p>
            <a:r>
              <a:rPr lang="en-US" dirty="0" smtClean="0"/>
              <a:t>Advocating for supportive services to meet the  developmental needs of children</a:t>
            </a:r>
          </a:p>
          <a:p>
            <a:r>
              <a:rPr lang="en-US" dirty="0" smtClean="0"/>
              <a:t>Providing life long support and care to children</a:t>
            </a:r>
          </a:p>
          <a:p>
            <a:r>
              <a:rPr lang="en-US" dirty="0" smtClean="0"/>
              <a:t>Working as a member of a professional team</a:t>
            </a:r>
          </a:p>
          <a:p>
            <a:endParaRPr lang="en-US" dirty="0"/>
          </a:p>
        </p:txBody>
      </p:sp>
    </p:spTree>
    <p:extLst>
      <p:ext uri="{BB962C8B-B14F-4D97-AF65-F5344CB8AC3E}">
        <p14:creationId xmlns:p14="http://schemas.microsoft.com/office/powerpoint/2010/main" val="84856558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AcademicPresentation2">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3534D3FD-D06A-455F-9219-F6CA2F50DB6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AcademicPresentation2</Template>
  <TotalTime>0</TotalTime>
  <Words>1719</Words>
  <Application>Microsoft Macintosh PowerPoint</Application>
  <PresentationFormat>On-screen Show (4:3)</PresentationFormat>
  <Paragraphs>168</Paragraphs>
  <Slides>18</Slides>
  <Notes>15</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Arial Black</vt:lpstr>
      <vt:lpstr>Calibri</vt:lpstr>
      <vt:lpstr>Tw Cen MT</vt:lpstr>
      <vt:lpstr>Wingdings</vt:lpstr>
      <vt:lpstr>Wingdings 2</vt:lpstr>
      <vt:lpstr>AcademicPresentation2</vt:lpstr>
      <vt:lpstr>Parenting For Permanency Child Welfare Overview</vt:lpstr>
      <vt:lpstr>  Activity: Introductions</vt:lpstr>
      <vt:lpstr>Discussion of Group Agreements</vt:lpstr>
      <vt:lpstr>Agenda</vt:lpstr>
      <vt:lpstr>Overview: Resource Family Approval</vt:lpstr>
      <vt:lpstr>PowerPoint Presentation</vt:lpstr>
      <vt:lpstr>When Does Child Welfare Services Intervene with Children and Families?</vt:lpstr>
      <vt:lpstr> Safety, Permanency, &amp; Well-being</vt:lpstr>
      <vt:lpstr>Resource Family Support of  Safety, Permanency &amp; Well-being:</vt:lpstr>
      <vt:lpstr>Improvements to Out of Home Care</vt:lpstr>
      <vt:lpstr> Improvements to Out of Home Care </vt:lpstr>
      <vt:lpstr>Permanency Planning</vt:lpstr>
      <vt:lpstr>Concurrent Planning</vt:lpstr>
      <vt:lpstr>Types of Permanency</vt:lpstr>
      <vt:lpstr>Why Long-Term Fostering is  Discouraged as an option for Permanency</vt:lpstr>
      <vt:lpstr>Video: Children In Foster Care</vt:lpstr>
      <vt:lpstr>    Activity    </vt:lpstr>
      <vt:lpstr>Next Time</vt:lpstr>
    </vt:vector>
  </TitlesOfParts>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2011-12-05T18:38:36Z</dcterms:created>
  <dcterms:modified xsi:type="dcterms:W3CDTF">2016-10-14T19:27:38Z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TC101671251033</vt:lpwstr>
  </property>
</Properties>
</file>