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handoutMasterIdLst>
    <p:handoutMasterId r:id="rId18"/>
  </p:handoutMasterIdLst>
  <p:sldIdLst>
    <p:sldId id="381" r:id="rId6"/>
    <p:sldId id="319" r:id="rId7"/>
    <p:sldId id="383" r:id="rId8"/>
    <p:sldId id="375" r:id="rId9"/>
    <p:sldId id="402" r:id="rId10"/>
    <p:sldId id="399" r:id="rId11"/>
    <p:sldId id="386" r:id="rId12"/>
    <p:sldId id="398" r:id="rId13"/>
    <p:sldId id="389" r:id="rId14"/>
    <p:sldId id="400" r:id="rId15"/>
    <p:sldId id="40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75" autoAdjust="0"/>
    <p:restoredTop sz="94660"/>
  </p:normalViewPr>
  <p:slideViewPr>
    <p:cSldViewPr snapToGrid="0">
      <p:cViewPr varScale="1">
        <p:scale>
          <a:sx n="68" d="100"/>
          <a:sy n="68" d="100"/>
        </p:scale>
        <p:origin x="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1BB7A2C4-B08C-425F-9F2E-3661ADE3159B}"/>
    <pc:docChg chg="undo custSel modSld">
      <pc:chgData name="Engel, Karen" userId="b1bdb765-af5a-4eea-b146-a3f1b2df645c" providerId="ADAL" clId="{1BB7A2C4-B08C-425F-9F2E-3661ADE3159B}" dt="2022-04-21T15:20:15.578" v="84" actId="20577"/>
      <pc:docMkLst>
        <pc:docMk/>
      </pc:docMkLst>
      <pc:sldChg chg="modSp">
        <pc:chgData name="Engel, Karen" userId="b1bdb765-af5a-4eea-b146-a3f1b2df645c" providerId="ADAL" clId="{1BB7A2C4-B08C-425F-9F2E-3661ADE3159B}" dt="2022-04-21T00:38:01.692" v="31" actId="207"/>
        <pc:sldMkLst>
          <pc:docMk/>
          <pc:sldMk cId="1125587448" sldId="386"/>
        </pc:sldMkLst>
        <pc:spChg chg="mod">
          <ac:chgData name="Engel, Karen" userId="b1bdb765-af5a-4eea-b146-a3f1b2df645c" providerId="ADAL" clId="{1BB7A2C4-B08C-425F-9F2E-3661ADE3159B}" dt="2022-04-21T00:38:01.692" v="31" actId="207"/>
          <ac:spMkLst>
            <pc:docMk/>
            <pc:sldMk cId="1125587448" sldId="386"/>
            <ac:spMk id="7" creationId="{00000000-0000-0000-0000-000000000000}"/>
          </ac:spMkLst>
        </pc:spChg>
      </pc:sldChg>
      <pc:sldChg chg="modSp">
        <pc:chgData name="Engel, Karen" userId="b1bdb765-af5a-4eea-b146-a3f1b2df645c" providerId="ADAL" clId="{1BB7A2C4-B08C-425F-9F2E-3661ADE3159B}" dt="2022-04-21T15:19:02.397" v="66" actId="27636"/>
        <pc:sldMkLst>
          <pc:docMk/>
          <pc:sldMk cId="3919857387" sldId="389"/>
        </pc:sldMkLst>
        <pc:spChg chg="mod">
          <ac:chgData name="Engel, Karen" userId="b1bdb765-af5a-4eea-b146-a3f1b2df645c" providerId="ADAL" clId="{1BB7A2C4-B08C-425F-9F2E-3661ADE3159B}" dt="2022-04-21T15:19:02.397" v="66" actId="27636"/>
          <ac:spMkLst>
            <pc:docMk/>
            <pc:sldMk cId="3919857387" sldId="389"/>
            <ac:spMk id="7" creationId="{00000000-0000-0000-0000-000000000000}"/>
          </ac:spMkLst>
        </pc:spChg>
      </pc:sldChg>
      <pc:sldChg chg="modSp">
        <pc:chgData name="Engel, Karen" userId="b1bdb765-af5a-4eea-b146-a3f1b2df645c" providerId="ADAL" clId="{1BB7A2C4-B08C-425F-9F2E-3661ADE3159B}" dt="2022-04-21T15:20:15.578" v="84" actId="20577"/>
        <pc:sldMkLst>
          <pc:docMk/>
          <pc:sldMk cId="1351647795" sldId="400"/>
        </pc:sldMkLst>
        <pc:spChg chg="mod">
          <ac:chgData name="Engel, Karen" userId="b1bdb765-af5a-4eea-b146-a3f1b2df645c" providerId="ADAL" clId="{1BB7A2C4-B08C-425F-9F2E-3661ADE3159B}" dt="2022-04-21T15:20:15.578" v="84" actId="20577"/>
          <ac:spMkLst>
            <pc:docMk/>
            <pc:sldMk cId="1351647795" sldId="400"/>
            <ac:spMk id="7" creationId="{00000000-0000-0000-0000-000000000000}"/>
          </ac:spMkLst>
        </pc:spChg>
      </pc:sldChg>
      <pc:sldChg chg="modSp">
        <pc:chgData name="Engel, Karen" userId="b1bdb765-af5a-4eea-b146-a3f1b2df645c" providerId="ADAL" clId="{1BB7A2C4-B08C-425F-9F2E-3661ADE3159B}" dt="2022-04-21T00:38:40.790" v="37" actId="20577"/>
        <pc:sldMkLst>
          <pc:docMk/>
          <pc:sldMk cId="3207663091" sldId="401"/>
        </pc:sldMkLst>
        <pc:spChg chg="mod">
          <ac:chgData name="Engel, Karen" userId="b1bdb765-af5a-4eea-b146-a3f1b2df645c" providerId="ADAL" clId="{1BB7A2C4-B08C-425F-9F2E-3661ADE3159B}" dt="2022-04-21T00:38:40.790" v="37" actId="20577"/>
          <ac:spMkLst>
            <pc:docMk/>
            <pc:sldMk cId="3207663091" sldId="401"/>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PBC names EMP Task Force Members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Task Force evaluates 2017-22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SCUP Training in Strategic Planning</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Mission, Vision, Values Update</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TF considers “Internal Scan”</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TF considers “External Scan”</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College Councils provide input on challenges and opportunities</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Town Hall</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Retreat:  Set goals and new strategies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Campus constituents provide input on draft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PBC considers draft EMP</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PBC adopts new EMP for 2022-27</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names EMP Task Force Members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EMP Task Force evaluates 2017-22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SCUP Training in Strategic Planning</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Mission, Vision, Values Update</a:t>
          </a:r>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EMP TF considers “Internal Scan”</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EMP TF considers “External Scan”</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College Councils provide input on challenges and opportunities</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Town Hall</a:t>
          </a:r>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EMP Retreat:  Set goals and new strategies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Campus constituents provide input on draft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considers draft EMP</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adopts new EMP for 2022-27</a:t>
          </a:r>
        </a:p>
      </dsp:txBody>
      <dsp:txXfrm>
        <a:off x="9462618" y="2635500"/>
        <a:ext cx="2096773" cy="927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4/21/2022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4/21/2022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7935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96300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02868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92611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0700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0402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2501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29200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85100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533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4332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122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217152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7928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103582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52337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50465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4/21/2022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4/21/2022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366084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anadacollege.edu/emp/missionvisionvaluesdraft.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anadacollege.edu/emp/missionvisionvaluesdraft.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842" y="5019620"/>
            <a:ext cx="11252199" cy="1554272"/>
          </a:xfrm>
          <a:prstGeom prst="rect">
            <a:avLst/>
          </a:prstGeom>
          <a:noFill/>
        </p:spPr>
        <p:txBody>
          <a:bodyPr wrap="square" rtlCol="0">
            <a:spAutoFit/>
          </a:bodyPr>
          <a:lstStyle/>
          <a:p>
            <a:pPr algn="ctr"/>
            <a:r>
              <a:rPr lang="en-US" sz="5500" b="1" dirty="0">
                <a:latin typeface="Garamond" panose="02020404030301010803" pitchFamily="18" charset="0"/>
              </a:rPr>
              <a:t>Flex Day</a:t>
            </a:r>
          </a:p>
          <a:p>
            <a:pPr algn="ctr"/>
            <a:r>
              <a:rPr lang="en-US" sz="4000" b="1" dirty="0">
                <a:latin typeface="Garamond" panose="02020404030301010803" pitchFamily="18" charset="0"/>
              </a:rPr>
              <a:t>April 21, 2022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845" y="751552"/>
            <a:ext cx="8018193" cy="3601369"/>
          </a:xfrm>
          <a:prstGeom prst="rect">
            <a:avLst/>
          </a:prstGeom>
        </p:spPr>
      </p:pic>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Tree>
    <p:extLst>
      <p:ext uri="{BB962C8B-B14F-4D97-AF65-F5344CB8AC3E}">
        <p14:creationId xmlns:p14="http://schemas.microsoft.com/office/powerpoint/2010/main" val="34582945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Goals</a:t>
            </a:r>
          </a:p>
        </p:txBody>
      </p:sp>
      <p:sp>
        <p:nvSpPr>
          <p:cNvPr id="7" name="Content Placeholder 2"/>
          <p:cNvSpPr txBox="1">
            <a:spLocks/>
          </p:cNvSpPr>
          <p:nvPr/>
        </p:nvSpPr>
        <p:spPr>
          <a:xfrm>
            <a:off x="366852" y="1602671"/>
            <a:ext cx="11312958" cy="607074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None/>
            </a:pPr>
            <a:r>
              <a:rPr lang="en-US" sz="4000" dirty="0">
                <a:solidFill>
                  <a:srgbClr val="008A5C"/>
                </a:solidFill>
              </a:rPr>
              <a:t>Student Access, Success and Completion</a:t>
            </a:r>
            <a:endParaRPr lang="en-US" b="1" dirty="0"/>
          </a:p>
          <a:p>
            <a:pPr marL="0" indent="0">
              <a:spcBef>
                <a:spcPts val="0"/>
              </a:spcBef>
              <a:buNone/>
            </a:pPr>
            <a:r>
              <a:rPr lang="en-US" dirty="0">
                <a:solidFill>
                  <a:srgbClr val="000000"/>
                </a:solidFill>
              </a:rPr>
              <a:t>Cañada College ensures student access to relevant and transformative student services and instructional programs that are inclusive, diverse, equitable, and antiracist. As an institution, Cañada contributes to the financial stability of students to empower them to pursue personal, academic, professional, and civic goals. Cañada College continuously assesses processes and removes barriers to student access, success, and completion.</a:t>
            </a:r>
            <a:endParaRPr lang="en-US" dirty="0"/>
          </a:p>
          <a:p>
            <a:pPr marL="0" indent="0">
              <a:spcBef>
                <a:spcPts val="200"/>
              </a:spcBef>
              <a:buNone/>
            </a:pPr>
            <a:br>
              <a:rPr lang="en-US" dirty="0"/>
            </a:br>
            <a:r>
              <a:rPr lang="en-US" sz="4000" dirty="0">
                <a:solidFill>
                  <a:srgbClr val="008A5C"/>
                </a:solidFill>
              </a:rPr>
              <a:t>Equity-Minded and Antiracist College Culture</a:t>
            </a:r>
          </a:p>
          <a:p>
            <a:pPr marL="0" indent="0">
              <a:spcBef>
                <a:spcPts val="0"/>
              </a:spcBef>
              <a:buNone/>
            </a:pPr>
            <a:r>
              <a:rPr lang="en-US" dirty="0">
                <a:solidFill>
                  <a:srgbClr val="000000"/>
                </a:solidFill>
              </a:rPr>
              <a:t>Cañada College transforms its culture to be equity-minded and antiracist. Our teaching, learning, and services create a sense of belonging among all community members so they are able to recognize that their unique selves are valued, express themselves fully, and thrive. Our educational practices reflect the fundamental importance of individualized learning experiences, the shared building of knowledge, and promoting social justice at Cañada College.</a:t>
            </a:r>
            <a:endParaRPr lang="en-US" dirty="0"/>
          </a:p>
          <a:p>
            <a:pPr marL="0" indent="0">
              <a:spcBef>
                <a:spcPts val="200"/>
              </a:spcBef>
              <a:buNone/>
            </a:pPr>
            <a:endParaRPr lang="en-US" sz="4000" dirty="0">
              <a:solidFill>
                <a:srgbClr val="008A5C"/>
              </a:solidFill>
            </a:endParaRPr>
          </a:p>
          <a:p>
            <a:pPr marL="0" indent="0">
              <a:spcBef>
                <a:spcPts val="200"/>
              </a:spcBef>
              <a:buNone/>
            </a:pPr>
            <a:r>
              <a:rPr lang="en-US" sz="4000" dirty="0">
                <a:solidFill>
                  <a:srgbClr val="008A5C"/>
                </a:solidFill>
              </a:rPr>
              <a:t>Community Connections</a:t>
            </a:r>
            <a:endParaRPr lang="en-US" b="1" dirty="0"/>
          </a:p>
          <a:p>
            <a:pPr marL="0" indent="0">
              <a:spcBef>
                <a:spcPts val="0"/>
              </a:spcBef>
              <a:buNone/>
            </a:pPr>
            <a:r>
              <a:rPr lang="en-US" dirty="0">
                <a:solidFill>
                  <a:srgbClr val="000000"/>
                </a:solidFill>
              </a:rPr>
              <a:t>Cañada College establishes equity-minded partnerships with other educational institutions, employers, governments, and community-based organizations that result in seamless pathways for high school students transitioning to college, college students transitioning to university, and all community members pursuing career, and lifelong educational opportunities.</a:t>
            </a:r>
            <a:br>
              <a:rPr lang="en-US" dirty="0"/>
            </a:br>
            <a:br>
              <a:rPr lang="en-US" dirty="0"/>
            </a:br>
            <a:r>
              <a:rPr lang="en-US" sz="4000" dirty="0">
                <a:solidFill>
                  <a:srgbClr val="008A5C"/>
                </a:solidFill>
              </a:rPr>
              <a:t>Accessible Infrastructure and Innovation</a:t>
            </a:r>
            <a:endParaRPr lang="en-US" b="1" dirty="0"/>
          </a:p>
          <a:p>
            <a:pPr marL="0" indent="0">
              <a:spcBef>
                <a:spcPts val="0"/>
              </a:spcBef>
              <a:buNone/>
            </a:pPr>
            <a:r>
              <a:rPr lang="en-US" dirty="0">
                <a:solidFill>
                  <a:srgbClr val="000000"/>
                </a:solidFill>
              </a:rPr>
              <a:t>College financial resources are well managed in support of the College’s values and to provide accessible physical and virtual spaces that promote continuous innovation and excellence in teaching and learning.  Cañada’s investments in physical, technological and transportation infrastructure create equitable access to the College and support equitable educational outcomes across the diverse members of the community we serve.</a:t>
            </a:r>
            <a:endParaRPr lang="en-US" dirty="0"/>
          </a:p>
          <a:p>
            <a:pPr marL="0" indent="0">
              <a:buNone/>
            </a:pPr>
            <a:br>
              <a:rPr lang="en-US" dirty="0"/>
            </a:br>
            <a:br>
              <a:rPr lang="en-US" sz="2200" dirty="0"/>
            </a:br>
            <a:endParaRPr lang="en-US" sz="2200" dirty="0"/>
          </a:p>
        </p:txBody>
      </p:sp>
    </p:spTree>
    <p:extLst>
      <p:ext uri="{BB962C8B-B14F-4D97-AF65-F5344CB8AC3E}">
        <p14:creationId xmlns:p14="http://schemas.microsoft.com/office/powerpoint/2010/main" val="135164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Feedback Received &amp; Addressed</a:t>
            </a:r>
          </a:p>
        </p:txBody>
      </p:sp>
      <p:sp>
        <p:nvSpPr>
          <p:cNvPr id="7" name="Content Placeholder 2"/>
          <p:cNvSpPr txBox="1">
            <a:spLocks/>
          </p:cNvSpPr>
          <p:nvPr/>
        </p:nvSpPr>
        <p:spPr>
          <a:xfrm>
            <a:off x="366852" y="1659232"/>
            <a:ext cx="1049578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dirty="0"/>
              <a:t>Student Services Planning Council – April 13, 2022</a:t>
            </a:r>
          </a:p>
          <a:p>
            <a:pPr marL="0" indent="0" algn="ctr">
              <a:lnSpc>
                <a:spcPct val="100000"/>
              </a:lnSpc>
              <a:spcBef>
                <a:spcPts val="0"/>
              </a:spcBef>
              <a:spcAft>
                <a:spcPts val="600"/>
              </a:spcAft>
              <a:buNone/>
            </a:pPr>
            <a:r>
              <a:rPr lang="en-US" dirty="0"/>
              <a:t>Academic Senate – April 14, 2022</a:t>
            </a:r>
          </a:p>
          <a:p>
            <a:pPr marL="0" indent="0" algn="ctr">
              <a:lnSpc>
                <a:spcPct val="100000"/>
              </a:lnSpc>
              <a:spcBef>
                <a:spcPts val="0"/>
              </a:spcBef>
              <a:spcAft>
                <a:spcPts val="600"/>
              </a:spcAft>
              <a:buNone/>
            </a:pPr>
            <a:r>
              <a:rPr lang="en-US" dirty="0"/>
              <a:t>Classified Senate – April 14, 2022</a:t>
            </a:r>
          </a:p>
          <a:p>
            <a:pPr marL="0" indent="0" algn="ctr">
              <a:lnSpc>
                <a:spcPct val="100000"/>
              </a:lnSpc>
              <a:spcBef>
                <a:spcPts val="0"/>
              </a:spcBef>
              <a:spcAft>
                <a:spcPts val="600"/>
              </a:spcAft>
              <a:buNone/>
            </a:pPr>
            <a:r>
              <a:rPr lang="en-US" dirty="0"/>
              <a:t>Associated Students of Cañada College – April 14, 2022</a:t>
            </a:r>
          </a:p>
          <a:p>
            <a:pPr marL="0" indent="0" algn="ctr">
              <a:lnSpc>
                <a:spcPct val="100000"/>
              </a:lnSpc>
              <a:spcBef>
                <a:spcPts val="0"/>
              </a:spcBef>
              <a:spcAft>
                <a:spcPts val="600"/>
              </a:spcAft>
              <a:buNone/>
            </a:pPr>
            <a:r>
              <a:rPr lang="en-US" dirty="0"/>
              <a:t>Instructional Planning Council – April 15, 2022</a:t>
            </a:r>
          </a:p>
          <a:p>
            <a:pPr marL="0" indent="0" algn="ctr">
              <a:lnSpc>
                <a:spcPct val="100000"/>
              </a:lnSpc>
              <a:spcBef>
                <a:spcPts val="0"/>
              </a:spcBef>
              <a:spcAft>
                <a:spcPts val="600"/>
              </a:spcAft>
              <a:buNone/>
            </a:pPr>
            <a:r>
              <a:rPr lang="en-US" dirty="0"/>
              <a:t>College Flex Day – April 21, 2022</a:t>
            </a:r>
          </a:p>
          <a:p>
            <a:pPr marL="0" indent="0" algn="ctr">
              <a:lnSpc>
                <a:spcPct val="100000"/>
              </a:lnSpc>
              <a:spcBef>
                <a:spcPts val="0"/>
              </a:spcBef>
              <a:spcAft>
                <a:spcPts val="600"/>
              </a:spcAft>
              <a:buNone/>
            </a:pPr>
            <a:endParaRPr lang="en-US" dirty="0"/>
          </a:p>
          <a:p>
            <a:pPr marL="0" indent="0" algn="ctr">
              <a:lnSpc>
                <a:spcPct val="100000"/>
              </a:lnSpc>
              <a:spcBef>
                <a:spcPts val="0"/>
              </a:spcBef>
              <a:spcAft>
                <a:spcPts val="600"/>
              </a:spcAft>
              <a:buNone/>
            </a:pPr>
            <a:r>
              <a:rPr lang="en-US" b="1" dirty="0"/>
              <a:t>Planning &amp; Budgeting Council – May 4, 2022</a:t>
            </a:r>
          </a:p>
          <a:p>
            <a:pPr marL="0" indent="0" algn="ctr">
              <a:lnSpc>
                <a:spcPct val="100000"/>
              </a:lnSpc>
              <a:spcBef>
                <a:spcPts val="0"/>
              </a:spcBef>
              <a:spcAft>
                <a:spcPts val="600"/>
              </a:spcAft>
              <a:buNone/>
            </a:pPr>
            <a:r>
              <a:rPr lang="en-US" b="1" dirty="0"/>
              <a:t>Planning &amp; Budgeting Council – May 18, 2022</a:t>
            </a:r>
          </a:p>
          <a:p>
            <a:pPr marL="0" indent="0" algn="ctr">
              <a:lnSpc>
                <a:spcPct val="100000"/>
              </a:lnSpc>
              <a:spcBef>
                <a:spcPts val="0"/>
              </a:spcBef>
              <a:spcAft>
                <a:spcPts val="600"/>
              </a:spcAft>
              <a:buNone/>
            </a:pPr>
            <a:endParaRPr lang="en-US" b="1" dirty="0"/>
          </a:p>
        </p:txBody>
      </p:sp>
    </p:spTree>
    <p:extLst>
      <p:ext uri="{BB962C8B-B14F-4D97-AF65-F5344CB8AC3E}">
        <p14:creationId xmlns:p14="http://schemas.microsoft.com/office/powerpoint/2010/main" val="320766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8420B0-056F-4AF9-A981-CF35673B7397}"/>
              </a:ext>
            </a:extLst>
          </p:cNvPr>
          <p:cNvSpPr/>
          <p:nvPr/>
        </p:nvSpPr>
        <p:spPr>
          <a:xfrm rot="10800000">
            <a:off x="5635326" y="3905282"/>
            <a:ext cx="4473874" cy="605367"/>
          </a:xfrm>
          <a:prstGeom prst="rect">
            <a:avLst/>
          </a:prstGeom>
          <a:gradFill>
            <a:gsLst>
              <a:gs pos="0">
                <a:schemeClr val="bg1">
                  <a:lumMod val="95000"/>
                </a:schemeClr>
              </a:gs>
              <a:gs pos="50000">
                <a:schemeClr val="bg1">
                  <a:lumMod val="95000"/>
                </a:schemeClr>
              </a:gs>
              <a:gs pos="100000">
                <a:schemeClr val="bg1">
                  <a:lumMod val="8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0"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a:spLocks noGrp="1"/>
          </p:cNvSpPr>
          <p:nvPr>
            <p:ph type="title"/>
          </p:nvPr>
        </p:nvSpPr>
        <p:spPr>
          <a:xfrm>
            <a:off x="733704" y="298960"/>
            <a:ext cx="10515600" cy="528108"/>
          </a:xfrm>
        </p:spPr>
        <p:txBody>
          <a:bodyPr>
            <a:normAutofit fontScale="90000"/>
          </a:body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President’s Welcome</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9" name="Content Placeholder 2">
            <a:extLst>
              <a:ext uri="{FF2B5EF4-FFF2-40B4-BE49-F238E27FC236}">
                <a16:creationId xmlns:a16="http://schemas.microsoft.com/office/drawing/2014/main" id="{A706A127-5D94-4F71-B4B9-A46D6E6F1079}"/>
              </a:ext>
            </a:extLst>
          </p:cNvPr>
          <p:cNvSpPr txBox="1">
            <a:spLocks/>
          </p:cNvSpPr>
          <p:nvPr/>
        </p:nvSpPr>
        <p:spPr>
          <a:xfrm>
            <a:off x="6314364" y="3961675"/>
            <a:ext cx="3853217" cy="702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6633"/>
                </a:solidFill>
                <a:latin typeface="Franklin Gothic Medium" panose="020B0603020102020204" pitchFamily="34" charset="0"/>
              </a:rPr>
              <a:t>Kim Lopez</a:t>
            </a:r>
          </a:p>
        </p:txBody>
      </p:sp>
      <p:sp>
        <p:nvSpPr>
          <p:cNvPr id="10" name="Content Placeholder 2"/>
          <p:cNvSpPr>
            <a:spLocks noGrp="1"/>
          </p:cNvSpPr>
          <p:nvPr>
            <p:ph idx="1"/>
          </p:nvPr>
        </p:nvSpPr>
        <p:spPr>
          <a:xfrm>
            <a:off x="6314364" y="4732607"/>
            <a:ext cx="5510783" cy="1627250"/>
          </a:xfrm>
        </p:spPr>
        <p:txBody>
          <a:bodyPr/>
          <a:lstStyle/>
          <a:p>
            <a:pPr marL="0" indent="0">
              <a:buNone/>
            </a:pPr>
            <a:r>
              <a:rPr lang="en-US" dirty="0">
                <a:solidFill>
                  <a:srgbClr val="006633"/>
                </a:solidFill>
                <a:latin typeface="Adobe Garamond Pro" panose="02020502060506020403" pitchFamily="18" charset="0"/>
              </a:rPr>
              <a:t>College President</a:t>
            </a:r>
          </a:p>
        </p:txBody>
      </p:sp>
      <p:pic>
        <p:nvPicPr>
          <p:cNvPr id="3" name="Picture 2">
            <a:extLst>
              <a:ext uri="{FF2B5EF4-FFF2-40B4-BE49-F238E27FC236}">
                <a16:creationId xmlns:a16="http://schemas.microsoft.com/office/drawing/2014/main" id="{F62365CC-8421-4C36-BC1E-05BF5FA56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683" y="1378650"/>
            <a:ext cx="3372954" cy="5053263"/>
          </a:xfrm>
          <a:prstGeom prst="rect">
            <a:avLst/>
          </a:prstGeom>
        </p:spPr>
      </p:pic>
    </p:spTree>
    <p:extLst>
      <p:ext uri="{BB962C8B-B14F-4D97-AF65-F5344CB8AC3E}">
        <p14:creationId xmlns:p14="http://schemas.microsoft.com/office/powerpoint/2010/main" val="38787012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938653"/>
              </p:ext>
            </p:extLst>
          </p:nvPr>
        </p:nvGraphicFramePr>
        <p:xfrm>
          <a:off x="577516" y="4560146"/>
          <a:ext cx="11001675" cy="1341120"/>
        </p:xfrm>
        <a:graphic>
          <a:graphicData uri="http://schemas.openxmlformats.org/drawingml/2006/table">
            <a:tbl>
              <a:tblPr>
                <a:tableStyleId>{5C22544A-7EE6-4342-B048-85BDC9FD1C3A}</a:tableStyleId>
              </a:tblPr>
              <a:tblGrid>
                <a:gridCol w="3667225">
                  <a:extLst>
                    <a:ext uri="{9D8B030D-6E8A-4147-A177-3AD203B41FA5}">
                      <a16:colId xmlns:a16="http://schemas.microsoft.com/office/drawing/2014/main" val="2445603517"/>
                    </a:ext>
                  </a:extLst>
                </a:gridCol>
                <a:gridCol w="3667225">
                  <a:extLst>
                    <a:ext uri="{9D8B030D-6E8A-4147-A177-3AD203B41FA5}">
                      <a16:colId xmlns:a16="http://schemas.microsoft.com/office/drawing/2014/main" val="3489188181"/>
                    </a:ext>
                  </a:extLst>
                </a:gridCol>
                <a:gridCol w="3667225">
                  <a:extLst>
                    <a:ext uri="{9D8B030D-6E8A-4147-A177-3AD203B41FA5}">
                      <a16:colId xmlns:a16="http://schemas.microsoft.com/office/drawing/2014/main" val="4105245332"/>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Eck</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Academic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Professor, Philosophy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Roslind Young</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Classified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Laboratory Coordinator</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Karen Engel</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Dean of Planning, Research, Innovation &amp; Effectiveness (PRIE)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6" name="Picture 2" descr="Thumbnail for Eck,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66" y="1855872"/>
            <a:ext cx="2491371" cy="24913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umbnail for Engel, Karen"/>
          <p:cNvPicPr>
            <a:picLocks noChangeAspect="1" noChangeArrowheads="1"/>
          </p:cNvPicPr>
          <p:nvPr/>
        </p:nvPicPr>
        <p:blipFill rotWithShape="1">
          <a:blip r:embed="rId3">
            <a:extLst>
              <a:ext uri="{28A0092B-C50C-407E-A947-70E740481C1C}">
                <a14:useLocalDpi xmlns:a14="http://schemas.microsoft.com/office/drawing/2010/main" val="0"/>
              </a:ext>
            </a:extLst>
          </a:blip>
          <a:srcRect r="12943" b="13184"/>
          <a:stretch/>
        </p:blipFill>
        <p:spPr bwMode="auto">
          <a:xfrm>
            <a:off x="8037096" y="1855872"/>
            <a:ext cx="2521817" cy="25148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81263" y="6090697"/>
            <a:ext cx="11194180" cy="678455"/>
          </a:xfrm>
          <a:prstGeom prst="rect">
            <a:avLst/>
          </a:prstGeom>
          <a:ln>
            <a:solidFill>
              <a:schemeClr val="accent3">
                <a:lumMod val="20000"/>
                <a:lumOff val="80000"/>
              </a:schemeClr>
            </a:solidFill>
          </a:ln>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t>Tri-Chairs, Educational Master Planning Task Force 2021-22</a:t>
            </a:r>
          </a:p>
        </p:txBody>
      </p:sp>
      <p:pic>
        <p:nvPicPr>
          <p:cNvPr id="9" name="id-0A728FC4-FDAE-49A6-A161-8402361E4DBE" descr="Image.jpeg">
            <a:extLst>
              <a:ext uri="{FF2B5EF4-FFF2-40B4-BE49-F238E27FC236}">
                <a16:creationId xmlns:a16="http://schemas.microsoft.com/office/drawing/2014/main" id="{420B33EA-42AD-4CD7-922C-05F3397037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21"/>
          <a:stretch/>
        </p:blipFill>
        <p:spPr bwMode="auto">
          <a:xfrm>
            <a:off x="4355431" y="1832400"/>
            <a:ext cx="2491371" cy="251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4"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5"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Educational Master Planning Update</a:t>
            </a:r>
          </a:p>
        </p:txBody>
      </p:sp>
    </p:spTree>
    <p:extLst>
      <p:ext uri="{BB962C8B-B14F-4D97-AF65-F5344CB8AC3E}">
        <p14:creationId xmlns:p14="http://schemas.microsoft.com/office/powerpoint/2010/main" val="99143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Winter 2021</a:t>
            </a:r>
          </a:p>
        </p:txBody>
      </p:sp>
      <p:sp>
        <p:nvSpPr>
          <p:cNvPr id="7" name="TextBox 6"/>
          <p:cNvSpPr txBox="1"/>
          <p:nvPr/>
        </p:nvSpPr>
        <p:spPr>
          <a:xfrm>
            <a:off x="3942776" y="1661193"/>
            <a:ext cx="12971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Spring 2021</a:t>
            </a:r>
          </a:p>
        </p:txBody>
      </p:sp>
      <p:sp>
        <p:nvSpPr>
          <p:cNvPr id="8" name="TextBox 7"/>
          <p:cNvSpPr txBox="1"/>
          <p:nvPr/>
        </p:nvSpPr>
        <p:spPr>
          <a:xfrm>
            <a:off x="6805679" y="1661193"/>
            <a:ext cx="17392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September 2021</a:t>
            </a:r>
          </a:p>
        </p:txBody>
      </p:sp>
      <p:sp>
        <p:nvSpPr>
          <p:cNvPr id="9" name="TextBox 8"/>
          <p:cNvSpPr txBox="1"/>
          <p:nvPr/>
        </p:nvSpPr>
        <p:spPr>
          <a:xfrm>
            <a:off x="9714926" y="1661193"/>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October 2021</a:t>
            </a:r>
          </a:p>
        </p:txBody>
      </p:sp>
      <p:graphicFrame>
        <p:nvGraphicFramePr>
          <p:cNvPr id="10" name="Diagram 9"/>
          <p:cNvGraphicFramePr/>
          <p:nvPr>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October 2021</a:t>
            </a:r>
          </a:p>
        </p:txBody>
      </p:sp>
      <p:sp>
        <p:nvSpPr>
          <p:cNvPr id="12" name="TextBox 11"/>
          <p:cNvSpPr txBox="1"/>
          <p:nvPr/>
        </p:nvSpPr>
        <p:spPr>
          <a:xfrm>
            <a:off x="3942776" y="3595511"/>
            <a:ext cx="16946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November 2021</a:t>
            </a:r>
          </a:p>
        </p:txBody>
      </p:sp>
      <p:sp>
        <p:nvSpPr>
          <p:cNvPr id="13" name="TextBox 12"/>
          <p:cNvSpPr txBox="1"/>
          <p:nvPr/>
        </p:nvSpPr>
        <p:spPr>
          <a:xfrm>
            <a:off x="6805679" y="3595511"/>
            <a:ext cx="16786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December 2021</a:t>
            </a:r>
          </a:p>
        </p:txBody>
      </p:sp>
      <p:sp>
        <p:nvSpPr>
          <p:cNvPr id="14" name="TextBox 13"/>
          <p:cNvSpPr txBox="1"/>
          <p:nvPr/>
        </p:nvSpPr>
        <p:spPr>
          <a:xfrm>
            <a:off x="9714926" y="3595511"/>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February 2022</a:t>
            </a:r>
          </a:p>
        </p:txBody>
      </p:sp>
      <p:graphicFrame>
        <p:nvGraphicFramePr>
          <p:cNvPr id="15" name="Diagram 14"/>
          <p:cNvGraphicFramePr/>
          <p:nvPr>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February 2022</a:t>
            </a:r>
          </a:p>
        </p:txBody>
      </p:sp>
      <p:sp>
        <p:nvSpPr>
          <p:cNvPr id="17" name="TextBox 16"/>
          <p:cNvSpPr txBox="1"/>
          <p:nvPr/>
        </p:nvSpPr>
        <p:spPr>
          <a:xfrm>
            <a:off x="3985992" y="5371997"/>
            <a:ext cx="13097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March 2022</a:t>
            </a:r>
          </a:p>
        </p:txBody>
      </p:sp>
      <p:sp>
        <p:nvSpPr>
          <p:cNvPr id="18" name="TextBox 17"/>
          <p:cNvSpPr txBox="1"/>
          <p:nvPr/>
        </p:nvSpPr>
        <p:spPr>
          <a:xfrm>
            <a:off x="6848895" y="5371997"/>
            <a:ext cx="11464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April 2022</a:t>
            </a:r>
          </a:p>
        </p:txBody>
      </p:sp>
      <p:sp>
        <p:nvSpPr>
          <p:cNvPr id="19" name="TextBox 18"/>
          <p:cNvSpPr txBox="1"/>
          <p:nvPr/>
        </p:nvSpPr>
        <p:spPr>
          <a:xfrm>
            <a:off x="9758142" y="5371997"/>
            <a:ext cx="11133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May 2022</a:t>
            </a:r>
          </a:p>
        </p:txBody>
      </p:sp>
      <p:sp>
        <p:nvSpPr>
          <p:cNvPr id="20" name="Rectangle 19">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chemeClr val="accent2">
              <a:lumMod val="60000"/>
              <a:lumOff val="4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Educational Master Plan Timeline</a:t>
            </a:r>
          </a:p>
        </p:txBody>
      </p:sp>
      <p:sp>
        <p:nvSpPr>
          <p:cNvPr id="22"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9E5672D-C384-44F3-82B9-EEB9AF5D4665}"/>
              </a:ext>
            </a:extLst>
          </p:cNvPr>
          <p:cNvSpPr/>
          <p:nvPr/>
        </p:nvSpPr>
        <p:spPr>
          <a:xfrm>
            <a:off x="6429080" y="4885224"/>
            <a:ext cx="5594597" cy="211499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61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THANK YOU to our EMP Task Force!</a:t>
            </a:r>
          </a:p>
        </p:txBody>
      </p:sp>
      <p:sp>
        <p:nvSpPr>
          <p:cNvPr id="7" name="Content Placeholder 2"/>
          <p:cNvSpPr txBox="1">
            <a:spLocks/>
          </p:cNvSpPr>
          <p:nvPr/>
        </p:nvSpPr>
        <p:spPr>
          <a:xfrm>
            <a:off x="366852" y="1491790"/>
            <a:ext cx="5121069" cy="5420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8000"/>
                </a:solidFill>
                <a:latin typeface="inherit"/>
              </a:rPr>
              <a:t>Faculty Members:</a:t>
            </a:r>
          </a:p>
          <a:p>
            <a:pPr marL="0" indent="0">
              <a:buNone/>
            </a:pPr>
            <a:r>
              <a:rPr lang="en-US" sz="1800" dirty="0">
                <a:solidFill>
                  <a:srgbClr val="333333"/>
                </a:solidFill>
                <a:latin typeface="Source Sans Pro" panose="020B0503030403020204" pitchFamily="34" charset="0"/>
              </a:rPr>
              <a:t>Humanities and Social Sciences Division Rep:  </a:t>
            </a:r>
            <a:r>
              <a:rPr lang="en-US" sz="1800" b="1" dirty="0">
                <a:solidFill>
                  <a:srgbClr val="333333"/>
                </a:solidFill>
                <a:latin typeface="Source Sans Pro" panose="020B0503030403020204" pitchFamily="34" charset="0"/>
              </a:rPr>
              <a:t>Alicia Aguirre</a:t>
            </a:r>
          </a:p>
          <a:p>
            <a:pPr marL="0" indent="0">
              <a:buNone/>
            </a:pPr>
            <a:r>
              <a:rPr lang="en-US" sz="1800" dirty="0">
                <a:solidFill>
                  <a:srgbClr val="333333"/>
                </a:solidFill>
                <a:latin typeface="Source Sans Pro" panose="020B0503030403020204" pitchFamily="34" charset="0"/>
              </a:rPr>
              <a:t>Business, Design and Workforce Division Rep:  </a:t>
            </a:r>
            <a:r>
              <a:rPr lang="en-US" sz="1800" b="1" dirty="0">
                <a:solidFill>
                  <a:srgbClr val="333333"/>
                </a:solidFill>
                <a:latin typeface="Source Sans Pro" panose="020B0503030403020204" pitchFamily="34" charset="0"/>
              </a:rPr>
              <a:t>Leonor Cabrera</a:t>
            </a:r>
          </a:p>
          <a:p>
            <a:pPr marL="0" indent="0">
              <a:buNone/>
            </a:pPr>
            <a:r>
              <a:rPr lang="en-US" sz="1800" dirty="0">
                <a:solidFill>
                  <a:srgbClr val="333333"/>
                </a:solidFill>
                <a:latin typeface="Source Sans Pro" panose="020B0503030403020204" pitchFamily="34" charset="0"/>
              </a:rPr>
              <a:t>Science and Technology Division Rep:  NA</a:t>
            </a:r>
          </a:p>
          <a:p>
            <a:pPr marL="0" indent="0">
              <a:buNone/>
            </a:pPr>
            <a:r>
              <a:rPr lang="en-US" sz="1800" dirty="0">
                <a:solidFill>
                  <a:srgbClr val="333333"/>
                </a:solidFill>
                <a:latin typeface="Source Sans Pro" panose="020B0503030403020204" pitchFamily="34" charset="0"/>
              </a:rPr>
              <a:t>Kinesiology, Athletics and Dance Division Rep:  </a:t>
            </a:r>
            <a:r>
              <a:rPr lang="en-US" sz="1800" b="1" dirty="0">
                <a:solidFill>
                  <a:srgbClr val="333333"/>
                </a:solidFill>
                <a:latin typeface="Source Sans Pro" panose="020B0503030403020204" pitchFamily="34" charset="0"/>
              </a:rPr>
              <a:t>Eddy Harris</a:t>
            </a:r>
          </a:p>
          <a:p>
            <a:pPr marL="0" indent="0">
              <a:buNone/>
            </a:pPr>
            <a:r>
              <a:rPr lang="en-US" sz="1800" dirty="0">
                <a:solidFill>
                  <a:srgbClr val="333333"/>
                </a:solidFill>
                <a:latin typeface="Source Sans Pro" panose="020B0503030403020204" pitchFamily="34" charset="0"/>
              </a:rPr>
              <a:t>Counseling Division Rep:  </a:t>
            </a:r>
            <a:r>
              <a:rPr lang="en-US" sz="1800" b="1" dirty="0">
                <a:solidFill>
                  <a:srgbClr val="333333"/>
                </a:solidFill>
                <a:latin typeface="Source Sans Pro" panose="020B0503030403020204" pitchFamily="34" charset="0"/>
              </a:rPr>
              <a:t>Jenna French</a:t>
            </a:r>
          </a:p>
          <a:p>
            <a:pPr marL="0" indent="0">
              <a:buNone/>
            </a:pPr>
            <a:endParaRPr lang="en-US" sz="1050" dirty="0">
              <a:solidFill>
                <a:srgbClr val="008000"/>
              </a:solidFill>
              <a:latin typeface="Source Sans Pro" panose="020B0503030403020204" pitchFamily="34" charset="0"/>
            </a:endParaRPr>
          </a:p>
          <a:p>
            <a:pPr marL="0" indent="0">
              <a:buNone/>
            </a:pPr>
            <a:r>
              <a:rPr lang="en-US" sz="3200" dirty="0">
                <a:solidFill>
                  <a:srgbClr val="008000"/>
                </a:solidFill>
                <a:latin typeface="inherit"/>
              </a:rPr>
              <a:t>Student Representatives:</a:t>
            </a:r>
          </a:p>
          <a:p>
            <a:pPr marL="0" indent="0">
              <a:buNone/>
            </a:pPr>
            <a:r>
              <a:rPr lang="en-US" sz="1800" b="1" dirty="0">
                <a:solidFill>
                  <a:srgbClr val="333333"/>
                </a:solidFill>
                <a:latin typeface="Source Sans Pro" panose="020B0503030403020204" pitchFamily="34" charset="0"/>
              </a:rPr>
              <a:t>Mira Rubio</a:t>
            </a:r>
          </a:p>
          <a:p>
            <a:pPr marL="0" indent="0">
              <a:buNone/>
            </a:pPr>
            <a:r>
              <a:rPr lang="en-US" sz="1800" b="1" dirty="0">
                <a:solidFill>
                  <a:srgbClr val="333333"/>
                </a:solidFill>
                <a:latin typeface="Source Sans Pro" panose="020B0503030403020204" pitchFamily="34" charset="0"/>
              </a:rPr>
              <a:t>Brittney </a:t>
            </a:r>
            <a:r>
              <a:rPr lang="en-US" sz="1800" b="1" dirty="0" err="1">
                <a:solidFill>
                  <a:srgbClr val="333333"/>
                </a:solidFill>
                <a:latin typeface="Source Sans Pro" panose="020B0503030403020204" pitchFamily="34" charset="0"/>
              </a:rPr>
              <a:t>Samora</a:t>
            </a:r>
            <a:r>
              <a:rPr lang="en-US" sz="1800" b="1" dirty="0">
                <a:solidFill>
                  <a:srgbClr val="333333"/>
                </a:solidFill>
                <a:latin typeface="Source Sans Pro" panose="020B0503030403020204" pitchFamily="34" charset="0"/>
              </a:rPr>
              <a:t>-Delgadillo</a:t>
            </a:r>
          </a:p>
          <a:p>
            <a:pPr marL="0" indent="0">
              <a:buNone/>
            </a:pPr>
            <a:endParaRPr lang="en-US" dirty="0">
              <a:solidFill>
                <a:srgbClr val="333333"/>
              </a:solidFill>
              <a:latin typeface="Source Sans Pro" panose="020B0503030403020204" pitchFamily="34" charset="0"/>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E5EED3C-6D1F-4AE7-B3D7-B612DF74886A}"/>
              </a:ext>
            </a:extLst>
          </p:cNvPr>
          <p:cNvSpPr txBox="1"/>
          <p:nvPr/>
        </p:nvSpPr>
        <p:spPr>
          <a:xfrm>
            <a:off x="5304049" y="1397757"/>
            <a:ext cx="6861192" cy="5709255"/>
          </a:xfrm>
          <a:prstGeom prst="rect">
            <a:avLst/>
          </a:prstGeom>
          <a:noFill/>
        </p:spPr>
        <p:txBody>
          <a:bodyPr wrap="square" rtlCol="0">
            <a:spAutoFit/>
          </a:bodyPr>
          <a:lstStyle/>
          <a:p>
            <a:r>
              <a:rPr lang="en-US" sz="3200" dirty="0">
                <a:solidFill>
                  <a:srgbClr val="008000"/>
                </a:solidFill>
                <a:latin typeface="inherit"/>
              </a:rPr>
              <a:t>Classified Staff Representatives:</a:t>
            </a:r>
            <a:endParaRPr lang="en-US" sz="3200"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Outreach &amp; Welcome Center Rep:  </a:t>
            </a:r>
            <a:r>
              <a:rPr lang="en-US" b="1" dirty="0">
                <a:solidFill>
                  <a:srgbClr val="333333"/>
                </a:solidFill>
                <a:latin typeface="Source Sans Pro" panose="020B0503030403020204" pitchFamily="34" charset="0"/>
              </a:rPr>
              <a:t>Jeanne Stalker</a:t>
            </a:r>
          </a:p>
          <a:p>
            <a:r>
              <a:rPr lang="en-US" dirty="0">
                <a:solidFill>
                  <a:srgbClr val="333333"/>
                </a:solidFill>
                <a:latin typeface="Source Sans Pro" panose="020B0503030403020204" pitchFamily="34" charset="0"/>
              </a:rPr>
              <a:t>Classified Rep At Large (and GP Success Teams):  </a:t>
            </a:r>
            <a:r>
              <a:rPr lang="en-US" b="1" dirty="0">
                <a:solidFill>
                  <a:srgbClr val="333333"/>
                </a:solidFill>
                <a:latin typeface="Source Sans Pro" panose="020B0503030403020204" pitchFamily="34" charset="0"/>
              </a:rPr>
              <a:t>Nimsi Garcia</a:t>
            </a:r>
          </a:p>
          <a:p>
            <a:r>
              <a:rPr lang="en-US" dirty="0">
                <a:solidFill>
                  <a:srgbClr val="333333"/>
                </a:solidFill>
                <a:latin typeface="Source Sans Pro" panose="020B0503030403020204" pitchFamily="34" charset="0"/>
              </a:rPr>
              <a:t>Transfer Services Rep:  </a:t>
            </a:r>
            <a:r>
              <a:rPr lang="en-US" b="1" dirty="0">
                <a:solidFill>
                  <a:srgbClr val="333333"/>
                </a:solidFill>
                <a:latin typeface="Source Sans Pro" panose="020B0503030403020204" pitchFamily="34" charset="0"/>
              </a:rPr>
              <a:t>Mary Ho</a:t>
            </a:r>
          </a:p>
          <a:p>
            <a:r>
              <a:rPr lang="en-US" dirty="0">
                <a:solidFill>
                  <a:srgbClr val="333333"/>
                </a:solidFill>
                <a:latin typeface="Source Sans Pro" panose="020B0503030403020204" pitchFamily="34" charset="0"/>
              </a:rPr>
              <a:t>Instructional Division Rep:  </a:t>
            </a:r>
            <a:r>
              <a:rPr lang="en-US" b="1" dirty="0">
                <a:solidFill>
                  <a:srgbClr val="333333"/>
                </a:solidFill>
                <a:latin typeface="Source Sans Pro" panose="020B0503030403020204" pitchFamily="34" charset="0"/>
              </a:rPr>
              <a:t>Krystal Martinez</a:t>
            </a:r>
          </a:p>
          <a:p>
            <a:r>
              <a:rPr lang="en-US" dirty="0">
                <a:solidFill>
                  <a:srgbClr val="333333"/>
                </a:solidFill>
                <a:latin typeface="Source Sans Pro" panose="020B0503030403020204" pitchFamily="34" charset="0"/>
              </a:rPr>
              <a:t>Instructional Technologist:  </a:t>
            </a:r>
            <a:r>
              <a:rPr lang="en-US" b="1" dirty="0">
                <a:solidFill>
                  <a:srgbClr val="333333"/>
                </a:solidFill>
                <a:latin typeface="Source Sans Pro" panose="020B0503030403020204" pitchFamily="34" charset="0"/>
              </a:rPr>
              <a:t>Allison Hughes</a:t>
            </a:r>
          </a:p>
          <a:p>
            <a:endParaRPr lang="en-US" sz="1200" dirty="0">
              <a:solidFill>
                <a:srgbClr val="333333"/>
              </a:solidFill>
              <a:latin typeface="Source Sans Pro" panose="020B0503030403020204" pitchFamily="34" charset="0"/>
            </a:endParaRPr>
          </a:p>
          <a:p>
            <a:r>
              <a:rPr lang="en-US" sz="3200" dirty="0">
                <a:solidFill>
                  <a:srgbClr val="008000"/>
                </a:solidFill>
                <a:latin typeface="Source Sans Pro" panose="020B0503030403020204" pitchFamily="34" charset="0"/>
              </a:rPr>
              <a:t>Administrators:  </a:t>
            </a:r>
            <a:endParaRPr lang="en-US" sz="3200"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Dean of Business, Design &amp; Workforce:  </a:t>
            </a:r>
            <a:r>
              <a:rPr lang="en-US" b="1" dirty="0">
                <a:solidFill>
                  <a:srgbClr val="333333"/>
                </a:solidFill>
                <a:latin typeface="Source Sans Pro" panose="020B0503030403020204" pitchFamily="34" charset="0"/>
              </a:rPr>
              <a:t>Hyla Lacefield</a:t>
            </a:r>
          </a:p>
          <a:p>
            <a:r>
              <a:rPr lang="en-US" dirty="0">
                <a:solidFill>
                  <a:srgbClr val="333333"/>
                </a:solidFill>
                <a:latin typeface="Source Sans Pro" panose="020B0503030403020204" pitchFamily="34" charset="0"/>
              </a:rPr>
              <a:t>Dean of Enrollment Services and Student Support:  </a:t>
            </a:r>
            <a:r>
              <a:rPr lang="en-US" b="1" dirty="0">
                <a:solidFill>
                  <a:srgbClr val="333333"/>
                </a:solidFill>
                <a:latin typeface="Source Sans Pro" panose="020B0503030403020204" pitchFamily="34" charset="0"/>
              </a:rPr>
              <a:t>Wissem Bennani</a:t>
            </a:r>
          </a:p>
          <a:p>
            <a:endParaRPr lang="en-US" sz="700" dirty="0">
              <a:solidFill>
                <a:srgbClr val="008000"/>
              </a:solidFill>
              <a:latin typeface="Source Sans Pro" panose="020B0503030403020204" pitchFamily="34" charset="0"/>
            </a:endParaRPr>
          </a:p>
          <a:p>
            <a:r>
              <a:rPr lang="en-US" sz="3200" dirty="0">
                <a:solidFill>
                  <a:srgbClr val="008000"/>
                </a:solidFill>
                <a:latin typeface="Source Sans Pro" panose="020B0503030403020204" pitchFamily="34" charset="0"/>
              </a:rPr>
              <a:t>Staff Support: </a:t>
            </a:r>
            <a:r>
              <a:rPr lang="en-US" sz="1600" dirty="0">
                <a:solidFill>
                  <a:srgbClr val="333333"/>
                </a:solidFill>
                <a:latin typeface="Source Sans Pro" panose="020B0503030403020204" pitchFamily="34" charset="0"/>
              </a:rPr>
              <a:t> </a:t>
            </a:r>
          </a:p>
          <a:p>
            <a:r>
              <a:rPr lang="en-US" sz="1600" dirty="0">
                <a:solidFill>
                  <a:srgbClr val="333333"/>
                </a:solidFill>
                <a:latin typeface="Source Sans Pro" panose="020B0503030403020204" pitchFamily="34" charset="0"/>
              </a:rPr>
              <a:t>The Office of Planning, Research &amp; Institutional Effectiveness will provide staff support, research, analysis and writing throughout the process:  </a:t>
            </a:r>
          </a:p>
          <a:p>
            <a:pPr marL="742950" lvl="1" indent="-285750">
              <a:buFont typeface="Arial" panose="020B0604020202020204" pitchFamily="34" charset="0"/>
              <a:buChar char="•"/>
            </a:pPr>
            <a:r>
              <a:rPr lang="en-US" sz="1400" b="1" dirty="0">
                <a:solidFill>
                  <a:srgbClr val="333333"/>
                </a:solidFill>
                <a:latin typeface="Source Sans Pro" panose="020B0503030403020204" pitchFamily="34" charset="0"/>
              </a:rPr>
              <a:t>Dr. Alex Claxton</a:t>
            </a:r>
          </a:p>
          <a:p>
            <a:pPr marL="742950" lvl="1" indent="-285750">
              <a:buFont typeface="Arial" panose="020B0604020202020204" pitchFamily="34" charset="0"/>
              <a:buChar char="•"/>
            </a:pPr>
            <a:r>
              <a:rPr lang="en-US" sz="1400" b="1" dirty="0">
                <a:solidFill>
                  <a:srgbClr val="333333"/>
                </a:solidFill>
                <a:latin typeface="Source Sans Pro" panose="020B0503030403020204" pitchFamily="34" charset="0"/>
              </a:rPr>
              <a:t>Dr. Milena Angelova</a:t>
            </a:r>
            <a:endParaRPr lang="en-US" sz="1400" dirty="0">
              <a:solidFill>
                <a:srgbClr val="333333"/>
              </a:solidFill>
              <a:latin typeface="Source Sans Pro" panose="020B0503030403020204" pitchFamily="34" charset="0"/>
            </a:endParaRPr>
          </a:p>
          <a:p>
            <a:pPr marL="742950" lvl="1" indent="-285750">
              <a:buFont typeface="Arial" panose="020B0604020202020204" pitchFamily="34" charset="0"/>
              <a:buChar char="•"/>
            </a:pPr>
            <a:r>
              <a:rPr lang="en-US" sz="1400" b="1" dirty="0">
                <a:solidFill>
                  <a:srgbClr val="333333"/>
                </a:solidFill>
                <a:latin typeface="Source Sans Pro" panose="020B0503030403020204" pitchFamily="34" charset="0"/>
              </a:rPr>
              <a:t>Olisaemeka Chukwudebe</a:t>
            </a:r>
            <a:r>
              <a:rPr lang="en-US" sz="1400" dirty="0">
                <a:solidFill>
                  <a:srgbClr val="333333"/>
                </a:solidFill>
                <a:latin typeface="Source Sans Pro" panose="020B0503030403020204" pitchFamily="34" charset="0"/>
              </a:rPr>
              <a:t> (student assistant)</a:t>
            </a:r>
            <a:endParaRPr lang="en-US" sz="1600" dirty="0">
              <a:solidFill>
                <a:srgbClr val="333333"/>
              </a:solidFill>
              <a:latin typeface="Source Sans Pro" panose="020B0503030403020204" pitchFamily="34" charset="0"/>
            </a:endParaRPr>
          </a:p>
          <a:p>
            <a:endParaRPr lang="en-US" sz="1600" dirty="0">
              <a:solidFill>
                <a:srgbClr val="333333"/>
              </a:solidFill>
              <a:latin typeface="Source Sans Pro" panose="020B0503030403020204" pitchFamily="34" charset="0"/>
            </a:endParaRPr>
          </a:p>
          <a:p>
            <a:endParaRPr lang="en-US" sz="1600" dirty="0">
              <a:solidFill>
                <a:srgbClr val="333333"/>
              </a:solidFill>
              <a:latin typeface="Source Sans Pro" panose="020B0503030403020204" pitchFamily="34" charset="0"/>
            </a:endParaRPr>
          </a:p>
          <a:p>
            <a:endParaRPr lang="en-US" dirty="0"/>
          </a:p>
        </p:txBody>
      </p:sp>
    </p:spTree>
    <p:extLst>
      <p:ext uri="{BB962C8B-B14F-4D97-AF65-F5344CB8AC3E}">
        <p14:creationId xmlns:p14="http://schemas.microsoft.com/office/powerpoint/2010/main" val="362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EMP Draft </a:t>
            </a:r>
          </a:p>
        </p:txBody>
      </p:sp>
      <p:sp>
        <p:nvSpPr>
          <p:cNvPr id="2" name="TextBox 1">
            <a:extLst>
              <a:ext uri="{FF2B5EF4-FFF2-40B4-BE49-F238E27FC236}">
                <a16:creationId xmlns:a16="http://schemas.microsoft.com/office/drawing/2014/main" id="{96899487-288F-4329-9108-28B11E5B8357}"/>
              </a:ext>
            </a:extLst>
          </p:cNvPr>
          <p:cNvSpPr txBox="1"/>
          <p:nvPr/>
        </p:nvSpPr>
        <p:spPr>
          <a:xfrm>
            <a:off x="366852" y="2290713"/>
            <a:ext cx="11458296" cy="2677656"/>
          </a:xfrm>
          <a:prstGeom prst="rect">
            <a:avLst/>
          </a:prstGeom>
          <a:noFill/>
        </p:spPr>
        <p:txBody>
          <a:bodyPr wrap="square" rtlCol="0">
            <a:spAutoFit/>
          </a:bodyPr>
          <a:lstStyle/>
          <a:p>
            <a:pPr algn="ctr"/>
            <a:r>
              <a:rPr lang="en-US" sz="2400" dirty="0"/>
              <a:t>Our final draft of our Educational Master Plan (2022-27), including updated Mission, Vision and Values Statements, is available online here:</a:t>
            </a:r>
          </a:p>
          <a:p>
            <a:pPr algn="ctr"/>
            <a:endParaRPr lang="en-US" sz="2400" dirty="0"/>
          </a:p>
          <a:p>
            <a:pPr algn="ctr"/>
            <a:r>
              <a:rPr lang="en-US" sz="2400" dirty="0">
                <a:hlinkClick r:id="rId2"/>
              </a:rPr>
              <a:t>https://canadacollege.edu/emp/missionvisionvaluesdraft.php</a:t>
            </a: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51764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7" name="Content Placeholder 2"/>
          <p:cNvSpPr txBox="1">
            <a:spLocks/>
          </p:cNvSpPr>
          <p:nvPr/>
        </p:nvSpPr>
        <p:spPr>
          <a:xfrm>
            <a:off x="743612" y="2142162"/>
            <a:ext cx="104957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spcAft>
                <a:spcPts val="600"/>
              </a:spcAft>
              <a:buFont typeface="+mj-lt"/>
              <a:buAutoNum type="arabicPeriod"/>
            </a:pPr>
            <a:r>
              <a:rPr lang="en-US" dirty="0"/>
              <a:t>Cañada College engages and </a:t>
            </a:r>
            <a:r>
              <a:rPr lang="en-US" dirty="0">
                <a:solidFill>
                  <a:srgbClr val="FF0000"/>
                </a:solidFill>
              </a:rPr>
              <a:t>supports</a:t>
            </a:r>
            <a:r>
              <a:rPr lang="en-US" dirty="0"/>
              <a:t> students in transforming their lives and communities through education.</a:t>
            </a:r>
            <a:endParaRPr lang="en-US" sz="2200" dirty="0"/>
          </a:p>
          <a:p>
            <a:pPr marL="514350" indent="-514350">
              <a:lnSpc>
                <a:spcPct val="100000"/>
              </a:lnSpc>
              <a:spcBef>
                <a:spcPts val="0"/>
              </a:spcBef>
              <a:spcAft>
                <a:spcPts val="600"/>
              </a:spcAft>
              <a:buFont typeface="+mj-lt"/>
              <a:buAutoNum type="arabicPeriod"/>
            </a:pPr>
            <a:r>
              <a:rPr lang="en-US" dirty="0"/>
              <a:t>Cañada College engages and </a:t>
            </a:r>
            <a:r>
              <a:rPr lang="en-US" dirty="0">
                <a:solidFill>
                  <a:srgbClr val="FF0000"/>
                </a:solidFill>
              </a:rPr>
              <a:t>empowers</a:t>
            </a:r>
            <a:r>
              <a:rPr lang="en-US" dirty="0"/>
              <a:t> students in transforming their lives and communities through </a:t>
            </a:r>
            <a:r>
              <a:rPr lang="en-US" dirty="0">
                <a:solidFill>
                  <a:srgbClr val="FF0000"/>
                </a:solidFill>
              </a:rPr>
              <a:t>quality</a:t>
            </a:r>
            <a:r>
              <a:rPr lang="en-US" dirty="0"/>
              <a:t> education. </a:t>
            </a:r>
          </a:p>
          <a:p>
            <a:pPr marL="514350" indent="-514350">
              <a:lnSpc>
                <a:spcPct val="100000"/>
              </a:lnSpc>
              <a:spcBef>
                <a:spcPts val="0"/>
              </a:spcBef>
              <a:spcAft>
                <a:spcPts val="600"/>
              </a:spcAft>
              <a:buFont typeface="+mj-lt"/>
              <a:buAutoNum type="arabicPeriod"/>
            </a:pPr>
            <a:r>
              <a:rPr lang="en-US" dirty="0"/>
              <a:t>Cañada College </a:t>
            </a:r>
            <a:r>
              <a:rPr lang="en-US" dirty="0">
                <a:solidFill>
                  <a:srgbClr val="FF0000"/>
                </a:solidFill>
              </a:rPr>
              <a:t>inspires life transformation and community engagement through quality </a:t>
            </a:r>
            <a:r>
              <a:rPr lang="en-US" dirty="0"/>
              <a:t>education.</a:t>
            </a:r>
          </a:p>
          <a:p>
            <a:pPr marL="0" indent="0">
              <a:lnSpc>
                <a:spcPct val="100000"/>
              </a:lnSpc>
              <a:spcBef>
                <a:spcPts val="0"/>
              </a:spcBef>
              <a:spcAft>
                <a:spcPts val="600"/>
              </a:spcAft>
              <a:buNone/>
            </a:pPr>
            <a:br>
              <a:rPr lang="en-US" sz="2200" dirty="0"/>
            </a:br>
            <a:endParaRPr lang="en-US" sz="2200" dirty="0"/>
          </a:p>
        </p:txBody>
      </p:sp>
    </p:spTree>
    <p:extLst>
      <p:ext uri="{BB962C8B-B14F-4D97-AF65-F5344CB8AC3E}">
        <p14:creationId xmlns:p14="http://schemas.microsoft.com/office/powerpoint/2010/main" val="112558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Vision</a:t>
            </a:r>
          </a:p>
        </p:txBody>
      </p:sp>
      <p:sp>
        <p:nvSpPr>
          <p:cNvPr id="7" name="Content Placeholder 2"/>
          <p:cNvSpPr txBox="1">
            <a:spLocks/>
          </p:cNvSpPr>
          <p:nvPr/>
        </p:nvSpPr>
        <p:spPr>
          <a:xfrm>
            <a:off x="743612" y="2997839"/>
            <a:ext cx="104957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dirty="0"/>
              <a:t>Cañada College provides quality, equitable education that inspires and empowers students to achieve their goals and benefit the world. </a:t>
            </a:r>
            <a:br>
              <a:rPr lang="en-US" sz="2200" dirty="0"/>
            </a:br>
            <a:endParaRPr lang="en-US" sz="2200" dirty="0"/>
          </a:p>
        </p:txBody>
      </p:sp>
    </p:spTree>
    <p:extLst>
      <p:ext uri="{BB962C8B-B14F-4D97-AF65-F5344CB8AC3E}">
        <p14:creationId xmlns:p14="http://schemas.microsoft.com/office/powerpoint/2010/main" val="30595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Values Statements</a:t>
            </a:r>
          </a:p>
        </p:txBody>
      </p:sp>
      <p:sp>
        <p:nvSpPr>
          <p:cNvPr id="7" name="Content Placeholder 2"/>
          <p:cNvSpPr txBox="1">
            <a:spLocks/>
          </p:cNvSpPr>
          <p:nvPr/>
        </p:nvSpPr>
        <p:spPr>
          <a:xfrm>
            <a:off x="4539200" y="1640264"/>
            <a:ext cx="6163972" cy="55610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a:t>Social Justice and Racial Equity</a:t>
            </a:r>
          </a:p>
          <a:p>
            <a:pPr marL="742950" indent="-285750"/>
            <a:r>
              <a:rPr lang="en-US" sz="1800" dirty="0"/>
              <a:t>Antiracism</a:t>
            </a:r>
          </a:p>
          <a:p>
            <a:pPr marL="742950" indent="-285750"/>
            <a:r>
              <a:rPr lang="en-US" sz="1800" dirty="0"/>
              <a:t>Equity</a:t>
            </a:r>
          </a:p>
          <a:p>
            <a:pPr marL="742950" indent="-285750"/>
            <a:r>
              <a:rPr lang="en-US" sz="1800" dirty="0"/>
              <a:t>Inclusion</a:t>
            </a:r>
          </a:p>
          <a:p>
            <a:pPr marL="742950" indent="-285750"/>
            <a:r>
              <a:rPr lang="en-US" sz="1800" dirty="0"/>
              <a:t>Diversity</a:t>
            </a:r>
          </a:p>
          <a:p>
            <a:pPr marL="742950" indent="-285750"/>
            <a:r>
              <a:rPr lang="en-US" sz="1800" dirty="0"/>
              <a:t>Access</a:t>
            </a:r>
          </a:p>
          <a:p>
            <a:pPr marL="742950" indent="-285750"/>
            <a:r>
              <a:rPr lang="en-US" sz="1800" dirty="0"/>
              <a:t>Liberation</a:t>
            </a:r>
          </a:p>
          <a:p>
            <a:pPr marL="285750" indent="-285750"/>
            <a:r>
              <a:rPr lang="en-US" sz="2000" dirty="0"/>
              <a:t>Transforming Lives </a:t>
            </a:r>
          </a:p>
          <a:p>
            <a:pPr marL="285750" indent="-285750"/>
            <a:r>
              <a:rPr lang="en-US" sz="2000" dirty="0"/>
              <a:t>Community Partnerships </a:t>
            </a:r>
          </a:p>
          <a:p>
            <a:pPr marL="285750" indent="-285750"/>
            <a:r>
              <a:rPr lang="en-US" sz="2000" dirty="0"/>
              <a:t>Academic Excellence</a:t>
            </a:r>
          </a:p>
          <a:p>
            <a:pPr marL="285750" indent="-285750"/>
            <a:r>
              <a:rPr lang="en-US" sz="2000" dirty="0"/>
              <a:t>Sustainability </a:t>
            </a:r>
          </a:p>
          <a:p>
            <a:pPr marL="285750" indent="-285750"/>
            <a:r>
              <a:rPr lang="en-US" sz="2000" dirty="0"/>
              <a:t>Transparency and Authenticity</a:t>
            </a:r>
          </a:p>
          <a:p>
            <a:pPr marL="285750" indent="-285750"/>
            <a:r>
              <a:rPr lang="en-US" sz="2000" dirty="0"/>
              <a:t>Adaptability and Resilience </a:t>
            </a:r>
          </a:p>
          <a:p>
            <a:pPr marL="285750" indent="-285750"/>
            <a:r>
              <a:rPr lang="en-US" sz="2000" dirty="0"/>
              <a:t>Student-Centered</a:t>
            </a:r>
          </a:p>
          <a:p>
            <a:pPr marL="285750" indent="-285750"/>
            <a:r>
              <a:rPr lang="en-US" sz="2000" dirty="0"/>
              <a:t>Cultural Empathy</a:t>
            </a:r>
          </a:p>
          <a:p>
            <a:pPr marL="0" indent="0">
              <a:buNone/>
            </a:pPr>
            <a:br>
              <a:rPr lang="en-US" sz="1600" dirty="0"/>
            </a:br>
            <a:endParaRPr lang="en-US" sz="1600" dirty="0"/>
          </a:p>
        </p:txBody>
      </p:sp>
      <p:sp>
        <p:nvSpPr>
          <p:cNvPr id="9" name="TextBox 8"/>
          <p:cNvSpPr txBox="1"/>
          <p:nvPr/>
        </p:nvSpPr>
        <p:spPr>
          <a:xfrm>
            <a:off x="733704" y="6487064"/>
            <a:ext cx="8993809" cy="553998"/>
          </a:xfrm>
          <a:prstGeom prst="rect">
            <a:avLst/>
          </a:prstGeom>
          <a:noFill/>
        </p:spPr>
        <p:txBody>
          <a:bodyPr wrap="none" rtlCol="0">
            <a:spAutoFit/>
          </a:bodyPr>
          <a:lstStyle/>
          <a:p>
            <a:r>
              <a:rPr lang="en-US" sz="1200" dirty="0"/>
              <a:t>Draft values statements can be found on the Ed. Master Planning website here: </a:t>
            </a:r>
            <a:r>
              <a:rPr lang="en-US" sz="1200" dirty="0">
                <a:hlinkClick r:id="rId2"/>
              </a:rPr>
              <a:t>https://canadacollege.edu/emp/missionvisionvaluesdraft.php</a:t>
            </a:r>
            <a:endParaRPr lang="en-US" dirty="0"/>
          </a:p>
          <a:p>
            <a:endParaRPr lang="en-US" dirty="0"/>
          </a:p>
        </p:txBody>
      </p:sp>
    </p:spTree>
    <p:extLst>
      <p:ext uri="{BB962C8B-B14F-4D97-AF65-F5344CB8AC3E}">
        <p14:creationId xmlns:p14="http://schemas.microsoft.com/office/powerpoint/2010/main" val="39198573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3EA4C8-034B-4329-B2F3-9AE5AA5531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FDBD7-C15F-4ED6-911E-62AB98F062D0}">
  <ds:schemaRefs>
    <ds:schemaRef ds:uri="bb5bbb0b-6c89-44d7-be61-0adfe653f983"/>
    <ds:schemaRef ds:uri="http://purl.org/dc/dcmitype/"/>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bc55ecc-363e-43e9-bfac-4ba2e86f45ee"/>
    <ds:schemaRef ds:uri="http://purl.org/dc/elements/1.1/"/>
  </ds:schemaRefs>
</ds:datastoreItem>
</file>

<file path=customXml/itemProps3.xml><?xml version="1.0" encoding="utf-8"?>
<ds:datastoreItem xmlns:ds="http://schemas.openxmlformats.org/officeDocument/2006/customXml" ds:itemID="{EC8D2053-B13B-4D83-9A5D-6F9152ED57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9713</TotalTime>
  <Words>878</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Adobe Garamond Pro</vt:lpstr>
      <vt:lpstr>Arial</vt:lpstr>
      <vt:lpstr>Calibri</vt:lpstr>
      <vt:lpstr>Calibri Light</vt:lpstr>
      <vt:lpstr>Franklin Gothic Book</vt:lpstr>
      <vt:lpstr>Franklin Gothic Medium</vt:lpstr>
      <vt:lpstr>Garamond</vt:lpstr>
      <vt:lpstr>inherit</vt:lpstr>
      <vt:lpstr>Source Sans Pro</vt:lpstr>
      <vt:lpstr>Trebuchet MS</vt:lpstr>
      <vt:lpstr>Wingdings 2</vt:lpstr>
      <vt:lpstr>Office Theme</vt:lpstr>
      <vt:lpstr>Slate</vt:lpstr>
      <vt:lpstr>PowerPoint Presentation</vt:lpstr>
      <vt:lpstr>President’s Welcome</vt:lpstr>
      <vt:lpstr>PowerPoint Presentation</vt:lpstr>
      <vt:lpstr>Educational Master Planning Process &amp;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Engel, Karen</cp:lastModifiedBy>
  <cp:revision>271</cp:revision>
  <cp:lastPrinted>2016-06-13T15:20:29Z</cp:lastPrinted>
  <dcterms:created xsi:type="dcterms:W3CDTF">2015-08-26T22:52:00Z</dcterms:created>
  <dcterms:modified xsi:type="dcterms:W3CDTF">2022-04-21T15:20:33Z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