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3" r:id="rId6"/>
    <p:sldId id="264" r:id="rId7"/>
    <p:sldId id="262" r:id="rId8"/>
    <p:sldId id="265" r:id="rId9"/>
    <p:sldId id="271" r:id="rId10"/>
    <p:sldId id="267" r:id="rId11"/>
    <p:sldId id="268" r:id="rId12"/>
    <p:sldId id="286" r:id="rId13"/>
    <p:sldId id="272" r:id="rId14"/>
    <p:sldId id="269" r:id="rId15"/>
    <p:sldId id="270" r:id="rId16"/>
    <p:sldId id="273" r:id="rId17"/>
    <p:sldId id="274" r:id="rId18"/>
    <p:sldId id="275" r:id="rId19"/>
    <p:sldId id="276" r:id="rId20"/>
    <p:sldId id="287" r:id="rId21"/>
    <p:sldId id="277" r:id="rId22"/>
    <p:sldId id="278" r:id="rId23"/>
    <p:sldId id="279" r:id="rId24"/>
    <p:sldId id="280" r:id="rId25"/>
    <p:sldId id="281" r:id="rId26"/>
    <p:sldId id="282" r:id="rId27"/>
    <p:sldId id="283" r:id="rId28"/>
    <p:sldId id="289" r:id="rId29"/>
    <p:sldId id="290" r:id="rId30"/>
    <p:sldId id="291" r:id="rId31"/>
    <p:sldId id="292" r:id="rId32"/>
    <p:sldId id="293" r:id="rId33"/>
    <p:sldId id="294" r:id="rId34"/>
    <p:sldId id="29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46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xton, Alexander" userId="6967ef01-125a-4eeb-b3fd-af06d545bf78" providerId="ADAL" clId="{1565CE25-8A57-4676-9DCD-5E7880B85E68}"/>
    <pc:docChg chg="undo addSld delSld modSld">
      <pc:chgData name="Claxton, Alexander" userId="6967ef01-125a-4eeb-b3fd-af06d545bf78" providerId="ADAL" clId="{1565CE25-8A57-4676-9DCD-5E7880B85E68}" dt="2021-04-27T19:48:38.658" v="89"/>
      <pc:docMkLst>
        <pc:docMk/>
      </pc:docMkLst>
      <pc:sldChg chg="modSp">
        <pc:chgData name="Claxton, Alexander" userId="6967ef01-125a-4eeb-b3fd-af06d545bf78" providerId="ADAL" clId="{1565CE25-8A57-4676-9DCD-5E7880B85E68}" dt="2021-04-27T19:48:38.658" v="89"/>
        <pc:sldMkLst>
          <pc:docMk/>
          <pc:sldMk cId="716123805" sldId="257"/>
        </pc:sldMkLst>
        <pc:graphicFrameChg chg="mod modGraphic">
          <ac:chgData name="Claxton, Alexander" userId="6967ef01-125a-4eeb-b3fd-af06d545bf78" providerId="ADAL" clId="{1565CE25-8A57-4676-9DCD-5E7880B85E68}" dt="2021-04-27T19:48:38.658" v="89"/>
          <ac:graphicFrameMkLst>
            <pc:docMk/>
            <pc:sldMk cId="716123805" sldId="257"/>
            <ac:graphicFrameMk id="7" creationId="{BF7772A1-5FEF-4C7A-AEF8-A145C4A5C3D7}"/>
          </ac:graphicFrameMkLst>
        </pc:graphicFrameChg>
      </pc:sldChg>
      <pc:sldChg chg="modSp">
        <pc:chgData name="Claxton, Alexander" userId="6967ef01-125a-4eeb-b3fd-af06d545bf78" providerId="ADAL" clId="{1565CE25-8A57-4676-9DCD-5E7880B85E68}" dt="2021-04-27T19:48:32.433" v="87"/>
        <pc:sldMkLst>
          <pc:docMk/>
          <pc:sldMk cId="3804251316" sldId="258"/>
        </pc:sldMkLst>
        <pc:graphicFrameChg chg="mod modGraphic">
          <ac:chgData name="Claxton, Alexander" userId="6967ef01-125a-4eeb-b3fd-af06d545bf78" providerId="ADAL" clId="{1565CE25-8A57-4676-9DCD-5E7880B85E68}" dt="2021-04-27T19:48:32.433" v="87"/>
          <ac:graphicFrameMkLst>
            <pc:docMk/>
            <pc:sldMk cId="3804251316" sldId="258"/>
            <ac:graphicFrameMk id="4" creationId="{96F520C1-5DEB-4A38-80AE-878C63DA1FEC}"/>
          </ac:graphicFrameMkLst>
        </pc:graphicFrameChg>
      </pc:sldChg>
      <pc:sldChg chg="modSp">
        <pc:chgData name="Claxton, Alexander" userId="6967ef01-125a-4eeb-b3fd-af06d545bf78" providerId="ADAL" clId="{1565CE25-8A57-4676-9DCD-5E7880B85E68}" dt="2021-04-27T19:48:27.920" v="86"/>
        <pc:sldMkLst>
          <pc:docMk/>
          <pc:sldMk cId="3142377795" sldId="259"/>
        </pc:sldMkLst>
        <pc:graphicFrameChg chg="mod modGraphic">
          <ac:chgData name="Claxton, Alexander" userId="6967ef01-125a-4eeb-b3fd-af06d545bf78" providerId="ADAL" clId="{1565CE25-8A57-4676-9DCD-5E7880B85E68}" dt="2021-04-27T19:48:27.920" v="86"/>
          <ac:graphicFrameMkLst>
            <pc:docMk/>
            <pc:sldMk cId="3142377795" sldId="259"/>
            <ac:graphicFrameMk id="4" creationId="{BC11478A-11E7-4CB8-9E70-13415874EC72}"/>
          </ac:graphicFrameMkLst>
        </pc:graphicFrameChg>
      </pc:sldChg>
      <pc:sldChg chg="modSp add del">
        <pc:chgData name="Claxton, Alexander" userId="6967ef01-125a-4eeb-b3fd-af06d545bf78" providerId="ADAL" clId="{1565CE25-8A57-4676-9DCD-5E7880B85E68}" dt="2021-04-27T19:47:30.168" v="78" actId="2696"/>
        <pc:sldMkLst>
          <pc:docMk/>
          <pc:sldMk cId="1246617332" sldId="260"/>
        </pc:sldMkLst>
        <pc:spChg chg="mod">
          <ac:chgData name="Claxton, Alexander" userId="6967ef01-125a-4eeb-b3fd-af06d545bf78" providerId="ADAL" clId="{1565CE25-8A57-4676-9DCD-5E7880B85E68}" dt="2021-04-19T18:49:06.702" v="25" actId="20577"/>
          <ac:spMkLst>
            <pc:docMk/>
            <pc:sldMk cId="1246617332" sldId="260"/>
            <ac:spMk id="2" creationId="{32A029DF-1335-48BB-959D-FCB56B86F0C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44325-7D80-4E5B-BC82-C4D46A7910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13704E-DA1A-41B7-B441-08DB4E4AFE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159FA8-A180-4661-9897-FAC36B463FA6}"/>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5" name="Footer Placeholder 4">
            <a:extLst>
              <a:ext uri="{FF2B5EF4-FFF2-40B4-BE49-F238E27FC236}">
                <a16:creationId xmlns:a16="http://schemas.microsoft.com/office/drawing/2014/main" id="{219F10A2-8045-46CE-9799-3B328AB63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57F9B-FE7F-4CA2-8700-0A7708613479}"/>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386098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E685C-C554-472C-A3C1-7033832023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D7312-A5FD-4F46-836A-D0FDC0FBA4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40265-E1C9-420F-8CFE-709DE84A82EF}"/>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5" name="Footer Placeholder 4">
            <a:extLst>
              <a:ext uri="{FF2B5EF4-FFF2-40B4-BE49-F238E27FC236}">
                <a16:creationId xmlns:a16="http://schemas.microsoft.com/office/drawing/2014/main" id="{56370E8F-C6AC-4439-B5A5-BE169505E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428EF-74A1-49FA-AE65-4BB185C3BE7A}"/>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09893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3FD889-4639-4588-9EF1-F741636CD9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D24889-F994-4812-92B1-CA57D0C384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A6149-A64D-45DF-9917-3BB2C4ADBCBC}"/>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5" name="Footer Placeholder 4">
            <a:extLst>
              <a:ext uri="{FF2B5EF4-FFF2-40B4-BE49-F238E27FC236}">
                <a16:creationId xmlns:a16="http://schemas.microsoft.com/office/drawing/2014/main" id="{DB356D83-D131-4222-BC12-AC14C5498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408C4-8853-466A-8A72-A2F3099CC17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72385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90FF-4BAA-4DC7-B838-E422DF68A9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4F4BE-D603-4EAD-9619-701EF797B2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9FC73-C495-487C-8CA6-29076A8E1B33}"/>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5" name="Footer Placeholder 4">
            <a:extLst>
              <a:ext uri="{FF2B5EF4-FFF2-40B4-BE49-F238E27FC236}">
                <a16:creationId xmlns:a16="http://schemas.microsoft.com/office/drawing/2014/main" id="{3CB128CE-AF61-4616-930D-CEDF22B06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84EF8-1E0E-49F3-935E-FCE29A26878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1520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A281E-38CD-4E8C-B5EE-0CE36E88CC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EAA75F-66E4-4C85-8586-D1B2C095D7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F3A030-7256-42BF-8F06-FB17CE15E155}"/>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5" name="Footer Placeholder 4">
            <a:extLst>
              <a:ext uri="{FF2B5EF4-FFF2-40B4-BE49-F238E27FC236}">
                <a16:creationId xmlns:a16="http://schemas.microsoft.com/office/drawing/2014/main" id="{04DC8B68-6D09-4093-8C3D-41237F2F0A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EB055-5086-4577-95D4-11D307D21494}"/>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453035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25DD4-0AE5-40D4-8566-99D7443764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0CC2D-275A-417A-AEDC-7EDDE3DD06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C17C5E-C1E7-4E91-9270-5C134AD1E8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053E0C-4467-4931-9ED3-E6B4990585F4}"/>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6" name="Footer Placeholder 5">
            <a:extLst>
              <a:ext uri="{FF2B5EF4-FFF2-40B4-BE49-F238E27FC236}">
                <a16:creationId xmlns:a16="http://schemas.microsoft.com/office/drawing/2014/main" id="{39F08781-CC8C-43B0-B3CB-A3EDAAA3C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1E39E1-1EC7-4C8D-8D22-0B915D30949F}"/>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47544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53A8-B45D-40A4-AA01-13752DF231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1C52AE-DC1D-452A-9EAE-3D7D63EE08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DE67CF-D2F2-4FE5-AD81-FF5CAB3113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09200C-9D77-49A2-A728-45761BB68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9A3262-7381-476B-B0FC-81E692CB15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748C3E-3DA7-426A-9D42-CC8330E63F70}"/>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8" name="Footer Placeholder 7">
            <a:extLst>
              <a:ext uri="{FF2B5EF4-FFF2-40B4-BE49-F238E27FC236}">
                <a16:creationId xmlns:a16="http://schemas.microsoft.com/office/drawing/2014/main" id="{BEA03E33-D5F2-44F5-9626-C3B343D3FA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EFAD92-1EA0-42E2-9D6D-6110B5DAD6BD}"/>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41431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EF769-2BCA-495A-BA1C-7B72B2A840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E8BA97-A97A-4CBA-A6B4-3EDD620DBD8D}"/>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4" name="Footer Placeholder 3">
            <a:extLst>
              <a:ext uri="{FF2B5EF4-FFF2-40B4-BE49-F238E27FC236}">
                <a16:creationId xmlns:a16="http://schemas.microsoft.com/office/drawing/2014/main" id="{43024867-80AA-4AA4-8018-E1BFC5FDE5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3DE36B-263D-407E-99F7-5522A29FC766}"/>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277088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661B94-FE09-4A10-BE7C-706C00516F9B}"/>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3" name="Footer Placeholder 2">
            <a:extLst>
              <a:ext uri="{FF2B5EF4-FFF2-40B4-BE49-F238E27FC236}">
                <a16:creationId xmlns:a16="http://schemas.microsoft.com/office/drawing/2014/main" id="{059403AB-5130-4109-9F29-3E38BE802C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EDD6D5-CA35-4A0B-BAE6-CAA52BB6C125}"/>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398530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1BC4-929C-49F5-8EBC-837159989B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00988F-E287-47AC-B341-7B91296E80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9D9FD9-C705-43D1-9D21-C163EF5DA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FB10E3-DF1F-4454-A3AC-F50E03417E68}"/>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6" name="Footer Placeholder 5">
            <a:extLst>
              <a:ext uri="{FF2B5EF4-FFF2-40B4-BE49-F238E27FC236}">
                <a16:creationId xmlns:a16="http://schemas.microsoft.com/office/drawing/2014/main" id="{1AF9D7BC-AA40-47A4-AA09-16F801852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D56370-AC72-45FA-A3C7-239A600DAE5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10334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DE35-2D22-4EAF-91D8-69D79FC371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8F4325-9692-4076-AC61-BDEDA5FD31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B10C92-8171-43B6-8A00-AE9976F5F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97F6F5-D426-46FD-9B50-8B7C1353FA0F}"/>
              </a:ext>
            </a:extLst>
          </p:cNvPr>
          <p:cNvSpPr>
            <a:spLocks noGrp="1"/>
          </p:cNvSpPr>
          <p:nvPr>
            <p:ph type="dt" sz="half" idx="10"/>
          </p:nvPr>
        </p:nvSpPr>
        <p:spPr/>
        <p:txBody>
          <a:bodyPr/>
          <a:lstStyle/>
          <a:p>
            <a:fld id="{4B7A9802-C1A2-4F36-8575-C326A3A2904C}" type="datetimeFigureOut">
              <a:rPr lang="en-US" smtClean="0"/>
              <a:t>4/28/2021</a:t>
            </a:fld>
            <a:endParaRPr lang="en-US"/>
          </a:p>
        </p:txBody>
      </p:sp>
      <p:sp>
        <p:nvSpPr>
          <p:cNvPr id="6" name="Footer Placeholder 5">
            <a:extLst>
              <a:ext uri="{FF2B5EF4-FFF2-40B4-BE49-F238E27FC236}">
                <a16:creationId xmlns:a16="http://schemas.microsoft.com/office/drawing/2014/main" id="{D05CC382-48F3-4004-8866-00D331755A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957A74-0513-4F52-86F2-1EB54BD5E128}"/>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72592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5A0CAF-AE61-4E3E-ACDC-9F47569F2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92E418-E314-4AF0-B1FD-66BFAC09F6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F7500-F92C-41A1-959B-E7D237D69D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A9802-C1A2-4F36-8575-C326A3A2904C}" type="datetimeFigureOut">
              <a:rPr lang="en-US" smtClean="0"/>
              <a:t>4/28/2021</a:t>
            </a:fld>
            <a:endParaRPr lang="en-US"/>
          </a:p>
        </p:txBody>
      </p:sp>
      <p:sp>
        <p:nvSpPr>
          <p:cNvPr id="5" name="Footer Placeholder 4">
            <a:extLst>
              <a:ext uri="{FF2B5EF4-FFF2-40B4-BE49-F238E27FC236}">
                <a16:creationId xmlns:a16="http://schemas.microsoft.com/office/drawing/2014/main" id="{23D341CA-BC1C-4346-AF65-484B5ADF79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06ADA4-03FE-4526-9630-ABB8B6C4C5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6EC86-71A3-496D-812C-3F7BC64B01F3}" type="slidenum">
              <a:rPr lang="en-US" smtClean="0"/>
              <a:t>‹#›</a:t>
            </a:fld>
            <a:endParaRPr lang="en-US"/>
          </a:p>
        </p:txBody>
      </p:sp>
    </p:spTree>
    <p:extLst>
      <p:ext uri="{BB962C8B-B14F-4D97-AF65-F5344CB8AC3E}">
        <p14:creationId xmlns:p14="http://schemas.microsoft.com/office/powerpoint/2010/main" val="289838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anadacollege.edu/emp/April%2014%20Meeting%20Notes.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292" y="1372521"/>
            <a:ext cx="10943925" cy="2387600"/>
          </a:xfrm>
        </p:spPr>
        <p:txBody>
          <a:bodyPr>
            <a:normAutofit/>
          </a:bodyPr>
          <a:lstStyle/>
          <a:p>
            <a:r>
              <a:rPr lang="en-US" sz="5400" b="1" dirty="0" smtClean="0">
                <a:solidFill>
                  <a:srgbClr val="006342"/>
                </a:solidFill>
              </a:rPr>
              <a:t>Educational Master Plan</a:t>
            </a:r>
            <a:br>
              <a:rPr lang="en-US" sz="5400" b="1" dirty="0" smtClean="0">
                <a:solidFill>
                  <a:srgbClr val="006342"/>
                </a:solidFill>
              </a:rPr>
            </a:br>
            <a:r>
              <a:rPr lang="en-US" sz="5400" b="1" dirty="0" smtClean="0">
                <a:solidFill>
                  <a:srgbClr val="006342"/>
                </a:solidFill>
              </a:rPr>
              <a:t>Task Force Meeting #2</a:t>
            </a:r>
            <a:endParaRPr lang="en-US" sz="5400" b="1" dirty="0">
              <a:solidFill>
                <a:srgbClr val="006342"/>
              </a:solidFill>
            </a:endParaRPr>
          </a:p>
        </p:txBody>
      </p:sp>
      <p:sp>
        <p:nvSpPr>
          <p:cNvPr id="3" name="Subtitle 2"/>
          <p:cNvSpPr>
            <a:spLocks noGrp="1"/>
          </p:cNvSpPr>
          <p:nvPr>
            <p:ph type="subTitle" idx="1"/>
          </p:nvPr>
        </p:nvSpPr>
        <p:spPr>
          <a:xfrm>
            <a:off x="1076093" y="4386059"/>
            <a:ext cx="10052824" cy="1655762"/>
          </a:xfrm>
        </p:spPr>
        <p:txBody>
          <a:bodyPr>
            <a:normAutofit/>
          </a:bodyPr>
          <a:lstStyle/>
          <a:p>
            <a:r>
              <a:rPr lang="en-US" dirty="0" smtClean="0"/>
              <a:t>April 28, 2021</a:t>
            </a:r>
          </a:p>
          <a:p>
            <a:endParaRPr lang="en-US" dirty="0"/>
          </a:p>
          <a:p>
            <a:r>
              <a:rPr lang="en-US" sz="2000" i="1" dirty="0" smtClean="0"/>
              <a:t>Prepared by PBC Co-Chairs and the Office of Planning, Research &amp; Institutional Effectiveness</a:t>
            </a:r>
            <a:endParaRPr lang="en-US" sz="2000"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883" y="373642"/>
            <a:ext cx="2524477" cy="1133633"/>
          </a:xfrm>
          <a:prstGeom prst="rect">
            <a:avLst/>
          </a:prstGeom>
        </p:spPr>
      </p:pic>
    </p:spTree>
    <p:extLst>
      <p:ext uri="{BB962C8B-B14F-4D97-AF65-F5344CB8AC3E}">
        <p14:creationId xmlns:p14="http://schemas.microsoft.com/office/powerpoint/2010/main" val="308360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181763"/>
            <a:ext cx="10851996" cy="1015663"/>
          </a:xfrm>
          <a:prstGeom prst="rect">
            <a:avLst/>
          </a:prstGeom>
        </p:spPr>
        <p:txBody>
          <a:bodyPr wrap="square">
            <a:spAutoFit/>
          </a:bodyPr>
          <a:lstStyle/>
          <a:p>
            <a:pPr marL="0" lvl="1"/>
            <a:r>
              <a:rPr lang="en-US" sz="2400" b="1" dirty="0" smtClean="0"/>
              <a:t>Strategic Initiative 2.1</a:t>
            </a:r>
            <a:r>
              <a:rPr lang="en-US" sz="2400" b="1" dirty="0"/>
              <a:t/>
            </a:r>
            <a:br>
              <a:rPr lang="en-US" sz="2400" b="1" dirty="0"/>
            </a:br>
            <a:r>
              <a:rPr lang="en-US" dirty="0"/>
              <a:t>Collaborate with Pre-K to Adult School partners to promote relationships, seamless transitions, and alignment of pathways.</a:t>
            </a:r>
            <a:endParaRPr lang="en-US" sz="1600" dirty="0"/>
          </a:p>
        </p:txBody>
      </p:sp>
      <p:sp>
        <p:nvSpPr>
          <p:cNvPr id="7" name="TextBox 6"/>
          <p:cNvSpPr txBox="1"/>
          <p:nvPr/>
        </p:nvSpPr>
        <p:spPr>
          <a:xfrm>
            <a:off x="644912" y="122831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109110"/>
            <a:ext cx="618892" cy="607742"/>
          </a:xfrm>
          <a:prstGeom prst="rect">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4.7</a:t>
            </a:r>
            <a:endParaRPr lang="en-US" sz="2000" b="1" dirty="0"/>
          </a:p>
        </p:txBody>
      </p:sp>
      <p:sp>
        <p:nvSpPr>
          <p:cNvPr id="11" name="Rectangle 10"/>
          <p:cNvSpPr/>
          <p:nvPr/>
        </p:nvSpPr>
        <p:spPr>
          <a:xfrm>
            <a:off x="637690" y="5657671"/>
            <a:ext cx="10656849" cy="1200329"/>
          </a:xfrm>
          <a:prstGeom prst="rect">
            <a:avLst/>
          </a:prstGeom>
        </p:spPr>
        <p:txBody>
          <a:bodyPr wrap="square">
            <a:spAutoFit/>
          </a:bodyPr>
          <a:lstStyle/>
          <a:p>
            <a:r>
              <a:rPr lang="en-US"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Do not bring forward</a:t>
            </a:r>
          </a:p>
        </p:txBody>
      </p:sp>
      <p:sp>
        <p:nvSpPr>
          <p:cNvPr id="8" name="Rectangle 7"/>
          <p:cNvSpPr/>
          <p:nvPr/>
        </p:nvSpPr>
        <p:spPr>
          <a:xfrm>
            <a:off x="644910" y="1768968"/>
            <a:ext cx="9958038" cy="1508105"/>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 don't know all the work we've done in this regard, but I know lots of intentional pieces towards this goal.  The development of the Director of Dual Enrollment and High School Partnerships, the intentional relationship with Redwood High etc. </a:t>
            </a:r>
            <a:endParaRPr lang="en-US" dirty="0" smtClean="0"/>
          </a:p>
          <a:p>
            <a:pPr marL="285750" indent="-285750">
              <a:buFont typeface="Arial" panose="020B0604020202020204" pitchFamily="34" charset="0"/>
              <a:buChar char="•"/>
            </a:pPr>
            <a:r>
              <a:rPr lang="en-US" dirty="0" smtClean="0"/>
              <a:t>Great </a:t>
            </a:r>
            <a:r>
              <a:rPr lang="en-US" dirty="0"/>
              <a:t>partnerships exist.  More could be done on SB 554 implementation. </a:t>
            </a:r>
            <a:endParaRPr lang="en-US" dirty="0" smtClean="0"/>
          </a:p>
        </p:txBody>
      </p:sp>
      <p:graphicFrame>
        <p:nvGraphicFramePr>
          <p:cNvPr id="10" name="Table 9"/>
          <p:cNvGraphicFramePr>
            <a:graphicFrameLocks noGrp="1"/>
          </p:cNvGraphicFramePr>
          <p:nvPr>
            <p:extLst>
              <p:ext uri="{D42A27DB-BD31-4B8C-83A1-F6EECF244321}">
                <p14:modId xmlns:p14="http://schemas.microsoft.com/office/powerpoint/2010/main" val="875863241"/>
              </p:ext>
            </p:extLst>
          </p:nvPr>
        </p:nvGraphicFramePr>
        <p:xfrm>
          <a:off x="644910" y="3371673"/>
          <a:ext cx="9958038" cy="2285998"/>
        </p:xfrm>
        <a:graphic>
          <a:graphicData uri="http://schemas.openxmlformats.org/drawingml/2006/table">
            <a:tbl>
              <a:tblPr/>
              <a:tblGrid>
                <a:gridCol w="7121721">
                  <a:extLst>
                    <a:ext uri="{9D8B030D-6E8A-4147-A177-3AD203B41FA5}">
                      <a16:colId xmlns:a16="http://schemas.microsoft.com/office/drawing/2014/main" val="365318307"/>
                    </a:ext>
                  </a:extLst>
                </a:gridCol>
                <a:gridCol w="1100067">
                  <a:extLst>
                    <a:ext uri="{9D8B030D-6E8A-4147-A177-3AD203B41FA5}">
                      <a16:colId xmlns:a16="http://schemas.microsoft.com/office/drawing/2014/main" val="3988511108"/>
                    </a:ext>
                  </a:extLst>
                </a:gridCol>
                <a:gridCol w="848245">
                  <a:extLst>
                    <a:ext uri="{9D8B030D-6E8A-4147-A177-3AD203B41FA5}">
                      <a16:colId xmlns:a16="http://schemas.microsoft.com/office/drawing/2014/main" val="151061840"/>
                    </a:ext>
                  </a:extLst>
                </a:gridCol>
                <a:gridCol w="888005">
                  <a:extLst>
                    <a:ext uri="{9D8B030D-6E8A-4147-A177-3AD203B41FA5}">
                      <a16:colId xmlns:a16="http://schemas.microsoft.com/office/drawing/2014/main" val="3412332663"/>
                    </a:ext>
                  </a:extLst>
                </a:gridCol>
              </a:tblGrid>
              <a:tr h="463618">
                <a:tc>
                  <a:txBody>
                    <a:bodyPr/>
                    <a:lstStyle/>
                    <a:p>
                      <a:pPr algn="l" fontAlgn="ctr"/>
                      <a:r>
                        <a:rPr lang="en-US" sz="2000" b="1" i="0" u="none" strike="noStrike" dirty="0" smtClean="0">
                          <a:solidFill>
                            <a:srgbClr val="FFFFFF"/>
                          </a:solidFill>
                          <a:effectLst/>
                          <a:latin typeface="Calibri" panose="020F0502020204030204" pitchFamily="34" charset="0"/>
                        </a:rPr>
                        <a:t>Enrollment Management </a:t>
                      </a:r>
                      <a:r>
                        <a:rPr lang="en-US" sz="2000" b="1" i="0" u="none" strike="noStrike" dirty="0">
                          <a:solidFill>
                            <a:srgbClr val="FFFFFF"/>
                          </a:solidFill>
                          <a:effectLst/>
                          <a:latin typeface="Calibri" panose="020F0502020204030204" pitchFamily="34" charset="0"/>
                        </a:rPr>
                        <a:t>Metric</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000000"/>
                          </a:solidFill>
                          <a:effectLst/>
                          <a:latin typeface="Calibri" panose="020F0502020204030204" pitchFamily="34" charset="0"/>
                        </a:rPr>
                        <a:t>5 Year Change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FFC0"/>
                    </a:solidFill>
                  </a:tcPr>
                </a:tc>
                <a:tc>
                  <a:txBody>
                    <a:bodyPr/>
                    <a:lstStyle/>
                    <a:p>
                      <a:pPr algn="ctr" fontAlgn="ctr"/>
                      <a:r>
                        <a:rPr lang="en-US" sz="1400" b="1" i="0" u="none" strike="noStrike" dirty="0">
                          <a:solidFill>
                            <a:srgbClr val="FFFFFF"/>
                          </a:solidFill>
                          <a:effectLst/>
                          <a:latin typeface="Calibri" panose="020F0502020204030204" pitchFamily="34" charset="0"/>
                        </a:rPr>
                        <a:t>2019-20‡</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FFFFFF"/>
                          </a:solidFill>
                          <a:effectLst/>
                          <a:latin typeface="Calibri" panose="020F0502020204030204" pitchFamily="34" charset="0"/>
                        </a:rPr>
                        <a:t>2015-16</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extLst>
                  <a:ext uri="{0D108BD9-81ED-4DB2-BD59-A6C34878D82A}">
                    <a16:rowId xmlns:a16="http://schemas.microsoft.com/office/drawing/2014/main" val="1147122843"/>
                  </a:ext>
                </a:extLst>
              </a:tr>
              <a:tr h="455595">
                <a:tc>
                  <a:txBody>
                    <a:bodyPr/>
                    <a:lstStyle/>
                    <a:p>
                      <a:pPr algn="l" fontAlgn="b"/>
                      <a:r>
                        <a:rPr lang="en-US" sz="1400" b="0" i="0" u="none" strike="noStrike" dirty="0">
                          <a:solidFill>
                            <a:srgbClr val="000000"/>
                          </a:solidFill>
                          <a:effectLst/>
                          <a:latin typeface="Calibri" panose="020F0502020204030204" pitchFamily="34" charset="0"/>
                        </a:rPr>
                        <a:t># of SUHSD high school graduates who enroll at CAN within one year of graduation</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a:t>
                      </a:r>
                      <a:r>
                        <a:rPr lang="en-US" sz="1400" b="1" i="0" u="none" strike="noStrike" dirty="0">
                          <a:solidFill>
                            <a:srgbClr val="000000"/>
                          </a:solidFill>
                          <a:effectLst/>
                          <a:latin typeface="Calibri" panose="020F0502020204030204" pitchFamily="34" charset="0"/>
                        </a:rPr>
                        <a:t>96 </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1400" b="0" i="0" u="none" strike="noStrike" dirty="0">
                          <a:solidFill>
                            <a:srgbClr val="000000"/>
                          </a:solidFill>
                          <a:effectLst/>
                          <a:latin typeface="Calibri" panose="020F0502020204030204" pitchFamily="34" charset="0"/>
                        </a:rPr>
                        <a:t>365</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461</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8787258"/>
                  </a:ext>
                </a:extLst>
              </a:tr>
              <a:tr h="455595">
                <a:tc>
                  <a:txBody>
                    <a:bodyPr/>
                    <a:lstStyle/>
                    <a:p>
                      <a:pPr algn="l" fontAlgn="b"/>
                      <a:r>
                        <a:rPr lang="en-US" sz="1400" b="0" i="0" u="none" strike="noStrike" dirty="0">
                          <a:solidFill>
                            <a:srgbClr val="000000"/>
                          </a:solidFill>
                          <a:effectLst/>
                          <a:latin typeface="Calibri" panose="020F0502020204030204" pitchFamily="34" charset="0"/>
                        </a:rPr>
                        <a:t>% of Middle College students who continue at CAN after receiving their HS degree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+38%</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93%</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55%</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0119039"/>
                  </a:ext>
                </a:extLst>
              </a:tr>
              <a:tr h="455595">
                <a:tc>
                  <a:txBody>
                    <a:bodyPr/>
                    <a:lstStyle/>
                    <a:p>
                      <a:pPr algn="l" fontAlgn="b"/>
                      <a:r>
                        <a:rPr lang="en-US" sz="1400" b="0" i="0" u="none" strike="noStrike" dirty="0">
                          <a:solidFill>
                            <a:srgbClr val="000000"/>
                          </a:solidFill>
                          <a:effectLst/>
                          <a:latin typeface="Calibri" panose="020F0502020204030204" pitchFamily="34" charset="0"/>
                        </a:rPr>
                        <a:t># Enrolled in Middle College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a:t>
                      </a:r>
                      <a:r>
                        <a:rPr lang="en-US" sz="1400" b="1" i="0" u="none" strike="noStrike" dirty="0">
                          <a:solidFill>
                            <a:srgbClr val="000000"/>
                          </a:solidFill>
                          <a:effectLst/>
                          <a:latin typeface="Calibri" panose="020F0502020204030204" pitchFamily="34" charset="0"/>
                        </a:rPr>
                        <a:t>15 </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112</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127</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909758"/>
                  </a:ext>
                </a:extLst>
              </a:tr>
              <a:tr h="455595">
                <a:tc>
                  <a:txBody>
                    <a:bodyPr/>
                    <a:lstStyle/>
                    <a:p>
                      <a:pPr algn="l" fontAlgn="b"/>
                      <a:r>
                        <a:rPr lang="en-US" sz="1400" b="0" i="0" u="none" strike="noStrike" dirty="0">
                          <a:solidFill>
                            <a:srgbClr val="000000"/>
                          </a:solidFill>
                          <a:effectLst/>
                          <a:latin typeface="Calibri" panose="020F0502020204030204" pitchFamily="34" charset="0"/>
                        </a:rPr>
                        <a:t># of SUHSD high school graduates who enroll at CAN within one year of graduation</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-96 </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365</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461</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8834217"/>
                  </a:ext>
                </a:extLst>
              </a:tr>
            </a:tbl>
          </a:graphicData>
        </a:graphic>
      </p:graphicFrame>
    </p:spTree>
    <p:extLst>
      <p:ext uri="{BB962C8B-B14F-4D97-AF65-F5344CB8AC3E}">
        <p14:creationId xmlns:p14="http://schemas.microsoft.com/office/powerpoint/2010/main" val="331964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015663"/>
          </a:xfrm>
          <a:prstGeom prst="rect">
            <a:avLst/>
          </a:prstGeom>
        </p:spPr>
        <p:txBody>
          <a:bodyPr wrap="square">
            <a:spAutoFit/>
          </a:bodyPr>
          <a:lstStyle/>
          <a:p>
            <a:pPr marL="0" lvl="1"/>
            <a:r>
              <a:rPr lang="en-US" sz="2400" b="1" dirty="0" smtClean="0"/>
              <a:t>Strategic Initiative 2.2</a:t>
            </a:r>
            <a:r>
              <a:rPr lang="en-US" sz="2400" b="1" dirty="0"/>
              <a:t/>
            </a:r>
            <a:br>
              <a:rPr lang="en-US" sz="2400" b="1" dirty="0"/>
            </a:br>
            <a:r>
              <a:rPr lang="en-US" dirty="0"/>
              <a:t>Develop and support student internships, service learning opportunities, mentorships to improve connection of students to local organizations and employers.</a:t>
            </a:r>
            <a:endParaRPr lang="en-US" sz="1600" dirty="0"/>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4</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 don't know all the work in this area, but I know that expanded internships have been developed with the DRC and are continuing with the PCC. </a:t>
            </a:r>
            <a:endParaRPr lang="en-US" dirty="0" smtClean="0"/>
          </a:p>
          <a:p>
            <a:pPr marL="285750" indent="-285750">
              <a:buFont typeface="Arial" panose="020B0604020202020204" pitchFamily="34" charset="0"/>
              <a:buChar char="•"/>
            </a:pPr>
            <a:r>
              <a:rPr lang="en-US" dirty="0"/>
              <a:t>This is a critical part of Guided Pathways we have yet to realize. </a:t>
            </a:r>
          </a:p>
        </p:txBody>
      </p:sp>
    </p:spTree>
    <p:extLst>
      <p:ext uri="{BB962C8B-B14F-4D97-AF65-F5344CB8AC3E}">
        <p14:creationId xmlns:p14="http://schemas.microsoft.com/office/powerpoint/2010/main" val="1930137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738664"/>
          </a:xfrm>
          <a:prstGeom prst="rect">
            <a:avLst/>
          </a:prstGeom>
        </p:spPr>
        <p:txBody>
          <a:bodyPr wrap="square">
            <a:spAutoFit/>
          </a:bodyPr>
          <a:lstStyle/>
          <a:p>
            <a:pPr marL="0" lvl="1"/>
            <a:r>
              <a:rPr lang="en-US" sz="2400" b="1" dirty="0" smtClean="0"/>
              <a:t>Strategic Initiative 2.3</a:t>
            </a:r>
            <a:r>
              <a:rPr lang="en-US" sz="2400" b="1" dirty="0"/>
              <a:t/>
            </a:r>
            <a:br>
              <a:rPr lang="en-US" sz="2400" b="1" dirty="0"/>
            </a:br>
            <a:r>
              <a:rPr lang="en-US" dirty="0"/>
              <a:t>Attract the community to the campus through high profile signature events.</a:t>
            </a:r>
            <a:endParaRPr lang="en-US" sz="1600" dirty="0"/>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3.3</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Thinking of our President's Lunch, I don't know what other high profile events we have.  Also this goal has been impacted by the pandemic, new opportunities when we return to campus with building 1 and 18. Our dual enrollment program is just getting started and will be great! </a:t>
            </a:r>
          </a:p>
        </p:txBody>
      </p:sp>
    </p:spTree>
    <p:extLst>
      <p:ext uri="{BB962C8B-B14F-4D97-AF65-F5344CB8AC3E}">
        <p14:creationId xmlns:p14="http://schemas.microsoft.com/office/powerpoint/2010/main" val="62056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015663"/>
          </a:xfrm>
          <a:prstGeom prst="rect">
            <a:avLst/>
          </a:prstGeom>
        </p:spPr>
        <p:txBody>
          <a:bodyPr wrap="square">
            <a:spAutoFit/>
          </a:bodyPr>
          <a:lstStyle/>
          <a:p>
            <a:r>
              <a:rPr lang="en-US" sz="2400" b="1" dirty="0" smtClean="0"/>
              <a:t>Strategic Initiative 2.4</a:t>
            </a:r>
            <a:r>
              <a:rPr lang="en-US" sz="2400" b="1" dirty="0"/>
              <a:t/>
            </a:r>
            <a:br>
              <a:rPr lang="en-US" sz="2400" b="1" dirty="0"/>
            </a:br>
            <a:r>
              <a:rPr lang="en-US" dirty="0" smtClean="0"/>
              <a:t>Create </a:t>
            </a:r>
            <a:r>
              <a:rPr lang="en-US" dirty="0"/>
              <a:t>a Cañada College alumni organization to promote success stories, to engage successful community members, and to explore development opportunities.</a:t>
            </a:r>
            <a:endParaRPr lang="en-US" sz="1600" dirty="0"/>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1.5</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677108"/>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 don't know if work has been done in this area or not, I know there will be opportunities through the CRM. </a:t>
            </a:r>
          </a:p>
        </p:txBody>
      </p:sp>
    </p:spTree>
    <p:extLst>
      <p:ext uri="{BB962C8B-B14F-4D97-AF65-F5344CB8AC3E}">
        <p14:creationId xmlns:p14="http://schemas.microsoft.com/office/powerpoint/2010/main" val="817762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261884"/>
          </a:xfrm>
          <a:prstGeom prst="rect">
            <a:avLst/>
          </a:prstGeom>
        </p:spPr>
        <p:txBody>
          <a:bodyPr wrap="square">
            <a:spAutoFit/>
          </a:bodyPr>
          <a:lstStyle/>
          <a:p>
            <a:r>
              <a:rPr lang="en-US" sz="2400" b="1" dirty="0" smtClean="0"/>
              <a:t>Strategic Initiative 2.5</a:t>
            </a:r>
            <a:endParaRPr lang="en-US" sz="1600" dirty="0"/>
          </a:p>
          <a:p>
            <a:pPr marL="0" lvl="1"/>
            <a:r>
              <a:rPr lang="en-US" dirty="0"/>
              <a:t>Establish structures and resources to initiate and build relationships with local businesses and industries for developing institutional partnerships.</a:t>
            </a:r>
            <a:endParaRPr lang="en-US" sz="1600" dirty="0"/>
          </a:p>
          <a:p>
            <a:pPr marL="0" lvl="1"/>
            <a:endParaRPr lang="en-US" sz="1600" dirty="0"/>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2.5</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677108"/>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 don't know about this item. </a:t>
            </a:r>
          </a:p>
        </p:txBody>
      </p:sp>
    </p:spTree>
    <p:extLst>
      <p:ext uri="{BB962C8B-B14F-4D97-AF65-F5344CB8AC3E}">
        <p14:creationId xmlns:p14="http://schemas.microsoft.com/office/powerpoint/2010/main" val="2439513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738664"/>
          </a:xfrm>
          <a:prstGeom prst="rect">
            <a:avLst/>
          </a:prstGeom>
        </p:spPr>
        <p:txBody>
          <a:bodyPr wrap="square">
            <a:spAutoFit/>
          </a:bodyPr>
          <a:lstStyle/>
          <a:p>
            <a:pPr marL="0" lvl="1"/>
            <a:r>
              <a:rPr lang="en-US" sz="2400" b="1" dirty="0" smtClean="0"/>
              <a:t>Strategic Initiative 2.6</a:t>
            </a:r>
            <a:r>
              <a:rPr lang="en-US" sz="2400" b="1" dirty="0"/>
              <a:t/>
            </a:r>
            <a:br>
              <a:rPr lang="en-US" sz="2400" b="1" dirty="0"/>
            </a:br>
            <a:r>
              <a:rPr lang="en-US" dirty="0"/>
              <a:t>Expand and enhance marketing of transfer and career technical education (CTE) opportunities.</a:t>
            </a:r>
          </a:p>
        </p:txBody>
      </p:sp>
      <p:sp>
        <p:nvSpPr>
          <p:cNvPr id="7" name="TextBox 6"/>
          <p:cNvSpPr txBox="1"/>
          <p:nvPr/>
        </p:nvSpPr>
        <p:spPr>
          <a:xfrm>
            <a:off x="644912" y="1827378"/>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855343" y="1652369"/>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2.3</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677108"/>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 don't know about this item. </a:t>
            </a:r>
          </a:p>
        </p:txBody>
      </p:sp>
    </p:spTree>
    <p:extLst>
      <p:ext uri="{BB962C8B-B14F-4D97-AF65-F5344CB8AC3E}">
        <p14:creationId xmlns:p14="http://schemas.microsoft.com/office/powerpoint/2010/main" val="3375029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738664"/>
          </a:xfrm>
          <a:prstGeom prst="rect">
            <a:avLst/>
          </a:prstGeom>
        </p:spPr>
        <p:txBody>
          <a:bodyPr wrap="square">
            <a:spAutoFit/>
          </a:bodyPr>
          <a:lstStyle/>
          <a:p>
            <a:pPr marL="0" lvl="1"/>
            <a:r>
              <a:rPr lang="en-US" sz="2400" b="1" dirty="0" smtClean="0"/>
              <a:t>Strategic Initiative 2.7</a:t>
            </a:r>
            <a:r>
              <a:rPr lang="en-US" sz="2400" b="1" dirty="0"/>
              <a:t/>
            </a:r>
            <a:br>
              <a:rPr lang="en-US" sz="2400" b="1" dirty="0"/>
            </a:br>
            <a:r>
              <a:rPr lang="en-US" dirty="0"/>
              <a:t>Enhance and invest in 2+2 relationships with 4-year universities</a:t>
            </a:r>
            <a:r>
              <a:rPr lang="en-US" dirty="0" smtClean="0"/>
              <a:t>.</a:t>
            </a:r>
            <a:endParaRPr lang="en-US" dirty="0"/>
          </a:p>
        </p:txBody>
      </p:sp>
      <p:sp>
        <p:nvSpPr>
          <p:cNvPr id="7" name="TextBox 6"/>
          <p:cNvSpPr txBox="1"/>
          <p:nvPr/>
        </p:nvSpPr>
        <p:spPr>
          <a:xfrm>
            <a:off x="644912" y="1247818"/>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128613"/>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4</a:t>
            </a:r>
            <a:endParaRPr lang="en-US" sz="2000" b="1" dirty="0"/>
          </a:p>
        </p:txBody>
      </p:sp>
      <p:sp>
        <p:nvSpPr>
          <p:cNvPr id="11" name="Rectangle 10"/>
          <p:cNvSpPr/>
          <p:nvPr/>
        </p:nvSpPr>
        <p:spPr>
          <a:xfrm>
            <a:off x="689603" y="5657671"/>
            <a:ext cx="10656849" cy="1200329"/>
          </a:xfrm>
          <a:prstGeom prst="rect">
            <a:avLst/>
          </a:prstGeom>
        </p:spPr>
        <p:txBody>
          <a:bodyPr wrap="square">
            <a:spAutoFit/>
          </a:bodyPr>
          <a:lstStyle/>
          <a:p>
            <a:r>
              <a:rPr lang="en-US"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Do not bring forward</a:t>
            </a:r>
          </a:p>
        </p:txBody>
      </p:sp>
      <p:sp>
        <p:nvSpPr>
          <p:cNvPr id="12" name="Rectangle 11"/>
          <p:cNvSpPr/>
          <p:nvPr/>
        </p:nvSpPr>
        <p:spPr>
          <a:xfrm>
            <a:off x="644912" y="1813531"/>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We continue to have a strong relationship with SFSU and are working to develop a transfer plan and expand on our university relationships.  University Center has not grown however. </a:t>
            </a:r>
            <a:endParaRPr lang="en-US" dirty="0" smtClean="0"/>
          </a:p>
          <a:p>
            <a:pPr marL="285750" indent="-285750">
              <a:buFont typeface="Arial" panose="020B0604020202020204" pitchFamily="34" charset="0"/>
              <a:buChar char="•"/>
            </a:pPr>
            <a:r>
              <a:rPr lang="en-US" dirty="0"/>
              <a:t>The new Transfer Plan will help. </a:t>
            </a:r>
          </a:p>
        </p:txBody>
      </p:sp>
      <p:graphicFrame>
        <p:nvGraphicFramePr>
          <p:cNvPr id="8" name="Table 7"/>
          <p:cNvGraphicFramePr>
            <a:graphicFrameLocks noGrp="1"/>
          </p:cNvGraphicFramePr>
          <p:nvPr>
            <p:extLst>
              <p:ext uri="{D42A27DB-BD31-4B8C-83A1-F6EECF244321}">
                <p14:modId xmlns:p14="http://schemas.microsoft.com/office/powerpoint/2010/main" val="184040827"/>
              </p:ext>
            </p:extLst>
          </p:nvPr>
        </p:nvGraphicFramePr>
        <p:xfrm>
          <a:off x="208826" y="3193180"/>
          <a:ext cx="11724167" cy="2351875"/>
        </p:xfrm>
        <a:graphic>
          <a:graphicData uri="http://schemas.openxmlformats.org/drawingml/2006/table">
            <a:tbl>
              <a:tblPr/>
              <a:tblGrid>
                <a:gridCol w="8541488">
                  <a:extLst>
                    <a:ext uri="{9D8B030D-6E8A-4147-A177-3AD203B41FA5}">
                      <a16:colId xmlns:a16="http://schemas.microsoft.com/office/drawing/2014/main" val="365318307"/>
                    </a:ext>
                  </a:extLst>
                </a:gridCol>
                <a:gridCol w="1138494">
                  <a:extLst>
                    <a:ext uri="{9D8B030D-6E8A-4147-A177-3AD203B41FA5}">
                      <a16:colId xmlns:a16="http://schemas.microsoft.com/office/drawing/2014/main" val="3988511108"/>
                    </a:ext>
                  </a:extLst>
                </a:gridCol>
                <a:gridCol w="998687">
                  <a:extLst>
                    <a:ext uri="{9D8B030D-6E8A-4147-A177-3AD203B41FA5}">
                      <a16:colId xmlns:a16="http://schemas.microsoft.com/office/drawing/2014/main" val="151061840"/>
                    </a:ext>
                  </a:extLst>
                </a:gridCol>
                <a:gridCol w="1045498">
                  <a:extLst>
                    <a:ext uri="{9D8B030D-6E8A-4147-A177-3AD203B41FA5}">
                      <a16:colId xmlns:a16="http://schemas.microsoft.com/office/drawing/2014/main" val="3412332663"/>
                    </a:ext>
                  </a:extLst>
                </a:gridCol>
              </a:tblGrid>
              <a:tr h="377046">
                <a:tc>
                  <a:txBody>
                    <a:bodyPr/>
                    <a:lstStyle/>
                    <a:p>
                      <a:pPr algn="l" fontAlgn="ctr"/>
                      <a:r>
                        <a:rPr lang="en-US" sz="2000" b="1" i="0" u="none" strike="noStrike" dirty="0" smtClean="0">
                          <a:solidFill>
                            <a:srgbClr val="FFFFFF"/>
                          </a:solidFill>
                          <a:effectLst/>
                          <a:latin typeface="Calibri" panose="020F0502020204030204" pitchFamily="34" charset="0"/>
                        </a:rPr>
                        <a:t>Completion Metric</a:t>
                      </a:r>
                      <a:endParaRPr lang="en-US" sz="2000" b="1" i="0" u="none" strike="noStrike" dirty="0">
                        <a:solidFill>
                          <a:srgbClr val="FFFFFF"/>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000000"/>
                          </a:solidFill>
                          <a:effectLst/>
                          <a:latin typeface="Calibri" panose="020F0502020204030204" pitchFamily="34" charset="0"/>
                        </a:rPr>
                        <a:t>5 Year Change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FFC0"/>
                    </a:solidFill>
                  </a:tcPr>
                </a:tc>
                <a:tc>
                  <a:txBody>
                    <a:bodyPr/>
                    <a:lstStyle/>
                    <a:p>
                      <a:pPr algn="ctr" fontAlgn="ctr"/>
                      <a:r>
                        <a:rPr lang="en-US" sz="1400" b="1" i="0" u="none" strike="noStrike" dirty="0">
                          <a:solidFill>
                            <a:srgbClr val="FFFFFF"/>
                          </a:solidFill>
                          <a:effectLst/>
                          <a:latin typeface="Calibri" panose="020F0502020204030204" pitchFamily="34" charset="0"/>
                        </a:rPr>
                        <a:t>2019-20‡</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FFFFFF"/>
                          </a:solidFill>
                          <a:effectLst/>
                          <a:latin typeface="Calibri" panose="020F0502020204030204" pitchFamily="34" charset="0"/>
                        </a:rPr>
                        <a:t>2015-16</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extLst>
                  <a:ext uri="{0D108BD9-81ED-4DB2-BD59-A6C34878D82A}">
                    <a16:rowId xmlns:a16="http://schemas.microsoft.com/office/drawing/2014/main" val="1147122843"/>
                  </a:ext>
                </a:extLst>
              </a:tr>
              <a:tr h="370521">
                <a:tc>
                  <a:txBody>
                    <a:bodyPr/>
                    <a:lstStyle/>
                    <a:p>
                      <a:pPr algn="l" fontAlgn="b"/>
                      <a:r>
                        <a:rPr lang="en-US" sz="1400" dirty="0" smtClean="0"/>
                        <a:t># of students who transferred to a four-year institution who took at least 12 units at CAN in the year prior to transfer</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+40</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1400" b="0" i="0" u="none" strike="noStrike" dirty="0" smtClean="0">
                          <a:solidFill>
                            <a:srgbClr val="000000"/>
                          </a:solidFill>
                          <a:effectLst/>
                          <a:latin typeface="Calibri" panose="020F0502020204030204" pitchFamily="34" charset="0"/>
                        </a:rPr>
                        <a:t>354</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314</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8787258"/>
                  </a:ext>
                </a:extLst>
              </a:tr>
              <a:tr h="370521">
                <a:tc>
                  <a:txBody>
                    <a:bodyPr/>
                    <a:lstStyle/>
                    <a:p>
                      <a:pPr algn="l" fontAlgn="b"/>
                      <a:r>
                        <a:rPr lang="en-US" sz="1400" dirty="0" smtClean="0"/>
                        <a:t># of students who transferred to a four-year institution who took at least 3 units at CAN in the year prior to transfer</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+125</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smtClean="0">
                          <a:solidFill>
                            <a:srgbClr val="000000"/>
                          </a:solidFill>
                          <a:effectLst/>
                          <a:latin typeface="Calibri" panose="020F0502020204030204" pitchFamily="34" charset="0"/>
                        </a:rPr>
                        <a:t>876</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751</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0119039"/>
                  </a:ext>
                </a:extLst>
              </a:tr>
              <a:tr h="370521">
                <a:tc>
                  <a:txBody>
                    <a:bodyPr/>
                    <a:lstStyle/>
                    <a:p>
                      <a:pPr algn="l" fontAlgn="b"/>
                      <a:r>
                        <a:rPr lang="en-US" sz="1400" dirty="0" smtClean="0"/>
                        <a:t># of students who enrolled at a UC</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+17</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smtClean="0">
                          <a:solidFill>
                            <a:srgbClr val="000000"/>
                          </a:solidFill>
                          <a:effectLst/>
                          <a:latin typeface="Calibri" panose="020F0502020204030204" pitchFamily="34" charset="0"/>
                        </a:rPr>
                        <a:t>67</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50</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909758"/>
                  </a:ext>
                </a:extLst>
              </a:tr>
              <a:tr h="431633">
                <a:tc>
                  <a:txBody>
                    <a:bodyPr/>
                    <a:lstStyle/>
                    <a:p>
                      <a:pPr algn="l" fontAlgn="b"/>
                      <a:r>
                        <a:rPr lang="en-US" sz="1400" dirty="0" smtClean="0"/>
                        <a:t># of students who enrolled at a CSU</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+31</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smtClean="0">
                          <a:solidFill>
                            <a:srgbClr val="000000"/>
                          </a:solidFill>
                          <a:effectLst/>
                          <a:latin typeface="Calibri" panose="020F0502020204030204" pitchFamily="34" charset="0"/>
                        </a:rPr>
                        <a:t>176</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145</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8834217"/>
                  </a:ext>
                </a:extLst>
              </a:tr>
              <a:tr h="431633">
                <a:tc>
                  <a:txBody>
                    <a:bodyPr/>
                    <a:lstStyle/>
                    <a:p>
                      <a:pPr algn="l" fontAlgn="b"/>
                      <a:r>
                        <a:rPr lang="en-US" sz="1400" dirty="0" smtClean="0"/>
                        <a:t># of students who transferred to any 4-year institution who attended CAN within the last 5 years</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+461</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smtClean="0">
                          <a:solidFill>
                            <a:srgbClr val="000000"/>
                          </a:solidFill>
                          <a:effectLst/>
                          <a:latin typeface="Calibri" panose="020F0502020204030204" pitchFamily="34" charset="0"/>
                        </a:rPr>
                        <a:t>1486</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1025</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9410156"/>
                  </a:ext>
                </a:extLst>
              </a:tr>
            </a:tbl>
          </a:graphicData>
        </a:graphic>
      </p:graphicFrame>
    </p:spTree>
    <p:extLst>
      <p:ext uri="{BB962C8B-B14F-4D97-AF65-F5344CB8AC3E}">
        <p14:creationId xmlns:p14="http://schemas.microsoft.com/office/powerpoint/2010/main" val="219773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 Goal #3:</a:t>
            </a:r>
            <a:endParaRPr lang="en-US" dirty="0"/>
          </a:p>
        </p:txBody>
      </p:sp>
      <p:sp>
        <p:nvSpPr>
          <p:cNvPr id="3" name="Content Placeholder 2"/>
          <p:cNvSpPr>
            <a:spLocks noGrp="1"/>
          </p:cNvSpPr>
          <p:nvPr>
            <p:ph idx="1"/>
          </p:nvPr>
        </p:nvSpPr>
        <p:spPr>
          <a:xfrm>
            <a:off x="838199" y="1825624"/>
            <a:ext cx="10991335" cy="1810711"/>
          </a:xfrm>
        </p:spPr>
        <p:txBody>
          <a:bodyPr>
            <a:normAutofit/>
          </a:bodyPr>
          <a:lstStyle/>
          <a:p>
            <a:pPr marL="0" indent="0">
              <a:buNone/>
            </a:pPr>
            <a:r>
              <a:rPr lang="en-US" b="1" dirty="0" smtClean="0"/>
              <a:t>Organizational Development</a:t>
            </a:r>
          </a:p>
          <a:p>
            <a:pPr marL="0" indent="0">
              <a:buNone/>
            </a:pPr>
            <a:r>
              <a:rPr lang="en-US" dirty="0" smtClean="0"/>
              <a:t>To invest institutional resources on the structures, processes and practices that focus on a diverse student and staff population, promote excellence, equity, inclusion and transformative learning. </a:t>
            </a:r>
            <a:endParaRPr lang="en-US" b="1" dirty="0"/>
          </a:p>
        </p:txBody>
      </p:sp>
      <p:sp>
        <p:nvSpPr>
          <p:cNvPr id="4" name="TextBox 3"/>
          <p:cNvSpPr txBox="1"/>
          <p:nvPr/>
        </p:nvSpPr>
        <p:spPr>
          <a:xfrm>
            <a:off x="949712" y="3877599"/>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5" name="Rectangle 4"/>
          <p:cNvSpPr/>
          <p:nvPr/>
        </p:nvSpPr>
        <p:spPr>
          <a:xfrm>
            <a:off x="4274634" y="3758394"/>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3.3</a:t>
            </a:r>
            <a:endParaRPr lang="en-US" sz="2000" b="1" dirty="0"/>
          </a:p>
        </p:txBody>
      </p:sp>
      <p:sp>
        <p:nvSpPr>
          <p:cNvPr id="6" name="Rectangle 5"/>
          <p:cNvSpPr/>
          <p:nvPr/>
        </p:nvSpPr>
        <p:spPr>
          <a:xfrm>
            <a:off x="949712" y="4886668"/>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We are moving towards more intentionally updating our Equity Plan, we have a long way to go to increase the diversity of our employees, particularly faculty. </a:t>
            </a:r>
          </a:p>
        </p:txBody>
      </p:sp>
    </p:spTree>
    <p:extLst>
      <p:ext uri="{BB962C8B-B14F-4D97-AF65-F5344CB8AC3E}">
        <p14:creationId xmlns:p14="http://schemas.microsoft.com/office/powerpoint/2010/main" val="2466290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538883"/>
          </a:xfrm>
          <a:prstGeom prst="rect">
            <a:avLst/>
          </a:prstGeom>
        </p:spPr>
        <p:txBody>
          <a:bodyPr wrap="square">
            <a:spAutoFit/>
          </a:bodyPr>
          <a:lstStyle/>
          <a:p>
            <a:pPr marL="0" lvl="1"/>
            <a:r>
              <a:rPr lang="en-US" sz="2400" b="1" dirty="0" smtClean="0"/>
              <a:t>Strategic Initiative 3.1</a:t>
            </a:r>
            <a:r>
              <a:rPr lang="en-US" sz="2400" b="1" dirty="0"/>
              <a:t/>
            </a:r>
            <a:br>
              <a:rPr lang="en-US" sz="2400" b="1" dirty="0"/>
            </a:br>
            <a:r>
              <a:rPr lang="en-US" dirty="0"/>
              <a:t>Implement the Professional Learning Plan and establish a robust college-wide professional learning program that engages campus constituents while creating opportunities for innovative practices that support student success and promote equity.</a:t>
            </a:r>
          </a:p>
          <a:p>
            <a:pPr marL="0" lvl="1"/>
            <a:endParaRPr lang="en-US" sz="1600" dirty="0"/>
          </a:p>
        </p:txBody>
      </p:sp>
      <p:sp>
        <p:nvSpPr>
          <p:cNvPr id="7" name="TextBox 6"/>
          <p:cNvSpPr txBox="1"/>
          <p:nvPr/>
        </p:nvSpPr>
        <p:spPr>
          <a:xfrm>
            <a:off x="644912" y="1878680"/>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759475"/>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3</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 don't know what work has been done in this area (I probably should :)) </a:t>
            </a:r>
            <a:endParaRPr lang="en-US" dirty="0" smtClean="0"/>
          </a:p>
          <a:p>
            <a:pPr marL="285750" indent="-285750">
              <a:buFont typeface="Arial" panose="020B0604020202020204" pitchFamily="34" charset="0"/>
              <a:buChar char="•"/>
            </a:pPr>
            <a:r>
              <a:rPr lang="en-US" dirty="0"/>
              <a:t>This is critically important but has not been realized. </a:t>
            </a:r>
          </a:p>
        </p:txBody>
      </p:sp>
    </p:spTree>
    <p:extLst>
      <p:ext uri="{BB962C8B-B14F-4D97-AF65-F5344CB8AC3E}">
        <p14:creationId xmlns:p14="http://schemas.microsoft.com/office/powerpoint/2010/main" val="4067457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984885"/>
          </a:xfrm>
          <a:prstGeom prst="rect">
            <a:avLst/>
          </a:prstGeom>
        </p:spPr>
        <p:txBody>
          <a:bodyPr wrap="square">
            <a:spAutoFit/>
          </a:bodyPr>
          <a:lstStyle/>
          <a:p>
            <a:pPr lvl="0"/>
            <a:r>
              <a:rPr lang="en-US" sz="2400" b="1" dirty="0" smtClean="0"/>
              <a:t>Strategic Initiative 3.2</a:t>
            </a:r>
            <a:r>
              <a:rPr lang="en-US" sz="2400" b="1" dirty="0"/>
              <a:t/>
            </a:r>
            <a:br>
              <a:rPr lang="en-US" sz="2400" b="1" dirty="0"/>
            </a:br>
            <a:r>
              <a:rPr lang="en-US" dirty="0"/>
              <a:t>Implement Guided Pathways-like design principles to help address equity gaps.</a:t>
            </a:r>
            <a:endParaRPr lang="en-US" sz="1600" dirty="0"/>
          </a:p>
          <a:p>
            <a:pPr marL="0" lvl="1"/>
            <a:endParaRPr lang="en-US" sz="1600" dirty="0"/>
          </a:p>
        </p:txBody>
      </p:sp>
      <p:sp>
        <p:nvSpPr>
          <p:cNvPr id="7" name="TextBox 6"/>
          <p:cNvSpPr txBox="1"/>
          <p:nvPr/>
        </p:nvSpPr>
        <p:spPr>
          <a:xfrm>
            <a:off x="644912" y="121293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855343" y="1101187"/>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5.6</a:t>
            </a:r>
            <a:endParaRPr lang="en-US" sz="2000" b="1" dirty="0"/>
          </a:p>
        </p:txBody>
      </p:sp>
      <p:sp>
        <p:nvSpPr>
          <p:cNvPr id="11" name="Rectangle 10"/>
          <p:cNvSpPr/>
          <p:nvPr/>
        </p:nvSpPr>
        <p:spPr>
          <a:xfrm>
            <a:off x="644912" y="5490845"/>
            <a:ext cx="10656849" cy="1200329"/>
          </a:xfrm>
          <a:prstGeom prst="rect">
            <a:avLst/>
          </a:prstGeom>
        </p:spPr>
        <p:txBody>
          <a:bodyPr wrap="square">
            <a:spAutoFit/>
          </a:bodyPr>
          <a:lstStyle/>
          <a:p>
            <a:r>
              <a:rPr lang="en-US"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dirty="0" smtClean="0">
                <a:solidFill>
                  <a:srgbClr val="000000"/>
                </a:solidFill>
                <a:latin typeface="Calibri" panose="020F0502020204030204" pitchFamily="34" charset="0"/>
              </a:rPr>
              <a:t>Do not bring forward</a:t>
            </a:r>
          </a:p>
        </p:txBody>
      </p:sp>
      <p:sp>
        <p:nvSpPr>
          <p:cNvPr id="12" name="Rectangle 11"/>
          <p:cNvSpPr/>
          <p:nvPr/>
        </p:nvSpPr>
        <p:spPr>
          <a:xfrm>
            <a:off x="644911" y="1864855"/>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We have continued to move forward with our GP implementation, but more work needs to be done! </a:t>
            </a:r>
            <a:endParaRPr lang="en-US" dirty="0" smtClean="0"/>
          </a:p>
          <a:p>
            <a:pPr marL="285750" indent="-285750">
              <a:buFont typeface="Arial" panose="020B0604020202020204" pitchFamily="34" charset="0"/>
              <a:buChar char="•"/>
            </a:pPr>
            <a:r>
              <a:rPr lang="en-US" dirty="0"/>
              <a:t>Our Guided Pathways efforts have made a lot of progress - but more is needed! </a:t>
            </a:r>
          </a:p>
        </p:txBody>
      </p:sp>
      <p:graphicFrame>
        <p:nvGraphicFramePr>
          <p:cNvPr id="8" name="Table 7"/>
          <p:cNvGraphicFramePr>
            <a:graphicFrameLocks noGrp="1"/>
          </p:cNvGraphicFramePr>
          <p:nvPr>
            <p:extLst>
              <p:ext uri="{D42A27DB-BD31-4B8C-83A1-F6EECF244321}">
                <p14:modId xmlns:p14="http://schemas.microsoft.com/office/powerpoint/2010/main" val="1399404126"/>
              </p:ext>
            </p:extLst>
          </p:nvPr>
        </p:nvGraphicFramePr>
        <p:xfrm>
          <a:off x="644910" y="3003082"/>
          <a:ext cx="10656850" cy="2285998"/>
        </p:xfrm>
        <a:graphic>
          <a:graphicData uri="http://schemas.openxmlformats.org/drawingml/2006/table">
            <a:tbl>
              <a:tblPr/>
              <a:tblGrid>
                <a:gridCol w="7621493">
                  <a:extLst>
                    <a:ext uri="{9D8B030D-6E8A-4147-A177-3AD203B41FA5}">
                      <a16:colId xmlns:a16="http://schemas.microsoft.com/office/drawing/2014/main" val="365318307"/>
                    </a:ext>
                  </a:extLst>
                </a:gridCol>
                <a:gridCol w="1177265">
                  <a:extLst>
                    <a:ext uri="{9D8B030D-6E8A-4147-A177-3AD203B41FA5}">
                      <a16:colId xmlns:a16="http://schemas.microsoft.com/office/drawing/2014/main" val="3988511108"/>
                    </a:ext>
                  </a:extLst>
                </a:gridCol>
                <a:gridCol w="907771">
                  <a:extLst>
                    <a:ext uri="{9D8B030D-6E8A-4147-A177-3AD203B41FA5}">
                      <a16:colId xmlns:a16="http://schemas.microsoft.com/office/drawing/2014/main" val="151061840"/>
                    </a:ext>
                  </a:extLst>
                </a:gridCol>
                <a:gridCol w="950321">
                  <a:extLst>
                    <a:ext uri="{9D8B030D-6E8A-4147-A177-3AD203B41FA5}">
                      <a16:colId xmlns:a16="http://schemas.microsoft.com/office/drawing/2014/main" val="3412332663"/>
                    </a:ext>
                  </a:extLst>
                </a:gridCol>
              </a:tblGrid>
              <a:tr h="463618">
                <a:tc>
                  <a:txBody>
                    <a:bodyPr/>
                    <a:lstStyle/>
                    <a:p>
                      <a:pPr algn="l" fontAlgn="ctr"/>
                      <a:r>
                        <a:rPr lang="en-US" sz="2000" b="1" i="0" u="none" strike="noStrike" dirty="0" smtClean="0">
                          <a:solidFill>
                            <a:srgbClr val="FFFFFF"/>
                          </a:solidFill>
                          <a:effectLst/>
                          <a:latin typeface="Calibri" panose="020F0502020204030204" pitchFamily="34" charset="0"/>
                        </a:rPr>
                        <a:t>Enrollment Management </a:t>
                      </a:r>
                      <a:r>
                        <a:rPr lang="en-US" sz="2000" b="1" i="0" u="none" strike="noStrike" dirty="0">
                          <a:solidFill>
                            <a:srgbClr val="FFFFFF"/>
                          </a:solidFill>
                          <a:effectLst/>
                          <a:latin typeface="Calibri" panose="020F0502020204030204" pitchFamily="34" charset="0"/>
                        </a:rPr>
                        <a:t>Metric</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000000"/>
                          </a:solidFill>
                          <a:effectLst/>
                          <a:latin typeface="Calibri" panose="020F0502020204030204" pitchFamily="34" charset="0"/>
                        </a:rPr>
                        <a:t>5 Year Change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FFC0"/>
                    </a:solidFill>
                  </a:tcPr>
                </a:tc>
                <a:tc>
                  <a:txBody>
                    <a:bodyPr/>
                    <a:lstStyle/>
                    <a:p>
                      <a:pPr algn="ctr" fontAlgn="ctr"/>
                      <a:r>
                        <a:rPr lang="en-US" sz="1400" b="1" i="0" u="none" strike="noStrike" dirty="0">
                          <a:solidFill>
                            <a:srgbClr val="FFFFFF"/>
                          </a:solidFill>
                          <a:effectLst/>
                          <a:latin typeface="Calibri" panose="020F0502020204030204" pitchFamily="34" charset="0"/>
                        </a:rPr>
                        <a:t>2019-20‡</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FFFFFF"/>
                          </a:solidFill>
                          <a:effectLst/>
                          <a:latin typeface="Calibri" panose="020F0502020204030204" pitchFamily="34" charset="0"/>
                        </a:rPr>
                        <a:t>2015-16</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extLst>
                  <a:ext uri="{0D108BD9-81ED-4DB2-BD59-A6C34878D82A}">
                    <a16:rowId xmlns:a16="http://schemas.microsoft.com/office/drawing/2014/main" val="1147122843"/>
                  </a:ext>
                </a:extLst>
              </a:tr>
              <a:tr h="455595">
                <a:tc>
                  <a:txBody>
                    <a:bodyPr/>
                    <a:lstStyle/>
                    <a:p>
                      <a:pPr algn="l" fontAlgn="b"/>
                      <a:r>
                        <a:rPr lang="en-US" sz="1400" dirty="0" smtClean="0"/>
                        <a:t>Median # of units earned among students who earned their first associate degree in the selected year and had completed at least 60 units</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-71</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1400" b="0" i="0" u="none" strike="noStrike" dirty="0" smtClean="0">
                          <a:solidFill>
                            <a:srgbClr val="000000"/>
                          </a:solidFill>
                          <a:effectLst/>
                          <a:latin typeface="Calibri" panose="020F0502020204030204" pitchFamily="34" charset="0"/>
                        </a:rPr>
                        <a:t>71</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83</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105579"/>
                  </a:ext>
                </a:extLst>
              </a:tr>
              <a:tr h="455595">
                <a:tc>
                  <a:txBody>
                    <a:bodyPr/>
                    <a:lstStyle/>
                    <a:p>
                      <a:pPr algn="l" fontAlgn="b"/>
                      <a:r>
                        <a:rPr lang="en-US" sz="1400" dirty="0" smtClean="0"/>
                        <a:t># of SSSP non-exempt students completing a COMP SEP in the first year</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+44</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1400" b="0" i="0" u="none" strike="noStrike" dirty="0" smtClean="0">
                          <a:solidFill>
                            <a:srgbClr val="000000"/>
                          </a:solidFill>
                          <a:effectLst/>
                          <a:latin typeface="Calibri" panose="020F0502020204030204" pitchFamily="34" charset="0"/>
                        </a:rPr>
                        <a:t>324</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280</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2939685"/>
                  </a:ext>
                </a:extLst>
              </a:tr>
              <a:tr h="455595">
                <a:tc>
                  <a:txBody>
                    <a:bodyPr/>
                    <a:lstStyle/>
                    <a:p>
                      <a:pPr algn="l" fontAlgn="b"/>
                      <a:r>
                        <a:rPr lang="en-US" sz="1400" dirty="0" smtClean="0"/>
                        <a:t>% of enrolled students who successfully completed various thresholds for degree- applicable credit units in the fall term, up to 15+ Canada Primary campus</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0%</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8787258"/>
                  </a:ext>
                </a:extLst>
              </a:tr>
              <a:tr h="455595">
                <a:tc>
                  <a:txBody>
                    <a:bodyPr/>
                    <a:lstStyle/>
                    <a:p>
                      <a:pPr algn="l" fontAlgn="b"/>
                      <a:r>
                        <a:rPr lang="en-US" sz="1400" dirty="0" smtClean="0"/>
                        <a:t>% of enrolled students who successfully completed various thresholds for degree- applicable credit units in the selected year, up to 30+ Canada Primary campus</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0%</a:t>
                      </a:r>
                      <a:endParaRPr lang="en-US" sz="1400" b="1"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0119039"/>
                  </a:ext>
                </a:extLst>
              </a:tr>
            </a:tbl>
          </a:graphicData>
        </a:graphic>
      </p:graphicFrame>
    </p:spTree>
    <p:extLst>
      <p:ext uri="{BB962C8B-B14F-4D97-AF65-F5344CB8AC3E}">
        <p14:creationId xmlns:p14="http://schemas.microsoft.com/office/powerpoint/2010/main" val="3085740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70030976"/>
              </p:ext>
            </p:extLst>
          </p:nvPr>
        </p:nvGraphicFramePr>
        <p:xfrm>
          <a:off x="838200" y="1513479"/>
          <a:ext cx="10432312" cy="5251389"/>
        </p:xfrm>
        <a:graphic>
          <a:graphicData uri="http://schemas.openxmlformats.org/drawingml/2006/table">
            <a:tbl>
              <a:tblPr firstRow="1" firstCol="1" bandRow="1">
                <a:tableStyleId>{E8B1032C-EA38-4F05-BA0D-38AFFFC7BED3}</a:tableStyleId>
              </a:tblPr>
              <a:tblGrid>
                <a:gridCol w="2953727">
                  <a:extLst>
                    <a:ext uri="{9D8B030D-6E8A-4147-A177-3AD203B41FA5}">
                      <a16:colId xmlns:a16="http://schemas.microsoft.com/office/drawing/2014/main" val="66469628"/>
                    </a:ext>
                  </a:extLst>
                </a:gridCol>
                <a:gridCol w="2610495">
                  <a:extLst>
                    <a:ext uri="{9D8B030D-6E8A-4147-A177-3AD203B41FA5}">
                      <a16:colId xmlns:a16="http://schemas.microsoft.com/office/drawing/2014/main" val="147766887"/>
                    </a:ext>
                  </a:extLst>
                </a:gridCol>
                <a:gridCol w="3132594">
                  <a:extLst>
                    <a:ext uri="{9D8B030D-6E8A-4147-A177-3AD203B41FA5}">
                      <a16:colId xmlns:a16="http://schemas.microsoft.com/office/drawing/2014/main" val="1571749548"/>
                    </a:ext>
                  </a:extLst>
                </a:gridCol>
                <a:gridCol w="1735496">
                  <a:extLst>
                    <a:ext uri="{9D8B030D-6E8A-4147-A177-3AD203B41FA5}">
                      <a16:colId xmlns:a16="http://schemas.microsoft.com/office/drawing/2014/main" val="2497084012"/>
                    </a:ext>
                  </a:extLst>
                </a:gridCol>
              </a:tblGrid>
              <a:tr h="494569">
                <a:tc>
                  <a:txBody>
                    <a:bodyPr/>
                    <a:lstStyle/>
                    <a:p>
                      <a:pPr marL="0" marR="0" algn="ctr">
                        <a:spcBef>
                          <a:spcPts val="0"/>
                        </a:spcBef>
                        <a:spcAft>
                          <a:spcPts val="0"/>
                        </a:spcAft>
                      </a:pPr>
                      <a:r>
                        <a:rPr lang="en-US" sz="1600">
                          <a:effectLst/>
                        </a:rPr>
                        <a:t>AGENDA ITEM</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tc>
                  <a:txBody>
                    <a:bodyPr/>
                    <a:lstStyle/>
                    <a:p>
                      <a:pPr marL="0" marR="0" algn="ctr">
                        <a:spcBef>
                          <a:spcPts val="0"/>
                        </a:spcBef>
                        <a:spcAft>
                          <a:spcPts val="0"/>
                        </a:spcAft>
                      </a:pPr>
                      <a:r>
                        <a:rPr lang="en-US" sz="1600">
                          <a:effectLst/>
                        </a:rPr>
                        <a:t>DISCUSSION LEADER</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tc>
                  <a:txBody>
                    <a:bodyPr/>
                    <a:lstStyle/>
                    <a:p>
                      <a:pPr marL="0" marR="0" algn="ctr">
                        <a:spcBef>
                          <a:spcPts val="0"/>
                        </a:spcBef>
                        <a:spcAft>
                          <a:spcPts val="0"/>
                        </a:spcAft>
                      </a:pPr>
                      <a:r>
                        <a:rPr lang="en-US" sz="1600">
                          <a:effectLst/>
                        </a:rPr>
                        <a:t>TYPE OF ITEM</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tc>
                  <a:txBody>
                    <a:bodyPr/>
                    <a:lstStyle/>
                    <a:p>
                      <a:pPr marL="0" marR="0" algn="ctr">
                        <a:spcBef>
                          <a:spcPts val="0"/>
                        </a:spcBef>
                        <a:spcAft>
                          <a:spcPts val="0"/>
                        </a:spcAft>
                      </a:pPr>
                      <a:r>
                        <a:rPr lang="en-US" sz="1600">
                          <a:effectLst/>
                        </a:rPr>
                        <a:t>TIME</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4192693325"/>
                  </a:ext>
                </a:extLst>
              </a:tr>
              <a:tr h="842361">
                <a:tc>
                  <a:txBody>
                    <a:bodyPr/>
                    <a:lstStyle/>
                    <a:p>
                      <a:pPr marL="0" marR="0" indent="-12700" algn="l">
                        <a:spcBef>
                          <a:spcPts val="0"/>
                        </a:spcBef>
                        <a:spcAft>
                          <a:spcPts val="0"/>
                        </a:spcAft>
                      </a:pPr>
                      <a:r>
                        <a:rPr lang="en-US" sz="1600">
                          <a:effectLst/>
                        </a:rPr>
                        <a:t>Welcome &amp; Introductions</a:t>
                      </a:r>
                    </a:p>
                    <a:p>
                      <a:pPr marL="342900" marR="0" lvl="0" indent="-342900" algn="l">
                        <a:spcBef>
                          <a:spcPts val="0"/>
                        </a:spcBef>
                        <a:spcAft>
                          <a:spcPts val="0"/>
                        </a:spcAft>
                        <a:buFont typeface="Symbol" panose="05050102010706020507" pitchFamily="18" charset="2"/>
                        <a:buChar char=""/>
                      </a:pPr>
                      <a:r>
                        <a:rPr lang="en-US" sz="1600">
                          <a:effectLst/>
                        </a:rPr>
                        <a:t>Verify </a:t>
                      </a:r>
                      <a:r>
                        <a:rPr lang="en-US" sz="1600" u="sng">
                          <a:effectLst/>
                          <a:hlinkClick r:id="rId2"/>
                        </a:rPr>
                        <a:t>meeting notes</a:t>
                      </a:r>
                      <a:r>
                        <a:rPr lang="en-US" sz="1600">
                          <a:effectLst/>
                        </a:rPr>
                        <a:t> from previous meeting</a:t>
                      </a:r>
                    </a:p>
                    <a:p>
                      <a:pPr marL="215265" marR="0" algn="l">
                        <a:spcBef>
                          <a:spcPts val="0"/>
                        </a:spcBef>
                        <a:spcAft>
                          <a:spcPts val="0"/>
                        </a:spcAft>
                      </a:pPr>
                      <a:r>
                        <a:rPr lang="en-US" sz="1600">
                          <a:effectLst/>
                        </a:rPr>
                        <a:t> </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l">
                        <a:spcBef>
                          <a:spcPts val="0"/>
                        </a:spcBef>
                        <a:spcAft>
                          <a:spcPts val="0"/>
                        </a:spcAft>
                      </a:pPr>
                      <a:r>
                        <a:rPr lang="en-US" sz="1600">
                          <a:effectLst/>
                        </a:rPr>
                        <a:t>Diana Tedone-Goldstone</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 </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10 minutes</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extLst>
                  <a:ext uri="{0D108BD9-81ED-4DB2-BD59-A6C34878D82A}">
                    <a16:rowId xmlns:a16="http://schemas.microsoft.com/office/drawing/2014/main" val="2061772200"/>
                  </a:ext>
                </a:extLst>
              </a:tr>
              <a:tr h="549610">
                <a:tc>
                  <a:txBody>
                    <a:bodyPr/>
                    <a:lstStyle/>
                    <a:p>
                      <a:pPr marL="0" marR="0" algn="l">
                        <a:spcBef>
                          <a:spcPts val="0"/>
                        </a:spcBef>
                        <a:spcAft>
                          <a:spcPts val="0"/>
                        </a:spcAft>
                      </a:pPr>
                      <a:r>
                        <a:rPr lang="en-US" sz="1600">
                          <a:effectLst/>
                        </a:rPr>
                        <a:t>Qualitative &amp; Quantitative Feedback on the 2017-22 EMP</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l">
                        <a:spcBef>
                          <a:spcPts val="0"/>
                        </a:spcBef>
                        <a:spcAft>
                          <a:spcPts val="0"/>
                        </a:spcAft>
                      </a:pPr>
                      <a:r>
                        <a:rPr lang="en-US" sz="1600">
                          <a:effectLst/>
                        </a:rPr>
                        <a:t>PRIE Team followed by group discussion (polling)</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Presentation from PRIE</a:t>
                      </a:r>
                    </a:p>
                    <a:p>
                      <a:pPr marL="0" marR="0" algn="ctr">
                        <a:spcBef>
                          <a:spcPts val="0"/>
                        </a:spcBef>
                        <a:spcAft>
                          <a:spcPts val="0"/>
                        </a:spcAft>
                      </a:pPr>
                      <a:r>
                        <a:rPr lang="en-US" sz="1600">
                          <a:effectLst/>
                        </a:rPr>
                        <a:t>Group Discussion</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30 minutes</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extLst>
                  <a:ext uri="{0D108BD9-81ED-4DB2-BD59-A6C34878D82A}">
                    <a16:rowId xmlns:a16="http://schemas.microsoft.com/office/drawing/2014/main" val="802239982"/>
                  </a:ext>
                </a:extLst>
              </a:tr>
              <a:tr h="842361">
                <a:tc>
                  <a:txBody>
                    <a:bodyPr/>
                    <a:lstStyle/>
                    <a:p>
                      <a:pPr marL="0" marR="0" algn="l">
                        <a:spcBef>
                          <a:spcPts val="0"/>
                        </a:spcBef>
                        <a:spcAft>
                          <a:spcPts val="0"/>
                        </a:spcAft>
                      </a:pPr>
                      <a:r>
                        <a:rPr lang="en-US" sz="1600">
                          <a:effectLst/>
                        </a:rPr>
                        <a:t>Topics for the External and Internal Scans</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l">
                        <a:spcBef>
                          <a:spcPts val="0"/>
                        </a:spcBef>
                        <a:spcAft>
                          <a:spcPts val="0"/>
                        </a:spcAft>
                      </a:pPr>
                      <a:r>
                        <a:rPr lang="en-US" sz="1600">
                          <a:effectLst/>
                        </a:rPr>
                        <a:t>PRIE Team </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Review of input received to date, including District-wide alignment with SKY and CSM</a:t>
                      </a:r>
                    </a:p>
                    <a:p>
                      <a:pPr marL="0" marR="0" algn="ctr">
                        <a:spcBef>
                          <a:spcPts val="0"/>
                        </a:spcBef>
                        <a:spcAft>
                          <a:spcPts val="0"/>
                        </a:spcAft>
                      </a:pPr>
                      <a:r>
                        <a:rPr lang="en-US" sz="1600">
                          <a:effectLst/>
                        </a:rPr>
                        <a:t> </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20 minutes</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extLst>
                  <a:ext uri="{0D108BD9-81ED-4DB2-BD59-A6C34878D82A}">
                    <a16:rowId xmlns:a16="http://schemas.microsoft.com/office/drawing/2014/main" val="1539109102"/>
                  </a:ext>
                </a:extLst>
              </a:tr>
              <a:tr h="842361">
                <a:tc>
                  <a:txBody>
                    <a:bodyPr/>
                    <a:lstStyle/>
                    <a:p>
                      <a:pPr marL="0" marR="0" algn="l">
                        <a:spcBef>
                          <a:spcPts val="0"/>
                        </a:spcBef>
                        <a:spcAft>
                          <a:spcPts val="0"/>
                        </a:spcAft>
                      </a:pPr>
                      <a:r>
                        <a:rPr lang="en-US" sz="1600">
                          <a:effectLst/>
                        </a:rPr>
                        <a:t>Plan for Involving Stakeholders in the Scans</a:t>
                      </a:r>
                    </a:p>
                    <a:p>
                      <a:pPr marL="457200" marR="0" algn="l">
                        <a:spcBef>
                          <a:spcPts val="0"/>
                        </a:spcBef>
                        <a:spcAft>
                          <a:spcPts val="0"/>
                        </a:spcAft>
                      </a:pPr>
                      <a:r>
                        <a:rPr lang="en-US" sz="1600">
                          <a:effectLst/>
                        </a:rPr>
                        <a:t> </a:t>
                      </a:r>
                    </a:p>
                    <a:p>
                      <a:pPr marL="457200" marR="0" algn="l">
                        <a:spcBef>
                          <a:spcPts val="0"/>
                        </a:spcBef>
                        <a:spcAft>
                          <a:spcPts val="0"/>
                        </a:spcAft>
                      </a:pPr>
                      <a:r>
                        <a:rPr lang="en-US" sz="1600">
                          <a:effectLst/>
                        </a:rPr>
                        <a:t> </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l">
                        <a:spcBef>
                          <a:spcPts val="0"/>
                        </a:spcBef>
                        <a:spcAft>
                          <a:spcPts val="0"/>
                        </a:spcAft>
                      </a:pPr>
                      <a:r>
                        <a:rPr lang="en-US" sz="1600">
                          <a:effectLst/>
                        </a:rPr>
                        <a:t>Karen – present</a:t>
                      </a:r>
                    </a:p>
                    <a:p>
                      <a:pPr marL="0" marR="0" algn="l">
                        <a:spcBef>
                          <a:spcPts val="0"/>
                        </a:spcBef>
                        <a:spcAft>
                          <a:spcPts val="0"/>
                        </a:spcAft>
                      </a:pPr>
                      <a:r>
                        <a:rPr lang="en-US" sz="1600">
                          <a:effectLst/>
                        </a:rPr>
                        <a:t>Diana &amp; Jeanne lead discussion</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Presentation of Stakeholder Engagement in Scans</a:t>
                      </a:r>
                    </a:p>
                    <a:p>
                      <a:pPr marL="0" marR="0" algn="ctr">
                        <a:spcBef>
                          <a:spcPts val="0"/>
                        </a:spcBef>
                        <a:spcAft>
                          <a:spcPts val="0"/>
                        </a:spcAft>
                      </a:pPr>
                      <a:r>
                        <a:rPr lang="en-US" sz="1600">
                          <a:effectLst/>
                        </a:rPr>
                        <a:t>Discussion</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20 minutes</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extLst>
                  <a:ext uri="{0D108BD9-81ED-4DB2-BD59-A6C34878D82A}">
                    <a16:rowId xmlns:a16="http://schemas.microsoft.com/office/drawing/2014/main" val="3495479068"/>
                  </a:ext>
                </a:extLst>
              </a:tr>
              <a:tr h="631771">
                <a:tc>
                  <a:txBody>
                    <a:bodyPr/>
                    <a:lstStyle/>
                    <a:p>
                      <a:pPr marL="0" marR="0" algn="l">
                        <a:spcBef>
                          <a:spcPts val="0"/>
                        </a:spcBef>
                        <a:spcAft>
                          <a:spcPts val="0"/>
                        </a:spcAft>
                      </a:pPr>
                      <a:r>
                        <a:rPr lang="en-US" sz="1600" dirty="0">
                          <a:effectLst/>
                        </a:rPr>
                        <a:t>Summer Homework</a:t>
                      </a:r>
                    </a:p>
                    <a:p>
                      <a:pPr marL="342900" marR="0" lvl="0" indent="-342900" algn="l">
                        <a:spcBef>
                          <a:spcPts val="0"/>
                        </a:spcBef>
                        <a:spcAft>
                          <a:spcPts val="0"/>
                        </a:spcAft>
                        <a:buFont typeface="Symbol" panose="05050102010706020507" pitchFamily="18" charset="2"/>
                        <a:buChar char=""/>
                      </a:pPr>
                      <a:r>
                        <a:rPr lang="en-US" sz="1600" dirty="0">
                          <a:effectLst/>
                        </a:rPr>
                        <a:t>Read and Review</a:t>
                      </a:r>
                    </a:p>
                    <a:p>
                      <a:pPr marL="342900" marR="0" lvl="0" indent="-342900" algn="l">
                        <a:spcBef>
                          <a:spcPts val="0"/>
                        </a:spcBef>
                        <a:spcAft>
                          <a:spcPts val="0"/>
                        </a:spcAft>
                        <a:buFont typeface="Symbol" panose="05050102010706020507" pitchFamily="18" charset="2"/>
                        <a:buChar char=""/>
                      </a:pPr>
                      <a:r>
                        <a:rPr lang="en-US" sz="1600" dirty="0">
                          <a:effectLst/>
                        </a:rPr>
                        <a:t>Summer Retreat Dates</a:t>
                      </a:r>
                      <a:endParaRPr lang="en-US" sz="160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l">
                        <a:spcBef>
                          <a:spcPts val="0"/>
                        </a:spcBef>
                        <a:spcAft>
                          <a:spcPts val="0"/>
                        </a:spcAft>
                      </a:pPr>
                      <a:r>
                        <a:rPr lang="en-US" sz="1600">
                          <a:effectLst/>
                        </a:rPr>
                        <a:t>Jeanne Stalker</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Review</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tc>
                  <a:txBody>
                    <a:bodyPr/>
                    <a:lstStyle/>
                    <a:p>
                      <a:pPr marL="0" marR="0" algn="ctr">
                        <a:spcBef>
                          <a:spcPts val="0"/>
                        </a:spcBef>
                        <a:spcAft>
                          <a:spcPts val="0"/>
                        </a:spcAft>
                      </a:pPr>
                      <a:r>
                        <a:rPr lang="en-US" sz="1600">
                          <a:effectLst/>
                        </a:rPr>
                        <a:t>10 minutes</a:t>
                      </a:r>
                      <a:endParaRPr lang="en-US" sz="160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tc>
                <a:extLst>
                  <a:ext uri="{0D108BD9-81ED-4DB2-BD59-A6C34878D82A}">
                    <a16:rowId xmlns:a16="http://schemas.microsoft.com/office/drawing/2014/main" val="391632069"/>
                  </a:ext>
                </a:extLst>
              </a:tr>
              <a:tr h="549610">
                <a:tc gridSpan="4">
                  <a:txBody>
                    <a:bodyPr/>
                    <a:lstStyle/>
                    <a:p>
                      <a:pPr marL="0" marR="0" algn="ctr">
                        <a:spcBef>
                          <a:spcPts val="0"/>
                        </a:spcBef>
                        <a:spcAft>
                          <a:spcPts val="0"/>
                        </a:spcAft>
                      </a:pPr>
                      <a:r>
                        <a:rPr lang="en-US" sz="1600" dirty="0">
                          <a:effectLst/>
                        </a:rPr>
                        <a:t>Meeting Closure</a:t>
                      </a:r>
                      <a:endParaRPr lang="en-US" sz="160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6434531"/>
                  </a:ext>
                </a:extLst>
              </a:tr>
            </a:tbl>
          </a:graphicData>
        </a:graphic>
      </p:graphicFrame>
    </p:spTree>
    <p:extLst>
      <p:ext uri="{BB962C8B-B14F-4D97-AF65-F5344CB8AC3E}">
        <p14:creationId xmlns:p14="http://schemas.microsoft.com/office/powerpoint/2010/main" val="1195043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261884"/>
          </a:xfrm>
          <a:prstGeom prst="rect">
            <a:avLst/>
          </a:prstGeom>
        </p:spPr>
        <p:txBody>
          <a:bodyPr wrap="square">
            <a:spAutoFit/>
          </a:bodyPr>
          <a:lstStyle/>
          <a:p>
            <a:r>
              <a:rPr lang="en-US" sz="2400" b="1" dirty="0" smtClean="0"/>
              <a:t>Strategic Initiative 3.3</a:t>
            </a:r>
            <a:r>
              <a:rPr lang="en-US" sz="2400" b="1" dirty="0"/>
              <a:t/>
            </a:r>
            <a:br>
              <a:rPr lang="en-US" sz="2400" b="1" dirty="0"/>
            </a:br>
            <a:r>
              <a:rPr lang="en-US" dirty="0" smtClean="0"/>
              <a:t>Create </a:t>
            </a:r>
            <a:r>
              <a:rPr lang="en-US" dirty="0"/>
              <a:t>robust processes and support for developing new academic programs/curricula including innovations that address geographic and logistic barriers to access.</a:t>
            </a:r>
            <a:endParaRPr lang="en-US" sz="1600" dirty="0"/>
          </a:p>
          <a:p>
            <a:pPr marL="0" lvl="1"/>
            <a:endParaRPr lang="en-US" sz="1600" dirty="0"/>
          </a:p>
        </p:txBody>
      </p:sp>
      <p:sp>
        <p:nvSpPr>
          <p:cNvPr id="7" name="TextBox 6"/>
          <p:cNvSpPr txBox="1"/>
          <p:nvPr/>
        </p:nvSpPr>
        <p:spPr>
          <a:xfrm>
            <a:off x="644912" y="1878680"/>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759475"/>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4.8</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This seems like an ongoing practice, but the work we've done moving to remote during the pandemic seems to have addressed many logistical barriers due to geography! </a:t>
            </a:r>
            <a:endParaRPr lang="en-US" dirty="0" smtClean="0"/>
          </a:p>
          <a:p>
            <a:pPr marL="285750" indent="-285750">
              <a:buFont typeface="Arial" panose="020B0604020202020204" pitchFamily="34" charset="0"/>
              <a:buChar char="•"/>
            </a:pPr>
            <a:r>
              <a:rPr lang="en-US" dirty="0"/>
              <a:t>COVID propelled us to remove geographic barriers to teaching, learning and accessing services. </a:t>
            </a:r>
          </a:p>
        </p:txBody>
      </p:sp>
    </p:spTree>
    <p:extLst>
      <p:ext uri="{BB962C8B-B14F-4D97-AF65-F5344CB8AC3E}">
        <p14:creationId xmlns:p14="http://schemas.microsoft.com/office/powerpoint/2010/main" val="849741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261884"/>
          </a:xfrm>
          <a:prstGeom prst="rect">
            <a:avLst/>
          </a:prstGeom>
        </p:spPr>
        <p:txBody>
          <a:bodyPr wrap="square">
            <a:spAutoFit/>
          </a:bodyPr>
          <a:lstStyle/>
          <a:p>
            <a:r>
              <a:rPr lang="en-US" sz="2400" b="1" dirty="0" smtClean="0"/>
              <a:t>Strategic Initiative 3.4</a:t>
            </a:r>
            <a:r>
              <a:rPr lang="en-US" sz="2400" b="1" dirty="0"/>
              <a:t/>
            </a:r>
            <a:br>
              <a:rPr lang="en-US" sz="2400" b="1" dirty="0"/>
            </a:br>
            <a:r>
              <a:rPr lang="en-US" dirty="0" smtClean="0"/>
              <a:t>Identify </a:t>
            </a:r>
            <a:r>
              <a:rPr lang="en-US" dirty="0"/>
              <a:t>and implement enrollment strategies and integrated planning and resource allocation processes to meet institutional and student success outcomes.</a:t>
            </a:r>
            <a:endParaRPr lang="en-US" sz="1600" dirty="0"/>
          </a:p>
          <a:p>
            <a:pPr marL="0" lvl="1"/>
            <a:endParaRPr lang="en-US" sz="1600" dirty="0"/>
          </a:p>
        </p:txBody>
      </p:sp>
      <p:sp>
        <p:nvSpPr>
          <p:cNvPr id="7" name="TextBox 6"/>
          <p:cNvSpPr txBox="1"/>
          <p:nvPr/>
        </p:nvSpPr>
        <p:spPr>
          <a:xfrm>
            <a:off x="644912" y="1878680"/>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759475"/>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We developed a strategic enrollment plan!  But more work to do. </a:t>
            </a:r>
          </a:p>
          <a:p>
            <a:pPr marL="285750" indent="-285750">
              <a:buFont typeface="Arial" panose="020B0604020202020204" pitchFamily="34" charset="0"/>
              <a:buChar char="•"/>
            </a:pPr>
            <a:r>
              <a:rPr lang="en-US" dirty="0" smtClean="0"/>
              <a:t>Our </a:t>
            </a:r>
            <a:r>
              <a:rPr lang="en-US" dirty="0"/>
              <a:t>SEM is a good start.  We need to keep refining what's needed, especially post-pandemic. </a:t>
            </a:r>
          </a:p>
        </p:txBody>
      </p:sp>
    </p:spTree>
    <p:extLst>
      <p:ext uri="{BB962C8B-B14F-4D97-AF65-F5344CB8AC3E}">
        <p14:creationId xmlns:p14="http://schemas.microsoft.com/office/powerpoint/2010/main" val="578855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984885"/>
          </a:xfrm>
          <a:prstGeom prst="rect">
            <a:avLst/>
          </a:prstGeom>
        </p:spPr>
        <p:txBody>
          <a:bodyPr wrap="square">
            <a:spAutoFit/>
          </a:bodyPr>
          <a:lstStyle/>
          <a:p>
            <a:pPr lvl="0"/>
            <a:r>
              <a:rPr lang="en-US" sz="2400" b="1" dirty="0" smtClean="0"/>
              <a:t>Strategic Initiative 3.5</a:t>
            </a:r>
            <a:r>
              <a:rPr lang="en-US" sz="2400" b="1" dirty="0"/>
              <a:t/>
            </a:r>
            <a:br>
              <a:rPr lang="en-US" sz="2400" b="1" dirty="0"/>
            </a:br>
            <a:r>
              <a:rPr lang="en-US" dirty="0"/>
              <a:t>Promote a campus culture that fosters a climate of inclusivity.</a:t>
            </a:r>
            <a:endParaRPr lang="en-US" sz="1600" dirty="0"/>
          </a:p>
          <a:p>
            <a:pPr marL="0" lvl="1"/>
            <a:endParaRPr lang="en-US" sz="1600" dirty="0"/>
          </a:p>
        </p:txBody>
      </p:sp>
      <p:sp>
        <p:nvSpPr>
          <p:cNvPr id="7" name="TextBox 6"/>
          <p:cNvSpPr txBox="1"/>
          <p:nvPr/>
        </p:nvSpPr>
        <p:spPr>
          <a:xfrm>
            <a:off x="644912" y="1878680"/>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759475"/>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4.2</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Lots of work with the development of our Anti Racism taskforce, campus community read, but more work to do! </a:t>
            </a:r>
            <a:endParaRPr lang="en-US" dirty="0" smtClean="0"/>
          </a:p>
        </p:txBody>
      </p:sp>
    </p:spTree>
    <p:extLst>
      <p:ext uri="{BB962C8B-B14F-4D97-AF65-F5344CB8AC3E}">
        <p14:creationId xmlns:p14="http://schemas.microsoft.com/office/powerpoint/2010/main" val="1960215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261884"/>
          </a:xfrm>
          <a:prstGeom prst="rect">
            <a:avLst/>
          </a:prstGeom>
        </p:spPr>
        <p:txBody>
          <a:bodyPr wrap="square">
            <a:spAutoFit/>
          </a:bodyPr>
          <a:lstStyle/>
          <a:p>
            <a:pPr lvl="0"/>
            <a:r>
              <a:rPr lang="en-US" sz="2400" b="1" dirty="0" smtClean="0"/>
              <a:t>Strategic Initiative 3.6</a:t>
            </a:r>
            <a:r>
              <a:rPr lang="en-US" sz="2400" b="1" dirty="0"/>
              <a:t/>
            </a:r>
            <a:br>
              <a:rPr lang="en-US" sz="2400" b="1" dirty="0"/>
            </a:br>
            <a:r>
              <a:rPr lang="en-US" dirty="0"/>
              <a:t>Institutionalize effective structures and best practices of HSI (Hispanic-Serving Institutions) and AANAPISI (Asian American and Native American Pacific Islander-Serving Institutions) in order to reduce the achievement gap.</a:t>
            </a:r>
            <a:endParaRPr lang="en-US" sz="1600" dirty="0"/>
          </a:p>
          <a:p>
            <a:pPr marL="0" lvl="1"/>
            <a:endParaRPr lang="en-US" sz="1600" dirty="0"/>
          </a:p>
        </p:txBody>
      </p:sp>
      <p:sp>
        <p:nvSpPr>
          <p:cNvPr id="7" name="TextBox 6"/>
          <p:cNvSpPr txBox="1"/>
          <p:nvPr/>
        </p:nvSpPr>
        <p:spPr>
          <a:xfrm>
            <a:off x="644912" y="1878680"/>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759475"/>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5.4</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Lots of work done through our HSI grants, some practices have moved towards institutionalization through GP and AB 705 implementation.  Many gaps continue to exist and more work to do! </a:t>
            </a:r>
            <a:endParaRPr lang="en-US" dirty="0" smtClean="0"/>
          </a:p>
          <a:p>
            <a:pPr marL="285750" indent="-285750">
              <a:buFont typeface="Arial" panose="020B0604020202020204" pitchFamily="34" charset="0"/>
              <a:buChar char="•"/>
            </a:pPr>
            <a:r>
              <a:rPr lang="en-US" dirty="0"/>
              <a:t>This question should be separated to two questions, one for HSI and one for AANAPISI. </a:t>
            </a:r>
          </a:p>
        </p:txBody>
      </p:sp>
    </p:spTree>
    <p:extLst>
      <p:ext uri="{BB962C8B-B14F-4D97-AF65-F5344CB8AC3E}">
        <p14:creationId xmlns:p14="http://schemas.microsoft.com/office/powerpoint/2010/main" val="3617738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261884"/>
          </a:xfrm>
          <a:prstGeom prst="rect">
            <a:avLst/>
          </a:prstGeom>
        </p:spPr>
        <p:txBody>
          <a:bodyPr wrap="square">
            <a:spAutoFit/>
          </a:bodyPr>
          <a:lstStyle/>
          <a:p>
            <a:pPr lvl="0"/>
            <a:r>
              <a:rPr lang="en-US" sz="2400" b="1" dirty="0" smtClean="0"/>
              <a:t>Strategic Initiative 3.7</a:t>
            </a:r>
            <a:r>
              <a:rPr lang="en-US" sz="2400" b="1" dirty="0"/>
              <a:t/>
            </a:r>
            <a:br>
              <a:rPr lang="en-US" sz="2400" b="1" dirty="0"/>
            </a:br>
            <a:r>
              <a:rPr lang="en-US" dirty="0"/>
              <a:t>Revise the college’s component of the Facilities Master Plan to identify and address space and facilities needs that arise out of implementing this 2017-2022 EMP.</a:t>
            </a:r>
            <a:endParaRPr lang="en-US" sz="1600" dirty="0"/>
          </a:p>
          <a:p>
            <a:pPr marL="0" lvl="1"/>
            <a:endParaRPr lang="en-US" sz="1600" dirty="0"/>
          </a:p>
        </p:txBody>
      </p:sp>
      <p:sp>
        <p:nvSpPr>
          <p:cNvPr id="7" name="TextBox 6"/>
          <p:cNvSpPr txBox="1"/>
          <p:nvPr/>
        </p:nvSpPr>
        <p:spPr>
          <a:xfrm>
            <a:off x="644912" y="1878680"/>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759475"/>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6</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Facilities remain an ongoing issue, particularly with the pandemic and plan/needs to return to campus.  Development of </a:t>
            </a:r>
            <a:r>
              <a:rPr lang="en-US" dirty="0" smtClean="0"/>
              <a:t>building </a:t>
            </a:r>
            <a:r>
              <a:rPr lang="en-US" dirty="0"/>
              <a:t>1 and building 18 are huge! </a:t>
            </a:r>
            <a:endParaRPr lang="en-US" dirty="0" smtClean="0"/>
          </a:p>
          <a:p>
            <a:pPr marL="285750" indent="-285750">
              <a:buFont typeface="Arial" panose="020B0604020202020204" pitchFamily="34" charset="0"/>
              <a:buChar char="•"/>
            </a:pPr>
            <a:r>
              <a:rPr lang="en-US" dirty="0"/>
              <a:t>The District will update the Facilities Master Plan in </a:t>
            </a:r>
            <a:r>
              <a:rPr lang="en-US" dirty="0" smtClean="0"/>
              <a:t>2022. </a:t>
            </a:r>
            <a:endParaRPr lang="en-US" dirty="0"/>
          </a:p>
        </p:txBody>
      </p:sp>
    </p:spTree>
    <p:extLst>
      <p:ext uri="{BB962C8B-B14F-4D97-AF65-F5344CB8AC3E}">
        <p14:creationId xmlns:p14="http://schemas.microsoft.com/office/powerpoint/2010/main" val="1687855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8340" y="81590"/>
            <a:ext cx="10515600" cy="1325563"/>
          </a:xfrm>
        </p:spPr>
        <p:txBody>
          <a:bodyPr/>
          <a:lstStyle/>
          <a:p>
            <a:r>
              <a:rPr lang="en-US" dirty="0" smtClean="0"/>
              <a:t>Topics for the External Scan</a:t>
            </a:r>
            <a:endParaRPr lang="en-US" dirty="0"/>
          </a:p>
        </p:txBody>
      </p:sp>
      <p:sp>
        <p:nvSpPr>
          <p:cNvPr id="2" name="Content Placeholder 1"/>
          <p:cNvSpPr>
            <a:spLocks noGrp="1"/>
          </p:cNvSpPr>
          <p:nvPr>
            <p:ph idx="1"/>
          </p:nvPr>
        </p:nvSpPr>
        <p:spPr>
          <a:xfrm>
            <a:off x="547576" y="1279819"/>
            <a:ext cx="11438861" cy="5893613"/>
          </a:xfrm>
        </p:spPr>
        <p:txBody>
          <a:bodyPr>
            <a:normAutofit fontScale="70000" lnSpcReduction="20000"/>
          </a:bodyPr>
          <a:lstStyle/>
          <a:p>
            <a:pPr marL="342900" marR="0" lvl="0" indent="-342900">
              <a:lnSpc>
                <a:spcPct val="120000"/>
              </a:lnSpc>
              <a:spcBef>
                <a:spcPts val="0"/>
              </a:spcBef>
              <a:spcAft>
                <a:spcPts val="0"/>
              </a:spcAft>
              <a:buFont typeface="+mj-lt"/>
              <a:buAutoNum type="romanUcPeriod"/>
            </a:pPr>
            <a:r>
              <a:rPr lang="en-US" b="1" dirty="0">
                <a:latin typeface="Calibri" panose="020F0502020204030204" pitchFamily="34" charset="0"/>
                <a:ea typeface="Calibri" panose="020F0502020204030204" pitchFamily="34" charset="0"/>
                <a:cs typeface="Times New Roman" panose="02020603050405020304" pitchFamily="18" charset="0"/>
              </a:rPr>
              <a:t>Socio-Economic &amp; Demographic Trends</a:t>
            </a:r>
          </a:p>
          <a:p>
            <a:pPr marL="742950" marR="0" lvl="1" indent="-285750">
              <a:lnSpc>
                <a:spcPct val="120000"/>
              </a:lnSpc>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Economic Trends</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Life in Silicon Valley</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Cost of Living (now and projections)</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Transportation challenges as we emerge form a pandemic</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Housing crisis (SV Index data + other)</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Livable wage for the region</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Poverty indicators</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Income gaps by education level</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Educational attainment and income (SV Index)</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Evidence that low and moderate income families and individuals continue to be displaced from our service area</a:t>
            </a:r>
          </a:p>
          <a:p>
            <a:pPr marL="742950" marR="0" lvl="1" indent="-285750">
              <a:lnSpc>
                <a:spcPct val="120000"/>
              </a:lnSpc>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Demographic Changes (as a result of socio-economic changes)</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Aging population (SV Index)</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High school Projections (US </a:t>
            </a:r>
            <a:r>
              <a:rPr lang="en-US" dirty="0" err="1">
                <a:latin typeface="Calibri" panose="020F0502020204030204" pitchFamily="34" charset="0"/>
                <a:ea typeface="Calibri" panose="020F0502020204030204" pitchFamily="34" charset="0"/>
                <a:cs typeface="Times New Roman" panose="02020603050405020304" pitchFamily="18" charset="0"/>
              </a:rPr>
              <a:t>Dept</a:t>
            </a:r>
            <a:r>
              <a:rPr lang="en-US" dirty="0">
                <a:latin typeface="Calibri" panose="020F0502020204030204" pitchFamily="34" charset="0"/>
                <a:ea typeface="Calibri" panose="020F0502020204030204" pitchFamily="34" charset="0"/>
                <a:cs typeface="Times New Roman" panose="02020603050405020304" pitchFamily="18" charset="0"/>
              </a:rPr>
              <a:t> of finance)</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Socioeconomic status</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Per Capita Income by Race/Ethnicity (SV Index)</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Median Income by Educational Attainment (SV Index)</a:t>
            </a:r>
          </a:p>
          <a:p>
            <a:pPr marL="742950" marR="0" lvl="1" indent="-285750">
              <a:lnSpc>
                <a:spcPct val="120000"/>
              </a:lnSpc>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Regional Industry and Workforce Trends</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Unemployment</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By Industry (SV Index)</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Disaggregated by ethnicity (SV Index)</a:t>
            </a:r>
          </a:p>
          <a:p>
            <a:pPr lvl="2">
              <a:lnSpc>
                <a:spcPct val="120000"/>
              </a:lnSpc>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Industries with employment gains (SV Index + other?) -This will take analysis by us and there are many unknowns- leave off for now?  Do we want to consider remote work trends?</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Fastest Growing Occupations Prioritized by livable wage along a career path</a:t>
            </a:r>
          </a:p>
          <a:p>
            <a:pPr lvl="3">
              <a:lnSpc>
                <a:spcPct val="12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Programs at each College that address the fastest growing occupations</a:t>
            </a:r>
          </a:p>
          <a:p>
            <a:pPr marL="0" indent="0">
              <a:lnSpc>
                <a:spcPct val="120000"/>
              </a:lnSpc>
              <a:buNone/>
            </a:pPr>
            <a:endParaRPr lang="en-US" dirty="0"/>
          </a:p>
        </p:txBody>
      </p:sp>
    </p:spTree>
    <p:extLst>
      <p:ext uri="{BB962C8B-B14F-4D97-AF65-F5344CB8AC3E}">
        <p14:creationId xmlns:p14="http://schemas.microsoft.com/office/powerpoint/2010/main" val="933924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8340" y="81590"/>
            <a:ext cx="10515600" cy="1325563"/>
          </a:xfrm>
        </p:spPr>
        <p:txBody>
          <a:bodyPr/>
          <a:lstStyle/>
          <a:p>
            <a:r>
              <a:rPr lang="en-US" dirty="0" smtClean="0"/>
              <a:t>Topics for the External Scan</a:t>
            </a:r>
            <a:endParaRPr lang="en-US" dirty="0"/>
          </a:p>
        </p:txBody>
      </p:sp>
      <p:sp>
        <p:nvSpPr>
          <p:cNvPr id="2" name="Content Placeholder 1"/>
          <p:cNvSpPr>
            <a:spLocks noGrp="1"/>
          </p:cNvSpPr>
          <p:nvPr>
            <p:ph idx="1"/>
          </p:nvPr>
        </p:nvSpPr>
        <p:spPr>
          <a:xfrm>
            <a:off x="547576" y="1279819"/>
            <a:ext cx="10644964" cy="5893613"/>
          </a:xfrm>
        </p:spPr>
        <p:txBody>
          <a:bodyPr>
            <a:normAutofit/>
          </a:bodyPr>
          <a:lstStyle/>
          <a:p>
            <a:pPr marL="571500" marR="0" lvl="0" indent="-571500">
              <a:spcBef>
                <a:spcPts val="0"/>
              </a:spcBef>
              <a:spcAft>
                <a:spcPts val="0"/>
              </a:spcAft>
              <a:buFont typeface="+mj-lt"/>
              <a:buAutoNum type="romanUcPeriod" startAt="2"/>
            </a:pPr>
            <a:r>
              <a:rPr lang="en-US" b="1" dirty="0">
                <a:latin typeface="Calibri" panose="020F0502020204030204" pitchFamily="34" charset="0"/>
                <a:ea typeface="Calibri" panose="020F0502020204030204" pitchFamily="34" charset="0"/>
                <a:cs typeface="Times New Roman" panose="02020603050405020304" pitchFamily="18" charset="0"/>
              </a:rPr>
              <a:t>Changes in student preferences for higher education</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Traditional v. non-traditional students</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More flexible options for working adults</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Online teaching and learning options </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Demand and supply for short-term, stackable certificates (non-credit, not for credit, and for credit)</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SB 554 (dual enrollment) – new legislation that supports adult education students with transition support for enrolling in community college</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Do students prefer to be served by the District as a whole – so think about how the colleges complement each other better? Do we really need to each offer everything?</a:t>
            </a:r>
          </a:p>
          <a:p>
            <a:pPr marL="0" indent="0">
              <a:lnSpc>
                <a:spcPct val="110000"/>
              </a:lnSpc>
              <a:spcBef>
                <a:spcPts val="0"/>
              </a:spcBef>
              <a:buFont typeface="+mj-lt"/>
              <a:buNone/>
            </a:pP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2040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8340" y="81590"/>
            <a:ext cx="10515600" cy="1325563"/>
          </a:xfrm>
        </p:spPr>
        <p:txBody>
          <a:bodyPr/>
          <a:lstStyle/>
          <a:p>
            <a:r>
              <a:rPr lang="en-US" dirty="0" smtClean="0"/>
              <a:t>Topics for the External Scan</a:t>
            </a:r>
            <a:endParaRPr lang="en-US" dirty="0"/>
          </a:p>
        </p:txBody>
      </p:sp>
      <p:sp>
        <p:nvSpPr>
          <p:cNvPr id="2" name="Content Placeholder 1"/>
          <p:cNvSpPr>
            <a:spLocks noGrp="1"/>
          </p:cNvSpPr>
          <p:nvPr>
            <p:ph idx="1"/>
          </p:nvPr>
        </p:nvSpPr>
        <p:spPr>
          <a:xfrm>
            <a:off x="547576" y="1279819"/>
            <a:ext cx="10871791" cy="5893613"/>
          </a:xfrm>
        </p:spPr>
        <p:txBody>
          <a:bodyPr>
            <a:normAutofit/>
          </a:bodyPr>
          <a:lstStyle/>
          <a:p>
            <a:pPr marL="571500" marR="0" lvl="0" indent="-571500">
              <a:spcBef>
                <a:spcPts val="0"/>
              </a:spcBef>
              <a:spcAft>
                <a:spcPts val="0"/>
              </a:spcAft>
              <a:buFont typeface="+mj-lt"/>
              <a:buAutoNum type="romanUcPeriod" startAt="3"/>
            </a:pPr>
            <a:r>
              <a:rPr lang="en-US" b="1" dirty="0" smtClean="0">
                <a:latin typeface="Calibri" panose="020F0502020204030204" pitchFamily="34" charset="0"/>
                <a:ea typeface="Calibri" panose="020F0502020204030204" pitchFamily="34" charset="0"/>
                <a:cs typeface="Times New Roman" panose="02020603050405020304" pitchFamily="18" charset="0"/>
              </a:rPr>
              <a:t>Changes </a:t>
            </a:r>
            <a:r>
              <a:rPr lang="en-US" b="1" dirty="0">
                <a:latin typeface="Calibri" panose="020F0502020204030204" pitchFamily="34" charset="0"/>
                <a:ea typeface="Calibri" panose="020F0502020204030204" pitchFamily="34" charset="0"/>
                <a:cs typeface="Times New Roman" panose="02020603050405020304" pitchFamily="18" charset="0"/>
              </a:rPr>
              <a:t>in higher education</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Technology - (define and describe asynchronous v. synchronous v. HyFlex v. hybrid); what is in the literature re trends, student and faculty preferences (our own survey data)</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Private, 4-year college closures – opportunity?</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CVC and 100% online degree and certificate programs.  Characterize</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4-year trends – especially CSU and UC (San Diego starting a 100% online degree program)</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Policy changes – what if feds or state re-instate free college?  Other policy changes?</a:t>
            </a:r>
          </a:p>
          <a:p>
            <a:pPr marL="0" indent="0">
              <a:lnSpc>
                <a:spcPct val="110000"/>
              </a:lnSpc>
              <a:spcBef>
                <a:spcPts val="0"/>
              </a:spcBef>
              <a:buFont typeface="+mj-lt"/>
              <a:buNone/>
            </a:pP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3873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8340" y="81590"/>
            <a:ext cx="10515600" cy="1325563"/>
          </a:xfrm>
        </p:spPr>
        <p:txBody>
          <a:bodyPr/>
          <a:lstStyle/>
          <a:p>
            <a:r>
              <a:rPr lang="en-US" dirty="0" smtClean="0"/>
              <a:t>Topics for the External Scan</a:t>
            </a:r>
            <a:endParaRPr lang="en-US" dirty="0"/>
          </a:p>
        </p:txBody>
      </p:sp>
      <p:sp>
        <p:nvSpPr>
          <p:cNvPr id="2" name="Content Placeholder 1"/>
          <p:cNvSpPr>
            <a:spLocks noGrp="1"/>
          </p:cNvSpPr>
          <p:nvPr>
            <p:ph idx="1"/>
          </p:nvPr>
        </p:nvSpPr>
        <p:spPr>
          <a:xfrm>
            <a:off x="547576" y="1279819"/>
            <a:ext cx="11644424" cy="5893613"/>
          </a:xfrm>
        </p:spPr>
        <p:txBody>
          <a:bodyPr>
            <a:normAutofit/>
          </a:bodyPr>
          <a:lstStyle/>
          <a:p>
            <a:pPr marL="571500" marR="0" lvl="0" indent="-571500">
              <a:spcBef>
                <a:spcPts val="0"/>
              </a:spcBef>
              <a:spcAft>
                <a:spcPts val="0"/>
              </a:spcAft>
              <a:buFont typeface="+mj-lt"/>
              <a:buAutoNum type="romanUcPeriod" startAt="4"/>
            </a:pPr>
            <a:r>
              <a:rPr lang="en-US" dirty="0">
                <a:latin typeface="Calibri" panose="020F0502020204030204" pitchFamily="34" charset="0"/>
                <a:ea typeface="Calibri" panose="020F0502020204030204" pitchFamily="34" charset="0"/>
                <a:cs typeface="Times New Roman" panose="02020603050405020304" pitchFamily="18" charset="0"/>
              </a:rPr>
              <a:t>Changes in K-12 education</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High School student changing demographics</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College going rates published by the high schools (by type of college)</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Trends in A-G preparation (SV Index) of high school students in our region and how it might affect our role</a:t>
            </a:r>
          </a:p>
          <a:p>
            <a:pPr marL="742950" marR="0" lvl="1" indent="-285750">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Projected demand or interest in dual enrollment, early college experiences – state mandates around more CTE in high school and clear pathways to college.</a:t>
            </a:r>
          </a:p>
          <a:p>
            <a:pPr marL="342900" marR="0" lvl="0" indent="-342900">
              <a:spcBef>
                <a:spcPts val="0"/>
              </a:spcBef>
              <a:spcAft>
                <a:spcPts val="0"/>
              </a:spcAft>
              <a:buFont typeface="+mj-lt"/>
              <a:buAutoNum type="romanUcPeriod" startAt="4"/>
            </a:pPr>
            <a:r>
              <a:rPr lang="en-US" dirty="0">
                <a:latin typeface="Calibri" panose="020F0502020204030204" pitchFamily="34" charset="0"/>
                <a:ea typeface="Calibri" panose="020F0502020204030204" pitchFamily="34" charset="0"/>
                <a:cs typeface="Times New Roman" panose="02020603050405020304" pitchFamily="18" charset="0"/>
              </a:rPr>
              <a:t>Community Partnerships (list and describe)</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Community-based Organizations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Upward Scholars, </a:t>
            </a:r>
            <a:r>
              <a:rPr lang="en-US" dirty="0" err="1">
                <a:latin typeface="Calibri" panose="020F0502020204030204" pitchFamily="34" charset="0"/>
                <a:ea typeface="Calibri" panose="020F0502020204030204" pitchFamily="34" charset="0"/>
                <a:cs typeface="Times New Roman" panose="02020603050405020304" pitchFamily="18" charset="0"/>
              </a:rPr>
              <a:t>JobTrain</a:t>
            </a:r>
            <a:r>
              <a:rPr lang="en-US" dirty="0">
                <a:latin typeface="Calibri" panose="020F0502020204030204" pitchFamily="34" charset="0"/>
                <a:ea typeface="Calibri" panose="020F0502020204030204" pitchFamily="34" charset="0"/>
                <a:cs typeface="Times New Roman" panose="02020603050405020304" pitchFamily="18" charset="0"/>
              </a:rPr>
              <a:t>)</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Regional Workforce Investment Board (NOVA)</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Redwood City Together</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SAMCEDA</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Chambers of Commerce</a:t>
            </a:r>
          </a:p>
          <a:p>
            <a:pPr lvl="2">
              <a:spcBef>
                <a:spcPts val="0"/>
              </a:spcBef>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Others</a:t>
            </a:r>
          </a:p>
          <a:p>
            <a:pPr marL="0" indent="0">
              <a:lnSpc>
                <a:spcPct val="110000"/>
              </a:lnSpc>
              <a:spcBef>
                <a:spcPts val="0"/>
              </a:spcBef>
              <a:buFont typeface="+mj-lt"/>
              <a:buNone/>
            </a:pP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8656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for Internal Scan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College Scorecard metrics:  Enrollment, Momentum, Completion</a:t>
            </a:r>
          </a:p>
          <a:p>
            <a:r>
              <a:rPr lang="en-US" dirty="0" smtClean="0"/>
              <a:t>Students – who are we serving now?  Who might we not be serving?</a:t>
            </a:r>
          </a:p>
          <a:p>
            <a:r>
              <a:rPr lang="en-US" dirty="0" smtClean="0"/>
              <a:t>Understanding inequity – disproportionately impacted groups across a variety of metrics (access, success, throughput, persistence, momentum, completion)</a:t>
            </a:r>
          </a:p>
          <a:p>
            <a:r>
              <a:rPr lang="en-US" dirty="0" smtClean="0"/>
              <a:t>How are we serving special populations now?</a:t>
            </a:r>
          </a:p>
          <a:p>
            <a:r>
              <a:rPr lang="en-US" dirty="0" smtClean="0"/>
              <a:t>Survey results:  NACCC (racial climate); Campus Climate (2019); Participatory Governance (2021); Graduation Survey (2021);</a:t>
            </a:r>
          </a:p>
          <a:p>
            <a:pPr fontAlgn="b"/>
            <a:r>
              <a:rPr lang="en-US" dirty="0" smtClean="0"/>
              <a:t>Review </a:t>
            </a:r>
            <a:r>
              <a:rPr lang="en-US" dirty="0"/>
              <a:t>existing College mission, vision and </a:t>
            </a:r>
            <a:r>
              <a:rPr lang="en-US" dirty="0" smtClean="0"/>
              <a:t>values</a:t>
            </a:r>
            <a:endParaRPr lang="en-US" dirty="0"/>
          </a:p>
          <a:p>
            <a:pPr fontAlgn="b"/>
            <a:r>
              <a:rPr lang="en-US" dirty="0"/>
              <a:t>District </a:t>
            </a:r>
            <a:r>
              <a:rPr lang="en-US" dirty="0" smtClean="0"/>
              <a:t>update of mission </a:t>
            </a:r>
            <a:r>
              <a:rPr lang="en-US" dirty="0"/>
              <a:t>to address antiracism values</a:t>
            </a:r>
          </a:p>
          <a:p>
            <a:pPr fontAlgn="b"/>
            <a:r>
              <a:rPr lang="en-US" dirty="0" smtClean="0"/>
              <a:t>Preparation </a:t>
            </a:r>
            <a:r>
              <a:rPr lang="en-US" dirty="0"/>
              <a:t>for College Forum on Flex Day in </a:t>
            </a:r>
            <a:r>
              <a:rPr lang="en-US" dirty="0" smtClean="0"/>
              <a:t>October to update mission, vision, values</a:t>
            </a:r>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8463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Qualitative &amp; Quantitative Feedback on the 2017-22 EMP:</a:t>
            </a:r>
            <a:endParaRPr lang="en-US" dirty="0"/>
          </a:p>
        </p:txBody>
      </p:sp>
      <p:sp>
        <p:nvSpPr>
          <p:cNvPr id="3" name="Content Placeholder 2"/>
          <p:cNvSpPr>
            <a:spLocks noGrp="1"/>
          </p:cNvSpPr>
          <p:nvPr>
            <p:ph idx="4294967295"/>
          </p:nvPr>
        </p:nvSpPr>
        <p:spPr>
          <a:xfrm>
            <a:off x="838200" y="4217988"/>
            <a:ext cx="10515600" cy="630237"/>
          </a:xfrm>
        </p:spPr>
        <p:txBody>
          <a:bodyPr>
            <a:normAutofit/>
          </a:bodyPr>
          <a:lstStyle/>
          <a:p>
            <a:pPr marL="0" indent="0">
              <a:buNone/>
            </a:pPr>
            <a:r>
              <a:rPr lang="en-US" sz="2000" dirty="0" smtClean="0"/>
              <a:t>SCALE USED TO EVALUATE THE STATUS OF EACH GOAL &amp; STRATEGIC INITIATIVE:</a:t>
            </a:r>
          </a:p>
          <a:p>
            <a:endParaRPr lang="en-US" dirty="0"/>
          </a:p>
        </p:txBody>
      </p:sp>
      <p:pic>
        <p:nvPicPr>
          <p:cNvPr id="4" name="Picture 3"/>
          <p:cNvPicPr>
            <a:picLocks noChangeAspect="1"/>
          </p:cNvPicPr>
          <p:nvPr/>
        </p:nvPicPr>
        <p:blipFill>
          <a:blip r:embed="rId2"/>
          <a:stretch>
            <a:fillRect/>
          </a:stretch>
        </p:blipFill>
        <p:spPr>
          <a:xfrm>
            <a:off x="838200" y="5032725"/>
            <a:ext cx="10801350" cy="1123950"/>
          </a:xfrm>
          <a:prstGeom prst="rect">
            <a:avLst/>
          </a:prstGeom>
        </p:spPr>
      </p:pic>
      <p:sp>
        <p:nvSpPr>
          <p:cNvPr id="5" name="Content Placeholder 2"/>
          <p:cNvSpPr txBox="1">
            <a:spLocks/>
          </p:cNvSpPr>
          <p:nvPr/>
        </p:nvSpPr>
        <p:spPr>
          <a:xfrm>
            <a:off x="838200" y="1972613"/>
            <a:ext cx="10515600" cy="20608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smtClean="0"/>
              <a:t>EMP Feedback Response Rates:</a:t>
            </a:r>
          </a:p>
          <a:p>
            <a:r>
              <a:rPr lang="en-US" sz="2000" i="1" dirty="0" smtClean="0"/>
              <a:t>4-5 (out of 12) Task Force members provided numeric responses per the scale below</a:t>
            </a:r>
          </a:p>
          <a:p>
            <a:r>
              <a:rPr lang="en-US" sz="2000" i="1" dirty="0" smtClean="0"/>
              <a:t>1-2 (out of 12) Task Force members provided written comments</a:t>
            </a:r>
          </a:p>
          <a:p>
            <a:pPr marL="0" indent="0">
              <a:buFont typeface="Arial" panose="020B0604020202020204" pitchFamily="34" charset="0"/>
              <a:buNone/>
            </a:pPr>
            <a:endParaRPr lang="en-US" sz="2000" i="1" dirty="0" smtClean="0"/>
          </a:p>
          <a:p>
            <a:pPr marL="0" indent="0">
              <a:buNone/>
            </a:pPr>
            <a:r>
              <a:rPr lang="en-US" dirty="0" smtClean="0"/>
              <a:t>-----------------------------</a:t>
            </a:r>
          </a:p>
          <a:p>
            <a:pPr marL="0" indent="0">
              <a:buNone/>
            </a:pPr>
            <a:endParaRPr lang="en-US" dirty="0"/>
          </a:p>
        </p:txBody>
      </p:sp>
    </p:spTree>
    <p:extLst>
      <p:ext uri="{BB962C8B-B14F-4D97-AF65-F5344CB8AC3E}">
        <p14:creationId xmlns:p14="http://schemas.microsoft.com/office/powerpoint/2010/main" val="2160137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37955375"/>
              </p:ext>
            </p:extLst>
          </p:nvPr>
        </p:nvGraphicFramePr>
        <p:xfrm>
          <a:off x="0" y="0"/>
          <a:ext cx="12192000" cy="6857994"/>
        </p:xfrm>
        <a:graphic>
          <a:graphicData uri="http://schemas.openxmlformats.org/drawingml/2006/table">
            <a:tbl>
              <a:tblPr/>
              <a:tblGrid>
                <a:gridCol w="5023839">
                  <a:extLst>
                    <a:ext uri="{9D8B030D-6E8A-4147-A177-3AD203B41FA5}">
                      <a16:colId xmlns:a16="http://schemas.microsoft.com/office/drawing/2014/main" val="2595737746"/>
                    </a:ext>
                  </a:extLst>
                </a:gridCol>
                <a:gridCol w="1837990">
                  <a:extLst>
                    <a:ext uri="{9D8B030D-6E8A-4147-A177-3AD203B41FA5}">
                      <a16:colId xmlns:a16="http://schemas.microsoft.com/office/drawing/2014/main" val="807631347"/>
                    </a:ext>
                  </a:extLst>
                </a:gridCol>
                <a:gridCol w="1792040">
                  <a:extLst>
                    <a:ext uri="{9D8B030D-6E8A-4147-A177-3AD203B41FA5}">
                      <a16:colId xmlns:a16="http://schemas.microsoft.com/office/drawing/2014/main" val="381149621"/>
                    </a:ext>
                  </a:extLst>
                </a:gridCol>
                <a:gridCol w="1746091">
                  <a:extLst>
                    <a:ext uri="{9D8B030D-6E8A-4147-A177-3AD203B41FA5}">
                      <a16:colId xmlns:a16="http://schemas.microsoft.com/office/drawing/2014/main" val="582196378"/>
                    </a:ext>
                  </a:extLst>
                </a:gridCol>
                <a:gridCol w="1792040">
                  <a:extLst>
                    <a:ext uri="{9D8B030D-6E8A-4147-A177-3AD203B41FA5}">
                      <a16:colId xmlns:a16="http://schemas.microsoft.com/office/drawing/2014/main" val="1936631091"/>
                    </a:ext>
                  </a:extLst>
                </a:gridCol>
              </a:tblGrid>
              <a:tr h="439651">
                <a:tc>
                  <a:txBody>
                    <a:bodyPr/>
                    <a:lstStyle/>
                    <a:p>
                      <a:pPr algn="ctr" fontAlgn="ctr"/>
                      <a:r>
                        <a:rPr lang="en-US" sz="1600" b="1" i="0" u="none" strike="noStrike">
                          <a:solidFill>
                            <a:srgbClr val="000000"/>
                          </a:solidFill>
                          <a:effectLst/>
                          <a:latin typeface="Calibri" panose="020F0502020204030204" pitchFamily="34" charset="0"/>
                        </a:rPr>
                        <a:t>External Scan Topic</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400" b="1" i="0" u="none" strike="noStrike">
                          <a:solidFill>
                            <a:srgbClr val="000000"/>
                          </a:solidFill>
                          <a:effectLst/>
                          <a:latin typeface="Calibri" panose="020F0502020204030204" pitchFamily="34" charset="0"/>
                        </a:rPr>
                        <a:t>Cañada Experts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400" b="1" i="0" u="none" strike="noStrike">
                          <a:solidFill>
                            <a:srgbClr val="000000"/>
                          </a:solidFill>
                          <a:effectLst/>
                          <a:latin typeface="Calibri" panose="020F0502020204030204" pitchFamily="34" charset="0"/>
                        </a:rPr>
                        <a:t>Outside Experts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400" b="1" i="0" u="none" strike="noStrike">
                          <a:solidFill>
                            <a:srgbClr val="000000"/>
                          </a:solidFill>
                          <a:effectLst/>
                          <a:latin typeface="Calibri" panose="020F0502020204030204" pitchFamily="34" charset="0"/>
                        </a:rPr>
                        <a:t>Type of Engagement on the Topic</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400" b="1" i="0" u="none" strike="noStrike">
                          <a:solidFill>
                            <a:srgbClr val="000000"/>
                          </a:solidFill>
                          <a:effectLst/>
                          <a:latin typeface="Calibri" panose="020F0502020204030204" pitchFamily="34" charset="0"/>
                        </a:rPr>
                        <a:t>Timeframe</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46949764"/>
                  </a:ext>
                </a:extLst>
              </a:tr>
              <a:tr h="354557">
                <a:tc>
                  <a:txBody>
                    <a:bodyPr/>
                    <a:lstStyle/>
                    <a:p>
                      <a:pPr algn="l" fontAlgn="ctr"/>
                      <a:r>
                        <a:rPr lang="en-US" sz="1200" b="1" i="0" u="none" strike="noStrike">
                          <a:solidFill>
                            <a:srgbClr val="000000"/>
                          </a:solidFill>
                          <a:effectLst/>
                          <a:latin typeface="Calibri" panose="020F0502020204030204" pitchFamily="34" charset="0"/>
                        </a:rPr>
                        <a:t>The Cost of Living in Silicon Valley and its impact on our students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3043613"/>
                  </a:ext>
                </a:extLst>
              </a:tr>
              <a:tr h="354557">
                <a:tc>
                  <a:txBody>
                    <a:bodyPr/>
                    <a:lstStyle/>
                    <a:p>
                      <a:pPr algn="l" fontAlgn="ctr"/>
                      <a:r>
                        <a:rPr lang="en-US" sz="1200" b="0" i="0" u="none" strike="noStrike" dirty="0">
                          <a:solidFill>
                            <a:srgbClr val="000000"/>
                          </a:solidFill>
                          <a:effectLst/>
                          <a:latin typeface="Calibri" panose="020F0502020204030204" pitchFamily="34" charset="0"/>
                        </a:rPr>
                        <a:t>Housing and Transportation</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dirty="0">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0987816"/>
                  </a:ext>
                </a:extLst>
              </a:tr>
              <a:tr h="354557">
                <a:tc>
                  <a:txBody>
                    <a:bodyPr/>
                    <a:lstStyle/>
                    <a:p>
                      <a:pPr algn="l" fontAlgn="ctr"/>
                      <a:r>
                        <a:rPr lang="en-US" sz="1200" b="1" i="0" u="none" strike="noStrike">
                          <a:solidFill>
                            <a:srgbClr val="000000"/>
                          </a:solidFill>
                          <a:effectLst/>
                          <a:latin typeface="Calibri" panose="020F0502020204030204" pitchFamily="34" charset="0"/>
                        </a:rPr>
                        <a:t>Changes in student preferences for higher education</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439433"/>
                  </a:ext>
                </a:extLst>
              </a:tr>
              <a:tr h="354557">
                <a:tc>
                  <a:txBody>
                    <a:bodyPr/>
                    <a:lstStyle/>
                    <a:p>
                      <a:pPr algn="l" fontAlgn="ctr"/>
                      <a:r>
                        <a:rPr lang="en-US" sz="1200" b="0" i="0" u="none" strike="noStrike">
                          <a:solidFill>
                            <a:srgbClr val="000000"/>
                          </a:solidFill>
                          <a:effectLst/>
                          <a:latin typeface="Calibri" panose="020F0502020204030204" pitchFamily="34" charset="0"/>
                        </a:rPr>
                        <a:t>Students:  online formats, schedules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5231761"/>
                  </a:ext>
                </a:extLst>
              </a:tr>
              <a:tr h="354557">
                <a:tc>
                  <a:txBody>
                    <a:bodyPr/>
                    <a:lstStyle/>
                    <a:p>
                      <a:pPr algn="l" fontAlgn="ctr"/>
                      <a:r>
                        <a:rPr lang="en-US" sz="1200" b="0" i="0" u="none" strike="noStrike">
                          <a:solidFill>
                            <a:srgbClr val="000000"/>
                          </a:solidFill>
                          <a:effectLst/>
                          <a:latin typeface="Calibri" panose="020F0502020204030204" pitchFamily="34" charset="0"/>
                        </a:rPr>
                        <a:t>Students/Employers re short-term, stackable certificates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3916826"/>
                  </a:ext>
                </a:extLst>
              </a:tr>
              <a:tr h="354557">
                <a:tc>
                  <a:txBody>
                    <a:bodyPr/>
                    <a:lstStyle/>
                    <a:p>
                      <a:pPr algn="l" fontAlgn="ctr"/>
                      <a:r>
                        <a:rPr lang="en-US" sz="1200" b="0" i="0" u="none" strike="noStrike">
                          <a:solidFill>
                            <a:srgbClr val="000000"/>
                          </a:solidFill>
                          <a:effectLst/>
                          <a:latin typeface="Calibri" panose="020F0502020204030204" pitchFamily="34" charset="0"/>
                        </a:rPr>
                        <a:t>Student perspectives on the District (as a whole)</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8531280"/>
                  </a:ext>
                </a:extLst>
              </a:tr>
              <a:tr h="354557">
                <a:tc>
                  <a:txBody>
                    <a:bodyPr/>
                    <a:lstStyle/>
                    <a:p>
                      <a:pPr algn="l" fontAlgn="ctr"/>
                      <a:r>
                        <a:rPr lang="en-US" sz="1200" b="1" i="0" u="none" strike="noStrike">
                          <a:solidFill>
                            <a:srgbClr val="000000"/>
                          </a:solidFill>
                          <a:effectLst/>
                          <a:latin typeface="Calibri" panose="020F0502020204030204" pitchFamily="34" charset="0"/>
                        </a:rPr>
                        <a:t>Changes in Higher Education</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7747973"/>
                  </a:ext>
                </a:extLst>
              </a:tr>
              <a:tr h="390874">
                <a:tc>
                  <a:txBody>
                    <a:bodyPr/>
                    <a:lstStyle/>
                    <a:p>
                      <a:pPr algn="l" fontAlgn="ctr"/>
                      <a:r>
                        <a:rPr lang="en-US" sz="1200" b="0" i="0" u="none" strike="noStrike">
                          <a:solidFill>
                            <a:srgbClr val="000000"/>
                          </a:solidFill>
                          <a:effectLst/>
                          <a:latin typeface="Calibri" panose="020F0502020204030204" pitchFamily="34" charset="0"/>
                        </a:rPr>
                        <a:t>Instructional Technology</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Nick Demello, John Perez, Allison Hughes, etc</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072775"/>
                  </a:ext>
                </a:extLst>
              </a:tr>
              <a:tr h="354557">
                <a:tc>
                  <a:txBody>
                    <a:bodyPr/>
                    <a:lstStyle/>
                    <a:p>
                      <a:pPr algn="l" fontAlgn="ctr"/>
                      <a:r>
                        <a:rPr lang="en-US" sz="1200" b="0" i="0" u="none" strike="noStrike">
                          <a:solidFill>
                            <a:srgbClr val="000000"/>
                          </a:solidFill>
                          <a:effectLst/>
                          <a:latin typeface="Calibri" panose="020F0502020204030204" pitchFamily="34" charset="0"/>
                        </a:rPr>
                        <a:t>4-year U. changes:  UC, CSU, Private colleges closing (impacts on us)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662374"/>
                  </a:ext>
                </a:extLst>
              </a:tr>
              <a:tr h="354557">
                <a:tc>
                  <a:txBody>
                    <a:bodyPr/>
                    <a:lstStyle/>
                    <a:p>
                      <a:pPr algn="l" fontAlgn="ctr"/>
                      <a:r>
                        <a:rPr lang="en-US" sz="1200" b="0" i="0" u="none" strike="noStrike">
                          <a:solidFill>
                            <a:srgbClr val="000000"/>
                          </a:solidFill>
                          <a:effectLst/>
                          <a:latin typeface="Calibri" panose="020F0502020204030204" pitchFamily="34" charset="0"/>
                        </a:rPr>
                        <a:t>The California Virtual Campus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6717944"/>
                  </a:ext>
                </a:extLst>
              </a:tr>
              <a:tr h="354557">
                <a:tc>
                  <a:txBody>
                    <a:bodyPr/>
                    <a:lstStyle/>
                    <a:p>
                      <a:pPr algn="l" fontAlgn="ctr"/>
                      <a:r>
                        <a:rPr lang="en-US" sz="1200" b="0" i="0" u="none" strike="noStrike">
                          <a:solidFill>
                            <a:srgbClr val="000000"/>
                          </a:solidFill>
                          <a:effectLst/>
                          <a:latin typeface="Calibri" panose="020F0502020204030204" pitchFamily="34" charset="0"/>
                        </a:rPr>
                        <a:t>Potential impact of free college for all</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9180693"/>
                  </a:ext>
                </a:extLst>
              </a:tr>
              <a:tr h="354557">
                <a:tc>
                  <a:txBody>
                    <a:bodyPr/>
                    <a:lstStyle/>
                    <a:p>
                      <a:pPr algn="l" fontAlgn="ctr"/>
                      <a:r>
                        <a:rPr lang="en-US" sz="1200" b="1" i="0" u="none" strike="noStrike">
                          <a:solidFill>
                            <a:srgbClr val="000000"/>
                          </a:solidFill>
                          <a:effectLst/>
                          <a:latin typeface="Calibri" panose="020F0502020204030204" pitchFamily="34" charset="0"/>
                        </a:rPr>
                        <a:t>Changes in K-12 Education</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5813790"/>
                  </a:ext>
                </a:extLst>
              </a:tr>
              <a:tr h="354557">
                <a:tc>
                  <a:txBody>
                    <a:bodyPr/>
                    <a:lstStyle/>
                    <a:p>
                      <a:pPr algn="l" fontAlgn="ctr"/>
                      <a:r>
                        <a:rPr lang="en-US" sz="1200" b="0" i="0" u="none" strike="noStrike">
                          <a:solidFill>
                            <a:srgbClr val="000000"/>
                          </a:solidFill>
                          <a:effectLst/>
                          <a:latin typeface="Calibri" panose="020F0502020204030204" pitchFamily="34" charset="0"/>
                        </a:rPr>
                        <a:t>High School demographic shifts and declining enrollment</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HS Counselors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190842"/>
                  </a:ext>
                </a:extLst>
              </a:tr>
              <a:tr h="354557">
                <a:tc>
                  <a:txBody>
                    <a:bodyPr/>
                    <a:lstStyle/>
                    <a:p>
                      <a:pPr algn="l" fontAlgn="ctr"/>
                      <a:r>
                        <a:rPr lang="en-US" sz="1200" b="0" i="0" u="none" strike="noStrike">
                          <a:solidFill>
                            <a:srgbClr val="000000"/>
                          </a:solidFill>
                          <a:effectLst/>
                          <a:latin typeface="Calibri" panose="020F0502020204030204" pitchFamily="34" charset="0"/>
                        </a:rPr>
                        <a:t>A-G readiness of our local high school students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HS Counselors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0633526"/>
                  </a:ext>
                </a:extLst>
              </a:tr>
              <a:tr h="354557">
                <a:tc>
                  <a:txBody>
                    <a:bodyPr/>
                    <a:lstStyle/>
                    <a:p>
                      <a:pPr algn="l" fontAlgn="ctr"/>
                      <a:r>
                        <a:rPr lang="en-US" sz="1200" b="0" i="0" u="none" strike="noStrike">
                          <a:solidFill>
                            <a:srgbClr val="000000"/>
                          </a:solidFill>
                          <a:effectLst/>
                          <a:latin typeface="Calibri" panose="020F0502020204030204" pitchFamily="34" charset="0"/>
                        </a:rPr>
                        <a:t>CTE pathways for high school students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HS Instructors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3103316"/>
                  </a:ext>
                </a:extLst>
              </a:tr>
              <a:tr h="354557">
                <a:tc>
                  <a:txBody>
                    <a:bodyPr/>
                    <a:lstStyle/>
                    <a:p>
                      <a:pPr algn="l" fontAlgn="ctr"/>
                      <a:r>
                        <a:rPr lang="en-US" sz="1200" b="1" i="0" u="none" strike="noStrike">
                          <a:solidFill>
                            <a:srgbClr val="000000"/>
                          </a:solidFill>
                          <a:effectLst/>
                          <a:latin typeface="Calibri" panose="020F0502020204030204" pitchFamily="34" charset="0"/>
                        </a:rPr>
                        <a:t>Community Partnerships</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marL="4505"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216473"/>
                  </a:ext>
                </a:extLst>
              </a:tr>
              <a:tr h="354557">
                <a:tc>
                  <a:txBody>
                    <a:bodyPr/>
                    <a:lstStyle/>
                    <a:p>
                      <a:pPr algn="l" fontAlgn="ctr"/>
                      <a:r>
                        <a:rPr lang="en-US" sz="1200" b="0" i="0" u="none" strike="noStrike">
                          <a:solidFill>
                            <a:srgbClr val="000000"/>
                          </a:solidFill>
                          <a:effectLst/>
                          <a:latin typeface="Calibri" panose="020F0502020204030204" pitchFamily="34" charset="0"/>
                        </a:rPr>
                        <a:t>Community -based Organizations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963358"/>
                  </a:ext>
                </a:extLst>
              </a:tr>
              <a:tr h="354557">
                <a:tc>
                  <a:txBody>
                    <a:bodyPr/>
                    <a:lstStyle/>
                    <a:p>
                      <a:pPr algn="l" fontAlgn="ctr"/>
                      <a:r>
                        <a:rPr lang="en-US" sz="1200" b="0" i="0" u="none" strike="noStrike">
                          <a:solidFill>
                            <a:srgbClr val="000000"/>
                          </a:solidFill>
                          <a:effectLst/>
                          <a:latin typeface="Calibri" panose="020F0502020204030204" pitchFamily="34" charset="0"/>
                        </a:rPr>
                        <a:t>Employers</a:t>
                      </a:r>
                    </a:p>
                  </a:txBody>
                  <a:tcPr marL="67581" marR="4505" marT="4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p>
                  </a:txBody>
                  <a:tcPr marL="4505" marR="4505" marT="45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4731393"/>
                  </a:ext>
                </a:extLst>
              </a:tr>
            </a:tbl>
          </a:graphicData>
        </a:graphic>
      </p:graphicFrame>
    </p:spTree>
    <p:extLst>
      <p:ext uri="{BB962C8B-B14F-4D97-AF65-F5344CB8AC3E}">
        <p14:creationId xmlns:p14="http://schemas.microsoft.com/office/powerpoint/2010/main" val="864970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Homework</a:t>
            </a:r>
            <a:endParaRPr lang="en-US" dirty="0"/>
          </a:p>
        </p:txBody>
      </p:sp>
      <p:sp>
        <p:nvSpPr>
          <p:cNvPr id="3" name="Content Placeholder 2"/>
          <p:cNvSpPr>
            <a:spLocks noGrp="1"/>
          </p:cNvSpPr>
          <p:nvPr>
            <p:ph idx="1"/>
          </p:nvPr>
        </p:nvSpPr>
        <p:spPr/>
        <p:txBody>
          <a:bodyPr/>
          <a:lstStyle/>
          <a:p>
            <a:r>
              <a:rPr lang="en-US" dirty="0" smtClean="0"/>
              <a:t>Training – Date TBD</a:t>
            </a:r>
          </a:p>
          <a:p>
            <a:r>
              <a:rPr lang="en-US" dirty="0" smtClean="0"/>
              <a:t>Read and Review</a:t>
            </a:r>
          </a:p>
          <a:p>
            <a:r>
              <a:rPr lang="en-US" dirty="0" smtClean="0"/>
              <a:t>Save the Dates:  August 11 &amp; 12 (likely one or the other)</a:t>
            </a:r>
            <a:endParaRPr lang="en-US" dirty="0"/>
          </a:p>
        </p:txBody>
      </p:sp>
    </p:spTree>
    <p:extLst>
      <p:ext uri="{BB962C8B-B14F-4D97-AF65-F5344CB8AC3E}">
        <p14:creationId xmlns:p14="http://schemas.microsoft.com/office/powerpoint/2010/main" val="255861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 Goal #1:</a:t>
            </a:r>
            <a:endParaRPr lang="en-US" dirty="0"/>
          </a:p>
        </p:txBody>
      </p:sp>
      <p:sp>
        <p:nvSpPr>
          <p:cNvPr id="3" name="Content Placeholder 2"/>
          <p:cNvSpPr>
            <a:spLocks noGrp="1"/>
          </p:cNvSpPr>
          <p:nvPr>
            <p:ph idx="1"/>
          </p:nvPr>
        </p:nvSpPr>
        <p:spPr>
          <a:xfrm>
            <a:off x="838199" y="1825625"/>
            <a:ext cx="10991335" cy="1938302"/>
          </a:xfrm>
        </p:spPr>
        <p:txBody>
          <a:bodyPr>
            <a:normAutofit/>
          </a:bodyPr>
          <a:lstStyle/>
          <a:p>
            <a:pPr marL="0" indent="0">
              <a:buNone/>
            </a:pPr>
            <a:r>
              <a:rPr lang="en-US" b="1" dirty="0" smtClean="0"/>
              <a:t>Student Completion/Success</a:t>
            </a:r>
          </a:p>
          <a:p>
            <a:pPr marL="0" indent="0">
              <a:buNone/>
            </a:pPr>
            <a:r>
              <a:rPr lang="en-US" dirty="0"/>
              <a:t>To provide educational and student services programs that help students meet their unique academic goals; minimize logistical and financial barriers to success; and highlight inclusivity, diversity and equity</a:t>
            </a:r>
            <a:r>
              <a:rPr lang="en-US" dirty="0" smtClean="0"/>
              <a:t>.</a:t>
            </a:r>
          </a:p>
        </p:txBody>
      </p:sp>
      <p:sp>
        <p:nvSpPr>
          <p:cNvPr id="14" name="TextBox 13"/>
          <p:cNvSpPr txBox="1"/>
          <p:nvPr/>
        </p:nvSpPr>
        <p:spPr>
          <a:xfrm>
            <a:off x="935533" y="3948487"/>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15" name="Rectangle 14"/>
          <p:cNvSpPr/>
          <p:nvPr/>
        </p:nvSpPr>
        <p:spPr>
          <a:xfrm>
            <a:off x="4260455" y="3829282"/>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a:t>
            </a:r>
            <a:endParaRPr lang="en-US" sz="2000" b="1" dirty="0"/>
          </a:p>
        </p:txBody>
      </p:sp>
      <p:sp>
        <p:nvSpPr>
          <p:cNvPr id="16" name="Rectangle 15"/>
          <p:cNvSpPr/>
          <p:nvPr/>
        </p:nvSpPr>
        <p:spPr>
          <a:xfrm>
            <a:off x="935533" y="4957556"/>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The college continues to provide services and programs to support student goals and reduce barriers, but there is more work to do! </a:t>
            </a:r>
          </a:p>
        </p:txBody>
      </p:sp>
    </p:spTree>
    <p:extLst>
      <p:ext uri="{BB962C8B-B14F-4D97-AF65-F5344CB8AC3E}">
        <p14:creationId xmlns:p14="http://schemas.microsoft.com/office/powerpoint/2010/main" val="820804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015663"/>
          </a:xfrm>
          <a:prstGeom prst="rect">
            <a:avLst/>
          </a:prstGeom>
        </p:spPr>
        <p:txBody>
          <a:bodyPr wrap="square">
            <a:spAutoFit/>
          </a:bodyPr>
          <a:lstStyle/>
          <a:p>
            <a:r>
              <a:rPr lang="en-US" sz="2400" b="1" dirty="0" smtClean="0"/>
              <a:t>Strategic Initiative </a:t>
            </a:r>
            <a:r>
              <a:rPr lang="en-US" sz="2400" b="1" dirty="0"/>
              <a:t>1.1</a:t>
            </a:r>
            <a:br>
              <a:rPr lang="en-US" sz="2400" b="1" dirty="0"/>
            </a:br>
            <a:r>
              <a:rPr lang="en-US" dirty="0"/>
              <a:t>Develop academic pathways and provide integrated support services that begin in high school, transition to college and complete with a certificate, degree and/or transfer.</a:t>
            </a:r>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4.4</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The college through our GP efforts has worked to improve the academic pathway from high school to completion, but there is more work to do! </a:t>
            </a:r>
            <a:endParaRPr lang="en-US" dirty="0" smtClean="0"/>
          </a:p>
          <a:p>
            <a:pPr marL="285750" indent="-285750">
              <a:buFont typeface="Arial" panose="020B0604020202020204" pitchFamily="34" charset="0"/>
              <a:buChar char="•"/>
            </a:pPr>
            <a:r>
              <a:rPr lang="en-US" dirty="0"/>
              <a:t>Our dual enrollment program is just getting started and will be great! </a:t>
            </a:r>
          </a:p>
        </p:txBody>
      </p:sp>
    </p:spTree>
    <p:extLst>
      <p:ext uri="{BB962C8B-B14F-4D97-AF65-F5344CB8AC3E}">
        <p14:creationId xmlns:p14="http://schemas.microsoft.com/office/powerpoint/2010/main" val="402357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181763"/>
            <a:ext cx="10851996" cy="1015663"/>
          </a:xfrm>
          <a:prstGeom prst="rect">
            <a:avLst/>
          </a:prstGeom>
        </p:spPr>
        <p:txBody>
          <a:bodyPr wrap="square">
            <a:spAutoFit/>
          </a:bodyPr>
          <a:lstStyle/>
          <a:p>
            <a:pPr lvl="0"/>
            <a:r>
              <a:rPr lang="en-US" sz="2400" b="1" dirty="0" smtClean="0"/>
              <a:t>Strategic Initiative 1.2</a:t>
            </a:r>
            <a:r>
              <a:rPr lang="en-US" sz="2400" b="1" dirty="0"/>
              <a:t/>
            </a:r>
            <a:br>
              <a:rPr lang="en-US" sz="2400" b="1" dirty="0"/>
            </a:br>
            <a:r>
              <a:rPr lang="en-US" dirty="0"/>
              <a:t>Improve completion by developing and implementing a comprehensive college-wide approach to enrollment management, student retention, and course scheduling.</a:t>
            </a:r>
          </a:p>
        </p:txBody>
      </p:sp>
      <p:sp>
        <p:nvSpPr>
          <p:cNvPr id="7" name="TextBox 6"/>
          <p:cNvSpPr txBox="1"/>
          <p:nvPr/>
        </p:nvSpPr>
        <p:spPr>
          <a:xfrm>
            <a:off x="644912" y="1377167"/>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257962"/>
            <a:ext cx="618892" cy="607742"/>
          </a:xfrm>
          <a:prstGeom prst="rect">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3.8</a:t>
            </a:r>
            <a:endParaRPr lang="en-US" sz="2000" b="1" dirty="0"/>
          </a:p>
        </p:txBody>
      </p:sp>
      <p:sp>
        <p:nvSpPr>
          <p:cNvPr id="11" name="Rectangle 10"/>
          <p:cNvSpPr/>
          <p:nvPr/>
        </p:nvSpPr>
        <p:spPr>
          <a:xfrm>
            <a:off x="644911" y="5583858"/>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8" name="Rectangle 7"/>
          <p:cNvSpPr/>
          <p:nvPr/>
        </p:nvSpPr>
        <p:spPr>
          <a:xfrm>
            <a:off x="644911" y="1952395"/>
            <a:ext cx="9958038" cy="1231106"/>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The college developed and enrollment management plan, more pieces including course scheduling practices need to be implemented. </a:t>
            </a:r>
            <a:endParaRPr lang="en-US" dirty="0" smtClean="0"/>
          </a:p>
          <a:p>
            <a:pPr marL="285750" indent="-285750">
              <a:buFont typeface="Arial" panose="020B0604020202020204" pitchFamily="34" charset="0"/>
              <a:buChar char="•"/>
            </a:pPr>
            <a:r>
              <a:rPr lang="en-US" dirty="0"/>
              <a:t>We completed a Strategic Enrollment Management Plan.  COVID interrupted our work on it. </a:t>
            </a:r>
          </a:p>
        </p:txBody>
      </p:sp>
      <p:graphicFrame>
        <p:nvGraphicFramePr>
          <p:cNvPr id="10" name="Table 9"/>
          <p:cNvGraphicFramePr>
            <a:graphicFrameLocks noGrp="1"/>
          </p:cNvGraphicFramePr>
          <p:nvPr>
            <p:extLst>
              <p:ext uri="{D42A27DB-BD31-4B8C-83A1-F6EECF244321}">
                <p14:modId xmlns:p14="http://schemas.microsoft.com/office/powerpoint/2010/main" val="1558942586"/>
              </p:ext>
            </p:extLst>
          </p:nvPr>
        </p:nvGraphicFramePr>
        <p:xfrm>
          <a:off x="644910" y="3277073"/>
          <a:ext cx="9958038" cy="2285998"/>
        </p:xfrm>
        <a:graphic>
          <a:graphicData uri="http://schemas.openxmlformats.org/drawingml/2006/table">
            <a:tbl>
              <a:tblPr/>
              <a:tblGrid>
                <a:gridCol w="7121721">
                  <a:extLst>
                    <a:ext uri="{9D8B030D-6E8A-4147-A177-3AD203B41FA5}">
                      <a16:colId xmlns:a16="http://schemas.microsoft.com/office/drawing/2014/main" val="365318307"/>
                    </a:ext>
                  </a:extLst>
                </a:gridCol>
                <a:gridCol w="1100067">
                  <a:extLst>
                    <a:ext uri="{9D8B030D-6E8A-4147-A177-3AD203B41FA5}">
                      <a16:colId xmlns:a16="http://schemas.microsoft.com/office/drawing/2014/main" val="3988511108"/>
                    </a:ext>
                  </a:extLst>
                </a:gridCol>
                <a:gridCol w="848245">
                  <a:extLst>
                    <a:ext uri="{9D8B030D-6E8A-4147-A177-3AD203B41FA5}">
                      <a16:colId xmlns:a16="http://schemas.microsoft.com/office/drawing/2014/main" val="151061840"/>
                    </a:ext>
                  </a:extLst>
                </a:gridCol>
                <a:gridCol w="888005">
                  <a:extLst>
                    <a:ext uri="{9D8B030D-6E8A-4147-A177-3AD203B41FA5}">
                      <a16:colId xmlns:a16="http://schemas.microsoft.com/office/drawing/2014/main" val="3412332663"/>
                    </a:ext>
                  </a:extLst>
                </a:gridCol>
              </a:tblGrid>
              <a:tr h="463618">
                <a:tc>
                  <a:txBody>
                    <a:bodyPr/>
                    <a:lstStyle/>
                    <a:p>
                      <a:pPr algn="l" fontAlgn="ctr"/>
                      <a:r>
                        <a:rPr lang="en-US" sz="2000" b="1" i="0" u="none" strike="noStrike" dirty="0">
                          <a:solidFill>
                            <a:srgbClr val="FFFFFF"/>
                          </a:solidFill>
                          <a:effectLst/>
                          <a:latin typeface="Calibri" panose="020F0502020204030204" pitchFamily="34" charset="0"/>
                        </a:rPr>
                        <a:t>Completion Metric</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000000"/>
                          </a:solidFill>
                          <a:effectLst/>
                          <a:latin typeface="Calibri" panose="020F0502020204030204" pitchFamily="34" charset="0"/>
                        </a:rPr>
                        <a:t>5 Year Change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FFC0"/>
                    </a:solidFill>
                  </a:tcPr>
                </a:tc>
                <a:tc>
                  <a:txBody>
                    <a:bodyPr/>
                    <a:lstStyle/>
                    <a:p>
                      <a:pPr algn="ctr" fontAlgn="ctr"/>
                      <a:r>
                        <a:rPr lang="en-US" sz="1400" b="1" i="0" u="none" strike="noStrike" dirty="0">
                          <a:solidFill>
                            <a:srgbClr val="FFFFFF"/>
                          </a:solidFill>
                          <a:effectLst/>
                          <a:latin typeface="Calibri" panose="020F0502020204030204" pitchFamily="34" charset="0"/>
                        </a:rPr>
                        <a:t>2019-20‡</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tc>
                  <a:txBody>
                    <a:bodyPr/>
                    <a:lstStyle/>
                    <a:p>
                      <a:pPr algn="ctr" fontAlgn="ctr"/>
                      <a:r>
                        <a:rPr lang="en-US" sz="1400" b="1" i="0" u="none" strike="noStrike" dirty="0">
                          <a:solidFill>
                            <a:srgbClr val="FFFFFF"/>
                          </a:solidFill>
                          <a:effectLst/>
                          <a:latin typeface="Calibri" panose="020F0502020204030204" pitchFamily="34" charset="0"/>
                        </a:rPr>
                        <a:t>2015-16</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342"/>
                    </a:solidFill>
                  </a:tcPr>
                </a:tc>
                <a:extLst>
                  <a:ext uri="{0D108BD9-81ED-4DB2-BD59-A6C34878D82A}">
                    <a16:rowId xmlns:a16="http://schemas.microsoft.com/office/drawing/2014/main" val="1147122843"/>
                  </a:ext>
                </a:extLst>
              </a:tr>
              <a:tr h="455595">
                <a:tc>
                  <a:txBody>
                    <a:bodyPr/>
                    <a:lstStyle/>
                    <a:p>
                      <a:pPr algn="l" fontAlgn="b"/>
                      <a:r>
                        <a:rPr lang="en-US" sz="1400" b="0" i="0" u="none" strike="noStrike" dirty="0">
                          <a:solidFill>
                            <a:srgbClr val="000000"/>
                          </a:solidFill>
                          <a:effectLst/>
                          <a:latin typeface="Calibri" panose="020F0502020204030204" pitchFamily="34" charset="0"/>
                        </a:rPr>
                        <a:t># of unduplicated students who earn a credit certificate over 12 units or associate degree                                                </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-41</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en-US" sz="1400" b="0" i="0" u="none" strike="noStrike" dirty="0">
                          <a:solidFill>
                            <a:srgbClr val="000000"/>
                          </a:solidFill>
                          <a:effectLst/>
                          <a:latin typeface="Calibri" panose="020F0502020204030204" pitchFamily="34" charset="0"/>
                        </a:rPr>
                        <a:t>476</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517</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8787258"/>
                  </a:ext>
                </a:extLst>
              </a:tr>
              <a:tr h="455595">
                <a:tc>
                  <a:txBody>
                    <a:bodyPr/>
                    <a:lstStyle/>
                    <a:p>
                      <a:pPr algn="l" fontAlgn="b"/>
                      <a:r>
                        <a:rPr lang="en-US" sz="1400" b="0" i="0" u="none" strike="noStrike" dirty="0">
                          <a:solidFill>
                            <a:srgbClr val="000000"/>
                          </a:solidFill>
                          <a:effectLst/>
                          <a:latin typeface="Calibri" panose="020F0502020204030204" pitchFamily="34" charset="0"/>
                        </a:rPr>
                        <a:t>% of unduplicated students who earn an associate degree within 2 years (100% of normal time)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+1%</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a:solidFill>
                            <a:srgbClr val="000000"/>
                          </a:solidFill>
                          <a:effectLst/>
                          <a:latin typeface="Calibri" panose="020F0502020204030204" pitchFamily="34" charset="0"/>
                        </a:rPr>
                        <a:t>2%</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0119039"/>
                  </a:ext>
                </a:extLst>
              </a:tr>
              <a:tr h="455595">
                <a:tc>
                  <a:txBody>
                    <a:bodyPr/>
                    <a:lstStyle/>
                    <a:p>
                      <a:pPr algn="l" fontAlgn="b"/>
                      <a:r>
                        <a:rPr lang="en-US" sz="1400" b="0" i="0" u="none" strike="noStrike" dirty="0">
                          <a:solidFill>
                            <a:srgbClr val="000000"/>
                          </a:solidFill>
                          <a:effectLst/>
                          <a:latin typeface="Calibri" panose="020F0502020204030204" pitchFamily="34" charset="0"/>
                        </a:rPr>
                        <a:t>% of unduplicated students who earn an associate degree within 3 years (150% of normal time)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+5%</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a:solidFill>
                            <a:srgbClr val="000000"/>
                          </a:solidFill>
                          <a:effectLst/>
                          <a:latin typeface="Calibri" panose="020F0502020204030204" pitchFamily="34" charset="0"/>
                        </a:rPr>
                        <a:t>9%</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909758"/>
                  </a:ext>
                </a:extLst>
              </a:tr>
              <a:tr h="455595">
                <a:tc>
                  <a:txBody>
                    <a:bodyPr/>
                    <a:lstStyle/>
                    <a:p>
                      <a:pPr algn="l" fontAlgn="b"/>
                      <a:r>
                        <a:rPr lang="en-US" sz="1400" b="0" i="0" u="none" strike="noStrike" dirty="0">
                          <a:solidFill>
                            <a:srgbClr val="000000"/>
                          </a:solidFill>
                          <a:effectLst/>
                          <a:latin typeface="Calibri" panose="020F0502020204030204" pitchFamily="34" charset="0"/>
                        </a:rPr>
                        <a:t>% of unduplicated students who earn an associate degree within 4 years (200% of normal time)</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+7%</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14%</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a:t>
                      </a:r>
                    </a:p>
                  </a:txBody>
                  <a:tcPr marL="9411" marR="9411" marT="941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8834217"/>
                  </a:ext>
                </a:extLst>
              </a:tr>
            </a:tbl>
          </a:graphicData>
        </a:graphic>
      </p:graphicFrame>
    </p:spTree>
    <p:extLst>
      <p:ext uri="{BB962C8B-B14F-4D97-AF65-F5344CB8AC3E}">
        <p14:creationId xmlns:p14="http://schemas.microsoft.com/office/powerpoint/2010/main" val="131669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420173"/>
            <a:ext cx="10851996" cy="1292662"/>
          </a:xfrm>
          <a:prstGeom prst="rect">
            <a:avLst/>
          </a:prstGeom>
        </p:spPr>
        <p:txBody>
          <a:bodyPr wrap="square">
            <a:spAutoFit/>
          </a:bodyPr>
          <a:lstStyle/>
          <a:p>
            <a:pPr lvl="0"/>
            <a:r>
              <a:rPr lang="en-US" sz="2400" b="1" dirty="0" smtClean="0"/>
              <a:t>Strategic Initiative 1.3</a:t>
            </a:r>
            <a:r>
              <a:rPr lang="en-US" sz="2400" b="1" dirty="0"/>
              <a:t/>
            </a:r>
            <a:br>
              <a:rPr lang="en-US" sz="2400" b="1" dirty="0"/>
            </a:br>
            <a:r>
              <a:rPr lang="en-US" dirty="0"/>
              <a:t>Develop and implement a 2-pronged Promise Program to address ‘scholarship and academic support’ in addition to ‘personal student financial support’ to minimize the barriers caused by enrollment fees, cost of textbooks, parking fees, transportation, child care, food and housing insecurity.</a:t>
            </a:r>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7.4</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2" y="3072044"/>
            <a:ext cx="10656849" cy="677108"/>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Promise has grown and is still growing, there is more to do! </a:t>
            </a:r>
          </a:p>
        </p:txBody>
      </p:sp>
    </p:spTree>
    <p:extLst>
      <p:ext uri="{BB962C8B-B14F-4D97-AF65-F5344CB8AC3E}">
        <p14:creationId xmlns:p14="http://schemas.microsoft.com/office/powerpoint/2010/main" val="103526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4912" y="694713"/>
            <a:ext cx="10851996" cy="738664"/>
          </a:xfrm>
          <a:prstGeom prst="rect">
            <a:avLst/>
          </a:prstGeom>
        </p:spPr>
        <p:txBody>
          <a:bodyPr wrap="square">
            <a:spAutoFit/>
          </a:bodyPr>
          <a:lstStyle/>
          <a:p>
            <a:pPr lvl="0"/>
            <a:r>
              <a:rPr lang="en-US" sz="2400" b="1" dirty="0" smtClean="0"/>
              <a:t>Strategic Initiative 1.4</a:t>
            </a:r>
            <a:r>
              <a:rPr lang="en-US" sz="2400" b="1" dirty="0"/>
              <a:t/>
            </a:r>
            <a:br>
              <a:rPr lang="en-US" sz="2400" b="1" dirty="0"/>
            </a:br>
            <a:r>
              <a:rPr lang="en-US" dirty="0"/>
              <a:t>Expand and extend cohort bridge programs to students beyond their first year of study.</a:t>
            </a:r>
          </a:p>
        </p:txBody>
      </p:sp>
      <p:sp>
        <p:nvSpPr>
          <p:cNvPr id="7" name="TextBox 6"/>
          <p:cNvSpPr txBox="1"/>
          <p:nvPr/>
        </p:nvSpPr>
        <p:spPr>
          <a:xfrm>
            <a:off x="644912" y="2062975"/>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9" name="Rectangle 8"/>
          <p:cNvSpPr/>
          <p:nvPr/>
        </p:nvSpPr>
        <p:spPr>
          <a:xfrm>
            <a:off x="3969834" y="1943770"/>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3.8</a:t>
            </a:r>
            <a:endParaRPr lang="en-US" sz="2000" b="1" dirty="0"/>
          </a:p>
        </p:txBody>
      </p:sp>
      <p:sp>
        <p:nvSpPr>
          <p:cNvPr id="11" name="Rectangle 10"/>
          <p:cNvSpPr/>
          <p:nvPr/>
        </p:nvSpPr>
        <p:spPr>
          <a:xfrm>
            <a:off x="644912" y="4803273"/>
            <a:ext cx="10656849" cy="1323439"/>
          </a:xfrm>
          <a:prstGeom prst="rect">
            <a:avLst/>
          </a:prstGeom>
        </p:spPr>
        <p:txBody>
          <a:bodyPr wrap="square">
            <a:spAutoFit/>
          </a:bodyPr>
          <a:lstStyle/>
          <a:p>
            <a:r>
              <a:rPr lang="en-US" sz="2000" b="1" dirty="0" smtClean="0">
                <a:solidFill>
                  <a:srgbClr val="000000"/>
                </a:solidFill>
                <a:latin typeface="Calibri" panose="020F0502020204030204" pitchFamily="34" charset="0"/>
              </a:rPr>
              <a:t>POLL:  Task Force opinion about carrying this strategic initiative forward:</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as is</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Bring forward and revise/refine</a:t>
            </a:r>
          </a:p>
          <a:p>
            <a:pPr marL="800100" lvl="1" indent="-342900">
              <a:buFont typeface="Wingdings" panose="05000000000000000000" pitchFamily="2" charset="2"/>
              <a:buChar char="q"/>
            </a:pPr>
            <a:r>
              <a:rPr lang="en-US" sz="2000" dirty="0" smtClean="0">
                <a:solidFill>
                  <a:srgbClr val="000000"/>
                </a:solidFill>
                <a:latin typeface="Calibri" panose="020F0502020204030204" pitchFamily="34" charset="0"/>
              </a:rPr>
              <a:t>Do not bring forward</a:t>
            </a:r>
          </a:p>
        </p:txBody>
      </p:sp>
      <p:sp>
        <p:nvSpPr>
          <p:cNvPr id="12" name="Rectangle 11"/>
          <p:cNvSpPr/>
          <p:nvPr/>
        </p:nvSpPr>
        <p:spPr>
          <a:xfrm>
            <a:off x="644911" y="3140736"/>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We are still working towards developing FYE through GP, work to do to build out programming beyond a first year. </a:t>
            </a:r>
            <a:endParaRPr lang="en-US" dirty="0" smtClean="0"/>
          </a:p>
        </p:txBody>
      </p:sp>
    </p:spTree>
    <p:extLst>
      <p:ext uri="{BB962C8B-B14F-4D97-AF65-F5344CB8AC3E}">
        <p14:creationId xmlns:p14="http://schemas.microsoft.com/office/powerpoint/2010/main" val="189380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 Goal #2:</a:t>
            </a:r>
            <a:endParaRPr lang="en-US" dirty="0"/>
          </a:p>
        </p:txBody>
      </p:sp>
      <p:sp>
        <p:nvSpPr>
          <p:cNvPr id="3" name="Content Placeholder 2"/>
          <p:cNvSpPr>
            <a:spLocks noGrp="1"/>
          </p:cNvSpPr>
          <p:nvPr>
            <p:ph idx="1"/>
          </p:nvPr>
        </p:nvSpPr>
        <p:spPr>
          <a:xfrm>
            <a:off x="838199" y="1825625"/>
            <a:ext cx="10991335" cy="1902860"/>
          </a:xfrm>
        </p:spPr>
        <p:txBody>
          <a:bodyPr>
            <a:normAutofit/>
          </a:bodyPr>
          <a:lstStyle/>
          <a:p>
            <a:pPr marL="0" indent="0">
              <a:buNone/>
            </a:pPr>
            <a:r>
              <a:rPr lang="en-US" b="1" dirty="0" smtClean="0"/>
              <a:t>Community Connections</a:t>
            </a:r>
          </a:p>
          <a:p>
            <a:pPr marL="0" indent="0">
              <a:buNone/>
            </a:pPr>
            <a:r>
              <a:rPr lang="en-US" dirty="0" smtClean="0"/>
              <a:t>To build and strengthen collaborative relationships and partnerships that support the needs of, reflect and enrich our diverse and vibrant local community. </a:t>
            </a:r>
          </a:p>
        </p:txBody>
      </p:sp>
      <p:sp>
        <p:nvSpPr>
          <p:cNvPr id="4" name="TextBox 3"/>
          <p:cNvSpPr txBox="1"/>
          <p:nvPr/>
        </p:nvSpPr>
        <p:spPr>
          <a:xfrm>
            <a:off x="949708" y="3835063"/>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5" name="Rectangle 4"/>
          <p:cNvSpPr/>
          <p:nvPr/>
        </p:nvSpPr>
        <p:spPr>
          <a:xfrm>
            <a:off x="4274630" y="3715858"/>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5.7</a:t>
            </a:r>
            <a:endParaRPr lang="en-US" sz="2000" b="1" dirty="0"/>
          </a:p>
        </p:txBody>
      </p:sp>
      <p:sp>
        <p:nvSpPr>
          <p:cNvPr id="6" name="Rectangle 5"/>
          <p:cNvSpPr/>
          <p:nvPr/>
        </p:nvSpPr>
        <p:spPr>
          <a:xfrm>
            <a:off x="949708" y="4844132"/>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I'm not sure of all the community relationships that we have, but I know work is being done! Thinking bout our annual Presidents lunch as a community connection/fundraising event/opportunity. </a:t>
            </a:r>
          </a:p>
        </p:txBody>
      </p:sp>
    </p:spTree>
    <p:extLst>
      <p:ext uri="{BB962C8B-B14F-4D97-AF65-F5344CB8AC3E}">
        <p14:creationId xmlns:p14="http://schemas.microsoft.com/office/powerpoint/2010/main" val="1848270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EC7AFA-FE61-4724-B3D6-3F362CCA8D1F}">
  <ds:schemaRefs>
    <ds:schemaRef ds:uri="bb5bbb0b-6c89-44d7-be61-0adfe653f983"/>
    <ds:schemaRef ds:uri="http://purl.org/dc/terms/"/>
    <ds:schemaRef ds:uri="http://purl.org/dc/dcmitype/"/>
    <ds:schemaRef ds:uri="2bc55ecc-363e-43e9-bfac-4ba2e86f45ee"/>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669B8A59-1D2D-4F98-93F4-9E51F2CAA528}">
  <ds:schemaRefs>
    <ds:schemaRef ds:uri="http://schemas.microsoft.com/sharepoint/v3/contenttype/forms"/>
  </ds:schemaRefs>
</ds:datastoreItem>
</file>

<file path=customXml/itemProps3.xml><?xml version="1.0" encoding="utf-8"?>
<ds:datastoreItem xmlns:ds="http://schemas.openxmlformats.org/officeDocument/2006/customXml" ds:itemID="{067E2FC9-8A07-42D2-B307-A397CC89D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472</TotalTime>
  <Words>3315</Words>
  <Application>Microsoft Office PowerPoint</Application>
  <PresentationFormat>Widescreen</PresentationFormat>
  <Paragraphs>489</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Calibri Light</vt:lpstr>
      <vt:lpstr>Garamond</vt:lpstr>
      <vt:lpstr>Symbol</vt:lpstr>
      <vt:lpstr>Times New Roman</vt:lpstr>
      <vt:lpstr>Wingdings</vt:lpstr>
      <vt:lpstr>Office Theme</vt:lpstr>
      <vt:lpstr>Educational Master Plan Task Force Meeting #2</vt:lpstr>
      <vt:lpstr>Agenda</vt:lpstr>
      <vt:lpstr>Qualitative &amp; Quantitative Feedback on the 2017-22 EMP:</vt:lpstr>
      <vt:lpstr>EMP Goal #1:</vt:lpstr>
      <vt:lpstr>PowerPoint Presentation</vt:lpstr>
      <vt:lpstr>PowerPoint Presentation</vt:lpstr>
      <vt:lpstr>PowerPoint Presentation</vt:lpstr>
      <vt:lpstr>PowerPoint Presentation</vt:lpstr>
      <vt:lpstr>EMP Goal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EMP Goal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Topics for the External Scan</vt:lpstr>
      <vt:lpstr>Topics for the External Scan</vt:lpstr>
      <vt:lpstr>Topics for the External Scan</vt:lpstr>
      <vt:lpstr>Topics for the External Scan</vt:lpstr>
      <vt:lpstr>Topics for Internal Scan</vt:lpstr>
      <vt:lpstr>PowerPoint Presentation</vt:lpstr>
      <vt:lpstr>Summer 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Scorecard-EMP Metrics</dc:title>
  <dc:creator>Claxton, Alexander</dc:creator>
  <cp:lastModifiedBy>Engel, Karen</cp:lastModifiedBy>
  <cp:revision>42</cp:revision>
  <dcterms:created xsi:type="dcterms:W3CDTF">2021-04-13T20:59:18Z</dcterms:created>
  <dcterms:modified xsi:type="dcterms:W3CDTF">2021-04-28T14:46:20Z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