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3" r:id="rId6"/>
    <p:sldId id="278" r:id="rId7"/>
    <p:sldId id="283" r:id="rId8"/>
    <p:sldId id="284" r:id="rId9"/>
    <p:sldId id="285" r:id="rId10"/>
    <p:sldId id="280" r:id="rId11"/>
    <p:sldId id="281" r:id="rId12"/>
    <p:sldId id="286" r:id="rId13"/>
    <p:sldId id="287" r:id="rId14"/>
    <p:sldId id="28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9" d="100"/>
          <a:sy n="119" d="100"/>
        </p:scale>
        <p:origin x="132"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44325-7D80-4E5B-BC82-C4D46A7910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13704E-DA1A-41B7-B441-08DB4E4AFE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A159FA8-A180-4661-9897-FAC36B463FA6}"/>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5" name="Footer Placeholder 4">
            <a:extLst>
              <a:ext uri="{FF2B5EF4-FFF2-40B4-BE49-F238E27FC236}">
                <a16:creationId xmlns:a16="http://schemas.microsoft.com/office/drawing/2014/main" id="{219F10A2-8045-46CE-9799-3B328AB63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C57F9B-FE7F-4CA2-8700-0A7708613479}"/>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3860986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E685C-C554-472C-A3C1-7033832023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D7312-A5FD-4F46-836A-D0FDC0FBA4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E40265-E1C9-420F-8CFE-709DE84A82EF}"/>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5" name="Footer Placeholder 4">
            <a:extLst>
              <a:ext uri="{FF2B5EF4-FFF2-40B4-BE49-F238E27FC236}">
                <a16:creationId xmlns:a16="http://schemas.microsoft.com/office/drawing/2014/main" id="{56370E8F-C6AC-4439-B5A5-BE169505E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0428EF-74A1-49FA-AE65-4BB185C3BE7A}"/>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1098938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3FD889-4639-4588-9EF1-F741636CD9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D24889-F994-4812-92B1-CA57D0C384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A6149-A64D-45DF-9917-3BB2C4ADBCBC}"/>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5" name="Footer Placeholder 4">
            <a:extLst>
              <a:ext uri="{FF2B5EF4-FFF2-40B4-BE49-F238E27FC236}">
                <a16:creationId xmlns:a16="http://schemas.microsoft.com/office/drawing/2014/main" id="{DB356D83-D131-4222-BC12-AC14C5498A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4408C4-8853-466A-8A72-A2F3099CC173}"/>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72385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90FF-4BAA-4DC7-B838-E422DF68A9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D4F4BE-D603-4EAD-9619-701EF797B2D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09FC73-C495-487C-8CA6-29076A8E1B33}"/>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5" name="Footer Placeholder 4">
            <a:extLst>
              <a:ext uri="{FF2B5EF4-FFF2-40B4-BE49-F238E27FC236}">
                <a16:creationId xmlns:a16="http://schemas.microsoft.com/office/drawing/2014/main" id="{3CB128CE-AF61-4616-930D-CEDF22B063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84EF8-1E0E-49F3-935E-FCE29A268783}"/>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1520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A281E-38CD-4E8C-B5EE-0CE36E88CC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EAA75F-66E4-4C85-8586-D1B2C095D7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5F3A030-7256-42BF-8F06-FB17CE15E155}"/>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5" name="Footer Placeholder 4">
            <a:extLst>
              <a:ext uri="{FF2B5EF4-FFF2-40B4-BE49-F238E27FC236}">
                <a16:creationId xmlns:a16="http://schemas.microsoft.com/office/drawing/2014/main" id="{04DC8B68-6D09-4093-8C3D-41237F2F0A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4EB055-5086-4577-95D4-11D307D21494}"/>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1453035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25DD4-0AE5-40D4-8566-99D7443764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B0CC2D-275A-417A-AEDC-7EDDE3DD06C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C17C5E-C1E7-4E91-9270-5C134AD1E8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053E0C-4467-4931-9ED3-E6B4990585F4}"/>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6" name="Footer Placeholder 5">
            <a:extLst>
              <a:ext uri="{FF2B5EF4-FFF2-40B4-BE49-F238E27FC236}">
                <a16:creationId xmlns:a16="http://schemas.microsoft.com/office/drawing/2014/main" id="{39F08781-CC8C-43B0-B3CB-A3EDAAA3C0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1E39E1-1EC7-4C8D-8D22-0B915D30949F}"/>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47544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B53A8-B45D-40A4-AA01-13752DF231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1C52AE-DC1D-452A-9EAE-3D7D63EE08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6DE67CF-D2F2-4FE5-AD81-FF5CAB3113A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09200C-9D77-49A2-A728-45761BB68F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99A3262-7381-476B-B0FC-81E692CB153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748C3E-3DA7-426A-9D42-CC8330E63F70}"/>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8" name="Footer Placeholder 7">
            <a:extLst>
              <a:ext uri="{FF2B5EF4-FFF2-40B4-BE49-F238E27FC236}">
                <a16:creationId xmlns:a16="http://schemas.microsoft.com/office/drawing/2014/main" id="{BEA03E33-D5F2-44F5-9626-C3B343D3FA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EFAD92-1EA0-42E2-9D6D-6110B5DAD6BD}"/>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414318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EF769-2BCA-495A-BA1C-7B72B2A840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E8BA97-A97A-4CBA-A6B4-3EDD620DBD8D}"/>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4" name="Footer Placeholder 3">
            <a:extLst>
              <a:ext uri="{FF2B5EF4-FFF2-40B4-BE49-F238E27FC236}">
                <a16:creationId xmlns:a16="http://schemas.microsoft.com/office/drawing/2014/main" id="{43024867-80AA-4AA4-8018-E1BFC5FDE5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3DE36B-263D-407E-99F7-5522A29FC766}"/>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277088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661B94-FE09-4A10-BE7C-706C00516F9B}"/>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3" name="Footer Placeholder 2">
            <a:extLst>
              <a:ext uri="{FF2B5EF4-FFF2-40B4-BE49-F238E27FC236}">
                <a16:creationId xmlns:a16="http://schemas.microsoft.com/office/drawing/2014/main" id="{059403AB-5130-4109-9F29-3E38BE802C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EDD6D5-CA35-4A0B-BAE6-CAA52BB6C125}"/>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3985301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41BC4-929C-49F5-8EBC-837159989B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00988F-E287-47AC-B341-7B91296E80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9D9FD9-C705-43D1-9D21-C163EF5DA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FB10E3-DF1F-4454-A3AC-F50E03417E68}"/>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6" name="Footer Placeholder 5">
            <a:extLst>
              <a:ext uri="{FF2B5EF4-FFF2-40B4-BE49-F238E27FC236}">
                <a16:creationId xmlns:a16="http://schemas.microsoft.com/office/drawing/2014/main" id="{1AF9D7BC-AA40-47A4-AA09-16F801852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D56370-AC72-45FA-A3C7-239A600DAE53}"/>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110334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DE35-2D22-4EAF-91D8-69D79FC371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8F4325-9692-4076-AC61-BDEDA5FD31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B10C92-8171-43B6-8A00-AE9976F5F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97F6F5-D426-46FD-9B50-8B7C1353FA0F}"/>
              </a:ext>
            </a:extLst>
          </p:cNvPr>
          <p:cNvSpPr>
            <a:spLocks noGrp="1"/>
          </p:cNvSpPr>
          <p:nvPr>
            <p:ph type="dt" sz="half" idx="10"/>
          </p:nvPr>
        </p:nvSpPr>
        <p:spPr/>
        <p:txBody>
          <a:bodyPr/>
          <a:lstStyle/>
          <a:p>
            <a:fld id="{4B7A9802-C1A2-4F36-8575-C326A3A2904C}" type="datetimeFigureOut">
              <a:rPr lang="en-US" smtClean="0"/>
              <a:t>10/6/2021</a:t>
            </a:fld>
            <a:endParaRPr lang="en-US"/>
          </a:p>
        </p:txBody>
      </p:sp>
      <p:sp>
        <p:nvSpPr>
          <p:cNvPr id="6" name="Footer Placeholder 5">
            <a:extLst>
              <a:ext uri="{FF2B5EF4-FFF2-40B4-BE49-F238E27FC236}">
                <a16:creationId xmlns:a16="http://schemas.microsoft.com/office/drawing/2014/main" id="{D05CC382-48F3-4004-8866-00D331755A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957A74-0513-4F52-86F2-1EB54BD5E128}"/>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72592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5A0CAF-AE61-4E3E-ACDC-9F47569F20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92E418-E314-4AF0-B1FD-66BFAC09F6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3F7500-F92C-41A1-959B-E7D237D69D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A9802-C1A2-4F36-8575-C326A3A2904C}" type="datetimeFigureOut">
              <a:rPr lang="en-US" smtClean="0"/>
              <a:t>10/6/2021</a:t>
            </a:fld>
            <a:endParaRPr lang="en-US"/>
          </a:p>
        </p:txBody>
      </p:sp>
      <p:sp>
        <p:nvSpPr>
          <p:cNvPr id="5" name="Footer Placeholder 4">
            <a:extLst>
              <a:ext uri="{FF2B5EF4-FFF2-40B4-BE49-F238E27FC236}">
                <a16:creationId xmlns:a16="http://schemas.microsoft.com/office/drawing/2014/main" id="{23D341CA-BC1C-4346-AF65-484B5ADF79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06ADA4-03FE-4526-9630-ABB8B6C4C5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A6EC86-71A3-496D-812C-3F7BC64B01F3}" type="slidenum">
              <a:rPr lang="en-US" smtClean="0"/>
              <a:t>‹#›</a:t>
            </a:fld>
            <a:endParaRPr lang="en-US"/>
          </a:p>
        </p:txBody>
      </p:sp>
    </p:spTree>
    <p:extLst>
      <p:ext uri="{BB962C8B-B14F-4D97-AF65-F5344CB8AC3E}">
        <p14:creationId xmlns:p14="http://schemas.microsoft.com/office/powerpoint/2010/main" val="2898386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ocs.google.com/document/d/15AjxpBnelG1E_SHZ49nCrpYusup8a5LtKJmydTwnskA/edit" TargetMode="External"/><Relationship Id="rId2" Type="http://schemas.openxmlformats.org/officeDocument/2006/relationships/hyperlink" Target="https://canadacollege.edu/emp/September_29_2021_EMP_Taskforce_Meeting_MINUTES%202.docx" TargetMode="External"/><Relationship Id="rId1" Type="http://schemas.openxmlformats.org/officeDocument/2006/relationships/slideLayout" Target="../slideLayouts/slideLayout2.xml"/><Relationship Id="rId5" Type="http://schemas.openxmlformats.org/officeDocument/2006/relationships/hyperlink" Target="https://docs.google.com/document/d/1pz3qK85fLRsFpwowsPLB1X-2Xg9pjUYWyA4dUXzNRpE/edit?usp=sharing" TargetMode="External"/><Relationship Id="rId4" Type="http://schemas.openxmlformats.org/officeDocument/2006/relationships/hyperlink" Target="https://smccd-my.sharepoint.com/:w:/g/personal/eckd_smccd_edu/EQ6Z_pzvH0pFjB5q2C0RjNMBLYWWCWEqvobcxXchTqUwew?e=yhAcH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pasadena.edu/about/mission-and-values.ph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1309" y="1752867"/>
            <a:ext cx="10943925" cy="2387600"/>
          </a:xfrm>
        </p:spPr>
        <p:txBody>
          <a:bodyPr>
            <a:normAutofit/>
          </a:bodyPr>
          <a:lstStyle/>
          <a:p>
            <a:r>
              <a:rPr lang="en-US" sz="5400" b="1" dirty="0">
                <a:solidFill>
                  <a:srgbClr val="006342"/>
                </a:solidFill>
              </a:rPr>
              <a:t>Educational Master Planning</a:t>
            </a:r>
            <a:br>
              <a:rPr lang="en-US" sz="5400" b="1" dirty="0">
                <a:solidFill>
                  <a:srgbClr val="006342"/>
                </a:solidFill>
              </a:rPr>
            </a:br>
            <a:r>
              <a:rPr lang="en-US" sz="5400" b="1" dirty="0">
                <a:solidFill>
                  <a:srgbClr val="006342"/>
                </a:solidFill>
              </a:rPr>
              <a:t>Task Force Meeting </a:t>
            </a:r>
            <a:r>
              <a:rPr lang="en-US" sz="5400" b="1" dirty="0" smtClean="0">
                <a:solidFill>
                  <a:srgbClr val="006342"/>
                </a:solidFill>
              </a:rPr>
              <a:t>#5</a:t>
            </a:r>
            <a:endParaRPr lang="en-US" sz="5400" b="1" dirty="0">
              <a:solidFill>
                <a:srgbClr val="006342"/>
              </a:solidFill>
            </a:endParaRPr>
          </a:p>
        </p:txBody>
      </p:sp>
      <p:sp>
        <p:nvSpPr>
          <p:cNvPr id="3" name="Subtitle 2"/>
          <p:cNvSpPr>
            <a:spLocks noGrp="1"/>
          </p:cNvSpPr>
          <p:nvPr>
            <p:ph type="subTitle" idx="1"/>
          </p:nvPr>
        </p:nvSpPr>
        <p:spPr>
          <a:xfrm>
            <a:off x="1076092" y="4661481"/>
            <a:ext cx="10052824" cy="1655762"/>
          </a:xfrm>
        </p:spPr>
        <p:txBody>
          <a:bodyPr>
            <a:normAutofit/>
          </a:bodyPr>
          <a:lstStyle/>
          <a:p>
            <a:r>
              <a:rPr lang="en-US" dirty="0" smtClean="0"/>
              <a:t>October 6, </a:t>
            </a:r>
            <a:r>
              <a:rPr lang="en-US" dirty="0"/>
              <a:t>2021</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0266" y="619234"/>
            <a:ext cx="2524477" cy="1133633"/>
          </a:xfrm>
          <a:prstGeom prst="rect">
            <a:avLst/>
          </a:prstGeom>
        </p:spPr>
      </p:pic>
    </p:spTree>
    <p:extLst>
      <p:ext uri="{BB962C8B-B14F-4D97-AF65-F5344CB8AC3E}">
        <p14:creationId xmlns:p14="http://schemas.microsoft.com/office/powerpoint/2010/main" val="308360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746" y="1268245"/>
            <a:ext cx="6096000" cy="4832092"/>
          </a:xfrm>
          <a:prstGeom prst="rect">
            <a:avLst/>
          </a:prstGeom>
        </p:spPr>
        <p:txBody>
          <a:bodyPr>
            <a:spAutoFit/>
          </a:bodyPr>
          <a:lstStyle/>
          <a:p>
            <a:r>
              <a:rPr lang="en-US" b="1" dirty="0">
                <a:solidFill>
                  <a:srgbClr val="000000"/>
                </a:solidFill>
                <a:latin typeface="Arial" panose="020B0604020202020204" pitchFamily="34" charset="0"/>
              </a:rPr>
              <a:t>New, Proposed Values:</a:t>
            </a:r>
            <a:endParaRPr lang="en-US" dirty="0"/>
          </a:p>
          <a:p>
            <a:r>
              <a:rPr lang="en-US" dirty="0"/>
              <a:t/>
            </a:r>
            <a:br>
              <a:rPr lang="en-US" dirty="0"/>
            </a:br>
            <a:r>
              <a:rPr lang="en-US" dirty="0">
                <a:solidFill>
                  <a:srgbClr val="000000"/>
                </a:solidFill>
                <a:latin typeface="Arial" panose="020B0604020202020204" pitchFamily="34" charset="0"/>
              </a:rPr>
              <a:t>1. Social and Racial Justice</a:t>
            </a:r>
            <a:endParaRPr lang="en-US" dirty="0"/>
          </a:p>
          <a:p>
            <a:pPr marL="457200"/>
            <a:r>
              <a:rPr lang="en-US" dirty="0">
                <a:solidFill>
                  <a:srgbClr val="000000"/>
                </a:solidFill>
                <a:latin typeface="Arial" panose="020B0604020202020204" pitchFamily="34" charset="0"/>
              </a:rPr>
              <a:t>• </a:t>
            </a:r>
            <a:r>
              <a:rPr lang="en-US" sz="1400" dirty="0">
                <a:solidFill>
                  <a:srgbClr val="000000"/>
                </a:solidFill>
                <a:latin typeface="Arial" panose="020B0604020202020204" pitchFamily="34" charset="0"/>
              </a:rPr>
              <a:t>Antiracism</a:t>
            </a:r>
            <a:endParaRPr lang="en-US" dirty="0"/>
          </a:p>
          <a:p>
            <a:pPr marL="457200"/>
            <a:r>
              <a:rPr lang="en-US" sz="1400" dirty="0">
                <a:solidFill>
                  <a:srgbClr val="000000"/>
                </a:solidFill>
                <a:latin typeface="Arial" panose="020B0604020202020204" pitchFamily="34" charset="0"/>
              </a:rPr>
              <a:t>• Equity</a:t>
            </a:r>
            <a:endParaRPr lang="en-US" dirty="0"/>
          </a:p>
          <a:p>
            <a:pPr marL="457200"/>
            <a:r>
              <a:rPr lang="en-US" sz="1400" dirty="0">
                <a:solidFill>
                  <a:srgbClr val="000000"/>
                </a:solidFill>
                <a:latin typeface="Arial" panose="020B0604020202020204" pitchFamily="34" charset="0"/>
              </a:rPr>
              <a:t>• Inclusion</a:t>
            </a:r>
            <a:endParaRPr lang="en-US" dirty="0"/>
          </a:p>
          <a:p>
            <a:pPr marL="457200"/>
            <a:r>
              <a:rPr lang="en-US" sz="1400" dirty="0">
                <a:solidFill>
                  <a:srgbClr val="000000"/>
                </a:solidFill>
                <a:latin typeface="Arial" panose="020B0604020202020204" pitchFamily="34" charset="0"/>
              </a:rPr>
              <a:t>• Diversity</a:t>
            </a:r>
            <a:endParaRPr lang="en-US" dirty="0"/>
          </a:p>
          <a:p>
            <a:pPr marL="457200"/>
            <a:r>
              <a:rPr lang="en-US" sz="1400" dirty="0">
                <a:solidFill>
                  <a:srgbClr val="000000"/>
                </a:solidFill>
                <a:latin typeface="Arial" panose="020B0604020202020204" pitchFamily="34" charset="0"/>
              </a:rPr>
              <a:t>• Access</a:t>
            </a:r>
            <a:endParaRPr lang="en-US" dirty="0"/>
          </a:p>
          <a:p>
            <a:r>
              <a:rPr lang="en-US" dirty="0">
                <a:solidFill>
                  <a:srgbClr val="000000"/>
                </a:solidFill>
                <a:latin typeface="Arial" panose="020B0604020202020204" pitchFamily="34" charset="0"/>
              </a:rPr>
              <a:t>2. Transforming Lives </a:t>
            </a:r>
            <a:endParaRPr lang="en-US" dirty="0"/>
          </a:p>
          <a:p>
            <a:r>
              <a:rPr lang="en-US" dirty="0">
                <a:solidFill>
                  <a:srgbClr val="000000"/>
                </a:solidFill>
                <a:latin typeface="Arial" panose="020B0604020202020204" pitchFamily="34" charset="0"/>
              </a:rPr>
              <a:t>3. Community Partnerships </a:t>
            </a:r>
            <a:endParaRPr lang="en-US" dirty="0"/>
          </a:p>
          <a:p>
            <a:r>
              <a:rPr lang="en-US" dirty="0">
                <a:solidFill>
                  <a:srgbClr val="000000"/>
                </a:solidFill>
                <a:latin typeface="Arial" panose="020B0604020202020204" pitchFamily="34" charset="0"/>
              </a:rPr>
              <a:t>4. Academic Excellence</a:t>
            </a:r>
            <a:endParaRPr lang="en-US" dirty="0"/>
          </a:p>
          <a:p>
            <a:r>
              <a:rPr lang="en-US" dirty="0">
                <a:solidFill>
                  <a:srgbClr val="000000"/>
                </a:solidFill>
                <a:latin typeface="Arial" panose="020B0604020202020204" pitchFamily="34" charset="0"/>
              </a:rPr>
              <a:t>5. Sustainability </a:t>
            </a:r>
            <a:endParaRPr lang="en-US" dirty="0"/>
          </a:p>
          <a:p>
            <a:r>
              <a:rPr lang="en-US" dirty="0">
                <a:solidFill>
                  <a:srgbClr val="000000"/>
                </a:solidFill>
                <a:latin typeface="Arial" panose="020B0604020202020204" pitchFamily="34" charset="0"/>
              </a:rPr>
              <a:t>6. Transparency </a:t>
            </a:r>
            <a:endParaRPr lang="en-US" dirty="0"/>
          </a:p>
          <a:p>
            <a:r>
              <a:rPr lang="en-US" dirty="0">
                <a:solidFill>
                  <a:srgbClr val="000000"/>
                </a:solidFill>
                <a:latin typeface="Arial" panose="020B0604020202020204" pitchFamily="34" charset="0"/>
              </a:rPr>
              <a:t>7. Adaptability and Resilience </a:t>
            </a:r>
            <a:endParaRPr lang="en-US" dirty="0"/>
          </a:p>
          <a:p>
            <a:r>
              <a:rPr lang="en-US" dirty="0">
                <a:solidFill>
                  <a:srgbClr val="000000"/>
                </a:solidFill>
                <a:latin typeface="Arial" panose="020B0604020202020204" pitchFamily="34" charset="0"/>
              </a:rPr>
              <a:t>8. Student-Centered</a:t>
            </a:r>
            <a:endParaRPr lang="en-US" dirty="0"/>
          </a:p>
          <a:p>
            <a:r>
              <a:rPr lang="en-US" dirty="0">
                <a:solidFill>
                  <a:srgbClr val="000000"/>
                </a:solidFill>
                <a:latin typeface="Arial" panose="020B0604020202020204" pitchFamily="34" charset="0"/>
              </a:rPr>
              <a:t>9. Cultural Humility -reflection, campus of learners</a:t>
            </a:r>
            <a:endParaRPr lang="en-US" dirty="0"/>
          </a:p>
          <a:p>
            <a:r>
              <a:rPr lang="en-US" dirty="0"/>
              <a:t/>
            </a:r>
            <a:br>
              <a:rPr lang="en-US" dirty="0"/>
            </a:br>
            <a:endParaRPr lang="en-US" dirty="0"/>
          </a:p>
        </p:txBody>
      </p:sp>
      <p:sp>
        <p:nvSpPr>
          <p:cNvPr id="3" name="Rectangle 2"/>
          <p:cNvSpPr/>
          <p:nvPr/>
        </p:nvSpPr>
        <p:spPr>
          <a:xfrm>
            <a:off x="6761746" y="1268245"/>
            <a:ext cx="5374105" cy="3970318"/>
          </a:xfrm>
          <a:prstGeom prst="rect">
            <a:avLst/>
          </a:prstGeom>
        </p:spPr>
        <p:txBody>
          <a:bodyPr wrap="square">
            <a:spAutoFit/>
          </a:bodyPr>
          <a:lstStyle/>
          <a:p>
            <a:r>
              <a:rPr lang="en-US" b="1" dirty="0">
                <a:solidFill>
                  <a:srgbClr val="000000"/>
                </a:solidFill>
                <a:latin typeface="Arial" panose="020B0604020202020204" pitchFamily="34" charset="0"/>
              </a:rPr>
              <a:t>Current values:</a:t>
            </a:r>
            <a:endParaRPr lang="en-US" b="1" dirty="0"/>
          </a:p>
          <a:p>
            <a:endParaRPr lang="en-US" dirty="0" smtClean="0">
              <a:solidFill>
                <a:srgbClr val="000000"/>
              </a:solidFill>
              <a:latin typeface="Arial" panose="020B0604020202020204" pitchFamily="34" charset="0"/>
            </a:endParaRPr>
          </a:p>
          <a:p>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Transforming Lives – providing opportunities </a:t>
            </a:r>
            <a:endParaRPr lang="en-US" dirty="0"/>
          </a:p>
          <a:p>
            <a:r>
              <a:rPr lang="en-US" dirty="0">
                <a:solidFill>
                  <a:srgbClr val="000000"/>
                </a:solidFill>
                <a:latin typeface="Arial" panose="020B0604020202020204" pitchFamily="34" charset="0"/>
              </a:rPr>
              <a:t>• High Academic Standards</a:t>
            </a:r>
            <a:endParaRPr lang="en-US" dirty="0"/>
          </a:p>
          <a:p>
            <a:r>
              <a:rPr lang="en-US" dirty="0">
                <a:solidFill>
                  <a:srgbClr val="000000"/>
                </a:solidFill>
                <a:latin typeface="Arial" panose="020B0604020202020204" pitchFamily="34" charset="0"/>
              </a:rPr>
              <a:t>• Diverse and Inclusive Environment</a:t>
            </a:r>
            <a:endParaRPr lang="en-US" dirty="0"/>
          </a:p>
          <a:p>
            <a:r>
              <a:rPr lang="en-US" dirty="0">
                <a:solidFill>
                  <a:srgbClr val="000000"/>
                </a:solidFill>
                <a:latin typeface="Arial" panose="020B0604020202020204" pitchFamily="34" charset="0"/>
              </a:rPr>
              <a:t>• Student Success in Achieving Educational Goals</a:t>
            </a:r>
            <a:endParaRPr lang="en-US" dirty="0"/>
          </a:p>
          <a:p>
            <a:r>
              <a:rPr lang="en-US" dirty="0">
                <a:solidFill>
                  <a:srgbClr val="000000"/>
                </a:solidFill>
                <a:latin typeface="Arial" panose="020B0604020202020204" pitchFamily="34" charset="0"/>
              </a:rPr>
              <a:t>• Community, Education, and Industry Partnerships</a:t>
            </a:r>
            <a:endParaRPr lang="en-US" dirty="0"/>
          </a:p>
          <a:p>
            <a:r>
              <a:rPr lang="en-US" dirty="0">
                <a:solidFill>
                  <a:srgbClr val="000000"/>
                </a:solidFill>
                <a:latin typeface="Arial" panose="020B0604020202020204" pitchFamily="34" charset="0"/>
              </a:rPr>
              <a:t>• Communication and Collaboration</a:t>
            </a:r>
            <a:endParaRPr lang="en-US" dirty="0"/>
          </a:p>
          <a:p>
            <a:r>
              <a:rPr lang="en-US" dirty="0">
                <a:solidFill>
                  <a:srgbClr val="000000"/>
                </a:solidFill>
                <a:latin typeface="Arial" panose="020B0604020202020204" pitchFamily="34" charset="0"/>
              </a:rPr>
              <a:t>• Engaging Student Life</a:t>
            </a:r>
            <a:endParaRPr lang="en-US" dirty="0"/>
          </a:p>
          <a:p>
            <a:r>
              <a:rPr lang="en-US" dirty="0">
                <a:solidFill>
                  <a:srgbClr val="000000"/>
                </a:solidFill>
                <a:latin typeface="Arial" panose="020B0604020202020204" pitchFamily="34" charset="0"/>
              </a:rPr>
              <a:t>• Accountability</a:t>
            </a:r>
            <a:endParaRPr lang="en-US" dirty="0"/>
          </a:p>
          <a:p>
            <a:r>
              <a:rPr lang="en-US" dirty="0">
                <a:solidFill>
                  <a:srgbClr val="000000"/>
                </a:solidFill>
                <a:latin typeface="Arial" panose="020B0604020202020204" pitchFamily="34" charset="0"/>
              </a:rPr>
              <a:t>• Sustainability</a:t>
            </a:r>
            <a:endParaRPr lang="en-US" dirty="0"/>
          </a:p>
          <a:p>
            <a:r>
              <a:rPr lang="en-US" dirty="0">
                <a:solidFill>
                  <a:srgbClr val="000000"/>
                </a:solidFill>
                <a:latin typeface="Arial" panose="020B0604020202020204" pitchFamily="34" charset="0"/>
              </a:rPr>
              <a:t>• Transparency</a:t>
            </a:r>
            <a:endParaRPr lang="en-US" dirty="0"/>
          </a:p>
          <a:p>
            <a:r>
              <a:rPr lang="en-US" dirty="0"/>
              <a:t/>
            </a:r>
            <a:br>
              <a:rPr lang="en-US" dirty="0"/>
            </a:br>
            <a:endParaRPr lang="en-US" dirty="0"/>
          </a:p>
        </p:txBody>
      </p:sp>
      <p:sp>
        <p:nvSpPr>
          <p:cNvPr id="4" name="Rectangle 3"/>
          <p:cNvSpPr/>
          <p:nvPr/>
        </p:nvSpPr>
        <p:spPr>
          <a:xfrm>
            <a:off x="842210" y="5813723"/>
            <a:ext cx="11157284" cy="1015663"/>
          </a:xfrm>
          <a:prstGeom prst="rect">
            <a:avLst/>
          </a:prstGeom>
        </p:spPr>
        <p:txBody>
          <a:bodyPr wrap="square">
            <a:spAutoFit/>
          </a:bodyPr>
          <a:lstStyle/>
          <a:p>
            <a:r>
              <a:rPr lang="en-US" sz="1200" dirty="0">
                <a:solidFill>
                  <a:srgbClr val="000000"/>
                </a:solidFill>
                <a:latin typeface="Arial" panose="020B0604020202020204" pitchFamily="34" charset="0"/>
              </a:rPr>
              <a:t>Notes:</a:t>
            </a:r>
            <a:endParaRPr lang="en-US" sz="1200" dirty="0"/>
          </a:p>
          <a:p>
            <a:pPr fontAlgn="base">
              <a:buFont typeface="Arial" panose="020B0604020202020204" pitchFamily="34" charset="0"/>
              <a:buChar char="•"/>
            </a:pPr>
            <a:r>
              <a:rPr lang="en-US" sz="1200" dirty="0">
                <a:solidFill>
                  <a:srgbClr val="000000"/>
                </a:solidFill>
                <a:latin typeface="Arial" panose="020B0604020202020204" pitchFamily="34" charset="0"/>
              </a:rPr>
              <a:t>Some thoughts on Transforming Lives: supporting students through access to resources, empowering students, “teaching a man to fish…”</a:t>
            </a:r>
          </a:p>
          <a:p>
            <a:pPr fontAlgn="base">
              <a:buFont typeface="Arial" panose="020B0604020202020204" pitchFamily="34" charset="0"/>
              <a:buChar char="•"/>
            </a:pPr>
            <a:r>
              <a:rPr lang="en-US" sz="1200" dirty="0">
                <a:solidFill>
                  <a:srgbClr val="000000"/>
                </a:solidFill>
                <a:latin typeface="Arial" panose="020B0604020202020204" pitchFamily="34" charset="0"/>
              </a:rPr>
              <a:t>Some thoughts on Transparency: collaborative decision making, communication (multidirectional), communicate student resources</a:t>
            </a:r>
          </a:p>
          <a:p>
            <a:pPr fontAlgn="base">
              <a:buFont typeface="Arial" panose="020B0604020202020204" pitchFamily="34" charset="0"/>
              <a:buChar char="•"/>
            </a:pPr>
            <a:r>
              <a:rPr lang="en-US" sz="1200" dirty="0">
                <a:solidFill>
                  <a:srgbClr val="000000"/>
                </a:solidFill>
                <a:latin typeface="Arial" panose="020B0604020202020204" pitchFamily="34" charset="0"/>
              </a:rPr>
              <a:t>Some thoughts on Student-Centered: partnering with students for their own success</a:t>
            </a:r>
          </a:p>
          <a:p>
            <a:pPr fontAlgn="base">
              <a:buFont typeface="Arial" panose="020B0604020202020204" pitchFamily="34" charset="0"/>
              <a:buChar char="•"/>
            </a:pPr>
            <a:r>
              <a:rPr lang="en-US" sz="1200" dirty="0">
                <a:solidFill>
                  <a:srgbClr val="000000"/>
                </a:solidFill>
                <a:latin typeface="Arial" panose="020B0604020202020204" pitchFamily="34" charset="0"/>
              </a:rPr>
              <a:t>Some thoughts on Cultural Humility: reflection, campus of learners</a:t>
            </a:r>
          </a:p>
        </p:txBody>
      </p:sp>
      <p:sp>
        <p:nvSpPr>
          <p:cNvPr id="5" name="Rectangle 4"/>
          <p:cNvSpPr/>
          <p:nvPr/>
        </p:nvSpPr>
        <p:spPr>
          <a:xfrm>
            <a:off x="10130588" y="505326"/>
            <a:ext cx="1106906" cy="914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VALUES</a:t>
            </a:r>
            <a:endParaRPr lang="en-US" dirty="0"/>
          </a:p>
        </p:txBody>
      </p:sp>
    </p:spTree>
    <p:extLst>
      <p:ext uri="{BB962C8B-B14F-4D97-AF65-F5344CB8AC3E}">
        <p14:creationId xmlns:p14="http://schemas.microsoft.com/office/powerpoint/2010/main" val="335187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 for Flex Day</a:t>
            </a:r>
            <a:endParaRPr lang="en-US" dirty="0"/>
          </a:p>
        </p:txBody>
      </p:sp>
      <p:sp>
        <p:nvSpPr>
          <p:cNvPr id="3" name="Content Placeholder 2"/>
          <p:cNvSpPr>
            <a:spLocks noGrp="1"/>
          </p:cNvSpPr>
          <p:nvPr>
            <p:ph idx="1"/>
          </p:nvPr>
        </p:nvSpPr>
        <p:spPr/>
        <p:txBody>
          <a:bodyPr/>
          <a:lstStyle/>
          <a:p>
            <a:r>
              <a:rPr lang="en-US" dirty="0" smtClean="0"/>
              <a:t>Who will open the session?</a:t>
            </a:r>
          </a:p>
          <a:p>
            <a:r>
              <a:rPr lang="en-US" dirty="0" smtClean="0"/>
              <a:t>Who will lead which breakout groups?</a:t>
            </a:r>
          </a:p>
          <a:p>
            <a:r>
              <a:rPr lang="en-US" dirty="0" smtClean="0"/>
              <a:t>What is our desired outcome?</a:t>
            </a:r>
          </a:p>
          <a:p>
            <a:r>
              <a:rPr lang="en-US" dirty="0" smtClean="0"/>
              <a:t>Shall we also create an </a:t>
            </a:r>
            <a:r>
              <a:rPr lang="en-US" smtClean="0"/>
              <a:t>online portal?</a:t>
            </a:r>
            <a:endParaRPr lang="en-US"/>
          </a:p>
        </p:txBody>
      </p:sp>
    </p:spTree>
    <p:extLst>
      <p:ext uri="{BB962C8B-B14F-4D97-AF65-F5344CB8AC3E}">
        <p14:creationId xmlns:p14="http://schemas.microsoft.com/office/powerpoint/2010/main" val="76096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graphicFrame>
        <p:nvGraphicFramePr>
          <p:cNvPr id="4" name="Table 3"/>
          <p:cNvGraphicFramePr>
            <a:graphicFrameLocks noGrp="1"/>
          </p:cNvGraphicFramePr>
          <p:nvPr>
            <p:extLst>
              <p:ext uri="{D42A27DB-BD31-4B8C-83A1-F6EECF244321}">
                <p14:modId xmlns:p14="http://schemas.microsoft.com/office/powerpoint/2010/main" val="3786083773"/>
              </p:ext>
            </p:extLst>
          </p:nvPr>
        </p:nvGraphicFramePr>
        <p:xfrm>
          <a:off x="838200" y="1507877"/>
          <a:ext cx="10028722" cy="4988439"/>
        </p:xfrm>
        <a:graphic>
          <a:graphicData uri="http://schemas.openxmlformats.org/drawingml/2006/table">
            <a:tbl>
              <a:tblPr firstRow="1" firstCol="1" bandRow="1">
                <a:tableStyleId>{5C22544A-7EE6-4342-B048-85BDC9FD1C3A}</a:tableStyleId>
              </a:tblPr>
              <a:tblGrid>
                <a:gridCol w="3759609">
                  <a:extLst>
                    <a:ext uri="{9D8B030D-6E8A-4147-A177-3AD203B41FA5}">
                      <a16:colId xmlns:a16="http://schemas.microsoft.com/office/drawing/2014/main" val="97515583"/>
                    </a:ext>
                  </a:extLst>
                </a:gridCol>
                <a:gridCol w="2676805">
                  <a:extLst>
                    <a:ext uri="{9D8B030D-6E8A-4147-A177-3AD203B41FA5}">
                      <a16:colId xmlns:a16="http://schemas.microsoft.com/office/drawing/2014/main" val="3073077543"/>
                    </a:ext>
                  </a:extLst>
                </a:gridCol>
                <a:gridCol w="1923953">
                  <a:extLst>
                    <a:ext uri="{9D8B030D-6E8A-4147-A177-3AD203B41FA5}">
                      <a16:colId xmlns:a16="http://schemas.microsoft.com/office/drawing/2014/main" val="3655022579"/>
                    </a:ext>
                  </a:extLst>
                </a:gridCol>
                <a:gridCol w="1668355">
                  <a:extLst>
                    <a:ext uri="{9D8B030D-6E8A-4147-A177-3AD203B41FA5}">
                      <a16:colId xmlns:a16="http://schemas.microsoft.com/office/drawing/2014/main" val="1243695644"/>
                    </a:ext>
                  </a:extLst>
                </a:gridCol>
              </a:tblGrid>
              <a:tr h="347435">
                <a:tc>
                  <a:txBody>
                    <a:bodyPr/>
                    <a:lstStyle/>
                    <a:p>
                      <a:pPr marL="0" marR="0" algn="ctr">
                        <a:spcBef>
                          <a:spcPts val="0"/>
                        </a:spcBef>
                        <a:spcAft>
                          <a:spcPts val="0"/>
                        </a:spcAft>
                      </a:pPr>
                      <a:r>
                        <a:rPr lang="en-US" sz="1400">
                          <a:effectLst/>
                        </a:rPr>
                        <a:t>AGENDA ITEM</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DISCUSSION LEADER(s)</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TYPE OF ITEM</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TIME</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extLst>
                  <a:ext uri="{0D108BD9-81ED-4DB2-BD59-A6C34878D82A}">
                    <a16:rowId xmlns:a16="http://schemas.microsoft.com/office/drawing/2014/main" val="4052488154"/>
                  </a:ext>
                </a:extLst>
              </a:tr>
              <a:tr h="564861">
                <a:tc>
                  <a:txBody>
                    <a:bodyPr/>
                    <a:lstStyle/>
                    <a:p>
                      <a:pPr marL="0" marR="0" indent="-12700" algn="l">
                        <a:spcBef>
                          <a:spcPts val="0"/>
                        </a:spcBef>
                        <a:spcAft>
                          <a:spcPts val="0"/>
                        </a:spcAft>
                      </a:pPr>
                      <a:r>
                        <a:rPr lang="en-US" sz="1400">
                          <a:effectLst/>
                        </a:rPr>
                        <a:t>Welcome</a:t>
                      </a:r>
                    </a:p>
                    <a:p>
                      <a:pPr marL="0" marR="0" algn="l">
                        <a:spcBef>
                          <a:spcPts val="0"/>
                        </a:spcBef>
                        <a:spcAft>
                          <a:spcPts val="0"/>
                        </a:spcAft>
                      </a:pPr>
                      <a:r>
                        <a:rPr lang="en-US" sz="1400">
                          <a:effectLst/>
                        </a:rPr>
                        <a:t>Verify </a:t>
                      </a:r>
                      <a:r>
                        <a:rPr lang="en-US" sz="1400" u="sng">
                          <a:effectLst/>
                          <a:hlinkClick r:id="rId2"/>
                        </a:rPr>
                        <a:t>meeting notes</a:t>
                      </a:r>
                      <a:r>
                        <a:rPr lang="en-US" sz="1400">
                          <a:effectLst/>
                        </a:rPr>
                        <a:t> from previous meeting</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David Eck</a:t>
                      </a:r>
                    </a:p>
                    <a:p>
                      <a:pPr marL="0" marR="0" algn="ctr">
                        <a:spcBef>
                          <a:spcPts val="0"/>
                        </a:spcBef>
                        <a:spcAft>
                          <a:spcPts val="0"/>
                        </a:spcAft>
                      </a:pPr>
                      <a:r>
                        <a:rPr lang="en-US" sz="1400">
                          <a:effectLst/>
                        </a:rPr>
                        <a:t>Roslind Young</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Welcome</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5 minutes</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extLst>
                  <a:ext uri="{0D108BD9-81ED-4DB2-BD59-A6C34878D82A}">
                    <a16:rowId xmlns:a16="http://schemas.microsoft.com/office/drawing/2014/main" val="2230681938"/>
                  </a:ext>
                </a:extLst>
              </a:tr>
              <a:tr h="1923218">
                <a:tc>
                  <a:txBody>
                    <a:bodyPr/>
                    <a:lstStyle/>
                    <a:p>
                      <a:pPr marL="0" marR="0" algn="l">
                        <a:spcBef>
                          <a:spcPts val="0"/>
                        </a:spcBef>
                        <a:spcAft>
                          <a:spcPts val="0"/>
                        </a:spcAft>
                      </a:pPr>
                      <a:r>
                        <a:rPr lang="en-US" sz="1400" dirty="0">
                          <a:effectLst/>
                        </a:rPr>
                        <a:t>Breakout Groups Report on Mission, Vision and Values</a:t>
                      </a:r>
                    </a:p>
                    <a:p>
                      <a:pPr marL="0" marR="0" algn="l">
                        <a:spcBef>
                          <a:spcPts val="0"/>
                        </a:spcBef>
                        <a:spcAft>
                          <a:spcPts val="0"/>
                        </a:spcAft>
                      </a:pPr>
                      <a:r>
                        <a:rPr lang="en-US" sz="1400" dirty="0">
                          <a:effectLst/>
                        </a:rPr>
                        <a:t> </a:t>
                      </a:r>
                    </a:p>
                    <a:p>
                      <a:pPr marL="0" marR="0" algn="l">
                        <a:spcBef>
                          <a:spcPts val="0"/>
                        </a:spcBef>
                        <a:spcAft>
                          <a:spcPts val="0"/>
                        </a:spcAft>
                      </a:pPr>
                      <a:r>
                        <a:rPr lang="en-US" sz="1400" dirty="0">
                          <a:effectLst/>
                        </a:rPr>
                        <a:t>Here is the google doc link for </a:t>
                      </a:r>
                      <a:r>
                        <a:rPr lang="en-US" sz="1400" u="sng" dirty="0">
                          <a:effectLst/>
                          <a:hlinkClick r:id="rId3"/>
                        </a:rPr>
                        <a:t>the Mission Statement drafts</a:t>
                      </a:r>
                      <a:r>
                        <a:rPr lang="en-US" sz="1400" dirty="0">
                          <a:effectLst/>
                        </a:rPr>
                        <a:t>. </a:t>
                      </a:r>
                    </a:p>
                    <a:p>
                      <a:pPr marL="0" marR="0" algn="l">
                        <a:spcBef>
                          <a:spcPts val="0"/>
                        </a:spcBef>
                        <a:spcAft>
                          <a:spcPts val="0"/>
                        </a:spcAft>
                      </a:pPr>
                      <a:r>
                        <a:rPr lang="en-US" sz="1400" dirty="0">
                          <a:effectLst/>
                        </a:rPr>
                        <a:t> </a:t>
                      </a:r>
                    </a:p>
                    <a:p>
                      <a:pPr marL="0" marR="0" algn="l">
                        <a:spcBef>
                          <a:spcPts val="0"/>
                        </a:spcBef>
                        <a:spcAft>
                          <a:spcPts val="0"/>
                        </a:spcAft>
                      </a:pPr>
                      <a:r>
                        <a:rPr lang="en-US" sz="1400" dirty="0">
                          <a:effectLst/>
                        </a:rPr>
                        <a:t>Here is a word document link for </a:t>
                      </a:r>
                      <a:r>
                        <a:rPr lang="en-US" sz="1400" u="sng" dirty="0">
                          <a:effectLst/>
                          <a:hlinkClick r:id="rId4"/>
                        </a:rPr>
                        <a:t>Vision Statement drafts</a:t>
                      </a:r>
                      <a:r>
                        <a:rPr lang="en-US" sz="1400" dirty="0">
                          <a:effectLst/>
                        </a:rPr>
                        <a:t>. </a:t>
                      </a:r>
                    </a:p>
                    <a:p>
                      <a:pPr marL="0" marR="0" algn="l">
                        <a:spcBef>
                          <a:spcPts val="0"/>
                        </a:spcBef>
                        <a:spcAft>
                          <a:spcPts val="0"/>
                        </a:spcAft>
                      </a:pPr>
                      <a:r>
                        <a:rPr lang="en-US" sz="1400" dirty="0">
                          <a:effectLst/>
                        </a:rPr>
                        <a:t> </a:t>
                      </a:r>
                    </a:p>
                    <a:p>
                      <a:pPr marL="0" marR="0" algn="l">
                        <a:spcBef>
                          <a:spcPts val="0"/>
                        </a:spcBef>
                        <a:spcAft>
                          <a:spcPts val="0"/>
                        </a:spcAft>
                      </a:pPr>
                      <a:r>
                        <a:rPr lang="en-US" sz="1400" dirty="0">
                          <a:effectLst/>
                        </a:rPr>
                        <a:t>Here is a google doc link for </a:t>
                      </a:r>
                      <a:r>
                        <a:rPr lang="en-US" sz="1400" u="sng" dirty="0">
                          <a:effectLst/>
                          <a:hlinkClick r:id="rId5"/>
                        </a:rPr>
                        <a:t>proposed Values Headings</a:t>
                      </a:r>
                      <a:r>
                        <a:rPr lang="en-US" sz="1400" dirty="0">
                          <a:effectLst/>
                        </a:rPr>
                        <a:t> – which still need expanding.</a:t>
                      </a:r>
                    </a:p>
                    <a:p>
                      <a:pPr marL="0" marR="0" algn="l">
                        <a:spcBef>
                          <a:spcPts val="0"/>
                        </a:spcBef>
                        <a:spcAft>
                          <a:spcPts val="0"/>
                        </a:spcAft>
                      </a:pPr>
                      <a:r>
                        <a:rPr lang="en-US" sz="1400" dirty="0">
                          <a:effectLst/>
                        </a:rPr>
                        <a:t> </a:t>
                      </a:r>
                      <a:endParaRPr lang="en-US" sz="1400" dirty="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Roz Young</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Discussion</a:t>
                      </a:r>
                    </a:p>
                    <a:p>
                      <a:pPr marL="0" marR="0" algn="ctr">
                        <a:spcBef>
                          <a:spcPts val="0"/>
                        </a:spcBef>
                        <a:spcAft>
                          <a:spcPts val="0"/>
                        </a:spcAft>
                      </a:pPr>
                      <a:r>
                        <a:rPr lang="en-US" sz="1400">
                          <a:effectLst/>
                        </a:rPr>
                        <a:t> </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30 minutes</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extLst>
                  <a:ext uri="{0D108BD9-81ED-4DB2-BD59-A6C34878D82A}">
                    <a16:rowId xmlns:a16="http://schemas.microsoft.com/office/drawing/2014/main" val="1149140112"/>
                  </a:ext>
                </a:extLst>
              </a:tr>
              <a:tr h="564861">
                <a:tc>
                  <a:txBody>
                    <a:bodyPr/>
                    <a:lstStyle/>
                    <a:p>
                      <a:pPr marL="0" marR="0" indent="-17145" algn="l">
                        <a:spcBef>
                          <a:spcPts val="0"/>
                        </a:spcBef>
                        <a:spcAft>
                          <a:spcPts val="0"/>
                        </a:spcAft>
                      </a:pPr>
                      <a:r>
                        <a:rPr lang="en-US" sz="1400">
                          <a:effectLst/>
                        </a:rPr>
                        <a:t>Additional Work on Mission, Vision and Values Statements</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David Eck</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Group Work</a:t>
                      </a:r>
                    </a:p>
                    <a:p>
                      <a:pPr marL="0" marR="0" algn="ctr">
                        <a:spcBef>
                          <a:spcPts val="0"/>
                        </a:spcBef>
                        <a:spcAft>
                          <a:spcPts val="0"/>
                        </a:spcAft>
                      </a:pPr>
                      <a:r>
                        <a:rPr lang="en-US" sz="1400">
                          <a:effectLst/>
                        </a:rPr>
                        <a:t>Discussion</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30 minutes</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extLst>
                  <a:ext uri="{0D108BD9-81ED-4DB2-BD59-A6C34878D82A}">
                    <a16:rowId xmlns:a16="http://schemas.microsoft.com/office/drawing/2014/main" val="3252996381"/>
                  </a:ext>
                </a:extLst>
              </a:tr>
              <a:tr h="564861">
                <a:tc>
                  <a:txBody>
                    <a:bodyPr/>
                    <a:lstStyle/>
                    <a:p>
                      <a:pPr marL="0" marR="0" algn="l">
                        <a:spcBef>
                          <a:spcPts val="0"/>
                        </a:spcBef>
                        <a:spcAft>
                          <a:spcPts val="0"/>
                        </a:spcAft>
                      </a:pPr>
                      <a:r>
                        <a:rPr lang="en-US" sz="1400">
                          <a:effectLst/>
                        </a:rPr>
                        <a:t>Preparing for October 13 Flex Day All College Activity</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Karen Engel</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Discussion of Next Steps</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a:txBody>
                    <a:bodyPr/>
                    <a:lstStyle/>
                    <a:p>
                      <a:pPr marL="0" marR="0" algn="ctr">
                        <a:spcBef>
                          <a:spcPts val="0"/>
                        </a:spcBef>
                        <a:spcAft>
                          <a:spcPts val="0"/>
                        </a:spcAft>
                      </a:pPr>
                      <a:r>
                        <a:rPr lang="en-US" sz="1400">
                          <a:effectLst/>
                        </a:rPr>
                        <a:t>25 minutes</a:t>
                      </a:r>
                      <a:endParaRPr lang="en-US" sz="140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extLst>
                  <a:ext uri="{0D108BD9-81ED-4DB2-BD59-A6C34878D82A}">
                    <a16:rowId xmlns:a16="http://schemas.microsoft.com/office/drawing/2014/main" val="410113034"/>
                  </a:ext>
                </a:extLst>
              </a:tr>
              <a:tr h="386101">
                <a:tc gridSpan="4">
                  <a:txBody>
                    <a:bodyPr/>
                    <a:lstStyle/>
                    <a:p>
                      <a:pPr marL="0" marR="0" algn="ctr">
                        <a:spcBef>
                          <a:spcPts val="0"/>
                        </a:spcBef>
                        <a:spcAft>
                          <a:spcPts val="0"/>
                        </a:spcAft>
                      </a:pPr>
                      <a:r>
                        <a:rPr lang="en-US" sz="1400" dirty="0">
                          <a:effectLst/>
                        </a:rPr>
                        <a:t>Meeting Closure</a:t>
                      </a:r>
                      <a:endParaRPr lang="en-US" sz="1400" dirty="0">
                        <a:effectLst/>
                        <a:latin typeface="Garamond" panose="02020404030301010803" pitchFamily="18" charset="0"/>
                        <a:ea typeface="Garamond" panose="02020404030301010803" pitchFamily="18" charset="0"/>
                        <a:cs typeface="Garamond" panose="02020404030301010803" pitchFamily="18" charset="0"/>
                      </a:endParaRPr>
                    </a:p>
                  </a:txBody>
                  <a:tcPr marL="60521" marR="60521"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65072611"/>
                  </a:ext>
                </a:extLst>
              </a:tr>
            </a:tbl>
          </a:graphicData>
        </a:graphic>
      </p:graphicFrame>
    </p:spTree>
    <p:extLst>
      <p:ext uri="{BB962C8B-B14F-4D97-AF65-F5344CB8AC3E}">
        <p14:creationId xmlns:p14="http://schemas.microsoft.com/office/powerpoint/2010/main" val="1195043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of our decisions re MVV</a:t>
            </a:r>
            <a:endParaRPr lang="en-US" dirty="0"/>
          </a:p>
        </p:txBody>
      </p:sp>
      <p:sp>
        <p:nvSpPr>
          <p:cNvPr id="3" name="Content Placeholder 2"/>
          <p:cNvSpPr>
            <a:spLocks noGrp="1"/>
          </p:cNvSpPr>
          <p:nvPr>
            <p:ph idx="1"/>
          </p:nvPr>
        </p:nvSpPr>
        <p:spPr/>
        <p:txBody>
          <a:bodyPr/>
          <a:lstStyle/>
          <a:p>
            <a:r>
              <a:rPr lang="en-US" b="1" dirty="0" smtClean="0"/>
              <a:t>Mission</a:t>
            </a:r>
            <a:r>
              <a:rPr lang="en-US" dirty="0" smtClean="0"/>
              <a:t>:  create a new, shorter, more succinct statement that is motivational, inspirational, and clearly states our purpose - our reason for being.</a:t>
            </a:r>
          </a:p>
          <a:p>
            <a:r>
              <a:rPr lang="en-US" b="1" dirty="0" smtClean="0"/>
              <a:t>Vision</a:t>
            </a:r>
            <a:r>
              <a:rPr lang="en-US" dirty="0" smtClean="0"/>
              <a:t>:  create a new, shorter, more succinct statement that describes our intended impact and where we are going – what will we look like when we achieve our full potential.</a:t>
            </a:r>
          </a:p>
          <a:p>
            <a:r>
              <a:rPr lang="en-US" b="1" dirty="0" smtClean="0"/>
              <a:t>Values</a:t>
            </a:r>
            <a:r>
              <a:rPr lang="en-US" dirty="0" smtClean="0"/>
              <a:t>:  Like CSM and SKY, we will create longer values “statements” that clearly describe what we believe and what we are committed to</a:t>
            </a:r>
            <a:endParaRPr lang="en-US" dirty="0"/>
          </a:p>
        </p:txBody>
      </p:sp>
    </p:spTree>
    <p:extLst>
      <p:ext uri="{BB962C8B-B14F-4D97-AF65-F5344CB8AC3E}">
        <p14:creationId xmlns:p14="http://schemas.microsoft.com/office/powerpoint/2010/main" val="69860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the District MVV</a:t>
            </a:r>
            <a:endParaRPr lang="en-US" dirty="0"/>
          </a:p>
        </p:txBody>
      </p:sp>
      <p:sp>
        <p:nvSpPr>
          <p:cNvPr id="3" name="Content Placeholder 2"/>
          <p:cNvSpPr>
            <a:spLocks noGrp="1"/>
          </p:cNvSpPr>
          <p:nvPr>
            <p:ph idx="1"/>
          </p:nvPr>
        </p:nvSpPr>
        <p:spPr/>
        <p:txBody>
          <a:bodyPr/>
          <a:lstStyle/>
          <a:p>
            <a:r>
              <a:rPr lang="en-US" dirty="0" smtClean="0"/>
              <a:t>Proposed by the District Antiracism Council</a:t>
            </a:r>
            <a:endParaRPr lang="en-US" dirty="0"/>
          </a:p>
        </p:txBody>
      </p:sp>
    </p:spTree>
    <p:extLst>
      <p:ext uri="{BB962C8B-B14F-4D97-AF65-F5344CB8AC3E}">
        <p14:creationId xmlns:p14="http://schemas.microsoft.com/office/powerpoint/2010/main" val="352829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4484" y="420243"/>
            <a:ext cx="11373853" cy="6309420"/>
          </a:xfrm>
          <a:prstGeom prst="rect">
            <a:avLst/>
          </a:prstGeom>
        </p:spPr>
        <p:txBody>
          <a:bodyPr wrap="square">
            <a:spAutoFit/>
          </a:bodyPr>
          <a:lstStyle/>
          <a:p>
            <a:r>
              <a:rPr lang="en-US" sz="1600" dirty="0">
                <a:solidFill>
                  <a:srgbClr val="000000"/>
                </a:solidFill>
                <a:latin typeface="Arial" panose="020B0604020202020204" pitchFamily="34" charset="0"/>
              </a:rPr>
              <a:t>We support students in transforming themselves</a:t>
            </a:r>
            <a:endParaRPr lang="en-US" sz="1600" dirty="0"/>
          </a:p>
          <a:p>
            <a:r>
              <a:rPr lang="en-US" sz="1600" dirty="0"/>
              <a:t/>
            </a:r>
            <a:br>
              <a:rPr lang="en-US" sz="1600" dirty="0"/>
            </a:br>
            <a:r>
              <a:rPr lang="en-US" sz="1600" dirty="0">
                <a:solidFill>
                  <a:srgbClr val="000000"/>
                </a:solidFill>
                <a:latin typeface="Arial" panose="020B0604020202020204" pitchFamily="34" charset="0"/>
              </a:rPr>
              <a:t>We ENGAGE students</a:t>
            </a:r>
            <a:endParaRPr lang="en-US" sz="1600" dirty="0"/>
          </a:p>
          <a:p>
            <a:r>
              <a:rPr lang="en-US" sz="1600" dirty="0"/>
              <a:t/>
            </a:r>
            <a:br>
              <a:rPr lang="en-US" sz="1600" dirty="0"/>
            </a:br>
            <a:r>
              <a:rPr lang="en-US" sz="1600" dirty="0">
                <a:solidFill>
                  <a:srgbClr val="000000"/>
                </a:solidFill>
                <a:latin typeface="Arial" panose="020B0604020202020204" pitchFamily="34" charset="0"/>
              </a:rPr>
              <a:t>We help them reach their goals (whatever those may be) - help students grow / move forward</a:t>
            </a:r>
            <a:endParaRPr lang="en-US" sz="1600" dirty="0"/>
          </a:p>
          <a:p>
            <a:r>
              <a:rPr lang="en-US" sz="1600" dirty="0"/>
              <a:t/>
            </a:r>
            <a:br>
              <a:rPr lang="en-US" sz="1600" dirty="0"/>
            </a:br>
            <a:r>
              <a:rPr lang="en-US" sz="1600" dirty="0">
                <a:solidFill>
                  <a:srgbClr val="000000"/>
                </a:solidFill>
                <a:latin typeface="Arial" panose="020B0604020202020204" pitchFamily="34" charset="0"/>
              </a:rPr>
              <a:t>We foster community</a:t>
            </a:r>
            <a:endParaRPr lang="en-US" sz="1600" dirty="0"/>
          </a:p>
          <a:p>
            <a:r>
              <a:rPr lang="en-US" sz="1600" dirty="0"/>
              <a:t/>
            </a:r>
            <a:br>
              <a:rPr lang="en-US" sz="1600" dirty="0"/>
            </a:br>
            <a:r>
              <a:rPr lang="en-US" sz="1600" dirty="0">
                <a:solidFill>
                  <a:srgbClr val="000000"/>
                </a:solidFill>
                <a:latin typeface="Arial" panose="020B0604020202020204" pitchFamily="34" charset="0"/>
              </a:rPr>
              <a:t>Embrace</a:t>
            </a:r>
            <a:endParaRPr lang="en-US" sz="1600" dirty="0"/>
          </a:p>
          <a:p>
            <a:r>
              <a:rPr lang="en-US" sz="1600" dirty="0"/>
              <a:t/>
            </a:r>
            <a:br>
              <a:rPr lang="en-US" sz="1600" dirty="0"/>
            </a:br>
            <a:r>
              <a:rPr lang="en-US" sz="1600" dirty="0">
                <a:solidFill>
                  <a:srgbClr val="000000"/>
                </a:solidFill>
                <a:latin typeface="Arial" panose="020B0604020202020204" pitchFamily="34" charset="0"/>
              </a:rPr>
              <a:t>We </a:t>
            </a:r>
            <a:endParaRPr lang="en-US" sz="1600" dirty="0"/>
          </a:p>
          <a:p>
            <a:r>
              <a:rPr lang="en-US" sz="1600" dirty="0"/>
              <a:t/>
            </a:r>
            <a:br>
              <a:rPr lang="en-US" sz="1600" dirty="0"/>
            </a:br>
            <a:r>
              <a:rPr lang="en-US" sz="1600" dirty="0">
                <a:solidFill>
                  <a:srgbClr val="000000"/>
                </a:solidFill>
                <a:latin typeface="Arial" panose="020B0604020202020204" pitchFamily="34" charset="0"/>
              </a:rPr>
              <a:t>What I’d posted before - </a:t>
            </a:r>
            <a:endParaRPr lang="en-US" sz="1600" dirty="0"/>
          </a:p>
          <a:p>
            <a:r>
              <a:rPr lang="en-US" sz="1600" dirty="0"/>
              <a:t/>
            </a:r>
            <a:br>
              <a:rPr lang="en-US" sz="1600" dirty="0"/>
            </a:br>
            <a:r>
              <a:rPr lang="en-US" sz="1600" dirty="0">
                <a:solidFill>
                  <a:srgbClr val="000000"/>
                </a:solidFill>
                <a:latin typeface="Arial" panose="020B0604020202020204" pitchFamily="34" charset="0"/>
              </a:rPr>
              <a:t>Support and engage students in transforming their lives and communities through education</a:t>
            </a:r>
            <a:endParaRPr lang="en-US" sz="1600" dirty="0"/>
          </a:p>
          <a:p>
            <a:r>
              <a:rPr lang="en-US" sz="1600" dirty="0"/>
              <a:t/>
            </a:r>
            <a:br>
              <a:rPr lang="en-US" sz="1600" dirty="0"/>
            </a:br>
            <a:r>
              <a:rPr lang="en-US" sz="1600" dirty="0">
                <a:solidFill>
                  <a:srgbClr val="000000"/>
                </a:solidFill>
                <a:latin typeface="Arial" panose="020B0604020202020204" pitchFamily="34" charset="0"/>
              </a:rPr>
              <a:t>Support and engage each of our diverse students in facing their myriad challenges and transforming their lives and communities through education</a:t>
            </a:r>
            <a:endParaRPr lang="en-US" sz="1600" dirty="0"/>
          </a:p>
          <a:p>
            <a:r>
              <a:rPr lang="en-US" sz="1600" dirty="0"/>
              <a:t/>
            </a:r>
            <a:br>
              <a:rPr lang="en-US" sz="1600" dirty="0"/>
            </a:br>
            <a:r>
              <a:rPr lang="en-US" sz="1600" dirty="0"/>
              <a:t/>
            </a:r>
            <a:br>
              <a:rPr lang="en-US" sz="1600" dirty="0"/>
            </a:br>
            <a:r>
              <a:rPr lang="en-US" sz="1600" dirty="0">
                <a:solidFill>
                  <a:srgbClr val="000000"/>
                </a:solidFill>
                <a:latin typeface="Arial" panose="020B0604020202020204" pitchFamily="34" charset="0"/>
              </a:rPr>
              <a:t>Support and engage students in transforming and enriching their lives and communities through education</a:t>
            </a:r>
            <a:endParaRPr lang="en-US" sz="1600" dirty="0"/>
          </a:p>
          <a:p>
            <a:r>
              <a:rPr lang="en-US" sz="1600" dirty="0"/>
              <a:t/>
            </a:r>
            <a:br>
              <a:rPr lang="en-US" sz="1600" dirty="0"/>
            </a:br>
            <a:r>
              <a:rPr lang="en-US" sz="1600" dirty="0">
                <a:solidFill>
                  <a:srgbClr val="000000"/>
                </a:solidFill>
                <a:latin typeface="Arial" panose="020B0604020202020204" pitchFamily="34" charset="0"/>
              </a:rPr>
              <a:t>Support and engage students and community in transforming and enriching their lives and environment through education</a:t>
            </a:r>
            <a:endParaRPr lang="en-US" sz="1600" dirty="0"/>
          </a:p>
          <a:p>
            <a:r>
              <a:rPr lang="en-US" sz="1600" dirty="0"/>
              <a:t/>
            </a:r>
            <a:br>
              <a:rPr lang="en-US" sz="1600" dirty="0"/>
            </a:br>
            <a:r>
              <a:rPr lang="en-US" sz="1600" dirty="0">
                <a:solidFill>
                  <a:srgbClr val="000000"/>
                </a:solidFill>
                <a:latin typeface="Arial" panose="020B0604020202020204" pitchFamily="34" charset="0"/>
              </a:rPr>
              <a:t>Support and engage students in transforming and enriching their lives and community through </a:t>
            </a:r>
            <a:r>
              <a:rPr lang="en-US" sz="1600" dirty="0" smtClean="0">
                <a:solidFill>
                  <a:srgbClr val="000000"/>
                </a:solidFill>
                <a:latin typeface="Arial" panose="020B0604020202020204" pitchFamily="34" charset="0"/>
              </a:rPr>
              <a:t>education</a:t>
            </a:r>
            <a:endParaRPr lang="en-US" sz="1600" dirty="0"/>
          </a:p>
        </p:txBody>
      </p:sp>
      <p:sp>
        <p:nvSpPr>
          <p:cNvPr id="5" name="Rectangle 4"/>
          <p:cNvSpPr/>
          <p:nvPr/>
        </p:nvSpPr>
        <p:spPr>
          <a:xfrm>
            <a:off x="9344526" y="713874"/>
            <a:ext cx="110690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MISSION</a:t>
            </a:r>
            <a:endParaRPr lang="en-US" dirty="0"/>
          </a:p>
        </p:txBody>
      </p:sp>
    </p:spTree>
    <p:extLst>
      <p:ext uri="{BB962C8B-B14F-4D97-AF65-F5344CB8AC3E}">
        <p14:creationId xmlns:p14="http://schemas.microsoft.com/office/powerpoint/2010/main" val="731413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358" y="-33206"/>
            <a:ext cx="11935326" cy="7201972"/>
          </a:xfrm>
          <a:prstGeom prst="rect">
            <a:avLst/>
          </a:prstGeom>
        </p:spPr>
        <p:txBody>
          <a:bodyPr wrap="square">
            <a:spAutoFit/>
          </a:bodyPr>
          <a:lstStyle/>
          <a:p>
            <a:pPr fontAlgn="base"/>
            <a:r>
              <a:rPr lang="en-US" sz="1400" dirty="0">
                <a:solidFill>
                  <a:srgbClr val="000000"/>
                </a:solidFill>
                <a:latin typeface="Times New Roman" panose="02020603050405020304" pitchFamily="18" charset="0"/>
              </a:rPr>
              <a:t>Our College is committed to being a preeminent institution of learning, renowned for its quality of academic life, its diverse culture and practice of personal support and development, extraordinary student success, and its dynamic, innovative programs that prepare students for the university, the modern workplace, and the global community.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what I gathered from the current vision statement: learning happens at our college, we serve a diverse community, we value student success, and want to prepare students for their next steps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Our College inspires a global and diverse community of learners to achieve intellectual, cultural, social, economic and personal fulfillment.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Our College is committed to our students—past, present, and future—empowering them to excel in their personal goals and to positively shape the world.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Our College is committed to a diverse community of learners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Our College is committed to enriching our global community through education.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Our College is committed to enriching our local and global communities through quality and student-centered education.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Our College is committed to providing a quality and equitable learning environment, to inspire and support the local and global communities we serve to succeed and thrive in their endeavors.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Our College is committed to providing a quality and equitable learning environment, to support the local and global communities we serve, helping them to succeed and thrive in their diverse endeavors.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Our College supports our community in pursuing their educational, occupational, and personal goals.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Our College supports our many communities in pursuing their educational, occupational, and personal goals.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strike="sngStrike" dirty="0">
                <a:solidFill>
                  <a:srgbClr val="000000"/>
                </a:solidFill>
                <a:latin typeface="Times New Roman" panose="02020603050405020304" pitchFamily="18" charset="0"/>
              </a:rPr>
              <a:t>Our College strives to provide quality and equitable education to our communities … empowering them to pursue their </a:t>
            </a:r>
            <a:r>
              <a:rPr lang="en-US" sz="1400" strike="sngStrike" dirty="0" err="1">
                <a:solidFill>
                  <a:srgbClr val="000000"/>
                </a:solidFill>
                <a:latin typeface="Times New Roman" panose="02020603050405020304" pitchFamily="18" charset="0"/>
              </a:rPr>
              <a:t>educ</a:t>
            </a:r>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 </a:t>
            </a:r>
            <a:endParaRPr lang="en-US" sz="1400" dirty="0">
              <a:solidFill>
                <a:srgbClr val="000000"/>
              </a:solidFill>
              <a:latin typeface="Segoe UI" panose="020B0502040204020203" pitchFamily="34" charset="0"/>
            </a:endParaRPr>
          </a:p>
          <a:p>
            <a:pPr fontAlgn="base"/>
            <a:r>
              <a:rPr lang="en-US" sz="1400" dirty="0">
                <a:solidFill>
                  <a:srgbClr val="000000"/>
                </a:solidFill>
                <a:latin typeface="Times New Roman" panose="02020603050405020304" pitchFamily="18" charset="0"/>
              </a:rPr>
              <a:t>Our College strives to provide quality and equitable education to our communities, empowering them to excel in their personal goals and to positively shape the world.  </a:t>
            </a:r>
            <a:endParaRPr lang="en-US" sz="1400" dirty="0">
              <a:solidFill>
                <a:srgbClr val="000000"/>
              </a:solidFill>
              <a:latin typeface="Segoe UI" panose="020B0502040204020203" pitchFamily="34" charset="0"/>
            </a:endParaRPr>
          </a:p>
        </p:txBody>
      </p:sp>
      <p:sp>
        <p:nvSpPr>
          <p:cNvPr id="3" name="Rectangle 2"/>
          <p:cNvSpPr/>
          <p:nvPr/>
        </p:nvSpPr>
        <p:spPr>
          <a:xfrm>
            <a:off x="10659978" y="2558716"/>
            <a:ext cx="1106906" cy="9144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VISION</a:t>
            </a:r>
            <a:endParaRPr lang="en-US" dirty="0"/>
          </a:p>
        </p:txBody>
      </p:sp>
    </p:spTree>
    <p:extLst>
      <p:ext uri="{BB962C8B-B14F-4D97-AF65-F5344CB8AC3E}">
        <p14:creationId xmlns:p14="http://schemas.microsoft.com/office/powerpoint/2010/main" val="78090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Breakout Group </a:t>
            </a:r>
            <a:r>
              <a:rPr lang="en-US" dirty="0" smtClean="0"/>
              <a:t>Prompts (15 minutes)</a:t>
            </a:r>
            <a:endParaRPr lang="en-US" dirty="0"/>
          </a:p>
        </p:txBody>
      </p:sp>
      <p:sp>
        <p:nvSpPr>
          <p:cNvPr id="3" name="Content Placeholder 2"/>
          <p:cNvSpPr>
            <a:spLocks noGrp="1"/>
          </p:cNvSpPr>
          <p:nvPr>
            <p:ph idx="1"/>
          </p:nvPr>
        </p:nvSpPr>
        <p:spPr/>
        <p:txBody>
          <a:bodyPr>
            <a:normAutofit/>
          </a:bodyPr>
          <a:lstStyle/>
          <a:p>
            <a:r>
              <a:rPr lang="en-US" dirty="0" smtClean="0"/>
              <a:t>Review Mission and Vision Statements</a:t>
            </a:r>
          </a:p>
          <a:p>
            <a:r>
              <a:rPr lang="en-US" dirty="0" smtClean="0"/>
              <a:t>Choose best pairing</a:t>
            </a:r>
          </a:p>
          <a:p>
            <a:r>
              <a:rPr lang="en-US" dirty="0" smtClean="0"/>
              <a:t>Propose any edits</a:t>
            </a:r>
          </a:p>
          <a:p>
            <a:pPr marL="0" indent="0">
              <a:buNone/>
            </a:pPr>
            <a:endParaRPr lang="en-US" dirty="0" smtClean="0"/>
          </a:p>
          <a:p>
            <a:pPr marL="0" indent="0">
              <a:buNone/>
            </a:pPr>
            <a:r>
              <a:rPr lang="en-US" sz="3200" dirty="0" smtClean="0"/>
              <a:t>Reconvene as a whole group</a:t>
            </a:r>
          </a:p>
          <a:p>
            <a:pPr marL="0" indent="0">
              <a:buNone/>
            </a:pPr>
            <a:endParaRPr lang="en-US" sz="3200" dirty="0"/>
          </a:p>
          <a:p>
            <a:pPr marL="0" indent="0">
              <a:buNone/>
            </a:pPr>
            <a:r>
              <a:rPr lang="en-US" sz="3200" dirty="0" smtClean="0"/>
              <a:t>Decide which pairs to take proposal(s) to College Flex</a:t>
            </a:r>
            <a:endParaRPr lang="en-US" sz="3200" dirty="0"/>
          </a:p>
        </p:txBody>
      </p:sp>
    </p:spTree>
    <p:extLst>
      <p:ext uri="{BB962C8B-B14F-4D97-AF65-F5344CB8AC3E}">
        <p14:creationId xmlns:p14="http://schemas.microsoft.com/office/powerpoint/2010/main" val="3949058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  discuss Values “headings” and how best to solicit input on descriptions of “what these values mean at CAN”</a:t>
            </a:r>
            <a:endParaRPr lang="en-US" dirty="0"/>
          </a:p>
        </p:txBody>
      </p:sp>
      <p:sp>
        <p:nvSpPr>
          <p:cNvPr id="3" name="Content Placeholder 2"/>
          <p:cNvSpPr>
            <a:spLocks noGrp="1"/>
          </p:cNvSpPr>
          <p:nvPr>
            <p:ph idx="1"/>
          </p:nvPr>
        </p:nvSpPr>
        <p:spPr/>
        <p:txBody>
          <a:bodyPr>
            <a:normAutofit/>
          </a:bodyPr>
          <a:lstStyle/>
          <a:p>
            <a:endParaRPr lang="en-US" dirty="0" smtClean="0"/>
          </a:p>
          <a:p>
            <a:pPr marL="0" indent="0">
              <a:buNone/>
            </a:pPr>
            <a:r>
              <a:rPr lang="en-US" dirty="0" smtClean="0"/>
              <a:t>Together </a:t>
            </a:r>
            <a:r>
              <a:rPr lang="en-US" dirty="0"/>
              <a:t>as a group we will see how much consensus the values list has. And then put forward just the list of values as a starter for Flex Day participants.</a:t>
            </a:r>
          </a:p>
          <a:p>
            <a:endParaRPr lang="en-US" dirty="0"/>
          </a:p>
        </p:txBody>
      </p:sp>
    </p:spTree>
    <p:extLst>
      <p:ext uri="{BB962C8B-B14F-4D97-AF65-F5344CB8AC3E}">
        <p14:creationId xmlns:p14="http://schemas.microsoft.com/office/powerpoint/2010/main" val="2824626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9073" y="1883619"/>
            <a:ext cx="11012905" cy="4031873"/>
          </a:xfrm>
          <a:prstGeom prst="rect">
            <a:avLst/>
          </a:prstGeom>
        </p:spPr>
        <p:txBody>
          <a:bodyPr wrap="square">
            <a:spAutoFit/>
          </a:bodyPr>
          <a:lstStyle/>
          <a:p>
            <a:r>
              <a:rPr lang="en-US" b="1" dirty="0" smtClean="0">
                <a:solidFill>
                  <a:srgbClr val="000000"/>
                </a:solidFill>
                <a:latin typeface="Arial" panose="020B0604020202020204" pitchFamily="34" charset="0"/>
              </a:rPr>
              <a:t>The Values Breakout Group </a:t>
            </a:r>
            <a:r>
              <a:rPr lang="en-US" b="1" dirty="0">
                <a:solidFill>
                  <a:srgbClr val="000000"/>
                </a:solidFill>
                <a:latin typeface="Arial" panose="020B0604020202020204" pitchFamily="34" charset="0"/>
              </a:rPr>
              <a:t>proposes </a:t>
            </a:r>
            <a:r>
              <a:rPr lang="en-US" b="1" dirty="0" smtClean="0">
                <a:solidFill>
                  <a:srgbClr val="000000"/>
                </a:solidFill>
                <a:latin typeface="Arial" panose="020B0604020202020204" pitchFamily="34" charset="0"/>
              </a:rPr>
              <a:t>the following </a:t>
            </a:r>
            <a:r>
              <a:rPr lang="en-US" b="1" dirty="0">
                <a:solidFill>
                  <a:srgbClr val="000000"/>
                </a:solidFill>
                <a:latin typeface="Arial" panose="020B0604020202020204" pitchFamily="34" charset="0"/>
              </a:rPr>
              <a:t>new, updated “headings” and that we conduct an inclusive process for generating input in terms of what these values mean to us at Cañada This process could include:</a:t>
            </a:r>
            <a:endParaRPr lang="en-US" dirty="0"/>
          </a:p>
          <a:p>
            <a:pPr fontAlgn="base">
              <a:spcBef>
                <a:spcPts val="1200"/>
              </a:spcBef>
              <a:buFont typeface="Arial" panose="020B0604020202020204" pitchFamily="34" charset="0"/>
              <a:buChar char="•"/>
            </a:pPr>
            <a:r>
              <a:rPr lang="en-US" dirty="0">
                <a:solidFill>
                  <a:srgbClr val="1F497D"/>
                </a:solidFill>
                <a:latin typeface="Arial" panose="020B0604020202020204" pitchFamily="34" charset="0"/>
              </a:rPr>
              <a:t>Time spent on it during next week’s Task Force meeting</a:t>
            </a:r>
          </a:p>
          <a:p>
            <a:pPr fontAlgn="base">
              <a:buFont typeface="Arial" panose="020B0604020202020204" pitchFamily="34" charset="0"/>
              <a:buChar char="•"/>
            </a:pPr>
            <a:r>
              <a:rPr lang="en-US" dirty="0">
                <a:solidFill>
                  <a:srgbClr val="1F497D"/>
                </a:solidFill>
                <a:latin typeface="Arial" panose="020B0604020202020204" pitchFamily="34" charset="0"/>
              </a:rPr>
              <a:t>Time spent on Flex Day</a:t>
            </a:r>
          </a:p>
          <a:p>
            <a:pPr fontAlgn="base">
              <a:buFont typeface="Arial" panose="020B0604020202020204" pitchFamily="34" charset="0"/>
              <a:buChar char="•"/>
            </a:pPr>
            <a:r>
              <a:rPr lang="en-US" dirty="0">
                <a:solidFill>
                  <a:srgbClr val="1F497D"/>
                </a:solidFill>
                <a:latin typeface="Arial" panose="020B0604020202020204" pitchFamily="34" charset="0"/>
              </a:rPr>
              <a:t>ASCC rep Mira Rubio offered to solicit input from students at their next meeting</a:t>
            </a:r>
          </a:p>
          <a:p>
            <a:pPr fontAlgn="base">
              <a:spcAft>
                <a:spcPts val="1200"/>
              </a:spcAft>
              <a:buFont typeface="Arial" panose="020B0604020202020204" pitchFamily="34" charset="0"/>
              <a:buChar char="•"/>
            </a:pPr>
            <a:r>
              <a:rPr lang="en-US" dirty="0">
                <a:solidFill>
                  <a:srgbClr val="1F497D"/>
                </a:solidFill>
                <a:latin typeface="Arial" panose="020B0604020202020204" pitchFamily="34" charset="0"/>
              </a:rPr>
              <a:t>We could create a portal and share it widely to ask the campus to provide input asynchronously</a:t>
            </a:r>
          </a:p>
          <a:p>
            <a:pPr>
              <a:spcBef>
                <a:spcPts val="1200"/>
              </a:spcBef>
              <a:spcAft>
                <a:spcPts val="1200"/>
              </a:spcAft>
            </a:pPr>
            <a:r>
              <a:rPr lang="en-US" dirty="0">
                <a:solidFill>
                  <a:srgbClr val="1F497D"/>
                </a:solidFill>
                <a:latin typeface="Arial" panose="020B0604020202020204" pitchFamily="34" charset="0"/>
              </a:rPr>
              <a:t> In a few weeks, once we’ve gathered as much as we can, we can refine what is suggested into something like what Pasadena City College did with their drop-downs: </a:t>
            </a:r>
            <a:r>
              <a:rPr lang="en-US" dirty="0">
                <a:solidFill>
                  <a:srgbClr val="1F497D"/>
                </a:solidFill>
                <a:latin typeface="Arial" panose="020B0604020202020204" pitchFamily="34" charset="0"/>
                <a:hlinkClick r:id="rId2"/>
              </a:rPr>
              <a:t> </a:t>
            </a:r>
            <a:r>
              <a:rPr lang="en-US" u="sng" dirty="0">
                <a:solidFill>
                  <a:srgbClr val="1155CC"/>
                </a:solidFill>
                <a:latin typeface="Arial" panose="020B0604020202020204" pitchFamily="34" charset="0"/>
                <a:hlinkClick r:id="rId2"/>
              </a:rPr>
              <a:t>https://pasadena.edu/about/mission-and-values.php</a:t>
            </a:r>
            <a:endParaRPr lang="en-US" dirty="0"/>
          </a:p>
          <a:p>
            <a:r>
              <a:rPr lang="en-US" dirty="0"/>
              <a:t/>
            </a:r>
            <a:br>
              <a:rPr lang="en-US" dirty="0"/>
            </a:br>
            <a:endParaRPr lang="en-US" dirty="0"/>
          </a:p>
        </p:txBody>
      </p:sp>
      <p:sp>
        <p:nvSpPr>
          <p:cNvPr id="3" name="Rectangle 2"/>
          <p:cNvSpPr/>
          <p:nvPr/>
        </p:nvSpPr>
        <p:spPr>
          <a:xfrm>
            <a:off x="10130588" y="505326"/>
            <a:ext cx="1106906" cy="914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VALUES</a:t>
            </a:r>
            <a:endParaRPr lang="en-US" dirty="0"/>
          </a:p>
        </p:txBody>
      </p:sp>
    </p:spTree>
    <p:extLst>
      <p:ext uri="{BB962C8B-B14F-4D97-AF65-F5344CB8AC3E}">
        <p14:creationId xmlns:p14="http://schemas.microsoft.com/office/powerpoint/2010/main" val="416373704"/>
      </p:ext>
    </p:extLst>
  </p:cSld>
  <p:clrMapOvr>
    <a:masterClrMapping/>
  </p:clrMapOvr>
</p:sld>
</file>

<file path=ppt/theme/theme1.xml><?xml version="1.0" encoding="utf-8"?>
<a:theme xmlns:a="http://schemas.openxmlformats.org/drawingml/2006/main" name="Office Theme">
  <a:themeElements>
    <a:clrScheme name="Custom 3">
      <a:dk1>
        <a:srgbClr val="692C09"/>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00634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9B8A59-1D2D-4F98-93F4-9E51F2CAA528}">
  <ds:schemaRefs>
    <ds:schemaRef ds:uri="http://schemas.microsoft.com/sharepoint/v3/contenttype/forms"/>
  </ds:schemaRefs>
</ds:datastoreItem>
</file>

<file path=customXml/itemProps2.xml><?xml version="1.0" encoding="utf-8"?>
<ds:datastoreItem xmlns:ds="http://schemas.openxmlformats.org/officeDocument/2006/customXml" ds:itemID="{56EC7AFA-FE61-4724-B3D6-3F362CCA8D1F}">
  <ds:schemaRefs>
    <ds:schemaRef ds:uri="http://purl.org/dc/dcmitype/"/>
    <ds:schemaRef ds:uri="bb5bbb0b-6c89-44d7-be61-0adfe653f983"/>
    <ds:schemaRef ds:uri="http://schemas.microsoft.com/office/infopath/2007/PartnerControls"/>
    <ds:schemaRef ds:uri="http://schemas.microsoft.com/office/2006/metadata/properties"/>
    <ds:schemaRef ds:uri="2bc55ecc-363e-43e9-bfac-4ba2e86f45ee"/>
    <ds:schemaRef ds:uri="http://schemas.microsoft.com/office/2006/documentManagement/types"/>
    <ds:schemaRef ds:uri="http://purl.org/dc/elements/1.1/"/>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067E2FC9-8A07-42D2-B307-A397CC89DF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972</TotalTime>
  <Words>1208</Words>
  <Application>Microsoft Office PowerPoint</Application>
  <PresentationFormat>Widescreen</PresentationFormat>
  <Paragraphs>140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Garamond</vt:lpstr>
      <vt:lpstr>Segoe UI</vt:lpstr>
      <vt:lpstr>Times New Roman</vt:lpstr>
      <vt:lpstr>Office Theme</vt:lpstr>
      <vt:lpstr>Educational Master Planning Task Force Meeting #5</vt:lpstr>
      <vt:lpstr>Agenda</vt:lpstr>
      <vt:lpstr>Re-cap of our decisions re MVV</vt:lpstr>
      <vt:lpstr>Consider the District MVV</vt:lpstr>
      <vt:lpstr>PowerPoint Presentation</vt:lpstr>
      <vt:lpstr>PowerPoint Presentation</vt:lpstr>
      <vt:lpstr>Breakout Group Prompts (15 minutes)</vt:lpstr>
      <vt:lpstr>All:  discuss Values “headings” and how best to solicit input on descriptions of “what these values mean at CAN”</vt:lpstr>
      <vt:lpstr>PowerPoint Presentation</vt:lpstr>
      <vt:lpstr>PowerPoint Presentation</vt:lpstr>
      <vt:lpstr>Prep for Flex 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Scorecard-EMP Metrics</dc:title>
  <dc:creator>Claxton, Alexander</dc:creator>
  <cp:lastModifiedBy>Engel, Karen</cp:lastModifiedBy>
  <cp:revision>64</cp:revision>
  <dcterms:created xsi:type="dcterms:W3CDTF">2021-04-13T20:59:18Z</dcterms:created>
  <dcterms:modified xsi:type="dcterms:W3CDTF">2021-10-06T14:59:08Z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