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3" r:id="rId6"/>
    <p:sldId id="264" r:id="rId7"/>
    <p:sldId id="265" r:id="rId8"/>
    <p:sldId id="266" r:id="rId9"/>
    <p:sldId id="268" r:id="rId10"/>
    <p:sldId id="274" r:id="rId11"/>
    <p:sldId id="267" r:id="rId12"/>
    <p:sldId id="270" r:id="rId13"/>
    <p:sldId id="271" r:id="rId14"/>
    <p:sldId id="272" r:id="rId15"/>
    <p:sldId id="273" r:id="rId16"/>
    <p:sldId id="269" r:id="rId17"/>
    <p:sldId id="276" r:id="rId18"/>
    <p:sldId id="275" r:id="rId19"/>
    <p:sldId id="27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3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6"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3E2032-2885-4153-B7BA-B64838EAD43E}"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58F2B0B5-34C8-4741-A4E0-953934889A05}">
      <dgm:prSet phldrT="[Text]"/>
      <dgm:spPr/>
      <dgm:t>
        <a:bodyPr/>
        <a:lstStyle/>
        <a:p>
          <a:r>
            <a:rPr lang="en-US" dirty="0"/>
            <a:t>PBC names EMP Task Force Members</a:t>
          </a:r>
        </a:p>
      </dgm:t>
    </dgm:pt>
    <dgm:pt modelId="{A809EBF0-9E25-490D-93BD-7623421018A3}" type="parTrans" cxnId="{ACFB231F-1D48-4C9A-BDCA-67FCCB25E1DE}">
      <dgm:prSet/>
      <dgm:spPr/>
      <dgm:t>
        <a:bodyPr/>
        <a:lstStyle/>
        <a:p>
          <a:endParaRPr lang="en-US"/>
        </a:p>
      </dgm:t>
    </dgm:pt>
    <dgm:pt modelId="{48FC480B-309F-404D-B9EE-6A245C0A8537}" type="sibTrans" cxnId="{ACFB231F-1D48-4C9A-BDCA-67FCCB25E1DE}">
      <dgm:prSet/>
      <dgm:spPr/>
      <dgm:t>
        <a:bodyPr/>
        <a:lstStyle/>
        <a:p>
          <a:endParaRPr lang="en-US"/>
        </a:p>
      </dgm:t>
    </dgm:pt>
    <dgm:pt modelId="{76181F49-0EF2-4E0F-8E06-B60C95155A3E}">
      <dgm:prSet phldrT="[Text]"/>
      <dgm:spPr/>
      <dgm:t>
        <a:bodyPr/>
        <a:lstStyle/>
        <a:p>
          <a:r>
            <a:rPr lang="en-US" dirty="0"/>
            <a:t>EMP Task Force evaluates 2017-22 EMP</a:t>
          </a:r>
        </a:p>
      </dgm:t>
    </dgm:pt>
    <dgm:pt modelId="{E4AD1D28-96EA-4DCD-830A-A2D3E43C994E}" type="parTrans" cxnId="{8F6F81C2-AE7C-465D-9A43-97A4732560F4}">
      <dgm:prSet/>
      <dgm:spPr/>
      <dgm:t>
        <a:bodyPr/>
        <a:lstStyle/>
        <a:p>
          <a:endParaRPr lang="en-US"/>
        </a:p>
      </dgm:t>
    </dgm:pt>
    <dgm:pt modelId="{B32B3035-9426-41CD-BE04-2EF8F89E412A}" type="sibTrans" cxnId="{8F6F81C2-AE7C-465D-9A43-97A4732560F4}">
      <dgm:prSet/>
      <dgm:spPr/>
      <dgm:t>
        <a:bodyPr/>
        <a:lstStyle/>
        <a:p>
          <a:endParaRPr lang="en-US"/>
        </a:p>
      </dgm:t>
    </dgm:pt>
    <dgm:pt modelId="{6D42A10B-FB58-4342-AABB-F0FD568A2AC2}">
      <dgm:prSet phldrT="[Text]"/>
      <dgm:spPr/>
      <dgm:t>
        <a:bodyPr/>
        <a:lstStyle/>
        <a:p>
          <a:r>
            <a:rPr lang="en-US" dirty="0"/>
            <a:t>SCUP Training in Strategic Planning</a:t>
          </a:r>
        </a:p>
      </dgm:t>
    </dgm:pt>
    <dgm:pt modelId="{2554B860-5648-4D44-AFB6-2DF7F6E2CBE0}" type="parTrans" cxnId="{29AF9D0F-306D-47CB-B760-AC1E92666C84}">
      <dgm:prSet/>
      <dgm:spPr/>
      <dgm:t>
        <a:bodyPr/>
        <a:lstStyle/>
        <a:p>
          <a:endParaRPr lang="en-US"/>
        </a:p>
      </dgm:t>
    </dgm:pt>
    <dgm:pt modelId="{2A9B5682-B2C3-4822-8CEB-70562EDA6068}" type="sibTrans" cxnId="{29AF9D0F-306D-47CB-B760-AC1E92666C84}">
      <dgm:prSet/>
      <dgm:spPr/>
      <dgm:t>
        <a:bodyPr/>
        <a:lstStyle/>
        <a:p>
          <a:endParaRPr lang="en-US"/>
        </a:p>
      </dgm:t>
    </dgm:pt>
    <dgm:pt modelId="{90E77C3F-728F-426A-803D-C4765380D2C5}">
      <dgm:prSet phldrT="[Text]"/>
      <dgm:spPr/>
      <dgm:t>
        <a:bodyPr/>
        <a:lstStyle/>
        <a:p>
          <a:r>
            <a:rPr lang="en-US" dirty="0"/>
            <a:t>Mission, Vision, Values Update</a:t>
          </a:r>
        </a:p>
      </dgm:t>
    </dgm:pt>
    <dgm:pt modelId="{8A256F4C-04B6-4FEF-99B1-3EB445097F38}" type="parTrans" cxnId="{5A7DD9DB-AA40-4344-894E-FE8D99C74FFD}">
      <dgm:prSet/>
      <dgm:spPr/>
      <dgm:t>
        <a:bodyPr/>
        <a:lstStyle/>
        <a:p>
          <a:endParaRPr lang="en-US"/>
        </a:p>
      </dgm:t>
    </dgm:pt>
    <dgm:pt modelId="{01AB17AD-5682-4B5F-8885-4E5C67E08CC2}" type="sibTrans" cxnId="{5A7DD9DB-AA40-4344-894E-FE8D99C74FFD}">
      <dgm:prSet/>
      <dgm:spPr/>
      <dgm:t>
        <a:bodyPr/>
        <a:lstStyle/>
        <a:p>
          <a:endParaRPr lang="en-US"/>
        </a:p>
      </dgm:t>
    </dgm:pt>
    <dgm:pt modelId="{CD75BF98-09ED-4745-83E7-10064944472F}" type="pres">
      <dgm:prSet presAssocID="{E03E2032-2885-4153-B7BA-B64838EAD43E}" presName="Name0" presStyleCnt="0">
        <dgm:presLayoutVars>
          <dgm:dir/>
          <dgm:resizeHandles val="exact"/>
        </dgm:presLayoutVars>
      </dgm:prSet>
      <dgm:spPr/>
    </dgm:pt>
    <dgm:pt modelId="{8C71BB98-2D20-45E6-9A4F-128DBE4EFE7A}" type="pres">
      <dgm:prSet presAssocID="{58F2B0B5-34C8-4741-A4E0-953934889A05}" presName="composite" presStyleCnt="0"/>
      <dgm:spPr/>
    </dgm:pt>
    <dgm:pt modelId="{A531ABB9-A0CC-44AF-9D91-ABC7722708F9}" type="pres">
      <dgm:prSet presAssocID="{58F2B0B5-34C8-4741-A4E0-953934889A05}" presName="bgChev" presStyleLbl="node1" presStyleIdx="0" presStyleCnt="4"/>
      <dgm:spPr/>
    </dgm:pt>
    <dgm:pt modelId="{8050C308-0359-4823-A719-6822CFD198D9}" type="pres">
      <dgm:prSet presAssocID="{58F2B0B5-34C8-4741-A4E0-953934889A05}" presName="txNode" presStyleLbl="fgAcc1" presStyleIdx="0" presStyleCnt="4" custLinFactNeighborX="-2026" custLinFactNeighborY="27862">
        <dgm:presLayoutVars>
          <dgm:bulletEnabled val="1"/>
        </dgm:presLayoutVars>
      </dgm:prSet>
      <dgm:spPr/>
    </dgm:pt>
    <dgm:pt modelId="{79FA438A-F45F-4D0B-88A2-16A81B00D082}" type="pres">
      <dgm:prSet presAssocID="{48FC480B-309F-404D-B9EE-6A245C0A8537}" presName="compositeSpace" presStyleCnt="0"/>
      <dgm:spPr/>
    </dgm:pt>
    <dgm:pt modelId="{27D858D7-123E-4571-B9EB-F7AC74D94259}" type="pres">
      <dgm:prSet presAssocID="{76181F49-0EF2-4E0F-8E06-B60C95155A3E}" presName="composite" presStyleCnt="0"/>
      <dgm:spPr/>
    </dgm:pt>
    <dgm:pt modelId="{A2AFE52F-60EA-4AA3-B5C9-9FB5E9B4AE1D}" type="pres">
      <dgm:prSet presAssocID="{76181F49-0EF2-4E0F-8E06-B60C95155A3E}" presName="bgChev" presStyleLbl="node1" presStyleIdx="1" presStyleCnt="4"/>
      <dgm:spPr/>
    </dgm:pt>
    <dgm:pt modelId="{ED72BE07-5368-481E-9B08-E5EA573A2F06}" type="pres">
      <dgm:prSet presAssocID="{76181F49-0EF2-4E0F-8E06-B60C95155A3E}" presName="txNode" presStyleLbl="fgAcc1" presStyleIdx="1" presStyleCnt="4" custLinFactNeighborX="-3603" custLinFactNeighborY="24988">
        <dgm:presLayoutVars>
          <dgm:bulletEnabled val="1"/>
        </dgm:presLayoutVars>
      </dgm:prSet>
      <dgm:spPr/>
    </dgm:pt>
    <dgm:pt modelId="{16ECB99A-5CB6-4D16-8AC9-2548230F77F1}" type="pres">
      <dgm:prSet presAssocID="{B32B3035-9426-41CD-BE04-2EF8F89E412A}" presName="compositeSpace" presStyleCnt="0"/>
      <dgm:spPr/>
    </dgm:pt>
    <dgm:pt modelId="{D6B80D96-2D1B-463F-82FB-6962FC33A39B}" type="pres">
      <dgm:prSet presAssocID="{6D42A10B-FB58-4342-AABB-F0FD568A2AC2}" presName="composite" presStyleCnt="0"/>
      <dgm:spPr/>
    </dgm:pt>
    <dgm:pt modelId="{95A15CF2-9509-4345-B27A-F0176C2A29DB}" type="pres">
      <dgm:prSet presAssocID="{6D42A10B-FB58-4342-AABB-F0FD568A2AC2}" presName="bgChev" presStyleLbl="node1" presStyleIdx="2" presStyleCnt="4"/>
      <dgm:spPr/>
    </dgm:pt>
    <dgm:pt modelId="{57F12D80-2D43-4688-AB7D-CA8D1E0A1964}" type="pres">
      <dgm:prSet presAssocID="{6D42A10B-FB58-4342-AABB-F0FD568A2AC2}" presName="txNode" presStyleLbl="fgAcc1" presStyleIdx="2" presStyleCnt="4" custLinFactNeighborX="-2654" custLinFactNeighborY="27862">
        <dgm:presLayoutVars>
          <dgm:bulletEnabled val="1"/>
        </dgm:presLayoutVars>
      </dgm:prSet>
      <dgm:spPr/>
    </dgm:pt>
    <dgm:pt modelId="{95545C89-8708-43F6-AA92-46132337C4B9}" type="pres">
      <dgm:prSet presAssocID="{2A9B5682-B2C3-4822-8CEB-70562EDA6068}" presName="compositeSpace" presStyleCnt="0"/>
      <dgm:spPr/>
    </dgm:pt>
    <dgm:pt modelId="{71A9AB4C-8F43-472C-BC38-1D6FEA901446}" type="pres">
      <dgm:prSet presAssocID="{90E77C3F-728F-426A-803D-C4765380D2C5}" presName="composite" presStyleCnt="0"/>
      <dgm:spPr/>
    </dgm:pt>
    <dgm:pt modelId="{E50352E7-CD5D-4E06-B393-32A305A7BD09}" type="pres">
      <dgm:prSet presAssocID="{90E77C3F-728F-426A-803D-C4765380D2C5}" presName="bgChev" presStyleLbl="node1" presStyleIdx="3" presStyleCnt="4"/>
      <dgm:spPr/>
    </dgm:pt>
    <dgm:pt modelId="{2CB01204-0281-4611-94EC-EC5A6763AADA}" type="pres">
      <dgm:prSet presAssocID="{90E77C3F-728F-426A-803D-C4765380D2C5}" presName="txNode" presStyleLbl="fgAcc1" presStyleIdx="3" presStyleCnt="4" custLinFactNeighborX="252" custLinFactNeighborY="27074">
        <dgm:presLayoutVars>
          <dgm:bulletEnabled val="1"/>
        </dgm:presLayoutVars>
      </dgm:prSet>
      <dgm:spPr/>
    </dgm:pt>
  </dgm:ptLst>
  <dgm:cxnLst>
    <dgm:cxn modelId="{29AF9D0F-306D-47CB-B760-AC1E92666C84}" srcId="{E03E2032-2885-4153-B7BA-B64838EAD43E}" destId="{6D42A10B-FB58-4342-AABB-F0FD568A2AC2}" srcOrd="2" destOrd="0" parTransId="{2554B860-5648-4D44-AFB6-2DF7F6E2CBE0}" sibTransId="{2A9B5682-B2C3-4822-8CEB-70562EDA6068}"/>
    <dgm:cxn modelId="{ACFB231F-1D48-4C9A-BDCA-67FCCB25E1DE}" srcId="{E03E2032-2885-4153-B7BA-B64838EAD43E}" destId="{58F2B0B5-34C8-4741-A4E0-953934889A05}" srcOrd="0" destOrd="0" parTransId="{A809EBF0-9E25-490D-93BD-7623421018A3}" sibTransId="{48FC480B-309F-404D-B9EE-6A245C0A8537}"/>
    <dgm:cxn modelId="{C3138191-F846-41AA-AA70-897DAA4BF6C0}" type="presOf" srcId="{58F2B0B5-34C8-4741-A4E0-953934889A05}" destId="{8050C308-0359-4823-A719-6822CFD198D9}" srcOrd="0" destOrd="0" presId="urn:microsoft.com/office/officeart/2005/8/layout/chevronAccent+Icon"/>
    <dgm:cxn modelId="{E93FFCA4-9C98-4F98-9596-7DE33A073ED9}" type="presOf" srcId="{E03E2032-2885-4153-B7BA-B64838EAD43E}" destId="{CD75BF98-09ED-4745-83E7-10064944472F}" srcOrd="0" destOrd="0" presId="urn:microsoft.com/office/officeart/2005/8/layout/chevronAccent+Icon"/>
    <dgm:cxn modelId="{224674BB-4330-47B4-86FF-008A1A691E41}" type="presOf" srcId="{76181F49-0EF2-4E0F-8E06-B60C95155A3E}" destId="{ED72BE07-5368-481E-9B08-E5EA573A2F06}" srcOrd="0" destOrd="0" presId="urn:microsoft.com/office/officeart/2005/8/layout/chevronAccent+Icon"/>
    <dgm:cxn modelId="{8F6F81C2-AE7C-465D-9A43-97A4732560F4}" srcId="{E03E2032-2885-4153-B7BA-B64838EAD43E}" destId="{76181F49-0EF2-4E0F-8E06-B60C95155A3E}" srcOrd="1" destOrd="0" parTransId="{E4AD1D28-96EA-4DCD-830A-A2D3E43C994E}" sibTransId="{B32B3035-9426-41CD-BE04-2EF8F89E412A}"/>
    <dgm:cxn modelId="{1614BED2-0C8A-49A5-B739-8CD2C8744938}" type="presOf" srcId="{90E77C3F-728F-426A-803D-C4765380D2C5}" destId="{2CB01204-0281-4611-94EC-EC5A6763AADA}" srcOrd="0" destOrd="0" presId="urn:microsoft.com/office/officeart/2005/8/layout/chevronAccent+Icon"/>
    <dgm:cxn modelId="{FBC79BD3-BC1A-4DC5-B09C-0AE1E9677AF8}" type="presOf" srcId="{6D42A10B-FB58-4342-AABB-F0FD568A2AC2}" destId="{57F12D80-2D43-4688-AB7D-CA8D1E0A1964}" srcOrd="0" destOrd="0" presId="urn:microsoft.com/office/officeart/2005/8/layout/chevronAccent+Icon"/>
    <dgm:cxn modelId="{5A7DD9DB-AA40-4344-894E-FE8D99C74FFD}" srcId="{E03E2032-2885-4153-B7BA-B64838EAD43E}" destId="{90E77C3F-728F-426A-803D-C4765380D2C5}" srcOrd="3" destOrd="0" parTransId="{8A256F4C-04B6-4FEF-99B1-3EB445097F38}" sibTransId="{01AB17AD-5682-4B5F-8885-4E5C67E08CC2}"/>
    <dgm:cxn modelId="{48659F9F-4F8F-46E0-818E-C428E04E649D}" type="presParOf" srcId="{CD75BF98-09ED-4745-83E7-10064944472F}" destId="{8C71BB98-2D20-45E6-9A4F-128DBE4EFE7A}" srcOrd="0" destOrd="0" presId="urn:microsoft.com/office/officeart/2005/8/layout/chevronAccent+Icon"/>
    <dgm:cxn modelId="{17BA00E8-097B-4978-9525-28A156DECCEE}" type="presParOf" srcId="{8C71BB98-2D20-45E6-9A4F-128DBE4EFE7A}" destId="{A531ABB9-A0CC-44AF-9D91-ABC7722708F9}" srcOrd="0" destOrd="0" presId="urn:microsoft.com/office/officeart/2005/8/layout/chevronAccent+Icon"/>
    <dgm:cxn modelId="{F58E4A2A-7591-4439-9B63-C9FEA5A1C68C}" type="presParOf" srcId="{8C71BB98-2D20-45E6-9A4F-128DBE4EFE7A}" destId="{8050C308-0359-4823-A719-6822CFD198D9}" srcOrd="1" destOrd="0" presId="urn:microsoft.com/office/officeart/2005/8/layout/chevronAccent+Icon"/>
    <dgm:cxn modelId="{4FA4FE0E-93C5-47B8-AB8F-C876CEE2A90A}" type="presParOf" srcId="{CD75BF98-09ED-4745-83E7-10064944472F}" destId="{79FA438A-F45F-4D0B-88A2-16A81B00D082}" srcOrd="1" destOrd="0" presId="urn:microsoft.com/office/officeart/2005/8/layout/chevronAccent+Icon"/>
    <dgm:cxn modelId="{4CD4DD79-2958-4BAC-9199-5666F64E5FB7}" type="presParOf" srcId="{CD75BF98-09ED-4745-83E7-10064944472F}" destId="{27D858D7-123E-4571-B9EB-F7AC74D94259}" srcOrd="2" destOrd="0" presId="urn:microsoft.com/office/officeart/2005/8/layout/chevronAccent+Icon"/>
    <dgm:cxn modelId="{20AFEAEC-717F-4B44-90F2-BB3970A3B9A4}" type="presParOf" srcId="{27D858D7-123E-4571-B9EB-F7AC74D94259}" destId="{A2AFE52F-60EA-4AA3-B5C9-9FB5E9B4AE1D}" srcOrd="0" destOrd="0" presId="urn:microsoft.com/office/officeart/2005/8/layout/chevronAccent+Icon"/>
    <dgm:cxn modelId="{29F62AF3-53B9-4E9E-9E44-55859C4C3F8D}" type="presParOf" srcId="{27D858D7-123E-4571-B9EB-F7AC74D94259}" destId="{ED72BE07-5368-481E-9B08-E5EA573A2F06}" srcOrd="1" destOrd="0" presId="urn:microsoft.com/office/officeart/2005/8/layout/chevronAccent+Icon"/>
    <dgm:cxn modelId="{68A70E5C-FD62-485E-ADC7-09B175C1112C}" type="presParOf" srcId="{CD75BF98-09ED-4745-83E7-10064944472F}" destId="{16ECB99A-5CB6-4D16-8AC9-2548230F77F1}" srcOrd="3" destOrd="0" presId="urn:microsoft.com/office/officeart/2005/8/layout/chevronAccent+Icon"/>
    <dgm:cxn modelId="{263E5B9E-94F9-49DC-A121-5A893FA93318}" type="presParOf" srcId="{CD75BF98-09ED-4745-83E7-10064944472F}" destId="{D6B80D96-2D1B-463F-82FB-6962FC33A39B}" srcOrd="4" destOrd="0" presId="urn:microsoft.com/office/officeart/2005/8/layout/chevronAccent+Icon"/>
    <dgm:cxn modelId="{FF0A9A79-96C9-4728-8E1E-15BBD61802F7}" type="presParOf" srcId="{D6B80D96-2D1B-463F-82FB-6962FC33A39B}" destId="{95A15CF2-9509-4345-B27A-F0176C2A29DB}" srcOrd="0" destOrd="0" presId="urn:microsoft.com/office/officeart/2005/8/layout/chevronAccent+Icon"/>
    <dgm:cxn modelId="{2D3EFD21-3166-4700-B782-F8042205C876}" type="presParOf" srcId="{D6B80D96-2D1B-463F-82FB-6962FC33A39B}" destId="{57F12D80-2D43-4688-AB7D-CA8D1E0A1964}" srcOrd="1" destOrd="0" presId="urn:microsoft.com/office/officeart/2005/8/layout/chevronAccent+Icon"/>
    <dgm:cxn modelId="{3DDECE1F-67EF-4334-849A-B61F79EF2497}" type="presParOf" srcId="{CD75BF98-09ED-4745-83E7-10064944472F}" destId="{95545C89-8708-43F6-AA92-46132337C4B9}" srcOrd="5" destOrd="0" presId="urn:microsoft.com/office/officeart/2005/8/layout/chevronAccent+Icon"/>
    <dgm:cxn modelId="{DEB5215D-C76E-46AB-96C7-FE896768DF21}" type="presParOf" srcId="{CD75BF98-09ED-4745-83E7-10064944472F}" destId="{71A9AB4C-8F43-472C-BC38-1D6FEA901446}" srcOrd="6" destOrd="0" presId="urn:microsoft.com/office/officeart/2005/8/layout/chevronAccent+Icon"/>
    <dgm:cxn modelId="{08C7DA68-B51C-48EB-9E51-4425527BC145}" type="presParOf" srcId="{71A9AB4C-8F43-472C-BC38-1D6FEA901446}" destId="{E50352E7-CD5D-4E06-B393-32A305A7BD09}" srcOrd="0" destOrd="0" presId="urn:microsoft.com/office/officeart/2005/8/layout/chevronAccent+Icon"/>
    <dgm:cxn modelId="{E3F20EDB-14AD-4C75-9E5D-E3DCD91A4127}" type="presParOf" srcId="{71A9AB4C-8F43-472C-BC38-1D6FEA901446}" destId="{2CB01204-0281-4611-94EC-EC5A6763AADA}"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3E2032-2885-4153-B7BA-B64838EAD43E}"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58F2B0B5-34C8-4741-A4E0-953934889A05}">
      <dgm:prSet phldrT="[Text]"/>
      <dgm:spPr/>
      <dgm:t>
        <a:bodyPr/>
        <a:lstStyle/>
        <a:p>
          <a:r>
            <a:rPr lang="en-US" dirty="0"/>
            <a:t>EMP TF considers “Internal Scan”</a:t>
          </a:r>
        </a:p>
      </dgm:t>
    </dgm:pt>
    <dgm:pt modelId="{A809EBF0-9E25-490D-93BD-7623421018A3}" type="parTrans" cxnId="{ACFB231F-1D48-4C9A-BDCA-67FCCB25E1DE}">
      <dgm:prSet/>
      <dgm:spPr/>
      <dgm:t>
        <a:bodyPr/>
        <a:lstStyle/>
        <a:p>
          <a:endParaRPr lang="en-US"/>
        </a:p>
      </dgm:t>
    </dgm:pt>
    <dgm:pt modelId="{48FC480B-309F-404D-B9EE-6A245C0A8537}" type="sibTrans" cxnId="{ACFB231F-1D48-4C9A-BDCA-67FCCB25E1DE}">
      <dgm:prSet/>
      <dgm:spPr/>
      <dgm:t>
        <a:bodyPr/>
        <a:lstStyle/>
        <a:p>
          <a:endParaRPr lang="en-US"/>
        </a:p>
      </dgm:t>
    </dgm:pt>
    <dgm:pt modelId="{76181F49-0EF2-4E0F-8E06-B60C95155A3E}">
      <dgm:prSet phldrT="[Text]"/>
      <dgm:spPr/>
      <dgm:t>
        <a:bodyPr/>
        <a:lstStyle/>
        <a:p>
          <a:r>
            <a:rPr lang="en-US" dirty="0"/>
            <a:t>EMP TF considers “External Scan”</a:t>
          </a:r>
        </a:p>
      </dgm:t>
    </dgm:pt>
    <dgm:pt modelId="{E4AD1D28-96EA-4DCD-830A-A2D3E43C994E}" type="parTrans" cxnId="{8F6F81C2-AE7C-465D-9A43-97A4732560F4}">
      <dgm:prSet/>
      <dgm:spPr/>
      <dgm:t>
        <a:bodyPr/>
        <a:lstStyle/>
        <a:p>
          <a:endParaRPr lang="en-US"/>
        </a:p>
      </dgm:t>
    </dgm:pt>
    <dgm:pt modelId="{B32B3035-9426-41CD-BE04-2EF8F89E412A}" type="sibTrans" cxnId="{8F6F81C2-AE7C-465D-9A43-97A4732560F4}">
      <dgm:prSet/>
      <dgm:spPr/>
      <dgm:t>
        <a:bodyPr/>
        <a:lstStyle/>
        <a:p>
          <a:endParaRPr lang="en-US"/>
        </a:p>
      </dgm:t>
    </dgm:pt>
    <dgm:pt modelId="{6D42A10B-FB58-4342-AABB-F0FD568A2AC2}">
      <dgm:prSet phldrT="[Text]"/>
      <dgm:spPr/>
      <dgm:t>
        <a:bodyPr/>
        <a:lstStyle/>
        <a:p>
          <a:r>
            <a:rPr lang="en-US" dirty="0"/>
            <a:t>College Councils provide input on challenges and opportunities</a:t>
          </a:r>
        </a:p>
      </dgm:t>
    </dgm:pt>
    <dgm:pt modelId="{2554B860-5648-4D44-AFB6-2DF7F6E2CBE0}" type="parTrans" cxnId="{29AF9D0F-306D-47CB-B760-AC1E92666C84}">
      <dgm:prSet/>
      <dgm:spPr/>
      <dgm:t>
        <a:bodyPr/>
        <a:lstStyle/>
        <a:p>
          <a:endParaRPr lang="en-US"/>
        </a:p>
      </dgm:t>
    </dgm:pt>
    <dgm:pt modelId="{2A9B5682-B2C3-4822-8CEB-70562EDA6068}" type="sibTrans" cxnId="{29AF9D0F-306D-47CB-B760-AC1E92666C84}">
      <dgm:prSet/>
      <dgm:spPr/>
      <dgm:t>
        <a:bodyPr/>
        <a:lstStyle/>
        <a:p>
          <a:endParaRPr lang="en-US"/>
        </a:p>
      </dgm:t>
    </dgm:pt>
    <dgm:pt modelId="{90E77C3F-728F-426A-803D-C4765380D2C5}">
      <dgm:prSet phldrT="[Text]"/>
      <dgm:spPr/>
      <dgm:t>
        <a:bodyPr/>
        <a:lstStyle/>
        <a:p>
          <a:r>
            <a:rPr lang="en-US" dirty="0"/>
            <a:t>Town Hall</a:t>
          </a:r>
        </a:p>
      </dgm:t>
    </dgm:pt>
    <dgm:pt modelId="{8A256F4C-04B6-4FEF-99B1-3EB445097F38}" type="parTrans" cxnId="{5A7DD9DB-AA40-4344-894E-FE8D99C74FFD}">
      <dgm:prSet/>
      <dgm:spPr/>
      <dgm:t>
        <a:bodyPr/>
        <a:lstStyle/>
        <a:p>
          <a:endParaRPr lang="en-US"/>
        </a:p>
      </dgm:t>
    </dgm:pt>
    <dgm:pt modelId="{01AB17AD-5682-4B5F-8885-4E5C67E08CC2}" type="sibTrans" cxnId="{5A7DD9DB-AA40-4344-894E-FE8D99C74FFD}">
      <dgm:prSet/>
      <dgm:spPr/>
      <dgm:t>
        <a:bodyPr/>
        <a:lstStyle/>
        <a:p>
          <a:endParaRPr lang="en-US"/>
        </a:p>
      </dgm:t>
    </dgm:pt>
    <dgm:pt modelId="{CD75BF98-09ED-4745-83E7-10064944472F}" type="pres">
      <dgm:prSet presAssocID="{E03E2032-2885-4153-B7BA-B64838EAD43E}" presName="Name0" presStyleCnt="0">
        <dgm:presLayoutVars>
          <dgm:dir/>
          <dgm:resizeHandles val="exact"/>
        </dgm:presLayoutVars>
      </dgm:prSet>
      <dgm:spPr/>
    </dgm:pt>
    <dgm:pt modelId="{8C71BB98-2D20-45E6-9A4F-128DBE4EFE7A}" type="pres">
      <dgm:prSet presAssocID="{58F2B0B5-34C8-4741-A4E0-953934889A05}" presName="composite" presStyleCnt="0"/>
      <dgm:spPr/>
    </dgm:pt>
    <dgm:pt modelId="{A531ABB9-A0CC-44AF-9D91-ABC7722708F9}" type="pres">
      <dgm:prSet presAssocID="{58F2B0B5-34C8-4741-A4E0-953934889A05}" presName="bgChev" presStyleLbl="node1" presStyleIdx="0" presStyleCnt="4"/>
      <dgm:spPr/>
    </dgm:pt>
    <dgm:pt modelId="{8050C308-0359-4823-A719-6822CFD198D9}" type="pres">
      <dgm:prSet presAssocID="{58F2B0B5-34C8-4741-A4E0-953934889A05}" presName="txNode" presStyleLbl="fgAcc1" presStyleIdx="0" presStyleCnt="4" custLinFactNeighborX="-2026" custLinFactNeighborY="27862">
        <dgm:presLayoutVars>
          <dgm:bulletEnabled val="1"/>
        </dgm:presLayoutVars>
      </dgm:prSet>
      <dgm:spPr/>
    </dgm:pt>
    <dgm:pt modelId="{79FA438A-F45F-4D0B-88A2-16A81B00D082}" type="pres">
      <dgm:prSet presAssocID="{48FC480B-309F-404D-B9EE-6A245C0A8537}" presName="compositeSpace" presStyleCnt="0"/>
      <dgm:spPr/>
    </dgm:pt>
    <dgm:pt modelId="{27D858D7-123E-4571-B9EB-F7AC74D94259}" type="pres">
      <dgm:prSet presAssocID="{76181F49-0EF2-4E0F-8E06-B60C95155A3E}" presName="composite" presStyleCnt="0"/>
      <dgm:spPr/>
    </dgm:pt>
    <dgm:pt modelId="{A2AFE52F-60EA-4AA3-B5C9-9FB5E9B4AE1D}" type="pres">
      <dgm:prSet presAssocID="{76181F49-0EF2-4E0F-8E06-B60C95155A3E}" presName="bgChev" presStyleLbl="node1" presStyleIdx="1" presStyleCnt="4"/>
      <dgm:spPr/>
    </dgm:pt>
    <dgm:pt modelId="{ED72BE07-5368-481E-9B08-E5EA573A2F06}" type="pres">
      <dgm:prSet presAssocID="{76181F49-0EF2-4E0F-8E06-B60C95155A3E}" presName="txNode" presStyleLbl="fgAcc1" presStyleIdx="1" presStyleCnt="4" custLinFactNeighborX="-3603" custLinFactNeighborY="24988">
        <dgm:presLayoutVars>
          <dgm:bulletEnabled val="1"/>
        </dgm:presLayoutVars>
      </dgm:prSet>
      <dgm:spPr/>
    </dgm:pt>
    <dgm:pt modelId="{16ECB99A-5CB6-4D16-8AC9-2548230F77F1}" type="pres">
      <dgm:prSet presAssocID="{B32B3035-9426-41CD-BE04-2EF8F89E412A}" presName="compositeSpace" presStyleCnt="0"/>
      <dgm:spPr/>
    </dgm:pt>
    <dgm:pt modelId="{D6B80D96-2D1B-463F-82FB-6962FC33A39B}" type="pres">
      <dgm:prSet presAssocID="{6D42A10B-FB58-4342-AABB-F0FD568A2AC2}" presName="composite" presStyleCnt="0"/>
      <dgm:spPr/>
    </dgm:pt>
    <dgm:pt modelId="{95A15CF2-9509-4345-B27A-F0176C2A29DB}" type="pres">
      <dgm:prSet presAssocID="{6D42A10B-FB58-4342-AABB-F0FD568A2AC2}" presName="bgChev" presStyleLbl="node1" presStyleIdx="2" presStyleCnt="4"/>
      <dgm:spPr/>
    </dgm:pt>
    <dgm:pt modelId="{57F12D80-2D43-4688-AB7D-CA8D1E0A1964}" type="pres">
      <dgm:prSet presAssocID="{6D42A10B-FB58-4342-AABB-F0FD568A2AC2}" presName="txNode" presStyleLbl="fgAcc1" presStyleIdx="2" presStyleCnt="4" custLinFactNeighborX="-2654" custLinFactNeighborY="27862">
        <dgm:presLayoutVars>
          <dgm:bulletEnabled val="1"/>
        </dgm:presLayoutVars>
      </dgm:prSet>
      <dgm:spPr/>
    </dgm:pt>
    <dgm:pt modelId="{95545C89-8708-43F6-AA92-46132337C4B9}" type="pres">
      <dgm:prSet presAssocID="{2A9B5682-B2C3-4822-8CEB-70562EDA6068}" presName="compositeSpace" presStyleCnt="0"/>
      <dgm:spPr/>
    </dgm:pt>
    <dgm:pt modelId="{71A9AB4C-8F43-472C-BC38-1D6FEA901446}" type="pres">
      <dgm:prSet presAssocID="{90E77C3F-728F-426A-803D-C4765380D2C5}" presName="composite" presStyleCnt="0"/>
      <dgm:spPr/>
    </dgm:pt>
    <dgm:pt modelId="{E50352E7-CD5D-4E06-B393-32A305A7BD09}" type="pres">
      <dgm:prSet presAssocID="{90E77C3F-728F-426A-803D-C4765380D2C5}" presName="bgChev" presStyleLbl="node1" presStyleIdx="3" presStyleCnt="4"/>
      <dgm:spPr/>
    </dgm:pt>
    <dgm:pt modelId="{2CB01204-0281-4611-94EC-EC5A6763AADA}" type="pres">
      <dgm:prSet presAssocID="{90E77C3F-728F-426A-803D-C4765380D2C5}" presName="txNode" presStyleLbl="fgAcc1" presStyleIdx="3" presStyleCnt="4" custLinFactNeighborX="252" custLinFactNeighborY="27074">
        <dgm:presLayoutVars>
          <dgm:bulletEnabled val="1"/>
        </dgm:presLayoutVars>
      </dgm:prSet>
      <dgm:spPr/>
    </dgm:pt>
  </dgm:ptLst>
  <dgm:cxnLst>
    <dgm:cxn modelId="{29AF9D0F-306D-47CB-B760-AC1E92666C84}" srcId="{E03E2032-2885-4153-B7BA-B64838EAD43E}" destId="{6D42A10B-FB58-4342-AABB-F0FD568A2AC2}" srcOrd="2" destOrd="0" parTransId="{2554B860-5648-4D44-AFB6-2DF7F6E2CBE0}" sibTransId="{2A9B5682-B2C3-4822-8CEB-70562EDA6068}"/>
    <dgm:cxn modelId="{ACFB231F-1D48-4C9A-BDCA-67FCCB25E1DE}" srcId="{E03E2032-2885-4153-B7BA-B64838EAD43E}" destId="{58F2B0B5-34C8-4741-A4E0-953934889A05}" srcOrd="0" destOrd="0" parTransId="{A809EBF0-9E25-490D-93BD-7623421018A3}" sibTransId="{48FC480B-309F-404D-B9EE-6A245C0A8537}"/>
    <dgm:cxn modelId="{C3138191-F846-41AA-AA70-897DAA4BF6C0}" type="presOf" srcId="{58F2B0B5-34C8-4741-A4E0-953934889A05}" destId="{8050C308-0359-4823-A719-6822CFD198D9}" srcOrd="0" destOrd="0" presId="urn:microsoft.com/office/officeart/2005/8/layout/chevronAccent+Icon"/>
    <dgm:cxn modelId="{E93FFCA4-9C98-4F98-9596-7DE33A073ED9}" type="presOf" srcId="{E03E2032-2885-4153-B7BA-B64838EAD43E}" destId="{CD75BF98-09ED-4745-83E7-10064944472F}" srcOrd="0" destOrd="0" presId="urn:microsoft.com/office/officeart/2005/8/layout/chevronAccent+Icon"/>
    <dgm:cxn modelId="{224674BB-4330-47B4-86FF-008A1A691E41}" type="presOf" srcId="{76181F49-0EF2-4E0F-8E06-B60C95155A3E}" destId="{ED72BE07-5368-481E-9B08-E5EA573A2F06}" srcOrd="0" destOrd="0" presId="urn:microsoft.com/office/officeart/2005/8/layout/chevronAccent+Icon"/>
    <dgm:cxn modelId="{8F6F81C2-AE7C-465D-9A43-97A4732560F4}" srcId="{E03E2032-2885-4153-B7BA-B64838EAD43E}" destId="{76181F49-0EF2-4E0F-8E06-B60C95155A3E}" srcOrd="1" destOrd="0" parTransId="{E4AD1D28-96EA-4DCD-830A-A2D3E43C994E}" sibTransId="{B32B3035-9426-41CD-BE04-2EF8F89E412A}"/>
    <dgm:cxn modelId="{1614BED2-0C8A-49A5-B739-8CD2C8744938}" type="presOf" srcId="{90E77C3F-728F-426A-803D-C4765380D2C5}" destId="{2CB01204-0281-4611-94EC-EC5A6763AADA}" srcOrd="0" destOrd="0" presId="urn:microsoft.com/office/officeart/2005/8/layout/chevronAccent+Icon"/>
    <dgm:cxn modelId="{FBC79BD3-BC1A-4DC5-B09C-0AE1E9677AF8}" type="presOf" srcId="{6D42A10B-FB58-4342-AABB-F0FD568A2AC2}" destId="{57F12D80-2D43-4688-AB7D-CA8D1E0A1964}" srcOrd="0" destOrd="0" presId="urn:microsoft.com/office/officeart/2005/8/layout/chevronAccent+Icon"/>
    <dgm:cxn modelId="{5A7DD9DB-AA40-4344-894E-FE8D99C74FFD}" srcId="{E03E2032-2885-4153-B7BA-B64838EAD43E}" destId="{90E77C3F-728F-426A-803D-C4765380D2C5}" srcOrd="3" destOrd="0" parTransId="{8A256F4C-04B6-4FEF-99B1-3EB445097F38}" sibTransId="{01AB17AD-5682-4B5F-8885-4E5C67E08CC2}"/>
    <dgm:cxn modelId="{48659F9F-4F8F-46E0-818E-C428E04E649D}" type="presParOf" srcId="{CD75BF98-09ED-4745-83E7-10064944472F}" destId="{8C71BB98-2D20-45E6-9A4F-128DBE4EFE7A}" srcOrd="0" destOrd="0" presId="urn:microsoft.com/office/officeart/2005/8/layout/chevronAccent+Icon"/>
    <dgm:cxn modelId="{17BA00E8-097B-4978-9525-28A156DECCEE}" type="presParOf" srcId="{8C71BB98-2D20-45E6-9A4F-128DBE4EFE7A}" destId="{A531ABB9-A0CC-44AF-9D91-ABC7722708F9}" srcOrd="0" destOrd="0" presId="urn:microsoft.com/office/officeart/2005/8/layout/chevronAccent+Icon"/>
    <dgm:cxn modelId="{F58E4A2A-7591-4439-9B63-C9FEA5A1C68C}" type="presParOf" srcId="{8C71BB98-2D20-45E6-9A4F-128DBE4EFE7A}" destId="{8050C308-0359-4823-A719-6822CFD198D9}" srcOrd="1" destOrd="0" presId="urn:microsoft.com/office/officeart/2005/8/layout/chevronAccent+Icon"/>
    <dgm:cxn modelId="{4FA4FE0E-93C5-47B8-AB8F-C876CEE2A90A}" type="presParOf" srcId="{CD75BF98-09ED-4745-83E7-10064944472F}" destId="{79FA438A-F45F-4D0B-88A2-16A81B00D082}" srcOrd="1" destOrd="0" presId="urn:microsoft.com/office/officeart/2005/8/layout/chevronAccent+Icon"/>
    <dgm:cxn modelId="{4CD4DD79-2958-4BAC-9199-5666F64E5FB7}" type="presParOf" srcId="{CD75BF98-09ED-4745-83E7-10064944472F}" destId="{27D858D7-123E-4571-B9EB-F7AC74D94259}" srcOrd="2" destOrd="0" presId="urn:microsoft.com/office/officeart/2005/8/layout/chevronAccent+Icon"/>
    <dgm:cxn modelId="{20AFEAEC-717F-4B44-90F2-BB3970A3B9A4}" type="presParOf" srcId="{27D858D7-123E-4571-B9EB-F7AC74D94259}" destId="{A2AFE52F-60EA-4AA3-B5C9-9FB5E9B4AE1D}" srcOrd="0" destOrd="0" presId="urn:microsoft.com/office/officeart/2005/8/layout/chevronAccent+Icon"/>
    <dgm:cxn modelId="{29F62AF3-53B9-4E9E-9E44-55859C4C3F8D}" type="presParOf" srcId="{27D858D7-123E-4571-B9EB-F7AC74D94259}" destId="{ED72BE07-5368-481E-9B08-E5EA573A2F06}" srcOrd="1" destOrd="0" presId="urn:microsoft.com/office/officeart/2005/8/layout/chevronAccent+Icon"/>
    <dgm:cxn modelId="{68A70E5C-FD62-485E-ADC7-09B175C1112C}" type="presParOf" srcId="{CD75BF98-09ED-4745-83E7-10064944472F}" destId="{16ECB99A-5CB6-4D16-8AC9-2548230F77F1}" srcOrd="3" destOrd="0" presId="urn:microsoft.com/office/officeart/2005/8/layout/chevronAccent+Icon"/>
    <dgm:cxn modelId="{263E5B9E-94F9-49DC-A121-5A893FA93318}" type="presParOf" srcId="{CD75BF98-09ED-4745-83E7-10064944472F}" destId="{D6B80D96-2D1B-463F-82FB-6962FC33A39B}" srcOrd="4" destOrd="0" presId="urn:microsoft.com/office/officeart/2005/8/layout/chevronAccent+Icon"/>
    <dgm:cxn modelId="{FF0A9A79-96C9-4728-8E1E-15BBD61802F7}" type="presParOf" srcId="{D6B80D96-2D1B-463F-82FB-6962FC33A39B}" destId="{95A15CF2-9509-4345-B27A-F0176C2A29DB}" srcOrd="0" destOrd="0" presId="urn:microsoft.com/office/officeart/2005/8/layout/chevronAccent+Icon"/>
    <dgm:cxn modelId="{2D3EFD21-3166-4700-B782-F8042205C876}" type="presParOf" srcId="{D6B80D96-2D1B-463F-82FB-6962FC33A39B}" destId="{57F12D80-2D43-4688-AB7D-CA8D1E0A1964}" srcOrd="1" destOrd="0" presId="urn:microsoft.com/office/officeart/2005/8/layout/chevronAccent+Icon"/>
    <dgm:cxn modelId="{3DDECE1F-67EF-4334-849A-B61F79EF2497}" type="presParOf" srcId="{CD75BF98-09ED-4745-83E7-10064944472F}" destId="{95545C89-8708-43F6-AA92-46132337C4B9}" srcOrd="5" destOrd="0" presId="urn:microsoft.com/office/officeart/2005/8/layout/chevronAccent+Icon"/>
    <dgm:cxn modelId="{DEB5215D-C76E-46AB-96C7-FE896768DF21}" type="presParOf" srcId="{CD75BF98-09ED-4745-83E7-10064944472F}" destId="{71A9AB4C-8F43-472C-BC38-1D6FEA901446}" srcOrd="6" destOrd="0" presId="urn:microsoft.com/office/officeart/2005/8/layout/chevronAccent+Icon"/>
    <dgm:cxn modelId="{08C7DA68-B51C-48EB-9E51-4425527BC145}" type="presParOf" srcId="{71A9AB4C-8F43-472C-BC38-1D6FEA901446}" destId="{E50352E7-CD5D-4E06-B393-32A305A7BD09}" srcOrd="0" destOrd="0" presId="urn:microsoft.com/office/officeart/2005/8/layout/chevronAccent+Icon"/>
    <dgm:cxn modelId="{E3F20EDB-14AD-4C75-9E5D-E3DCD91A4127}" type="presParOf" srcId="{71A9AB4C-8F43-472C-BC38-1D6FEA901446}" destId="{2CB01204-0281-4611-94EC-EC5A6763AADA}" srcOrd="1" destOrd="0" presId="urn:microsoft.com/office/officeart/2005/8/layout/chevronAccent+Icon"/>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3E2032-2885-4153-B7BA-B64838EAD43E}"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58F2B0B5-34C8-4741-A4E0-953934889A05}">
      <dgm:prSet phldrT="[Text]"/>
      <dgm:spPr/>
      <dgm:t>
        <a:bodyPr/>
        <a:lstStyle/>
        <a:p>
          <a:r>
            <a:rPr lang="en-US" dirty="0"/>
            <a:t>EMP Retreat:  Set goals and new strategies</a:t>
          </a:r>
        </a:p>
      </dgm:t>
    </dgm:pt>
    <dgm:pt modelId="{A809EBF0-9E25-490D-93BD-7623421018A3}" type="parTrans" cxnId="{ACFB231F-1D48-4C9A-BDCA-67FCCB25E1DE}">
      <dgm:prSet/>
      <dgm:spPr/>
      <dgm:t>
        <a:bodyPr/>
        <a:lstStyle/>
        <a:p>
          <a:endParaRPr lang="en-US"/>
        </a:p>
      </dgm:t>
    </dgm:pt>
    <dgm:pt modelId="{48FC480B-309F-404D-B9EE-6A245C0A8537}" type="sibTrans" cxnId="{ACFB231F-1D48-4C9A-BDCA-67FCCB25E1DE}">
      <dgm:prSet/>
      <dgm:spPr/>
      <dgm:t>
        <a:bodyPr/>
        <a:lstStyle/>
        <a:p>
          <a:endParaRPr lang="en-US"/>
        </a:p>
      </dgm:t>
    </dgm:pt>
    <dgm:pt modelId="{76181F49-0EF2-4E0F-8E06-B60C95155A3E}">
      <dgm:prSet phldrT="[Text]"/>
      <dgm:spPr/>
      <dgm:t>
        <a:bodyPr/>
        <a:lstStyle/>
        <a:p>
          <a:r>
            <a:rPr lang="en-US" dirty="0"/>
            <a:t>Campus constituents provide input on draft EMP</a:t>
          </a:r>
        </a:p>
      </dgm:t>
    </dgm:pt>
    <dgm:pt modelId="{E4AD1D28-96EA-4DCD-830A-A2D3E43C994E}" type="parTrans" cxnId="{8F6F81C2-AE7C-465D-9A43-97A4732560F4}">
      <dgm:prSet/>
      <dgm:spPr/>
      <dgm:t>
        <a:bodyPr/>
        <a:lstStyle/>
        <a:p>
          <a:endParaRPr lang="en-US"/>
        </a:p>
      </dgm:t>
    </dgm:pt>
    <dgm:pt modelId="{B32B3035-9426-41CD-BE04-2EF8F89E412A}" type="sibTrans" cxnId="{8F6F81C2-AE7C-465D-9A43-97A4732560F4}">
      <dgm:prSet/>
      <dgm:spPr/>
      <dgm:t>
        <a:bodyPr/>
        <a:lstStyle/>
        <a:p>
          <a:endParaRPr lang="en-US"/>
        </a:p>
      </dgm:t>
    </dgm:pt>
    <dgm:pt modelId="{6D42A10B-FB58-4342-AABB-F0FD568A2AC2}">
      <dgm:prSet phldrT="[Text]"/>
      <dgm:spPr/>
      <dgm:t>
        <a:bodyPr/>
        <a:lstStyle/>
        <a:p>
          <a:r>
            <a:rPr lang="en-US" dirty="0"/>
            <a:t>PBC considers draft EMP</a:t>
          </a:r>
        </a:p>
      </dgm:t>
    </dgm:pt>
    <dgm:pt modelId="{2554B860-5648-4D44-AFB6-2DF7F6E2CBE0}" type="parTrans" cxnId="{29AF9D0F-306D-47CB-B760-AC1E92666C84}">
      <dgm:prSet/>
      <dgm:spPr/>
      <dgm:t>
        <a:bodyPr/>
        <a:lstStyle/>
        <a:p>
          <a:endParaRPr lang="en-US"/>
        </a:p>
      </dgm:t>
    </dgm:pt>
    <dgm:pt modelId="{2A9B5682-B2C3-4822-8CEB-70562EDA6068}" type="sibTrans" cxnId="{29AF9D0F-306D-47CB-B760-AC1E92666C84}">
      <dgm:prSet/>
      <dgm:spPr/>
      <dgm:t>
        <a:bodyPr/>
        <a:lstStyle/>
        <a:p>
          <a:endParaRPr lang="en-US"/>
        </a:p>
      </dgm:t>
    </dgm:pt>
    <dgm:pt modelId="{90E77C3F-728F-426A-803D-C4765380D2C5}">
      <dgm:prSet phldrT="[Text]"/>
      <dgm:spPr/>
      <dgm:t>
        <a:bodyPr/>
        <a:lstStyle/>
        <a:p>
          <a:r>
            <a:rPr lang="en-US" dirty="0"/>
            <a:t>PBC adopts new EMP for 2022-27</a:t>
          </a:r>
        </a:p>
      </dgm:t>
    </dgm:pt>
    <dgm:pt modelId="{8A256F4C-04B6-4FEF-99B1-3EB445097F38}" type="parTrans" cxnId="{5A7DD9DB-AA40-4344-894E-FE8D99C74FFD}">
      <dgm:prSet/>
      <dgm:spPr/>
      <dgm:t>
        <a:bodyPr/>
        <a:lstStyle/>
        <a:p>
          <a:endParaRPr lang="en-US"/>
        </a:p>
      </dgm:t>
    </dgm:pt>
    <dgm:pt modelId="{01AB17AD-5682-4B5F-8885-4E5C67E08CC2}" type="sibTrans" cxnId="{5A7DD9DB-AA40-4344-894E-FE8D99C74FFD}">
      <dgm:prSet/>
      <dgm:spPr/>
      <dgm:t>
        <a:bodyPr/>
        <a:lstStyle/>
        <a:p>
          <a:endParaRPr lang="en-US"/>
        </a:p>
      </dgm:t>
    </dgm:pt>
    <dgm:pt modelId="{CD75BF98-09ED-4745-83E7-10064944472F}" type="pres">
      <dgm:prSet presAssocID="{E03E2032-2885-4153-B7BA-B64838EAD43E}" presName="Name0" presStyleCnt="0">
        <dgm:presLayoutVars>
          <dgm:dir/>
          <dgm:resizeHandles val="exact"/>
        </dgm:presLayoutVars>
      </dgm:prSet>
      <dgm:spPr/>
    </dgm:pt>
    <dgm:pt modelId="{8C71BB98-2D20-45E6-9A4F-128DBE4EFE7A}" type="pres">
      <dgm:prSet presAssocID="{58F2B0B5-34C8-4741-A4E0-953934889A05}" presName="composite" presStyleCnt="0"/>
      <dgm:spPr/>
    </dgm:pt>
    <dgm:pt modelId="{A531ABB9-A0CC-44AF-9D91-ABC7722708F9}" type="pres">
      <dgm:prSet presAssocID="{58F2B0B5-34C8-4741-A4E0-953934889A05}" presName="bgChev" presStyleLbl="node1" presStyleIdx="0" presStyleCnt="4"/>
      <dgm:spPr/>
    </dgm:pt>
    <dgm:pt modelId="{8050C308-0359-4823-A719-6822CFD198D9}" type="pres">
      <dgm:prSet presAssocID="{58F2B0B5-34C8-4741-A4E0-953934889A05}" presName="txNode" presStyleLbl="fgAcc1" presStyleIdx="0" presStyleCnt="4" custLinFactNeighborX="-2026" custLinFactNeighborY="27862">
        <dgm:presLayoutVars>
          <dgm:bulletEnabled val="1"/>
        </dgm:presLayoutVars>
      </dgm:prSet>
      <dgm:spPr/>
    </dgm:pt>
    <dgm:pt modelId="{79FA438A-F45F-4D0B-88A2-16A81B00D082}" type="pres">
      <dgm:prSet presAssocID="{48FC480B-309F-404D-B9EE-6A245C0A8537}" presName="compositeSpace" presStyleCnt="0"/>
      <dgm:spPr/>
    </dgm:pt>
    <dgm:pt modelId="{27D858D7-123E-4571-B9EB-F7AC74D94259}" type="pres">
      <dgm:prSet presAssocID="{76181F49-0EF2-4E0F-8E06-B60C95155A3E}" presName="composite" presStyleCnt="0"/>
      <dgm:spPr/>
    </dgm:pt>
    <dgm:pt modelId="{A2AFE52F-60EA-4AA3-B5C9-9FB5E9B4AE1D}" type="pres">
      <dgm:prSet presAssocID="{76181F49-0EF2-4E0F-8E06-B60C95155A3E}" presName="bgChev" presStyleLbl="node1" presStyleIdx="1" presStyleCnt="4"/>
      <dgm:spPr/>
    </dgm:pt>
    <dgm:pt modelId="{ED72BE07-5368-481E-9B08-E5EA573A2F06}" type="pres">
      <dgm:prSet presAssocID="{76181F49-0EF2-4E0F-8E06-B60C95155A3E}" presName="txNode" presStyleLbl="fgAcc1" presStyleIdx="1" presStyleCnt="4" custLinFactNeighborX="-3603" custLinFactNeighborY="24988">
        <dgm:presLayoutVars>
          <dgm:bulletEnabled val="1"/>
        </dgm:presLayoutVars>
      </dgm:prSet>
      <dgm:spPr/>
    </dgm:pt>
    <dgm:pt modelId="{16ECB99A-5CB6-4D16-8AC9-2548230F77F1}" type="pres">
      <dgm:prSet presAssocID="{B32B3035-9426-41CD-BE04-2EF8F89E412A}" presName="compositeSpace" presStyleCnt="0"/>
      <dgm:spPr/>
    </dgm:pt>
    <dgm:pt modelId="{D6B80D96-2D1B-463F-82FB-6962FC33A39B}" type="pres">
      <dgm:prSet presAssocID="{6D42A10B-FB58-4342-AABB-F0FD568A2AC2}" presName="composite" presStyleCnt="0"/>
      <dgm:spPr/>
    </dgm:pt>
    <dgm:pt modelId="{95A15CF2-9509-4345-B27A-F0176C2A29DB}" type="pres">
      <dgm:prSet presAssocID="{6D42A10B-FB58-4342-AABB-F0FD568A2AC2}" presName="bgChev" presStyleLbl="node1" presStyleIdx="2" presStyleCnt="4"/>
      <dgm:spPr/>
    </dgm:pt>
    <dgm:pt modelId="{57F12D80-2D43-4688-AB7D-CA8D1E0A1964}" type="pres">
      <dgm:prSet presAssocID="{6D42A10B-FB58-4342-AABB-F0FD568A2AC2}" presName="txNode" presStyleLbl="fgAcc1" presStyleIdx="2" presStyleCnt="4" custLinFactNeighborX="-2654" custLinFactNeighborY="27862">
        <dgm:presLayoutVars>
          <dgm:bulletEnabled val="1"/>
        </dgm:presLayoutVars>
      </dgm:prSet>
      <dgm:spPr/>
    </dgm:pt>
    <dgm:pt modelId="{95545C89-8708-43F6-AA92-46132337C4B9}" type="pres">
      <dgm:prSet presAssocID="{2A9B5682-B2C3-4822-8CEB-70562EDA6068}" presName="compositeSpace" presStyleCnt="0"/>
      <dgm:spPr/>
    </dgm:pt>
    <dgm:pt modelId="{71A9AB4C-8F43-472C-BC38-1D6FEA901446}" type="pres">
      <dgm:prSet presAssocID="{90E77C3F-728F-426A-803D-C4765380D2C5}" presName="composite" presStyleCnt="0"/>
      <dgm:spPr/>
    </dgm:pt>
    <dgm:pt modelId="{E50352E7-CD5D-4E06-B393-32A305A7BD09}" type="pres">
      <dgm:prSet presAssocID="{90E77C3F-728F-426A-803D-C4765380D2C5}" presName="bgChev" presStyleLbl="node1" presStyleIdx="3" presStyleCnt="4"/>
      <dgm:spPr/>
    </dgm:pt>
    <dgm:pt modelId="{2CB01204-0281-4611-94EC-EC5A6763AADA}" type="pres">
      <dgm:prSet presAssocID="{90E77C3F-728F-426A-803D-C4765380D2C5}" presName="txNode" presStyleLbl="fgAcc1" presStyleIdx="3" presStyleCnt="4" custLinFactNeighborX="252" custLinFactNeighborY="27074">
        <dgm:presLayoutVars>
          <dgm:bulletEnabled val="1"/>
        </dgm:presLayoutVars>
      </dgm:prSet>
      <dgm:spPr/>
    </dgm:pt>
  </dgm:ptLst>
  <dgm:cxnLst>
    <dgm:cxn modelId="{29AF9D0F-306D-47CB-B760-AC1E92666C84}" srcId="{E03E2032-2885-4153-B7BA-B64838EAD43E}" destId="{6D42A10B-FB58-4342-AABB-F0FD568A2AC2}" srcOrd="2" destOrd="0" parTransId="{2554B860-5648-4D44-AFB6-2DF7F6E2CBE0}" sibTransId="{2A9B5682-B2C3-4822-8CEB-70562EDA6068}"/>
    <dgm:cxn modelId="{ACFB231F-1D48-4C9A-BDCA-67FCCB25E1DE}" srcId="{E03E2032-2885-4153-B7BA-B64838EAD43E}" destId="{58F2B0B5-34C8-4741-A4E0-953934889A05}" srcOrd="0" destOrd="0" parTransId="{A809EBF0-9E25-490D-93BD-7623421018A3}" sibTransId="{48FC480B-309F-404D-B9EE-6A245C0A8537}"/>
    <dgm:cxn modelId="{C3138191-F846-41AA-AA70-897DAA4BF6C0}" type="presOf" srcId="{58F2B0B5-34C8-4741-A4E0-953934889A05}" destId="{8050C308-0359-4823-A719-6822CFD198D9}" srcOrd="0" destOrd="0" presId="urn:microsoft.com/office/officeart/2005/8/layout/chevronAccent+Icon"/>
    <dgm:cxn modelId="{E93FFCA4-9C98-4F98-9596-7DE33A073ED9}" type="presOf" srcId="{E03E2032-2885-4153-B7BA-B64838EAD43E}" destId="{CD75BF98-09ED-4745-83E7-10064944472F}" srcOrd="0" destOrd="0" presId="urn:microsoft.com/office/officeart/2005/8/layout/chevronAccent+Icon"/>
    <dgm:cxn modelId="{224674BB-4330-47B4-86FF-008A1A691E41}" type="presOf" srcId="{76181F49-0EF2-4E0F-8E06-B60C95155A3E}" destId="{ED72BE07-5368-481E-9B08-E5EA573A2F06}" srcOrd="0" destOrd="0" presId="urn:microsoft.com/office/officeart/2005/8/layout/chevronAccent+Icon"/>
    <dgm:cxn modelId="{8F6F81C2-AE7C-465D-9A43-97A4732560F4}" srcId="{E03E2032-2885-4153-B7BA-B64838EAD43E}" destId="{76181F49-0EF2-4E0F-8E06-B60C95155A3E}" srcOrd="1" destOrd="0" parTransId="{E4AD1D28-96EA-4DCD-830A-A2D3E43C994E}" sibTransId="{B32B3035-9426-41CD-BE04-2EF8F89E412A}"/>
    <dgm:cxn modelId="{1614BED2-0C8A-49A5-B739-8CD2C8744938}" type="presOf" srcId="{90E77C3F-728F-426A-803D-C4765380D2C5}" destId="{2CB01204-0281-4611-94EC-EC5A6763AADA}" srcOrd="0" destOrd="0" presId="urn:microsoft.com/office/officeart/2005/8/layout/chevronAccent+Icon"/>
    <dgm:cxn modelId="{FBC79BD3-BC1A-4DC5-B09C-0AE1E9677AF8}" type="presOf" srcId="{6D42A10B-FB58-4342-AABB-F0FD568A2AC2}" destId="{57F12D80-2D43-4688-AB7D-CA8D1E0A1964}" srcOrd="0" destOrd="0" presId="urn:microsoft.com/office/officeart/2005/8/layout/chevronAccent+Icon"/>
    <dgm:cxn modelId="{5A7DD9DB-AA40-4344-894E-FE8D99C74FFD}" srcId="{E03E2032-2885-4153-B7BA-B64838EAD43E}" destId="{90E77C3F-728F-426A-803D-C4765380D2C5}" srcOrd="3" destOrd="0" parTransId="{8A256F4C-04B6-4FEF-99B1-3EB445097F38}" sibTransId="{01AB17AD-5682-4B5F-8885-4E5C67E08CC2}"/>
    <dgm:cxn modelId="{48659F9F-4F8F-46E0-818E-C428E04E649D}" type="presParOf" srcId="{CD75BF98-09ED-4745-83E7-10064944472F}" destId="{8C71BB98-2D20-45E6-9A4F-128DBE4EFE7A}" srcOrd="0" destOrd="0" presId="urn:microsoft.com/office/officeart/2005/8/layout/chevronAccent+Icon"/>
    <dgm:cxn modelId="{17BA00E8-097B-4978-9525-28A156DECCEE}" type="presParOf" srcId="{8C71BB98-2D20-45E6-9A4F-128DBE4EFE7A}" destId="{A531ABB9-A0CC-44AF-9D91-ABC7722708F9}" srcOrd="0" destOrd="0" presId="urn:microsoft.com/office/officeart/2005/8/layout/chevronAccent+Icon"/>
    <dgm:cxn modelId="{F58E4A2A-7591-4439-9B63-C9FEA5A1C68C}" type="presParOf" srcId="{8C71BB98-2D20-45E6-9A4F-128DBE4EFE7A}" destId="{8050C308-0359-4823-A719-6822CFD198D9}" srcOrd="1" destOrd="0" presId="urn:microsoft.com/office/officeart/2005/8/layout/chevronAccent+Icon"/>
    <dgm:cxn modelId="{4FA4FE0E-93C5-47B8-AB8F-C876CEE2A90A}" type="presParOf" srcId="{CD75BF98-09ED-4745-83E7-10064944472F}" destId="{79FA438A-F45F-4D0B-88A2-16A81B00D082}" srcOrd="1" destOrd="0" presId="urn:microsoft.com/office/officeart/2005/8/layout/chevronAccent+Icon"/>
    <dgm:cxn modelId="{4CD4DD79-2958-4BAC-9199-5666F64E5FB7}" type="presParOf" srcId="{CD75BF98-09ED-4745-83E7-10064944472F}" destId="{27D858D7-123E-4571-B9EB-F7AC74D94259}" srcOrd="2" destOrd="0" presId="urn:microsoft.com/office/officeart/2005/8/layout/chevronAccent+Icon"/>
    <dgm:cxn modelId="{20AFEAEC-717F-4B44-90F2-BB3970A3B9A4}" type="presParOf" srcId="{27D858D7-123E-4571-B9EB-F7AC74D94259}" destId="{A2AFE52F-60EA-4AA3-B5C9-9FB5E9B4AE1D}" srcOrd="0" destOrd="0" presId="urn:microsoft.com/office/officeart/2005/8/layout/chevronAccent+Icon"/>
    <dgm:cxn modelId="{29F62AF3-53B9-4E9E-9E44-55859C4C3F8D}" type="presParOf" srcId="{27D858D7-123E-4571-B9EB-F7AC74D94259}" destId="{ED72BE07-5368-481E-9B08-E5EA573A2F06}" srcOrd="1" destOrd="0" presId="urn:microsoft.com/office/officeart/2005/8/layout/chevronAccent+Icon"/>
    <dgm:cxn modelId="{68A70E5C-FD62-485E-ADC7-09B175C1112C}" type="presParOf" srcId="{CD75BF98-09ED-4745-83E7-10064944472F}" destId="{16ECB99A-5CB6-4D16-8AC9-2548230F77F1}" srcOrd="3" destOrd="0" presId="urn:microsoft.com/office/officeart/2005/8/layout/chevronAccent+Icon"/>
    <dgm:cxn modelId="{263E5B9E-94F9-49DC-A121-5A893FA93318}" type="presParOf" srcId="{CD75BF98-09ED-4745-83E7-10064944472F}" destId="{D6B80D96-2D1B-463F-82FB-6962FC33A39B}" srcOrd="4" destOrd="0" presId="urn:microsoft.com/office/officeart/2005/8/layout/chevronAccent+Icon"/>
    <dgm:cxn modelId="{FF0A9A79-96C9-4728-8E1E-15BBD61802F7}" type="presParOf" srcId="{D6B80D96-2D1B-463F-82FB-6962FC33A39B}" destId="{95A15CF2-9509-4345-B27A-F0176C2A29DB}" srcOrd="0" destOrd="0" presId="urn:microsoft.com/office/officeart/2005/8/layout/chevronAccent+Icon"/>
    <dgm:cxn modelId="{2D3EFD21-3166-4700-B782-F8042205C876}" type="presParOf" srcId="{D6B80D96-2D1B-463F-82FB-6962FC33A39B}" destId="{57F12D80-2D43-4688-AB7D-CA8D1E0A1964}" srcOrd="1" destOrd="0" presId="urn:microsoft.com/office/officeart/2005/8/layout/chevronAccent+Icon"/>
    <dgm:cxn modelId="{3DDECE1F-67EF-4334-849A-B61F79EF2497}" type="presParOf" srcId="{CD75BF98-09ED-4745-83E7-10064944472F}" destId="{95545C89-8708-43F6-AA92-46132337C4B9}" srcOrd="5" destOrd="0" presId="urn:microsoft.com/office/officeart/2005/8/layout/chevronAccent+Icon"/>
    <dgm:cxn modelId="{DEB5215D-C76E-46AB-96C7-FE896768DF21}" type="presParOf" srcId="{CD75BF98-09ED-4745-83E7-10064944472F}" destId="{71A9AB4C-8F43-472C-BC38-1D6FEA901446}" srcOrd="6" destOrd="0" presId="urn:microsoft.com/office/officeart/2005/8/layout/chevronAccent+Icon"/>
    <dgm:cxn modelId="{08C7DA68-B51C-48EB-9E51-4425527BC145}" type="presParOf" srcId="{71A9AB4C-8F43-472C-BC38-1D6FEA901446}" destId="{E50352E7-CD5D-4E06-B393-32A305A7BD09}" srcOrd="0" destOrd="0" presId="urn:microsoft.com/office/officeart/2005/8/layout/chevronAccent+Icon"/>
    <dgm:cxn modelId="{E3F20EDB-14AD-4C75-9E5D-E3DCD91A4127}" type="presParOf" srcId="{71A9AB4C-8F43-472C-BC38-1D6FEA901446}" destId="{2CB01204-0281-4611-94EC-EC5A6763AADA}" srcOrd="1" destOrd="0" presId="urn:microsoft.com/office/officeart/2005/8/layout/chevronAccent+Icon"/>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31ABB9-A0CC-44AF-9D91-ABC7722708F9}">
      <dsp:nvSpPr>
        <dsp:cNvPr id="0" name=""/>
        <dsp:cNvSpPr/>
      </dsp:nvSpPr>
      <dsp:spPr>
        <a:xfrm>
          <a:off x="5420" y="2093823"/>
          <a:ext cx="2551335" cy="98481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50C308-0359-4823-A719-6822CFD198D9}">
      <dsp:nvSpPr>
        <dsp:cNvPr id="0" name=""/>
        <dsp:cNvSpPr/>
      </dsp:nvSpPr>
      <dsp:spPr>
        <a:xfrm>
          <a:off x="642127" y="2614416"/>
          <a:ext cx="2154461" cy="9848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PBC names EMP Task Force Members</a:t>
          </a:r>
        </a:p>
      </dsp:txBody>
      <dsp:txXfrm>
        <a:off x="670971" y="2643260"/>
        <a:ext cx="2096773" cy="927127"/>
      </dsp:txXfrm>
    </dsp:sp>
    <dsp:sp modelId="{A2AFE52F-60EA-4AA3-B5C9-9FB5E9B4AE1D}">
      <dsp:nvSpPr>
        <dsp:cNvPr id="0" name=""/>
        <dsp:cNvSpPr/>
      </dsp:nvSpPr>
      <dsp:spPr>
        <a:xfrm>
          <a:off x="2919613" y="2093823"/>
          <a:ext cx="2551335" cy="98481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72BE07-5368-481E-9B08-E5EA573A2F06}">
      <dsp:nvSpPr>
        <dsp:cNvPr id="0" name=""/>
        <dsp:cNvSpPr/>
      </dsp:nvSpPr>
      <dsp:spPr>
        <a:xfrm>
          <a:off x="3522344" y="2586113"/>
          <a:ext cx="2154461" cy="9848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EMP Task Force evaluates 2017-22 EMP</a:t>
          </a:r>
        </a:p>
      </dsp:txBody>
      <dsp:txXfrm>
        <a:off x="3551188" y="2614957"/>
        <a:ext cx="2096773" cy="927127"/>
      </dsp:txXfrm>
    </dsp:sp>
    <dsp:sp modelId="{95A15CF2-9509-4345-B27A-F0176C2A29DB}">
      <dsp:nvSpPr>
        <dsp:cNvPr id="0" name=""/>
        <dsp:cNvSpPr/>
      </dsp:nvSpPr>
      <dsp:spPr>
        <a:xfrm>
          <a:off x="5833805" y="2093823"/>
          <a:ext cx="2551335" cy="98481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F12D80-2D43-4688-AB7D-CA8D1E0A1964}">
      <dsp:nvSpPr>
        <dsp:cNvPr id="0" name=""/>
        <dsp:cNvSpPr/>
      </dsp:nvSpPr>
      <dsp:spPr>
        <a:xfrm>
          <a:off x="6456982" y="2614416"/>
          <a:ext cx="2154461" cy="9848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SCUP Training in Strategic Planning</a:t>
          </a:r>
        </a:p>
      </dsp:txBody>
      <dsp:txXfrm>
        <a:off x="6485826" y="2643260"/>
        <a:ext cx="2096773" cy="927127"/>
      </dsp:txXfrm>
    </dsp:sp>
    <dsp:sp modelId="{E50352E7-CD5D-4E06-B393-32A305A7BD09}">
      <dsp:nvSpPr>
        <dsp:cNvPr id="0" name=""/>
        <dsp:cNvSpPr/>
      </dsp:nvSpPr>
      <dsp:spPr>
        <a:xfrm>
          <a:off x="8747997" y="2093823"/>
          <a:ext cx="2551335" cy="98481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B01204-0281-4611-94EC-EC5A6763AADA}">
      <dsp:nvSpPr>
        <dsp:cNvPr id="0" name=""/>
        <dsp:cNvSpPr/>
      </dsp:nvSpPr>
      <dsp:spPr>
        <a:xfrm>
          <a:off x="9433774" y="2606656"/>
          <a:ext cx="2154461" cy="9848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Mission, Vision, Values Update</a:t>
          </a:r>
        </a:p>
      </dsp:txBody>
      <dsp:txXfrm>
        <a:off x="9462618" y="2635500"/>
        <a:ext cx="2096773" cy="9271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31ABB9-A0CC-44AF-9D91-ABC7722708F9}">
      <dsp:nvSpPr>
        <dsp:cNvPr id="0" name=""/>
        <dsp:cNvSpPr/>
      </dsp:nvSpPr>
      <dsp:spPr>
        <a:xfrm>
          <a:off x="5420" y="2093823"/>
          <a:ext cx="2551335" cy="98481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50C308-0359-4823-A719-6822CFD198D9}">
      <dsp:nvSpPr>
        <dsp:cNvPr id="0" name=""/>
        <dsp:cNvSpPr/>
      </dsp:nvSpPr>
      <dsp:spPr>
        <a:xfrm>
          <a:off x="642127" y="2614416"/>
          <a:ext cx="2154461" cy="9848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EMP TF considers “Internal Scan”</a:t>
          </a:r>
        </a:p>
      </dsp:txBody>
      <dsp:txXfrm>
        <a:off x="670971" y="2643260"/>
        <a:ext cx="2096773" cy="927127"/>
      </dsp:txXfrm>
    </dsp:sp>
    <dsp:sp modelId="{A2AFE52F-60EA-4AA3-B5C9-9FB5E9B4AE1D}">
      <dsp:nvSpPr>
        <dsp:cNvPr id="0" name=""/>
        <dsp:cNvSpPr/>
      </dsp:nvSpPr>
      <dsp:spPr>
        <a:xfrm>
          <a:off x="2919613" y="2093823"/>
          <a:ext cx="2551335" cy="98481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72BE07-5368-481E-9B08-E5EA573A2F06}">
      <dsp:nvSpPr>
        <dsp:cNvPr id="0" name=""/>
        <dsp:cNvSpPr/>
      </dsp:nvSpPr>
      <dsp:spPr>
        <a:xfrm>
          <a:off x="3522344" y="2586113"/>
          <a:ext cx="2154461" cy="9848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EMP TF considers “External Scan”</a:t>
          </a:r>
        </a:p>
      </dsp:txBody>
      <dsp:txXfrm>
        <a:off x="3551188" y="2614957"/>
        <a:ext cx="2096773" cy="927127"/>
      </dsp:txXfrm>
    </dsp:sp>
    <dsp:sp modelId="{95A15CF2-9509-4345-B27A-F0176C2A29DB}">
      <dsp:nvSpPr>
        <dsp:cNvPr id="0" name=""/>
        <dsp:cNvSpPr/>
      </dsp:nvSpPr>
      <dsp:spPr>
        <a:xfrm>
          <a:off x="5833805" y="2093823"/>
          <a:ext cx="2551335" cy="98481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F12D80-2D43-4688-AB7D-CA8D1E0A1964}">
      <dsp:nvSpPr>
        <dsp:cNvPr id="0" name=""/>
        <dsp:cNvSpPr/>
      </dsp:nvSpPr>
      <dsp:spPr>
        <a:xfrm>
          <a:off x="6456982" y="2614416"/>
          <a:ext cx="2154461" cy="9848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College Councils provide input on challenges and opportunities</a:t>
          </a:r>
        </a:p>
      </dsp:txBody>
      <dsp:txXfrm>
        <a:off x="6485826" y="2643260"/>
        <a:ext cx="2096773" cy="927127"/>
      </dsp:txXfrm>
    </dsp:sp>
    <dsp:sp modelId="{E50352E7-CD5D-4E06-B393-32A305A7BD09}">
      <dsp:nvSpPr>
        <dsp:cNvPr id="0" name=""/>
        <dsp:cNvSpPr/>
      </dsp:nvSpPr>
      <dsp:spPr>
        <a:xfrm>
          <a:off x="8747997" y="2093823"/>
          <a:ext cx="2551335" cy="98481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B01204-0281-4611-94EC-EC5A6763AADA}">
      <dsp:nvSpPr>
        <dsp:cNvPr id="0" name=""/>
        <dsp:cNvSpPr/>
      </dsp:nvSpPr>
      <dsp:spPr>
        <a:xfrm>
          <a:off x="9433774" y="2606656"/>
          <a:ext cx="2154461" cy="9848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Town Hall</a:t>
          </a:r>
        </a:p>
      </dsp:txBody>
      <dsp:txXfrm>
        <a:off x="9462618" y="2635500"/>
        <a:ext cx="2096773" cy="9271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31ABB9-A0CC-44AF-9D91-ABC7722708F9}">
      <dsp:nvSpPr>
        <dsp:cNvPr id="0" name=""/>
        <dsp:cNvSpPr/>
      </dsp:nvSpPr>
      <dsp:spPr>
        <a:xfrm>
          <a:off x="5420" y="2093823"/>
          <a:ext cx="2551335" cy="98481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50C308-0359-4823-A719-6822CFD198D9}">
      <dsp:nvSpPr>
        <dsp:cNvPr id="0" name=""/>
        <dsp:cNvSpPr/>
      </dsp:nvSpPr>
      <dsp:spPr>
        <a:xfrm>
          <a:off x="642127" y="2614416"/>
          <a:ext cx="2154461" cy="9848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EMP Retreat:  Set goals and new strategies</a:t>
          </a:r>
        </a:p>
      </dsp:txBody>
      <dsp:txXfrm>
        <a:off x="670971" y="2643260"/>
        <a:ext cx="2096773" cy="927127"/>
      </dsp:txXfrm>
    </dsp:sp>
    <dsp:sp modelId="{A2AFE52F-60EA-4AA3-B5C9-9FB5E9B4AE1D}">
      <dsp:nvSpPr>
        <dsp:cNvPr id="0" name=""/>
        <dsp:cNvSpPr/>
      </dsp:nvSpPr>
      <dsp:spPr>
        <a:xfrm>
          <a:off x="2919613" y="2093823"/>
          <a:ext cx="2551335" cy="98481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72BE07-5368-481E-9B08-E5EA573A2F06}">
      <dsp:nvSpPr>
        <dsp:cNvPr id="0" name=""/>
        <dsp:cNvSpPr/>
      </dsp:nvSpPr>
      <dsp:spPr>
        <a:xfrm>
          <a:off x="3522344" y="2586113"/>
          <a:ext cx="2154461" cy="9848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Campus constituents provide input on draft EMP</a:t>
          </a:r>
        </a:p>
      </dsp:txBody>
      <dsp:txXfrm>
        <a:off x="3551188" y="2614957"/>
        <a:ext cx="2096773" cy="927127"/>
      </dsp:txXfrm>
    </dsp:sp>
    <dsp:sp modelId="{95A15CF2-9509-4345-B27A-F0176C2A29DB}">
      <dsp:nvSpPr>
        <dsp:cNvPr id="0" name=""/>
        <dsp:cNvSpPr/>
      </dsp:nvSpPr>
      <dsp:spPr>
        <a:xfrm>
          <a:off x="5833805" y="2093823"/>
          <a:ext cx="2551335" cy="98481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F12D80-2D43-4688-AB7D-CA8D1E0A1964}">
      <dsp:nvSpPr>
        <dsp:cNvPr id="0" name=""/>
        <dsp:cNvSpPr/>
      </dsp:nvSpPr>
      <dsp:spPr>
        <a:xfrm>
          <a:off x="6456982" y="2614416"/>
          <a:ext cx="2154461" cy="9848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PBC considers draft EMP</a:t>
          </a:r>
        </a:p>
      </dsp:txBody>
      <dsp:txXfrm>
        <a:off x="6485826" y="2643260"/>
        <a:ext cx="2096773" cy="927127"/>
      </dsp:txXfrm>
    </dsp:sp>
    <dsp:sp modelId="{E50352E7-CD5D-4E06-B393-32A305A7BD09}">
      <dsp:nvSpPr>
        <dsp:cNvPr id="0" name=""/>
        <dsp:cNvSpPr/>
      </dsp:nvSpPr>
      <dsp:spPr>
        <a:xfrm>
          <a:off x="8747997" y="2093823"/>
          <a:ext cx="2551335" cy="98481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B01204-0281-4611-94EC-EC5A6763AADA}">
      <dsp:nvSpPr>
        <dsp:cNvPr id="0" name=""/>
        <dsp:cNvSpPr/>
      </dsp:nvSpPr>
      <dsp:spPr>
        <a:xfrm>
          <a:off x="9433774" y="2606656"/>
          <a:ext cx="2154461" cy="9848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PBC adopts new EMP for 2022-27</a:t>
          </a:r>
        </a:p>
      </dsp:txBody>
      <dsp:txXfrm>
        <a:off x="9462618" y="2635500"/>
        <a:ext cx="2096773" cy="927127"/>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44325-7D80-4E5B-BC82-C4D46A7910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13704E-DA1A-41B7-B441-08DB4E4AFE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A159FA8-A180-4661-9897-FAC36B463FA6}"/>
              </a:ext>
            </a:extLst>
          </p:cNvPr>
          <p:cNvSpPr>
            <a:spLocks noGrp="1"/>
          </p:cNvSpPr>
          <p:nvPr>
            <p:ph type="dt" sz="half" idx="10"/>
          </p:nvPr>
        </p:nvSpPr>
        <p:spPr/>
        <p:txBody>
          <a:bodyPr/>
          <a:lstStyle/>
          <a:p>
            <a:fld id="{4B7A9802-C1A2-4F36-8575-C326A3A2904C}" type="datetimeFigureOut">
              <a:rPr lang="en-US" smtClean="0"/>
              <a:t>9/28/2021</a:t>
            </a:fld>
            <a:endParaRPr lang="en-US"/>
          </a:p>
        </p:txBody>
      </p:sp>
      <p:sp>
        <p:nvSpPr>
          <p:cNvPr id="5" name="Footer Placeholder 4">
            <a:extLst>
              <a:ext uri="{FF2B5EF4-FFF2-40B4-BE49-F238E27FC236}">
                <a16:creationId xmlns:a16="http://schemas.microsoft.com/office/drawing/2014/main" id="{219F10A2-8045-46CE-9799-3B328AB63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C57F9B-FE7F-4CA2-8700-0A7708613479}"/>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3860986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E685C-C554-472C-A3C1-7033832023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D7312-A5FD-4F46-836A-D0FDC0FBA4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E40265-E1C9-420F-8CFE-709DE84A82EF}"/>
              </a:ext>
            </a:extLst>
          </p:cNvPr>
          <p:cNvSpPr>
            <a:spLocks noGrp="1"/>
          </p:cNvSpPr>
          <p:nvPr>
            <p:ph type="dt" sz="half" idx="10"/>
          </p:nvPr>
        </p:nvSpPr>
        <p:spPr/>
        <p:txBody>
          <a:bodyPr/>
          <a:lstStyle/>
          <a:p>
            <a:fld id="{4B7A9802-C1A2-4F36-8575-C326A3A2904C}" type="datetimeFigureOut">
              <a:rPr lang="en-US" smtClean="0"/>
              <a:t>9/28/2021</a:t>
            </a:fld>
            <a:endParaRPr lang="en-US"/>
          </a:p>
        </p:txBody>
      </p:sp>
      <p:sp>
        <p:nvSpPr>
          <p:cNvPr id="5" name="Footer Placeholder 4">
            <a:extLst>
              <a:ext uri="{FF2B5EF4-FFF2-40B4-BE49-F238E27FC236}">
                <a16:creationId xmlns:a16="http://schemas.microsoft.com/office/drawing/2014/main" id="{56370E8F-C6AC-4439-B5A5-BE169505E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0428EF-74A1-49FA-AE65-4BB185C3BE7A}"/>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1098938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3FD889-4639-4588-9EF1-F741636CD9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D24889-F994-4812-92B1-CA57D0C384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5A6149-A64D-45DF-9917-3BB2C4ADBCBC}"/>
              </a:ext>
            </a:extLst>
          </p:cNvPr>
          <p:cNvSpPr>
            <a:spLocks noGrp="1"/>
          </p:cNvSpPr>
          <p:nvPr>
            <p:ph type="dt" sz="half" idx="10"/>
          </p:nvPr>
        </p:nvSpPr>
        <p:spPr/>
        <p:txBody>
          <a:bodyPr/>
          <a:lstStyle/>
          <a:p>
            <a:fld id="{4B7A9802-C1A2-4F36-8575-C326A3A2904C}" type="datetimeFigureOut">
              <a:rPr lang="en-US" smtClean="0"/>
              <a:t>9/28/2021</a:t>
            </a:fld>
            <a:endParaRPr lang="en-US"/>
          </a:p>
        </p:txBody>
      </p:sp>
      <p:sp>
        <p:nvSpPr>
          <p:cNvPr id="5" name="Footer Placeholder 4">
            <a:extLst>
              <a:ext uri="{FF2B5EF4-FFF2-40B4-BE49-F238E27FC236}">
                <a16:creationId xmlns:a16="http://schemas.microsoft.com/office/drawing/2014/main" id="{DB356D83-D131-4222-BC12-AC14C5498A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4408C4-8853-466A-8A72-A2F3099CC173}"/>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2723850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E90FF-4BAA-4DC7-B838-E422DF68A9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D4F4BE-D603-4EAD-9619-701EF797B2D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09FC73-C495-487C-8CA6-29076A8E1B33}"/>
              </a:ext>
            </a:extLst>
          </p:cNvPr>
          <p:cNvSpPr>
            <a:spLocks noGrp="1"/>
          </p:cNvSpPr>
          <p:nvPr>
            <p:ph type="dt" sz="half" idx="10"/>
          </p:nvPr>
        </p:nvSpPr>
        <p:spPr/>
        <p:txBody>
          <a:bodyPr/>
          <a:lstStyle/>
          <a:p>
            <a:fld id="{4B7A9802-C1A2-4F36-8575-C326A3A2904C}" type="datetimeFigureOut">
              <a:rPr lang="en-US" smtClean="0"/>
              <a:t>9/28/2021</a:t>
            </a:fld>
            <a:endParaRPr lang="en-US"/>
          </a:p>
        </p:txBody>
      </p:sp>
      <p:sp>
        <p:nvSpPr>
          <p:cNvPr id="5" name="Footer Placeholder 4">
            <a:extLst>
              <a:ext uri="{FF2B5EF4-FFF2-40B4-BE49-F238E27FC236}">
                <a16:creationId xmlns:a16="http://schemas.microsoft.com/office/drawing/2014/main" id="{3CB128CE-AF61-4616-930D-CEDF22B063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84EF8-1E0E-49F3-935E-FCE29A268783}"/>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215208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A281E-38CD-4E8C-B5EE-0CE36E88CC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EAA75F-66E4-4C85-8586-D1B2C095D7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5F3A030-7256-42BF-8F06-FB17CE15E155}"/>
              </a:ext>
            </a:extLst>
          </p:cNvPr>
          <p:cNvSpPr>
            <a:spLocks noGrp="1"/>
          </p:cNvSpPr>
          <p:nvPr>
            <p:ph type="dt" sz="half" idx="10"/>
          </p:nvPr>
        </p:nvSpPr>
        <p:spPr/>
        <p:txBody>
          <a:bodyPr/>
          <a:lstStyle/>
          <a:p>
            <a:fld id="{4B7A9802-C1A2-4F36-8575-C326A3A2904C}" type="datetimeFigureOut">
              <a:rPr lang="en-US" smtClean="0"/>
              <a:t>9/28/2021</a:t>
            </a:fld>
            <a:endParaRPr lang="en-US"/>
          </a:p>
        </p:txBody>
      </p:sp>
      <p:sp>
        <p:nvSpPr>
          <p:cNvPr id="5" name="Footer Placeholder 4">
            <a:extLst>
              <a:ext uri="{FF2B5EF4-FFF2-40B4-BE49-F238E27FC236}">
                <a16:creationId xmlns:a16="http://schemas.microsoft.com/office/drawing/2014/main" id="{04DC8B68-6D09-4093-8C3D-41237F2F0A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4EB055-5086-4577-95D4-11D307D21494}"/>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1453035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25DD4-0AE5-40D4-8566-99D7443764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B0CC2D-275A-417A-AEDC-7EDDE3DD06C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C17C5E-C1E7-4E91-9270-5C134AD1E84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053E0C-4467-4931-9ED3-E6B4990585F4}"/>
              </a:ext>
            </a:extLst>
          </p:cNvPr>
          <p:cNvSpPr>
            <a:spLocks noGrp="1"/>
          </p:cNvSpPr>
          <p:nvPr>
            <p:ph type="dt" sz="half" idx="10"/>
          </p:nvPr>
        </p:nvSpPr>
        <p:spPr/>
        <p:txBody>
          <a:bodyPr/>
          <a:lstStyle/>
          <a:p>
            <a:fld id="{4B7A9802-C1A2-4F36-8575-C326A3A2904C}" type="datetimeFigureOut">
              <a:rPr lang="en-US" smtClean="0"/>
              <a:t>9/28/2021</a:t>
            </a:fld>
            <a:endParaRPr lang="en-US"/>
          </a:p>
        </p:txBody>
      </p:sp>
      <p:sp>
        <p:nvSpPr>
          <p:cNvPr id="6" name="Footer Placeholder 5">
            <a:extLst>
              <a:ext uri="{FF2B5EF4-FFF2-40B4-BE49-F238E27FC236}">
                <a16:creationId xmlns:a16="http://schemas.microsoft.com/office/drawing/2014/main" id="{39F08781-CC8C-43B0-B3CB-A3EDAAA3C0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1E39E1-1EC7-4C8D-8D22-0B915D30949F}"/>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247544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B53A8-B45D-40A4-AA01-13752DF231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1C52AE-DC1D-452A-9EAE-3D7D63EE08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6DE67CF-D2F2-4FE5-AD81-FF5CAB3113A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09200C-9D77-49A2-A728-45761BB68F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99A3262-7381-476B-B0FC-81E692CB153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748C3E-3DA7-426A-9D42-CC8330E63F70}"/>
              </a:ext>
            </a:extLst>
          </p:cNvPr>
          <p:cNvSpPr>
            <a:spLocks noGrp="1"/>
          </p:cNvSpPr>
          <p:nvPr>
            <p:ph type="dt" sz="half" idx="10"/>
          </p:nvPr>
        </p:nvSpPr>
        <p:spPr/>
        <p:txBody>
          <a:bodyPr/>
          <a:lstStyle/>
          <a:p>
            <a:fld id="{4B7A9802-C1A2-4F36-8575-C326A3A2904C}" type="datetimeFigureOut">
              <a:rPr lang="en-US" smtClean="0"/>
              <a:t>9/28/2021</a:t>
            </a:fld>
            <a:endParaRPr lang="en-US"/>
          </a:p>
        </p:txBody>
      </p:sp>
      <p:sp>
        <p:nvSpPr>
          <p:cNvPr id="8" name="Footer Placeholder 7">
            <a:extLst>
              <a:ext uri="{FF2B5EF4-FFF2-40B4-BE49-F238E27FC236}">
                <a16:creationId xmlns:a16="http://schemas.microsoft.com/office/drawing/2014/main" id="{BEA03E33-D5F2-44F5-9626-C3B343D3FA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EFAD92-1EA0-42E2-9D6D-6110B5DAD6BD}"/>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414318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EF769-2BCA-495A-BA1C-7B72B2A840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E8BA97-A97A-4CBA-A6B4-3EDD620DBD8D}"/>
              </a:ext>
            </a:extLst>
          </p:cNvPr>
          <p:cNvSpPr>
            <a:spLocks noGrp="1"/>
          </p:cNvSpPr>
          <p:nvPr>
            <p:ph type="dt" sz="half" idx="10"/>
          </p:nvPr>
        </p:nvSpPr>
        <p:spPr/>
        <p:txBody>
          <a:bodyPr/>
          <a:lstStyle/>
          <a:p>
            <a:fld id="{4B7A9802-C1A2-4F36-8575-C326A3A2904C}" type="datetimeFigureOut">
              <a:rPr lang="en-US" smtClean="0"/>
              <a:t>9/28/2021</a:t>
            </a:fld>
            <a:endParaRPr lang="en-US"/>
          </a:p>
        </p:txBody>
      </p:sp>
      <p:sp>
        <p:nvSpPr>
          <p:cNvPr id="4" name="Footer Placeholder 3">
            <a:extLst>
              <a:ext uri="{FF2B5EF4-FFF2-40B4-BE49-F238E27FC236}">
                <a16:creationId xmlns:a16="http://schemas.microsoft.com/office/drawing/2014/main" id="{43024867-80AA-4AA4-8018-E1BFC5FDE5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3DE36B-263D-407E-99F7-5522A29FC766}"/>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2277088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661B94-FE09-4A10-BE7C-706C00516F9B}"/>
              </a:ext>
            </a:extLst>
          </p:cNvPr>
          <p:cNvSpPr>
            <a:spLocks noGrp="1"/>
          </p:cNvSpPr>
          <p:nvPr>
            <p:ph type="dt" sz="half" idx="10"/>
          </p:nvPr>
        </p:nvSpPr>
        <p:spPr/>
        <p:txBody>
          <a:bodyPr/>
          <a:lstStyle/>
          <a:p>
            <a:fld id="{4B7A9802-C1A2-4F36-8575-C326A3A2904C}" type="datetimeFigureOut">
              <a:rPr lang="en-US" smtClean="0"/>
              <a:t>9/28/2021</a:t>
            </a:fld>
            <a:endParaRPr lang="en-US"/>
          </a:p>
        </p:txBody>
      </p:sp>
      <p:sp>
        <p:nvSpPr>
          <p:cNvPr id="3" name="Footer Placeholder 2">
            <a:extLst>
              <a:ext uri="{FF2B5EF4-FFF2-40B4-BE49-F238E27FC236}">
                <a16:creationId xmlns:a16="http://schemas.microsoft.com/office/drawing/2014/main" id="{059403AB-5130-4109-9F29-3E38BE802C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EDD6D5-CA35-4A0B-BAE6-CAA52BB6C125}"/>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3985301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41BC4-929C-49F5-8EBC-837159989B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00988F-E287-47AC-B341-7B91296E80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9D9FD9-C705-43D1-9D21-C163EF5DAC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FB10E3-DF1F-4454-A3AC-F50E03417E68}"/>
              </a:ext>
            </a:extLst>
          </p:cNvPr>
          <p:cNvSpPr>
            <a:spLocks noGrp="1"/>
          </p:cNvSpPr>
          <p:nvPr>
            <p:ph type="dt" sz="half" idx="10"/>
          </p:nvPr>
        </p:nvSpPr>
        <p:spPr/>
        <p:txBody>
          <a:bodyPr/>
          <a:lstStyle/>
          <a:p>
            <a:fld id="{4B7A9802-C1A2-4F36-8575-C326A3A2904C}" type="datetimeFigureOut">
              <a:rPr lang="en-US" smtClean="0"/>
              <a:t>9/28/2021</a:t>
            </a:fld>
            <a:endParaRPr lang="en-US"/>
          </a:p>
        </p:txBody>
      </p:sp>
      <p:sp>
        <p:nvSpPr>
          <p:cNvPr id="6" name="Footer Placeholder 5">
            <a:extLst>
              <a:ext uri="{FF2B5EF4-FFF2-40B4-BE49-F238E27FC236}">
                <a16:creationId xmlns:a16="http://schemas.microsoft.com/office/drawing/2014/main" id="{1AF9D7BC-AA40-47A4-AA09-16F8018527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D56370-AC72-45FA-A3C7-239A600DAE53}"/>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1103340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2DE35-2D22-4EAF-91D8-69D79FC371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8F4325-9692-4076-AC61-BDEDA5FD31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B10C92-8171-43B6-8A00-AE9976F5F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97F6F5-D426-46FD-9B50-8B7C1353FA0F}"/>
              </a:ext>
            </a:extLst>
          </p:cNvPr>
          <p:cNvSpPr>
            <a:spLocks noGrp="1"/>
          </p:cNvSpPr>
          <p:nvPr>
            <p:ph type="dt" sz="half" idx="10"/>
          </p:nvPr>
        </p:nvSpPr>
        <p:spPr/>
        <p:txBody>
          <a:bodyPr/>
          <a:lstStyle/>
          <a:p>
            <a:fld id="{4B7A9802-C1A2-4F36-8575-C326A3A2904C}" type="datetimeFigureOut">
              <a:rPr lang="en-US" smtClean="0"/>
              <a:t>9/28/2021</a:t>
            </a:fld>
            <a:endParaRPr lang="en-US"/>
          </a:p>
        </p:txBody>
      </p:sp>
      <p:sp>
        <p:nvSpPr>
          <p:cNvPr id="6" name="Footer Placeholder 5">
            <a:extLst>
              <a:ext uri="{FF2B5EF4-FFF2-40B4-BE49-F238E27FC236}">
                <a16:creationId xmlns:a16="http://schemas.microsoft.com/office/drawing/2014/main" id="{D05CC382-48F3-4004-8866-00D331755A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957A74-0513-4F52-86F2-1EB54BD5E128}"/>
              </a:ext>
            </a:extLst>
          </p:cNvPr>
          <p:cNvSpPr>
            <a:spLocks noGrp="1"/>
          </p:cNvSpPr>
          <p:nvPr>
            <p:ph type="sldNum" sz="quarter" idx="12"/>
          </p:nvPr>
        </p:nvSpPr>
        <p:spPr/>
        <p:txBody>
          <a:bodyPr/>
          <a:lstStyle/>
          <a:p>
            <a:fld id="{6AA6EC86-71A3-496D-812C-3F7BC64B01F3}" type="slidenum">
              <a:rPr lang="en-US" smtClean="0"/>
              <a:t>‹#›</a:t>
            </a:fld>
            <a:endParaRPr lang="en-US"/>
          </a:p>
        </p:txBody>
      </p:sp>
    </p:spTree>
    <p:extLst>
      <p:ext uri="{BB962C8B-B14F-4D97-AF65-F5344CB8AC3E}">
        <p14:creationId xmlns:p14="http://schemas.microsoft.com/office/powerpoint/2010/main" val="725928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5A0CAF-AE61-4E3E-ACDC-9F47569F20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92E418-E314-4AF0-B1FD-66BFAC09F6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3F7500-F92C-41A1-959B-E7D237D69D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7A9802-C1A2-4F36-8575-C326A3A2904C}" type="datetimeFigureOut">
              <a:rPr lang="en-US" smtClean="0"/>
              <a:t>9/28/2021</a:t>
            </a:fld>
            <a:endParaRPr lang="en-US"/>
          </a:p>
        </p:txBody>
      </p:sp>
      <p:sp>
        <p:nvSpPr>
          <p:cNvPr id="5" name="Footer Placeholder 4">
            <a:extLst>
              <a:ext uri="{FF2B5EF4-FFF2-40B4-BE49-F238E27FC236}">
                <a16:creationId xmlns:a16="http://schemas.microsoft.com/office/drawing/2014/main" id="{23D341CA-BC1C-4346-AF65-484B5ADF79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06ADA4-03FE-4526-9630-ABB8B6C4C5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A6EC86-71A3-496D-812C-3F7BC64B01F3}" type="slidenum">
              <a:rPr lang="en-US" smtClean="0"/>
              <a:t>‹#›</a:t>
            </a:fld>
            <a:endParaRPr lang="en-US"/>
          </a:p>
        </p:txBody>
      </p:sp>
    </p:spTree>
    <p:extLst>
      <p:ext uri="{BB962C8B-B14F-4D97-AF65-F5344CB8AC3E}">
        <p14:creationId xmlns:p14="http://schemas.microsoft.com/office/powerpoint/2010/main" val="2898386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anadacollege.edu/emp/September_1_2021_EMP_Taskforce_Meeting_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1309" y="1752867"/>
            <a:ext cx="10943925" cy="2387600"/>
          </a:xfrm>
        </p:spPr>
        <p:txBody>
          <a:bodyPr>
            <a:normAutofit/>
          </a:bodyPr>
          <a:lstStyle/>
          <a:p>
            <a:r>
              <a:rPr lang="en-US" sz="5400" b="1" dirty="0">
                <a:solidFill>
                  <a:srgbClr val="006342"/>
                </a:solidFill>
              </a:rPr>
              <a:t>Educational Master Planning</a:t>
            </a:r>
            <a:br>
              <a:rPr lang="en-US" sz="5400" b="1" dirty="0">
                <a:solidFill>
                  <a:srgbClr val="006342"/>
                </a:solidFill>
              </a:rPr>
            </a:br>
            <a:r>
              <a:rPr lang="en-US" sz="5400" b="1" dirty="0">
                <a:solidFill>
                  <a:srgbClr val="006342"/>
                </a:solidFill>
              </a:rPr>
              <a:t>Task Force Meeting #4</a:t>
            </a:r>
          </a:p>
        </p:txBody>
      </p:sp>
      <p:sp>
        <p:nvSpPr>
          <p:cNvPr id="3" name="Subtitle 2"/>
          <p:cNvSpPr>
            <a:spLocks noGrp="1"/>
          </p:cNvSpPr>
          <p:nvPr>
            <p:ph type="subTitle" idx="1"/>
          </p:nvPr>
        </p:nvSpPr>
        <p:spPr>
          <a:xfrm>
            <a:off x="1076092" y="4661481"/>
            <a:ext cx="10052824" cy="1655762"/>
          </a:xfrm>
        </p:spPr>
        <p:txBody>
          <a:bodyPr>
            <a:normAutofit/>
          </a:bodyPr>
          <a:lstStyle/>
          <a:p>
            <a:r>
              <a:rPr lang="en-US" dirty="0"/>
              <a:t>September 29, 2021</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0266" y="619234"/>
            <a:ext cx="2524477" cy="1133633"/>
          </a:xfrm>
          <a:prstGeom prst="rect">
            <a:avLst/>
          </a:prstGeom>
        </p:spPr>
      </p:pic>
    </p:spTree>
    <p:extLst>
      <p:ext uri="{BB962C8B-B14F-4D97-AF65-F5344CB8AC3E}">
        <p14:creationId xmlns:p14="http://schemas.microsoft.com/office/powerpoint/2010/main" val="308360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9781"/>
          </a:xfrm>
        </p:spPr>
        <p:txBody>
          <a:bodyPr/>
          <a:lstStyle/>
          <a:p>
            <a:r>
              <a:rPr lang="en-US" dirty="0"/>
              <a:t>Cañada Values:</a:t>
            </a:r>
          </a:p>
        </p:txBody>
      </p:sp>
      <p:sp>
        <p:nvSpPr>
          <p:cNvPr id="3" name="Content Placeholder 2"/>
          <p:cNvSpPr>
            <a:spLocks noGrp="1"/>
          </p:cNvSpPr>
          <p:nvPr>
            <p:ph idx="1"/>
          </p:nvPr>
        </p:nvSpPr>
        <p:spPr>
          <a:xfrm>
            <a:off x="838200" y="1528167"/>
            <a:ext cx="10663410" cy="4351338"/>
          </a:xfrm>
        </p:spPr>
        <p:txBody>
          <a:bodyPr>
            <a:noAutofit/>
          </a:bodyPr>
          <a:lstStyle/>
          <a:p>
            <a:r>
              <a:rPr lang="en-US" sz="2000" dirty="0"/>
              <a:t>Transforming Lives</a:t>
            </a:r>
          </a:p>
          <a:p>
            <a:r>
              <a:rPr lang="en-US" sz="2000" dirty="0"/>
              <a:t>High Academic Standards</a:t>
            </a:r>
          </a:p>
          <a:p>
            <a:r>
              <a:rPr lang="en-US" sz="2000" dirty="0"/>
              <a:t>Diverse and Inclusive Environment</a:t>
            </a:r>
          </a:p>
          <a:p>
            <a:r>
              <a:rPr lang="en-US" sz="2000" dirty="0"/>
              <a:t>Student Success in Achieving Educational Goals</a:t>
            </a:r>
          </a:p>
          <a:p>
            <a:r>
              <a:rPr lang="en-US" sz="2000" dirty="0"/>
              <a:t>Community, Education, and Industry Partnerships</a:t>
            </a:r>
          </a:p>
          <a:p>
            <a:r>
              <a:rPr lang="en-US" sz="2000" dirty="0"/>
              <a:t>Communication and Collaboration</a:t>
            </a:r>
          </a:p>
          <a:p>
            <a:r>
              <a:rPr lang="en-US" sz="2000" dirty="0"/>
              <a:t>Engaging Student Life</a:t>
            </a:r>
          </a:p>
          <a:p>
            <a:r>
              <a:rPr lang="en-US" sz="2000" dirty="0"/>
              <a:t>Accountability</a:t>
            </a:r>
          </a:p>
          <a:p>
            <a:r>
              <a:rPr lang="en-US" sz="2000" dirty="0"/>
              <a:t>Sustainability</a:t>
            </a:r>
          </a:p>
          <a:p>
            <a:r>
              <a:rPr lang="en-US" sz="2000" dirty="0"/>
              <a:t>Transparency</a:t>
            </a:r>
          </a:p>
        </p:txBody>
      </p:sp>
    </p:spTree>
    <p:extLst>
      <p:ext uri="{BB962C8B-B14F-4D97-AF65-F5344CB8AC3E}">
        <p14:creationId xmlns:p14="http://schemas.microsoft.com/office/powerpoint/2010/main" val="3180847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Skyline Values Statement:</a:t>
            </a:r>
          </a:p>
        </p:txBody>
      </p:sp>
      <p:sp>
        <p:nvSpPr>
          <p:cNvPr id="3" name="Content Placeholder 2"/>
          <p:cNvSpPr>
            <a:spLocks noGrp="1"/>
          </p:cNvSpPr>
          <p:nvPr>
            <p:ph idx="1"/>
          </p:nvPr>
        </p:nvSpPr>
        <p:spPr>
          <a:xfrm>
            <a:off x="838200" y="1399142"/>
            <a:ext cx="10515600" cy="5458858"/>
          </a:xfrm>
        </p:spPr>
        <p:txBody>
          <a:bodyPr>
            <a:normAutofit fontScale="47500" lnSpcReduction="20000"/>
          </a:bodyPr>
          <a:lstStyle/>
          <a:p>
            <a:pPr marL="0" indent="0">
              <a:buNone/>
            </a:pPr>
            <a:r>
              <a:rPr lang="en-US" sz="6000" b="1" dirty="0"/>
              <a:t>Education is the foundation of our democratic society.</a:t>
            </a:r>
          </a:p>
          <a:p>
            <a:r>
              <a:rPr lang="en-US" dirty="0"/>
              <a:t>Thus:</a:t>
            </a:r>
          </a:p>
          <a:p>
            <a:r>
              <a:rPr lang="en-US" b="1" dirty="0"/>
              <a:t>Social Justice: </a:t>
            </a:r>
            <a:r>
              <a:rPr lang="en-US" dirty="0"/>
              <a:t>We are committed to a comprehensive diversity framework that promotes social justice throughout all policies, procedures, and practices of the College.</a:t>
            </a:r>
          </a:p>
          <a:p>
            <a:r>
              <a:rPr lang="en-US" b="1" dirty="0"/>
              <a:t>Campus Climate: </a:t>
            </a:r>
            <a:r>
              <a:rPr lang="en-US" dirty="0"/>
              <a:t>We value a campus-wide climate that reflects a ‘students first philosophy' with mutual respect between all constituencies and appreciation for diversity. Both instruction and student services are dedicated to providing every student with an avenue to success.</a:t>
            </a:r>
          </a:p>
          <a:p>
            <a:r>
              <a:rPr lang="en-US" b="1" dirty="0"/>
              <a:t>Open Access: </a:t>
            </a:r>
            <a:r>
              <a:rPr lang="en-US" dirty="0"/>
              <a:t>We are committed to the availability of quality educational programs and services for every member of our community regardless of level of preparedness, socioeconomic status, gender, gender expression, sexual orientation, cultural, religious, or ethnic background, or disability status. We are committed to providing students with open access to programs and responsive student services both in person and online that enable them to advance steadily toward their goals.</a:t>
            </a:r>
          </a:p>
          <a:p>
            <a:r>
              <a:rPr lang="en-US" b="1" dirty="0"/>
              <a:t>Student Success and Equity: </a:t>
            </a:r>
            <a:r>
              <a:rPr lang="en-US" dirty="0"/>
              <a:t>We value students’ success in achieving their goals, on time, and strengthening their voices as they transform their lives through their educational experience. We aim to identify and address equity gaps through evidence-based research to ensure that each student has the opportunity to succeed.</a:t>
            </a:r>
          </a:p>
          <a:p>
            <a:r>
              <a:rPr lang="en-US" b="1" dirty="0"/>
              <a:t>Academic Excellence: </a:t>
            </a:r>
            <a:r>
              <a:rPr lang="en-US" dirty="0"/>
              <a:t>We value excellence in all aspects of our mission as a comprehensive community college offering preparation for transfer to a baccalaureate institution, workforce and economic development through career technical education programs and certificates, Associate of Arts and Associate of Science degrees, a Baccalaureate Degree, basic skills development, and lifelong learning. We are committed to academic rigor and quality with relevant, recent, and evolving curricula and well-equipped programs that include new and emerging areas of study. We are dedicated to an educational climate that values creativity, innovation and freedom of intellectual exploration, discovery, thought, and exchange of ideas.</a:t>
            </a:r>
          </a:p>
          <a:p>
            <a:r>
              <a:rPr lang="en-US" b="1" dirty="0"/>
              <a:t>Community Partnership: </a:t>
            </a:r>
            <a:r>
              <a:rPr lang="en-US" dirty="0"/>
              <a:t>We value a deep engagement with the community we serve through collaborating with local school districts, industry, non-profits, government and the arts. Valuing our role as an academic and cultural center, we are dedicated to meeting the needs of the labor market and community.</a:t>
            </a:r>
          </a:p>
          <a:p>
            <a:r>
              <a:rPr lang="en-US" b="1" dirty="0"/>
              <a:t>Participatory Governance: </a:t>
            </a:r>
            <a:r>
              <a:rPr lang="en-US" dirty="0"/>
              <a:t>We value just, fair, inclusive, and well understood, transparent governance processes based upon open and honest communication.</a:t>
            </a:r>
          </a:p>
          <a:p>
            <a:r>
              <a:rPr lang="en-US" b="1" dirty="0"/>
              <a:t>Sustainability: </a:t>
            </a:r>
            <a:r>
              <a:rPr lang="en-US" dirty="0"/>
              <a:t>We value an institutional culture that is committed to environmental sustainability and justice. We are committed to the tenet of sustainability, “To meet present needs without compromising the ability of future generations to meet their needs.”</a:t>
            </a:r>
          </a:p>
          <a:p>
            <a:endParaRPr lang="en-US" dirty="0"/>
          </a:p>
        </p:txBody>
      </p:sp>
    </p:spTree>
    <p:extLst>
      <p:ext uri="{BB962C8B-B14F-4D97-AF65-F5344CB8AC3E}">
        <p14:creationId xmlns:p14="http://schemas.microsoft.com/office/powerpoint/2010/main" val="3520871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CSM Values Statement:</a:t>
            </a:r>
          </a:p>
        </p:txBody>
      </p:sp>
      <p:sp>
        <p:nvSpPr>
          <p:cNvPr id="4" name="Content Placeholder 3"/>
          <p:cNvSpPr>
            <a:spLocks noGrp="1"/>
          </p:cNvSpPr>
          <p:nvPr>
            <p:ph idx="1"/>
          </p:nvPr>
        </p:nvSpPr>
        <p:spPr>
          <a:xfrm>
            <a:off x="838200" y="1825625"/>
            <a:ext cx="10515600" cy="4286302"/>
          </a:xfrm>
          <a:prstGeom prst="rect">
            <a:avLst/>
          </a:prstGeom>
        </p:spPr>
        <p:txBody>
          <a:bodyPr wrap="square">
            <a:spAutoFit/>
          </a:bodyPr>
          <a:lstStyle/>
          <a:p>
            <a:pPr marL="0" indent="0">
              <a:buNone/>
            </a:pPr>
            <a:r>
              <a:rPr lang="en-US" sz="1400" b="1" dirty="0"/>
              <a:t>Equity</a:t>
            </a:r>
          </a:p>
          <a:p>
            <a:pPr marL="0" indent="0">
              <a:buNone/>
            </a:pPr>
            <a:r>
              <a:rPr lang="en-US" sz="1400" dirty="0"/>
              <a:t>As a Hispanic Serving Institution, we are committed to creating a socially just campus climate wherein everybody is welcome and celebrated, and wherein everybody is an integral part of the campus. We believe that all students are entitled to a safe learning environment that celebrates their intersectional identities, fosters their agency, and develops their capacity for self-advocacy.</a:t>
            </a:r>
          </a:p>
          <a:p>
            <a:pPr marL="0" indent="0">
              <a:buNone/>
            </a:pPr>
            <a:r>
              <a:rPr lang="en-US" sz="1400" b="1" dirty="0"/>
              <a:t>Academics</a:t>
            </a:r>
          </a:p>
          <a:p>
            <a:pPr marL="0" indent="0">
              <a:buNone/>
            </a:pPr>
            <a:r>
              <a:rPr lang="en-US" sz="1400" dirty="0"/>
              <a:t>CSM takes great pride in its commitment to academic excellence. Our goal is to facilitate engaged, informed leadership and successful, satisfying careers for our students. We see our campus as a vibrant hub of intellectual rigor and relevance. As such, we embrace mindful learning, information literacy, and independent thinking to ensure a dynamic, innovative workforce and transfer population.</a:t>
            </a:r>
          </a:p>
          <a:p>
            <a:pPr marL="0" indent="0">
              <a:buNone/>
            </a:pPr>
            <a:r>
              <a:rPr lang="en-US" sz="1400" b="1" dirty="0"/>
              <a:t>Community</a:t>
            </a:r>
          </a:p>
          <a:p>
            <a:pPr marL="0" indent="0">
              <a:buNone/>
            </a:pPr>
            <a:r>
              <a:rPr lang="en-US" sz="1400" dirty="0"/>
              <a:t>Consistent with our commitment to equity, CSM strives for a vibrant, inclusive and safe college community. In support of this, we must recruit and retain a diverse faculty and staff and foster professional development informed by critical pedagogy and aligned with our college mission. Together, we aim to create an environment that fosters collegiality and empowers our students to reach their full potential inside and outside the classroom.</a:t>
            </a:r>
          </a:p>
          <a:p>
            <a:pPr marL="0" indent="0">
              <a:buNone/>
            </a:pPr>
            <a:r>
              <a:rPr lang="en-US" sz="1400" b="1" dirty="0"/>
              <a:t>Governance</a:t>
            </a:r>
          </a:p>
          <a:p>
            <a:pPr marL="0" indent="0">
              <a:buNone/>
            </a:pPr>
            <a:r>
              <a:rPr lang="en-US" sz="1400" dirty="0"/>
              <a:t>Because the college’s success is intricately linked to the collective wisdom and values of its students, faculty, staff, and administrators, we strive for an inclusive, collaborative, and transparent decision-making process and governance. To this end, we strive to ensure that communication is multidirectional and incorporates feedback from the entire campus community.</a:t>
            </a:r>
          </a:p>
        </p:txBody>
      </p:sp>
    </p:spTree>
    <p:extLst>
      <p:ext uri="{BB962C8B-B14F-4D97-AF65-F5344CB8AC3E}">
        <p14:creationId xmlns:p14="http://schemas.microsoft.com/office/powerpoint/2010/main" val="2089618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Poll</a:t>
            </a:r>
          </a:p>
        </p:txBody>
      </p:sp>
      <p:sp>
        <p:nvSpPr>
          <p:cNvPr id="3" name="Content Placeholder 2"/>
          <p:cNvSpPr>
            <a:spLocks noGrp="1"/>
          </p:cNvSpPr>
          <p:nvPr>
            <p:ph idx="1"/>
          </p:nvPr>
        </p:nvSpPr>
        <p:spPr/>
        <p:txBody>
          <a:bodyPr/>
          <a:lstStyle/>
          <a:p>
            <a:r>
              <a:rPr lang="en-US" dirty="0"/>
              <a:t>Do we need to update our mission statement?</a:t>
            </a:r>
          </a:p>
          <a:p>
            <a:r>
              <a:rPr lang="en-US" dirty="0"/>
              <a:t>Do we need to update our values statement?</a:t>
            </a:r>
          </a:p>
          <a:p>
            <a:r>
              <a:rPr lang="en-US" dirty="0"/>
              <a:t>Do we need to update our values statement?</a:t>
            </a:r>
          </a:p>
        </p:txBody>
      </p:sp>
    </p:spTree>
    <p:extLst>
      <p:ext uri="{BB962C8B-B14F-4D97-AF65-F5344CB8AC3E}">
        <p14:creationId xmlns:p14="http://schemas.microsoft.com/office/powerpoint/2010/main" val="4007903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93215" y="-102247"/>
            <a:ext cx="10041217" cy="6960247"/>
          </a:xfrm>
          <a:prstGeom prst="rect">
            <a:avLst/>
          </a:prstGeom>
        </p:spPr>
      </p:pic>
      <p:sp>
        <p:nvSpPr>
          <p:cNvPr id="3" name="Title 1"/>
          <p:cNvSpPr txBox="1">
            <a:spLocks/>
          </p:cNvSpPr>
          <p:nvPr/>
        </p:nvSpPr>
        <p:spPr>
          <a:xfrm>
            <a:off x="8780443" y="232924"/>
            <a:ext cx="1949986" cy="670460"/>
          </a:xfrm>
          <a:prstGeom prst="rect">
            <a:avLst/>
          </a:prstGeom>
          <a:ln>
            <a:solidFill>
              <a:srgbClr val="006342"/>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t>Poll</a:t>
            </a:r>
            <a:endParaRPr lang="en-US" dirty="0"/>
          </a:p>
        </p:txBody>
      </p:sp>
    </p:spTree>
    <p:extLst>
      <p:ext uri="{BB962C8B-B14F-4D97-AF65-F5344CB8AC3E}">
        <p14:creationId xmlns:p14="http://schemas.microsoft.com/office/powerpoint/2010/main" val="2429475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Reflection</a:t>
            </a:r>
          </a:p>
        </p:txBody>
      </p:sp>
      <p:sp>
        <p:nvSpPr>
          <p:cNvPr id="3" name="Content Placeholder 2"/>
          <p:cNvSpPr>
            <a:spLocks noGrp="1"/>
          </p:cNvSpPr>
          <p:nvPr>
            <p:ph idx="1"/>
          </p:nvPr>
        </p:nvSpPr>
        <p:spPr/>
        <p:txBody>
          <a:bodyPr/>
          <a:lstStyle/>
          <a:p>
            <a:r>
              <a:rPr lang="en-US" dirty="0"/>
              <a:t>Whom do we serve?</a:t>
            </a:r>
          </a:p>
          <a:p>
            <a:r>
              <a:rPr lang="en-US" dirty="0"/>
              <a:t>What is the scope of our services?</a:t>
            </a:r>
          </a:p>
          <a:p>
            <a:r>
              <a:rPr lang="en-US" dirty="0"/>
              <a:t>What effect does our institution have on constituents?</a:t>
            </a:r>
          </a:p>
          <a:p>
            <a:r>
              <a:rPr lang="en-US" dirty="0"/>
              <a:t>How will we know we are succeeding?</a:t>
            </a:r>
          </a:p>
          <a:p>
            <a:r>
              <a:rPr lang="en-US" dirty="0"/>
              <a:t>How large is our target audience? (boundaries)</a:t>
            </a:r>
          </a:p>
          <a:p>
            <a:r>
              <a:rPr lang="en-US" dirty="0"/>
              <a:t>What is the scope of our services? </a:t>
            </a:r>
          </a:p>
          <a:p>
            <a:r>
              <a:rPr lang="en-US" dirty="0"/>
              <a:t>What effect does our institution have on constituents?</a:t>
            </a:r>
          </a:p>
          <a:p>
            <a:r>
              <a:rPr lang="en-US" dirty="0"/>
              <a:t>How will we know we are succeeding?</a:t>
            </a:r>
          </a:p>
        </p:txBody>
      </p:sp>
    </p:spTree>
    <p:extLst>
      <p:ext uri="{BB962C8B-B14F-4D97-AF65-F5344CB8AC3E}">
        <p14:creationId xmlns:p14="http://schemas.microsoft.com/office/powerpoint/2010/main" val="3516647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for October 6</a:t>
            </a:r>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6694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graphicFrame>
        <p:nvGraphicFramePr>
          <p:cNvPr id="3" name="Table 2">
            <a:extLst>
              <a:ext uri="{FF2B5EF4-FFF2-40B4-BE49-F238E27FC236}">
                <a16:creationId xmlns:a16="http://schemas.microsoft.com/office/drawing/2014/main" id="{F275D016-BCED-4077-9C95-B0F0F2DB42C0}"/>
              </a:ext>
            </a:extLst>
          </p:cNvPr>
          <p:cNvGraphicFramePr>
            <a:graphicFrameLocks noGrp="1"/>
          </p:cNvGraphicFramePr>
          <p:nvPr>
            <p:extLst>
              <p:ext uri="{D42A27DB-BD31-4B8C-83A1-F6EECF244321}">
                <p14:modId xmlns:p14="http://schemas.microsoft.com/office/powerpoint/2010/main" val="3240464662"/>
              </p:ext>
            </p:extLst>
          </p:nvPr>
        </p:nvGraphicFramePr>
        <p:xfrm>
          <a:off x="922215" y="1492739"/>
          <a:ext cx="9730154" cy="4814274"/>
        </p:xfrm>
        <a:graphic>
          <a:graphicData uri="http://schemas.openxmlformats.org/drawingml/2006/table">
            <a:tbl>
              <a:tblPr firstRow="1" firstCol="1" bandRow="1">
                <a:tableStyleId>{5C22544A-7EE6-4342-B048-85BDC9FD1C3A}</a:tableStyleId>
              </a:tblPr>
              <a:tblGrid>
                <a:gridCol w="3647679">
                  <a:extLst>
                    <a:ext uri="{9D8B030D-6E8A-4147-A177-3AD203B41FA5}">
                      <a16:colId xmlns:a16="http://schemas.microsoft.com/office/drawing/2014/main" val="4189116309"/>
                    </a:ext>
                  </a:extLst>
                </a:gridCol>
                <a:gridCol w="2597113">
                  <a:extLst>
                    <a:ext uri="{9D8B030D-6E8A-4147-A177-3AD203B41FA5}">
                      <a16:colId xmlns:a16="http://schemas.microsoft.com/office/drawing/2014/main" val="4229783681"/>
                    </a:ext>
                  </a:extLst>
                </a:gridCol>
                <a:gridCol w="1866675">
                  <a:extLst>
                    <a:ext uri="{9D8B030D-6E8A-4147-A177-3AD203B41FA5}">
                      <a16:colId xmlns:a16="http://schemas.microsoft.com/office/drawing/2014/main" val="3410311634"/>
                    </a:ext>
                  </a:extLst>
                </a:gridCol>
                <a:gridCol w="1618687">
                  <a:extLst>
                    <a:ext uri="{9D8B030D-6E8A-4147-A177-3AD203B41FA5}">
                      <a16:colId xmlns:a16="http://schemas.microsoft.com/office/drawing/2014/main" val="723753102"/>
                    </a:ext>
                  </a:extLst>
                </a:gridCol>
              </a:tblGrid>
              <a:tr h="405716">
                <a:tc>
                  <a:txBody>
                    <a:bodyPr/>
                    <a:lstStyle/>
                    <a:p>
                      <a:pPr marL="0" marR="0" algn="ctr">
                        <a:spcBef>
                          <a:spcPts val="0"/>
                        </a:spcBef>
                        <a:spcAft>
                          <a:spcPts val="0"/>
                        </a:spcAft>
                      </a:pPr>
                      <a:r>
                        <a:rPr lang="en-US" sz="1600">
                          <a:effectLst/>
                        </a:rPr>
                        <a:t>AGENDA ITEM</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600">
                          <a:effectLst/>
                        </a:rPr>
                        <a:t>DISCUSSION LEADER(s)</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600">
                          <a:effectLst/>
                        </a:rPr>
                        <a:t>TYPE OF ITEM</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600">
                          <a:effectLst/>
                        </a:rPr>
                        <a:t>TIME</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extLst>
                  <a:ext uri="{0D108BD9-81ED-4DB2-BD59-A6C34878D82A}">
                    <a16:rowId xmlns:a16="http://schemas.microsoft.com/office/drawing/2014/main" val="2149246408"/>
                  </a:ext>
                </a:extLst>
              </a:tr>
              <a:tr h="659615">
                <a:tc>
                  <a:txBody>
                    <a:bodyPr/>
                    <a:lstStyle/>
                    <a:p>
                      <a:pPr marL="0" marR="0" indent="-12700" algn="l">
                        <a:spcBef>
                          <a:spcPts val="0"/>
                        </a:spcBef>
                        <a:spcAft>
                          <a:spcPts val="0"/>
                        </a:spcAft>
                      </a:pPr>
                      <a:r>
                        <a:rPr lang="en-US" sz="1200">
                          <a:effectLst/>
                        </a:rPr>
                        <a:t>Welcome</a:t>
                      </a:r>
                    </a:p>
                    <a:p>
                      <a:pPr marL="0" marR="0" algn="l">
                        <a:spcBef>
                          <a:spcPts val="0"/>
                        </a:spcBef>
                        <a:spcAft>
                          <a:spcPts val="0"/>
                        </a:spcAft>
                      </a:pPr>
                      <a:r>
                        <a:rPr lang="en-US" sz="1200">
                          <a:effectLst/>
                        </a:rPr>
                        <a:t>Verify </a:t>
                      </a:r>
                      <a:r>
                        <a:rPr lang="en-US" sz="1200" u="sng">
                          <a:effectLst/>
                          <a:hlinkClick r:id="rId2"/>
                        </a:rPr>
                        <a:t>meeting notes</a:t>
                      </a:r>
                      <a:r>
                        <a:rPr lang="en-US" sz="1200">
                          <a:effectLst/>
                        </a:rPr>
                        <a:t> from previous meeting</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David Eck</a:t>
                      </a:r>
                    </a:p>
                    <a:p>
                      <a:pPr marL="0" marR="0" algn="ctr">
                        <a:spcBef>
                          <a:spcPts val="0"/>
                        </a:spcBef>
                        <a:spcAft>
                          <a:spcPts val="0"/>
                        </a:spcAft>
                      </a:pPr>
                      <a:r>
                        <a:rPr lang="en-US" sz="1200">
                          <a:effectLst/>
                        </a:rPr>
                        <a:t>Roslind Young</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Welcome</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5 minutes</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extLst>
                  <a:ext uri="{0D108BD9-81ED-4DB2-BD59-A6C34878D82A}">
                    <a16:rowId xmlns:a16="http://schemas.microsoft.com/office/drawing/2014/main" val="903610031"/>
                  </a:ext>
                </a:extLst>
              </a:tr>
              <a:tr h="659615">
                <a:tc>
                  <a:txBody>
                    <a:bodyPr/>
                    <a:lstStyle/>
                    <a:p>
                      <a:pPr marL="0" marR="0" algn="l">
                        <a:spcBef>
                          <a:spcPts val="0"/>
                        </a:spcBef>
                        <a:spcAft>
                          <a:spcPts val="0"/>
                        </a:spcAft>
                      </a:pPr>
                      <a:r>
                        <a:rPr lang="en-US" sz="1200">
                          <a:effectLst/>
                        </a:rPr>
                        <a:t>Hearing from Áse Power Consult </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Nancy Morisette, APC</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Information</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15 minutes</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extLst>
                  <a:ext uri="{0D108BD9-81ED-4DB2-BD59-A6C34878D82A}">
                    <a16:rowId xmlns:a16="http://schemas.microsoft.com/office/drawing/2014/main" val="3408629055"/>
                  </a:ext>
                </a:extLst>
              </a:tr>
              <a:tr h="659615">
                <a:tc>
                  <a:txBody>
                    <a:bodyPr/>
                    <a:lstStyle/>
                    <a:p>
                      <a:pPr marL="0" marR="0" algn="l">
                        <a:spcBef>
                          <a:spcPts val="0"/>
                        </a:spcBef>
                        <a:spcAft>
                          <a:spcPts val="0"/>
                        </a:spcAft>
                      </a:pPr>
                      <a:r>
                        <a:rPr lang="en-US" sz="1200">
                          <a:effectLst/>
                        </a:rPr>
                        <a:t>Debriefing the SCUP Training</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Roslind Young</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Discussion</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10 minutes</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extLst>
                  <a:ext uri="{0D108BD9-81ED-4DB2-BD59-A6C34878D82A}">
                    <a16:rowId xmlns:a16="http://schemas.microsoft.com/office/drawing/2014/main" val="968509913"/>
                  </a:ext>
                </a:extLst>
              </a:tr>
              <a:tr h="659615">
                <a:tc>
                  <a:txBody>
                    <a:bodyPr/>
                    <a:lstStyle/>
                    <a:p>
                      <a:pPr marL="0" marR="0" algn="l">
                        <a:spcBef>
                          <a:spcPts val="0"/>
                        </a:spcBef>
                        <a:spcAft>
                          <a:spcPts val="0"/>
                        </a:spcAft>
                      </a:pPr>
                      <a:r>
                        <a:rPr lang="en-US" sz="1200">
                          <a:effectLst/>
                        </a:rPr>
                        <a:t>Reviewing our Mission, Vision and Values Statements</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David Eck</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Discussion</a:t>
                      </a:r>
                    </a:p>
                    <a:p>
                      <a:pPr marL="0" marR="0" algn="ctr">
                        <a:spcBef>
                          <a:spcPts val="0"/>
                        </a:spcBef>
                        <a:spcAft>
                          <a:spcPts val="0"/>
                        </a:spcAft>
                      </a:pPr>
                      <a:r>
                        <a:rPr lang="en-US" sz="1200">
                          <a:effectLst/>
                        </a:rPr>
                        <a:t>Group Work</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25 minutes</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extLst>
                  <a:ext uri="{0D108BD9-81ED-4DB2-BD59-A6C34878D82A}">
                    <a16:rowId xmlns:a16="http://schemas.microsoft.com/office/drawing/2014/main" val="1197563440"/>
                  </a:ext>
                </a:extLst>
              </a:tr>
              <a:tr h="659615">
                <a:tc>
                  <a:txBody>
                    <a:bodyPr/>
                    <a:lstStyle/>
                    <a:p>
                      <a:pPr marL="0" marR="0" indent="-17145" algn="l">
                        <a:spcBef>
                          <a:spcPts val="0"/>
                        </a:spcBef>
                        <a:spcAft>
                          <a:spcPts val="0"/>
                        </a:spcAft>
                      </a:pPr>
                      <a:r>
                        <a:rPr lang="en-US" sz="1200">
                          <a:effectLst/>
                        </a:rPr>
                        <a:t>Evaluating our Existing Mission, Vision, Values Statements</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Karen Engel</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Group Work</a:t>
                      </a:r>
                    </a:p>
                    <a:p>
                      <a:pPr marL="0" marR="0" algn="ctr">
                        <a:spcBef>
                          <a:spcPts val="0"/>
                        </a:spcBef>
                        <a:spcAft>
                          <a:spcPts val="0"/>
                        </a:spcAft>
                      </a:pPr>
                      <a:r>
                        <a:rPr lang="en-US" sz="1200">
                          <a:effectLst/>
                        </a:rPr>
                        <a:t>Discussion</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25 minutes</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extLst>
                  <a:ext uri="{0D108BD9-81ED-4DB2-BD59-A6C34878D82A}">
                    <a16:rowId xmlns:a16="http://schemas.microsoft.com/office/drawing/2014/main" val="2827612030"/>
                  </a:ext>
                </a:extLst>
              </a:tr>
              <a:tr h="659615">
                <a:tc>
                  <a:txBody>
                    <a:bodyPr/>
                    <a:lstStyle/>
                    <a:p>
                      <a:pPr marL="0" marR="0" algn="l">
                        <a:spcBef>
                          <a:spcPts val="0"/>
                        </a:spcBef>
                        <a:spcAft>
                          <a:spcPts val="0"/>
                        </a:spcAft>
                      </a:pPr>
                      <a:r>
                        <a:rPr lang="en-US" sz="1200">
                          <a:effectLst/>
                        </a:rPr>
                        <a:t>Reflection and preparing for Flex Day </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Karen Engel</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Discussion of Next Steps</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a:txBody>
                    <a:bodyPr/>
                    <a:lstStyle/>
                    <a:p>
                      <a:pPr marL="0" marR="0" algn="ctr">
                        <a:spcBef>
                          <a:spcPts val="0"/>
                        </a:spcBef>
                        <a:spcAft>
                          <a:spcPts val="0"/>
                        </a:spcAft>
                      </a:pPr>
                      <a:r>
                        <a:rPr lang="en-US" sz="1200">
                          <a:effectLst/>
                        </a:rPr>
                        <a:t>10 minutes</a:t>
                      </a:r>
                      <a:endParaRPr lang="en-US" sz="120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extLst>
                  <a:ext uri="{0D108BD9-81ED-4DB2-BD59-A6C34878D82A}">
                    <a16:rowId xmlns:a16="http://schemas.microsoft.com/office/drawing/2014/main" val="2816658502"/>
                  </a:ext>
                </a:extLst>
              </a:tr>
              <a:tr h="450868">
                <a:tc gridSpan="4">
                  <a:txBody>
                    <a:bodyPr/>
                    <a:lstStyle/>
                    <a:p>
                      <a:pPr marL="0" marR="0" algn="ctr">
                        <a:spcBef>
                          <a:spcPts val="0"/>
                        </a:spcBef>
                        <a:spcAft>
                          <a:spcPts val="0"/>
                        </a:spcAft>
                      </a:pPr>
                      <a:r>
                        <a:rPr lang="en-US" sz="1200" dirty="0">
                          <a:effectLst/>
                        </a:rPr>
                        <a:t>Meeting Closure</a:t>
                      </a:r>
                      <a:endParaRPr lang="en-US" sz="1200" dirty="0">
                        <a:effectLst/>
                        <a:latin typeface="Garamond" panose="02020404030301010803" pitchFamily="18" charset="0"/>
                        <a:ea typeface="Garamond" panose="02020404030301010803" pitchFamily="18" charset="0"/>
                        <a:cs typeface="Garamond" panose="02020404030301010803" pitchFamily="18" charset="0"/>
                      </a:endParaRPr>
                    </a:p>
                  </a:txBody>
                  <a:tcPr marL="63877" marR="63877"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06057038"/>
                  </a:ext>
                </a:extLst>
              </a:tr>
            </a:tbl>
          </a:graphicData>
        </a:graphic>
      </p:graphicFrame>
    </p:spTree>
    <p:extLst>
      <p:ext uri="{BB962C8B-B14F-4D97-AF65-F5344CB8AC3E}">
        <p14:creationId xmlns:p14="http://schemas.microsoft.com/office/powerpoint/2010/main" val="1195043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Áse Power Consult </a:t>
            </a:r>
          </a:p>
        </p:txBody>
      </p:sp>
      <p:sp>
        <p:nvSpPr>
          <p:cNvPr id="3" name="Content Placeholder 2"/>
          <p:cNvSpPr>
            <a:spLocks noGrp="1"/>
          </p:cNvSpPr>
          <p:nvPr>
            <p:ph idx="1"/>
          </p:nvPr>
        </p:nvSpPr>
        <p:spPr/>
        <p:txBody>
          <a:bodyPr/>
          <a:lstStyle/>
          <a:p>
            <a:pPr marL="0" indent="0">
              <a:buNone/>
            </a:pPr>
            <a:r>
              <a:rPr lang="en-US" dirty="0"/>
              <a:t>Feedback from faculty, staff and student “listening sessions” regarding our college mission, vision and values statements</a:t>
            </a:r>
          </a:p>
        </p:txBody>
      </p:sp>
    </p:spTree>
    <p:extLst>
      <p:ext uri="{BB962C8B-B14F-4D97-AF65-F5344CB8AC3E}">
        <p14:creationId xmlns:p14="http://schemas.microsoft.com/office/powerpoint/2010/main" val="908488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Debriefing our SCUP Training</a:t>
            </a:r>
          </a:p>
        </p:txBody>
      </p:sp>
      <p:sp>
        <p:nvSpPr>
          <p:cNvPr id="3" name="Content Placeholder 2"/>
          <p:cNvSpPr>
            <a:spLocks noGrp="1"/>
          </p:cNvSpPr>
          <p:nvPr>
            <p:ph idx="1"/>
          </p:nvPr>
        </p:nvSpPr>
        <p:spPr/>
        <p:txBody>
          <a:bodyPr/>
          <a:lstStyle/>
          <a:p>
            <a:r>
              <a:rPr lang="en-US" dirty="0"/>
              <a:t>What was helpful?</a:t>
            </a:r>
          </a:p>
          <a:p>
            <a:r>
              <a:rPr lang="en-US" dirty="0"/>
              <a:t>Revisiting our proposed planning process and timeline – does it still make sense?</a:t>
            </a:r>
          </a:p>
          <a:p>
            <a:r>
              <a:rPr lang="en-US" dirty="0"/>
              <a:t>Other feedback/recommendations?</a:t>
            </a:r>
          </a:p>
          <a:p>
            <a:pPr marL="0" indent="0">
              <a:buNone/>
            </a:pPr>
            <a:endParaRPr lang="en-US" dirty="0"/>
          </a:p>
        </p:txBody>
      </p:sp>
    </p:spTree>
    <p:extLst>
      <p:ext uri="{BB962C8B-B14F-4D97-AF65-F5344CB8AC3E}">
        <p14:creationId xmlns:p14="http://schemas.microsoft.com/office/powerpoint/2010/main" val="509062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535" y="171615"/>
            <a:ext cx="10353762" cy="970450"/>
          </a:xfrm>
        </p:spPr>
        <p:txBody>
          <a:bodyPr>
            <a:normAutofit fontScale="90000"/>
          </a:bodyPr>
          <a:lstStyle/>
          <a:p>
            <a:r>
              <a:rPr lang="en-US" dirty="0"/>
              <a:t>Educational Master Planning Process &amp; Timeline</a:t>
            </a:r>
          </a:p>
        </p:txBody>
      </p:sp>
      <p:graphicFrame>
        <p:nvGraphicFramePr>
          <p:cNvPr id="4" name="Diagram 3"/>
          <p:cNvGraphicFramePr/>
          <p:nvPr>
            <p:extLst/>
          </p:nvPr>
        </p:nvGraphicFramePr>
        <p:xfrm>
          <a:off x="435441" y="-508801"/>
          <a:ext cx="11588236"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023576" y="1661193"/>
            <a:ext cx="1353447" cy="369332"/>
          </a:xfrm>
          <a:prstGeom prst="rect">
            <a:avLst/>
          </a:prstGeom>
          <a:noFill/>
        </p:spPr>
        <p:txBody>
          <a:bodyPr wrap="none" rtlCol="0">
            <a:spAutoFit/>
          </a:bodyPr>
          <a:lstStyle/>
          <a:p>
            <a:r>
              <a:rPr lang="en-US" dirty="0"/>
              <a:t>Winter 2021</a:t>
            </a:r>
          </a:p>
        </p:txBody>
      </p:sp>
      <p:sp>
        <p:nvSpPr>
          <p:cNvPr id="7" name="TextBox 6"/>
          <p:cNvSpPr txBox="1"/>
          <p:nvPr/>
        </p:nvSpPr>
        <p:spPr>
          <a:xfrm>
            <a:off x="3942776" y="1661193"/>
            <a:ext cx="1297150" cy="369332"/>
          </a:xfrm>
          <a:prstGeom prst="rect">
            <a:avLst/>
          </a:prstGeom>
          <a:noFill/>
        </p:spPr>
        <p:txBody>
          <a:bodyPr wrap="none" rtlCol="0">
            <a:spAutoFit/>
          </a:bodyPr>
          <a:lstStyle/>
          <a:p>
            <a:r>
              <a:rPr lang="en-US" dirty="0"/>
              <a:t>Spring 2021</a:t>
            </a:r>
          </a:p>
        </p:txBody>
      </p:sp>
      <p:sp>
        <p:nvSpPr>
          <p:cNvPr id="8" name="TextBox 7"/>
          <p:cNvSpPr txBox="1"/>
          <p:nvPr/>
        </p:nvSpPr>
        <p:spPr>
          <a:xfrm>
            <a:off x="6805679" y="1661193"/>
            <a:ext cx="1739259" cy="369332"/>
          </a:xfrm>
          <a:prstGeom prst="rect">
            <a:avLst/>
          </a:prstGeom>
          <a:noFill/>
        </p:spPr>
        <p:txBody>
          <a:bodyPr wrap="none" rtlCol="0">
            <a:spAutoFit/>
          </a:bodyPr>
          <a:lstStyle/>
          <a:p>
            <a:r>
              <a:rPr lang="en-US" dirty="0"/>
              <a:t>September 2021</a:t>
            </a:r>
          </a:p>
        </p:txBody>
      </p:sp>
      <p:sp>
        <p:nvSpPr>
          <p:cNvPr id="9" name="TextBox 8"/>
          <p:cNvSpPr txBox="1"/>
          <p:nvPr/>
        </p:nvSpPr>
        <p:spPr>
          <a:xfrm>
            <a:off x="9714926" y="1661193"/>
            <a:ext cx="1469633" cy="369332"/>
          </a:xfrm>
          <a:prstGeom prst="rect">
            <a:avLst/>
          </a:prstGeom>
          <a:noFill/>
        </p:spPr>
        <p:txBody>
          <a:bodyPr wrap="none" rtlCol="0">
            <a:spAutoFit/>
          </a:bodyPr>
          <a:lstStyle/>
          <a:p>
            <a:r>
              <a:rPr lang="en-US" dirty="0"/>
              <a:t>October 2021</a:t>
            </a:r>
          </a:p>
        </p:txBody>
      </p:sp>
      <p:graphicFrame>
        <p:nvGraphicFramePr>
          <p:cNvPr id="10" name="Diagram 9"/>
          <p:cNvGraphicFramePr/>
          <p:nvPr>
            <p:extLst/>
          </p:nvPr>
        </p:nvGraphicFramePr>
        <p:xfrm>
          <a:off x="435441" y="1357445"/>
          <a:ext cx="11588236"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TextBox 10"/>
          <p:cNvSpPr txBox="1"/>
          <p:nvPr/>
        </p:nvSpPr>
        <p:spPr>
          <a:xfrm>
            <a:off x="1023576" y="3595511"/>
            <a:ext cx="1469633" cy="369332"/>
          </a:xfrm>
          <a:prstGeom prst="rect">
            <a:avLst/>
          </a:prstGeom>
          <a:noFill/>
        </p:spPr>
        <p:txBody>
          <a:bodyPr wrap="none" rtlCol="0">
            <a:spAutoFit/>
          </a:bodyPr>
          <a:lstStyle/>
          <a:p>
            <a:r>
              <a:rPr lang="en-US" dirty="0"/>
              <a:t>October 2021</a:t>
            </a:r>
          </a:p>
        </p:txBody>
      </p:sp>
      <p:sp>
        <p:nvSpPr>
          <p:cNvPr id="12" name="TextBox 11"/>
          <p:cNvSpPr txBox="1"/>
          <p:nvPr/>
        </p:nvSpPr>
        <p:spPr>
          <a:xfrm>
            <a:off x="3942776" y="3595511"/>
            <a:ext cx="1694631" cy="369332"/>
          </a:xfrm>
          <a:prstGeom prst="rect">
            <a:avLst/>
          </a:prstGeom>
          <a:noFill/>
        </p:spPr>
        <p:txBody>
          <a:bodyPr wrap="none" rtlCol="0">
            <a:spAutoFit/>
          </a:bodyPr>
          <a:lstStyle/>
          <a:p>
            <a:r>
              <a:rPr lang="en-US" dirty="0"/>
              <a:t>November 2021</a:t>
            </a:r>
          </a:p>
        </p:txBody>
      </p:sp>
      <p:sp>
        <p:nvSpPr>
          <p:cNvPr id="13" name="TextBox 12"/>
          <p:cNvSpPr txBox="1"/>
          <p:nvPr/>
        </p:nvSpPr>
        <p:spPr>
          <a:xfrm>
            <a:off x="6805679" y="3595511"/>
            <a:ext cx="1678665" cy="369332"/>
          </a:xfrm>
          <a:prstGeom prst="rect">
            <a:avLst/>
          </a:prstGeom>
          <a:noFill/>
        </p:spPr>
        <p:txBody>
          <a:bodyPr wrap="none" rtlCol="0">
            <a:spAutoFit/>
          </a:bodyPr>
          <a:lstStyle/>
          <a:p>
            <a:r>
              <a:rPr lang="en-US" dirty="0"/>
              <a:t>December 2021</a:t>
            </a:r>
          </a:p>
        </p:txBody>
      </p:sp>
      <p:sp>
        <p:nvSpPr>
          <p:cNvPr id="14" name="TextBox 13"/>
          <p:cNvSpPr txBox="1"/>
          <p:nvPr/>
        </p:nvSpPr>
        <p:spPr>
          <a:xfrm>
            <a:off x="9714926" y="3595511"/>
            <a:ext cx="1543371" cy="369332"/>
          </a:xfrm>
          <a:prstGeom prst="rect">
            <a:avLst/>
          </a:prstGeom>
          <a:noFill/>
        </p:spPr>
        <p:txBody>
          <a:bodyPr wrap="none" rtlCol="0">
            <a:spAutoFit/>
          </a:bodyPr>
          <a:lstStyle/>
          <a:p>
            <a:r>
              <a:rPr lang="en-US" dirty="0"/>
              <a:t>February 2022</a:t>
            </a:r>
          </a:p>
        </p:txBody>
      </p:sp>
      <p:graphicFrame>
        <p:nvGraphicFramePr>
          <p:cNvPr id="15" name="Diagram 14"/>
          <p:cNvGraphicFramePr/>
          <p:nvPr>
            <p:extLst/>
          </p:nvPr>
        </p:nvGraphicFramePr>
        <p:xfrm>
          <a:off x="435441" y="3147304"/>
          <a:ext cx="11588236" cy="541866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6" name="TextBox 15"/>
          <p:cNvSpPr txBox="1"/>
          <p:nvPr/>
        </p:nvSpPr>
        <p:spPr>
          <a:xfrm>
            <a:off x="1066792" y="5371997"/>
            <a:ext cx="1543371" cy="369332"/>
          </a:xfrm>
          <a:prstGeom prst="rect">
            <a:avLst/>
          </a:prstGeom>
          <a:noFill/>
        </p:spPr>
        <p:txBody>
          <a:bodyPr wrap="none" rtlCol="0">
            <a:spAutoFit/>
          </a:bodyPr>
          <a:lstStyle/>
          <a:p>
            <a:r>
              <a:rPr lang="en-US" dirty="0"/>
              <a:t>February 2022</a:t>
            </a:r>
          </a:p>
        </p:txBody>
      </p:sp>
      <p:sp>
        <p:nvSpPr>
          <p:cNvPr id="17" name="TextBox 16"/>
          <p:cNvSpPr txBox="1"/>
          <p:nvPr/>
        </p:nvSpPr>
        <p:spPr>
          <a:xfrm>
            <a:off x="3985992" y="5371997"/>
            <a:ext cx="1309782" cy="369332"/>
          </a:xfrm>
          <a:prstGeom prst="rect">
            <a:avLst/>
          </a:prstGeom>
          <a:noFill/>
        </p:spPr>
        <p:txBody>
          <a:bodyPr wrap="none" rtlCol="0">
            <a:spAutoFit/>
          </a:bodyPr>
          <a:lstStyle/>
          <a:p>
            <a:r>
              <a:rPr lang="en-US" dirty="0"/>
              <a:t>March 2022</a:t>
            </a:r>
          </a:p>
        </p:txBody>
      </p:sp>
      <p:sp>
        <p:nvSpPr>
          <p:cNvPr id="18" name="TextBox 17"/>
          <p:cNvSpPr txBox="1"/>
          <p:nvPr/>
        </p:nvSpPr>
        <p:spPr>
          <a:xfrm>
            <a:off x="6848895" y="5371997"/>
            <a:ext cx="1146468" cy="369332"/>
          </a:xfrm>
          <a:prstGeom prst="rect">
            <a:avLst/>
          </a:prstGeom>
          <a:noFill/>
        </p:spPr>
        <p:txBody>
          <a:bodyPr wrap="none" rtlCol="0">
            <a:spAutoFit/>
          </a:bodyPr>
          <a:lstStyle/>
          <a:p>
            <a:r>
              <a:rPr lang="en-US" dirty="0"/>
              <a:t>April 2022</a:t>
            </a:r>
          </a:p>
        </p:txBody>
      </p:sp>
      <p:sp>
        <p:nvSpPr>
          <p:cNvPr id="19" name="TextBox 18"/>
          <p:cNvSpPr txBox="1"/>
          <p:nvPr/>
        </p:nvSpPr>
        <p:spPr>
          <a:xfrm>
            <a:off x="9758142" y="5371997"/>
            <a:ext cx="1113318" cy="369332"/>
          </a:xfrm>
          <a:prstGeom prst="rect">
            <a:avLst/>
          </a:prstGeom>
          <a:noFill/>
        </p:spPr>
        <p:txBody>
          <a:bodyPr wrap="none" rtlCol="0">
            <a:spAutoFit/>
          </a:bodyPr>
          <a:lstStyle/>
          <a:p>
            <a:r>
              <a:rPr lang="en-US" dirty="0"/>
              <a:t>May 2022</a:t>
            </a:r>
          </a:p>
        </p:txBody>
      </p:sp>
    </p:spTree>
    <p:extLst>
      <p:ext uri="{BB962C8B-B14F-4D97-AF65-F5344CB8AC3E}">
        <p14:creationId xmlns:p14="http://schemas.microsoft.com/office/powerpoint/2010/main" val="1679781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31336" y="0"/>
            <a:ext cx="9633049" cy="7392318"/>
          </a:xfrm>
          <a:prstGeom prst="rect">
            <a:avLst/>
          </a:prstGeom>
        </p:spPr>
      </p:pic>
    </p:spTree>
    <p:extLst>
      <p:ext uri="{BB962C8B-B14F-4D97-AF65-F5344CB8AC3E}">
        <p14:creationId xmlns:p14="http://schemas.microsoft.com/office/powerpoint/2010/main" val="1933277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590259" y="121187"/>
            <a:ext cx="8852239" cy="6736814"/>
          </a:xfrm>
          <a:prstGeom prst="rect">
            <a:avLst/>
          </a:prstGeom>
        </p:spPr>
      </p:pic>
    </p:spTree>
    <p:extLst>
      <p:ext uri="{BB962C8B-B14F-4D97-AF65-F5344CB8AC3E}">
        <p14:creationId xmlns:p14="http://schemas.microsoft.com/office/powerpoint/2010/main" val="3104309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9781"/>
          </a:xfrm>
        </p:spPr>
        <p:txBody>
          <a:bodyPr/>
          <a:lstStyle/>
          <a:p>
            <a:pPr algn="ctr"/>
            <a:r>
              <a:rPr lang="en-US" dirty="0"/>
              <a:t>Mission Statements</a:t>
            </a:r>
          </a:p>
        </p:txBody>
      </p:sp>
      <p:sp>
        <p:nvSpPr>
          <p:cNvPr id="3" name="Content Placeholder 2"/>
          <p:cNvSpPr>
            <a:spLocks noGrp="1"/>
          </p:cNvSpPr>
          <p:nvPr>
            <p:ph idx="1"/>
          </p:nvPr>
        </p:nvSpPr>
        <p:spPr>
          <a:xfrm>
            <a:off x="838200" y="1528167"/>
            <a:ext cx="3502446" cy="4351338"/>
          </a:xfrm>
        </p:spPr>
        <p:txBody>
          <a:bodyPr>
            <a:noAutofit/>
          </a:bodyPr>
          <a:lstStyle/>
          <a:p>
            <a:pPr marL="0" indent="0">
              <a:buNone/>
            </a:pPr>
            <a:r>
              <a:rPr lang="en-US" sz="2000" dirty="0"/>
              <a:t>Our College provides our community with a learning-centered environment, ensuring that all students have equitable opportunities to achieve their transfer, career education, and lifelong learning educational goals. The College cultivates in its students the ability to think critically and creatively, communicate effectively, reason quantitatively, and understand and appreciate different points of view within a diverse community.</a:t>
            </a:r>
          </a:p>
        </p:txBody>
      </p:sp>
      <p:sp>
        <p:nvSpPr>
          <p:cNvPr id="4" name="Content Placeholder 2"/>
          <p:cNvSpPr txBox="1">
            <a:spLocks/>
          </p:cNvSpPr>
          <p:nvPr/>
        </p:nvSpPr>
        <p:spPr>
          <a:xfrm>
            <a:off x="4693186" y="1528167"/>
            <a:ext cx="3182038"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To empower and transform a global community of learners.</a:t>
            </a:r>
            <a:endParaRPr lang="en-US" sz="2000" dirty="0"/>
          </a:p>
        </p:txBody>
      </p:sp>
      <p:sp>
        <p:nvSpPr>
          <p:cNvPr id="5" name="Rectangle 4"/>
          <p:cNvSpPr/>
          <p:nvPr/>
        </p:nvSpPr>
        <p:spPr>
          <a:xfrm>
            <a:off x="7875224" y="1528167"/>
            <a:ext cx="3478576" cy="2554545"/>
          </a:xfrm>
          <a:prstGeom prst="rect">
            <a:avLst/>
          </a:prstGeom>
        </p:spPr>
        <p:txBody>
          <a:bodyPr wrap="square">
            <a:spAutoFit/>
          </a:bodyPr>
          <a:lstStyle/>
          <a:p>
            <a:r>
              <a:rPr lang="en-US" sz="2000" dirty="0"/>
              <a:t>Our College is committed to addressing the broad educational needs of the local and world community. We foster success and ensure equitable opportunities for all our students, while celebrating the diversity of our campus.</a:t>
            </a:r>
          </a:p>
        </p:txBody>
      </p:sp>
    </p:spTree>
    <p:extLst>
      <p:ext uri="{BB962C8B-B14F-4D97-AF65-F5344CB8AC3E}">
        <p14:creationId xmlns:p14="http://schemas.microsoft.com/office/powerpoint/2010/main" val="2503604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9781"/>
          </a:xfrm>
        </p:spPr>
        <p:txBody>
          <a:bodyPr/>
          <a:lstStyle/>
          <a:p>
            <a:pPr algn="ctr"/>
            <a:r>
              <a:rPr lang="en-US" dirty="0"/>
              <a:t>Vision Statements</a:t>
            </a:r>
          </a:p>
        </p:txBody>
      </p:sp>
      <p:sp>
        <p:nvSpPr>
          <p:cNvPr id="3" name="Content Placeholder 2"/>
          <p:cNvSpPr>
            <a:spLocks noGrp="1"/>
          </p:cNvSpPr>
          <p:nvPr>
            <p:ph idx="1"/>
          </p:nvPr>
        </p:nvSpPr>
        <p:spPr>
          <a:xfrm>
            <a:off x="838200" y="1528167"/>
            <a:ext cx="4141424" cy="4351338"/>
          </a:xfrm>
        </p:spPr>
        <p:txBody>
          <a:bodyPr>
            <a:noAutofit/>
          </a:bodyPr>
          <a:lstStyle/>
          <a:p>
            <a:pPr marL="0" indent="0">
              <a:buNone/>
            </a:pPr>
            <a:r>
              <a:rPr lang="en-US" sz="2000" dirty="0"/>
              <a:t>Our College is committed to being a preeminent institution of learning, renowned for its quality of academic life, its diverse culture and practice of personal support and development, extraordinary student success, and its dynamic, innovative programs that prepare students for the university, the modern workplace, and the global community.</a:t>
            </a:r>
            <a:endParaRPr lang="en-US" sz="1600" dirty="0"/>
          </a:p>
        </p:txBody>
      </p:sp>
      <p:sp>
        <p:nvSpPr>
          <p:cNvPr id="4" name="Content Placeholder 2"/>
          <p:cNvSpPr txBox="1">
            <a:spLocks/>
          </p:cNvSpPr>
          <p:nvPr/>
        </p:nvSpPr>
        <p:spPr>
          <a:xfrm>
            <a:off x="5442332" y="1528167"/>
            <a:ext cx="4032173"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Our College inspires a global and diverse community of learners to achieve intellectual, cultural, social, economic and personal fulfillment.</a:t>
            </a:r>
            <a:endParaRPr lang="en-US" sz="2000" dirty="0"/>
          </a:p>
        </p:txBody>
      </p:sp>
    </p:spTree>
    <p:extLst>
      <p:ext uri="{BB962C8B-B14F-4D97-AF65-F5344CB8AC3E}">
        <p14:creationId xmlns:p14="http://schemas.microsoft.com/office/powerpoint/2010/main" val="728402037"/>
      </p:ext>
    </p:extLst>
  </p:cSld>
  <p:clrMapOvr>
    <a:masterClrMapping/>
  </p:clrMapOvr>
</p:sld>
</file>

<file path=ppt/theme/theme1.xml><?xml version="1.0" encoding="utf-8"?>
<a:theme xmlns:a="http://schemas.openxmlformats.org/drawingml/2006/main" name="Office Theme">
  <a:themeElements>
    <a:clrScheme name="Custom 3">
      <a:dk1>
        <a:srgbClr val="692C09"/>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00634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69B8A59-1D2D-4F98-93F4-9E51F2CAA528}">
  <ds:schemaRefs>
    <ds:schemaRef ds:uri="http://schemas.microsoft.com/sharepoint/v3/contenttype/forms"/>
  </ds:schemaRefs>
</ds:datastoreItem>
</file>

<file path=customXml/itemProps2.xml><?xml version="1.0" encoding="utf-8"?>
<ds:datastoreItem xmlns:ds="http://schemas.openxmlformats.org/officeDocument/2006/customXml" ds:itemID="{067E2FC9-8A07-42D2-B307-A397CC89DF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EC7AFA-FE61-4724-B3D6-3F362CCA8D1F}">
  <ds:schemaRefs>
    <ds:schemaRef ds:uri="http://purl.org/dc/terms/"/>
    <ds:schemaRef ds:uri="bb5bbb0b-6c89-44d7-be61-0adfe653f983"/>
    <ds:schemaRef ds:uri="http://purl.org/dc/dcmitype/"/>
    <ds:schemaRef ds:uri="http://schemas.openxmlformats.org/package/2006/metadata/core-properties"/>
    <ds:schemaRef ds:uri="http://purl.org/dc/elements/1.1/"/>
    <ds:schemaRef ds:uri="http://www.w3.org/XML/1998/namespace"/>
    <ds:schemaRef ds:uri="http://schemas.microsoft.com/office/2006/documentManagement/types"/>
    <ds:schemaRef ds:uri="http://schemas.microsoft.com/office/infopath/2007/PartnerControls"/>
    <ds:schemaRef ds:uri="2bc55ecc-363e-43e9-bfac-4ba2e86f45e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798</TotalTime>
  <Words>1329</Words>
  <Application>Microsoft Office PowerPoint</Application>
  <PresentationFormat>Widescreen</PresentationFormat>
  <Paragraphs>120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Garamond</vt:lpstr>
      <vt:lpstr>Office Theme</vt:lpstr>
      <vt:lpstr>Educational Master Planning Task Force Meeting #4</vt:lpstr>
      <vt:lpstr>Agenda</vt:lpstr>
      <vt:lpstr>Áse Power Consult </vt:lpstr>
      <vt:lpstr>Debriefing our SCUP Training</vt:lpstr>
      <vt:lpstr>Educational Master Planning Process &amp; Timeline</vt:lpstr>
      <vt:lpstr>PowerPoint Presentation</vt:lpstr>
      <vt:lpstr>PowerPoint Presentation</vt:lpstr>
      <vt:lpstr>Mission Statements</vt:lpstr>
      <vt:lpstr>Vision Statements</vt:lpstr>
      <vt:lpstr>Cañada Values:</vt:lpstr>
      <vt:lpstr>Skyline Values Statement:</vt:lpstr>
      <vt:lpstr>CSM Values Statement:</vt:lpstr>
      <vt:lpstr>Poll</vt:lpstr>
      <vt:lpstr>PowerPoint Presentation</vt:lpstr>
      <vt:lpstr>Reflection</vt:lpstr>
      <vt:lpstr>Homework for October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Scorecard-EMP Metrics</dc:title>
  <dc:creator>Claxton, Alexander</dc:creator>
  <cp:lastModifiedBy>Engel, Karen</cp:lastModifiedBy>
  <cp:revision>58</cp:revision>
  <dcterms:created xsi:type="dcterms:W3CDTF">2021-04-13T20:59:18Z</dcterms:created>
  <dcterms:modified xsi:type="dcterms:W3CDTF">2021-09-28T23:48:21Z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