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71" r:id="rId6"/>
    <p:sldId id="270" r:id="rId7"/>
    <p:sldId id="269" r:id="rId8"/>
    <p:sldId id="261" r:id="rId9"/>
    <p:sldId id="272" r:id="rId10"/>
    <p:sldId id="273" r:id="rId11"/>
    <p:sldId id="268" r:id="rId12"/>
    <p:sldId id="274" r:id="rId13"/>
    <p:sldId id="277" r:id="rId14"/>
    <p:sldId id="275" r:id="rId15"/>
    <p:sldId id="278" r:id="rId16"/>
    <p:sldId id="281"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68" autoAdjust="0"/>
    <p:restoredTop sz="94660"/>
  </p:normalViewPr>
  <p:slideViewPr>
    <p:cSldViewPr snapToGrid="0">
      <p:cViewPr varScale="1">
        <p:scale>
          <a:sx n="114" d="100"/>
          <a:sy n="114" d="100"/>
        </p:scale>
        <p:origin x="96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5915-DEF2-4FB6-9A3C-627F5C285E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121500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5915-DEF2-4FB6-9A3C-627F5C285E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121228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5915-DEF2-4FB6-9A3C-627F5C285E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4793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5915-DEF2-4FB6-9A3C-627F5C285E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414531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1D5915-DEF2-4FB6-9A3C-627F5C285E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306787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5915-DEF2-4FB6-9A3C-627F5C285E55}"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120809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5915-DEF2-4FB6-9A3C-627F5C285E55}"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262209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5915-DEF2-4FB6-9A3C-627F5C285E55}"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351023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5915-DEF2-4FB6-9A3C-627F5C285E55}"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93123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1D5915-DEF2-4FB6-9A3C-627F5C285E55}"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52030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1D5915-DEF2-4FB6-9A3C-627F5C285E55}"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072D-1755-4121-960B-7046F323699A}" type="slidenum">
              <a:rPr lang="en-US" smtClean="0"/>
              <a:t>‹#›</a:t>
            </a:fld>
            <a:endParaRPr lang="en-US"/>
          </a:p>
        </p:txBody>
      </p:sp>
    </p:spTree>
    <p:extLst>
      <p:ext uri="{BB962C8B-B14F-4D97-AF65-F5344CB8AC3E}">
        <p14:creationId xmlns:p14="http://schemas.microsoft.com/office/powerpoint/2010/main" val="19607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5915-DEF2-4FB6-9A3C-627F5C285E55}" type="datetimeFigureOut">
              <a:rPr lang="en-US" smtClean="0"/>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3072D-1755-4121-960B-7046F323699A}" type="slidenum">
              <a:rPr lang="en-US" smtClean="0"/>
              <a:t>‹#›</a:t>
            </a:fld>
            <a:endParaRPr lang="en-US"/>
          </a:p>
        </p:txBody>
      </p:sp>
    </p:spTree>
    <p:extLst>
      <p:ext uri="{BB962C8B-B14F-4D97-AF65-F5344CB8AC3E}">
        <p14:creationId xmlns:p14="http://schemas.microsoft.com/office/powerpoint/2010/main" val="163000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anadacollege.edu/emp/meetings.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nadacollege.edu/emp/emp-data.ph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292" y="1372521"/>
            <a:ext cx="10943925" cy="2387600"/>
          </a:xfrm>
        </p:spPr>
        <p:txBody>
          <a:bodyPr>
            <a:normAutofit/>
          </a:bodyPr>
          <a:lstStyle/>
          <a:p>
            <a:r>
              <a:rPr lang="en-US" sz="5400" b="1" dirty="0" smtClean="0">
                <a:solidFill>
                  <a:srgbClr val="006342"/>
                </a:solidFill>
              </a:rPr>
              <a:t>Educational Master Plan</a:t>
            </a:r>
            <a:br>
              <a:rPr lang="en-US" sz="5400" b="1" dirty="0" smtClean="0">
                <a:solidFill>
                  <a:srgbClr val="006342"/>
                </a:solidFill>
              </a:rPr>
            </a:br>
            <a:r>
              <a:rPr lang="en-US" sz="5400" b="1" dirty="0" smtClean="0">
                <a:solidFill>
                  <a:srgbClr val="006342"/>
                </a:solidFill>
              </a:rPr>
              <a:t>Task Force Kick-off</a:t>
            </a:r>
            <a:endParaRPr lang="en-US" sz="5400" b="1" dirty="0">
              <a:solidFill>
                <a:srgbClr val="006342"/>
              </a:solidFill>
            </a:endParaRPr>
          </a:p>
        </p:txBody>
      </p:sp>
      <p:sp>
        <p:nvSpPr>
          <p:cNvPr id="3" name="Subtitle 2"/>
          <p:cNvSpPr>
            <a:spLocks noGrp="1"/>
          </p:cNvSpPr>
          <p:nvPr>
            <p:ph type="subTitle" idx="1"/>
          </p:nvPr>
        </p:nvSpPr>
        <p:spPr>
          <a:xfrm>
            <a:off x="1076093" y="4386059"/>
            <a:ext cx="10052824" cy="1655762"/>
          </a:xfrm>
        </p:spPr>
        <p:txBody>
          <a:bodyPr>
            <a:normAutofit/>
          </a:bodyPr>
          <a:lstStyle/>
          <a:p>
            <a:r>
              <a:rPr lang="en-US" dirty="0" smtClean="0"/>
              <a:t>April 14, 2021</a:t>
            </a:r>
          </a:p>
          <a:p>
            <a:endParaRPr lang="en-US" dirty="0"/>
          </a:p>
          <a:p>
            <a:r>
              <a:rPr lang="en-US" sz="2000" i="1" dirty="0" smtClean="0"/>
              <a:t>Prepared by PBC Co-Chairs and the Office of Planning, Research &amp; Institutional Effectiveness</a:t>
            </a:r>
            <a:endParaRPr lang="en-US" sz="2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83" y="373642"/>
            <a:ext cx="2524477" cy="1133633"/>
          </a:xfrm>
          <a:prstGeom prst="rect">
            <a:avLst/>
          </a:prstGeom>
        </p:spPr>
      </p:pic>
    </p:spTree>
    <p:extLst>
      <p:ext uri="{BB962C8B-B14F-4D97-AF65-F5344CB8AC3E}">
        <p14:creationId xmlns:p14="http://schemas.microsoft.com/office/powerpoint/2010/main" val="203244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Oval 4"/>
          <p:cNvSpPr/>
          <p:nvPr/>
        </p:nvSpPr>
        <p:spPr>
          <a:xfrm>
            <a:off x="-206298" y="2754351"/>
            <a:ext cx="5480825" cy="7304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35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The Schedule - proposed</a:t>
            </a:r>
            <a:endParaRPr lang="en-US" dirty="0"/>
          </a:p>
        </p:txBody>
      </p:sp>
      <p:sp>
        <p:nvSpPr>
          <p:cNvPr id="4" name="TextBox 3"/>
          <p:cNvSpPr txBox="1"/>
          <p:nvPr/>
        </p:nvSpPr>
        <p:spPr>
          <a:xfrm>
            <a:off x="1873882" y="1367522"/>
            <a:ext cx="8647624" cy="646331"/>
          </a:xfrm>
          <a:prstGeom prst="rect">
            <a:avLst/>
          </a:prstGeom>
          <a:noFill/>
        </p:spPr>
        <p:txBody>
          <a:bodyPr wrap="none" rtlCol="0">
            <a:spAutoFit/>
          </a:bodyPr>
          <a:lstStyle/>
          <a:p>
            <a:r>
              <a:rPr lang="en-US" dirty="0"/>
              <a:t>Information </a:t>
            </a:r>
            <a:r>
              <a:rPr lang="en-US" dirty="0" smtClean="0"/>
              <a:t>is posted </a:t>
            </a:r>
            <a:r>
              <a:rPr lang="en-US" dirty="0"/>
              <a:t>on our EMP website:  </a:t>
            </a:r>
            <a:r>
              <a:rPr lang="en-US" dirty="0">
                <a:hlinkClick r:id="rId2"/>
              </a:rPr>
              <a:t>https://</a:t>
            </a:r>
            <a:r>
              <a:rPr lang="en-US" dirty="0" smtClean="0">
                <a:hlinkClick r:id="rId2"/>
              </a:rPr>
              <a:t>canadacollege.edu/emp/meetings.php</a:t>
            </a:r>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20062048"/>
              </p:ext>
            </p:extLst>
          </p:nvPr>
        </p:nvGraphicFramePr>
        <p:xfrm>
          <a:off x="2191214" y="1963672"/>
          <a:ext cx="7248294" cy="4641725"/>
        </p:xfrm>
        <a:graphic>
          <a:graphicData uri="http://schemas.openxmlformats.org/drawingml/2006/table">
            <a:tbl>
              <a:tblPr/>
              <a:tblGrid>
                <a:gridCol w="3624147">
                  <a:extLst>
                    <a:ext uri="{9D8B030D-6E8A-4147-A177-3AD203B41FA5}">
                      <a16:colId xmlns:a16="http://schemas.microsoft.com/office/drawing/2014/main" val="873603175"/>
                    </a:ext>
                  </a:extLst>
                </a:gridCol>
                <a:gridCol w="3624147">
                  <a:extLst>
                    <a:ext uri="{9D8B030D-6E8A-4147-A177-3AD203B41FA5}">
                      <a16:colId xmlns:a16="http://schemas.microsoft.com/office/drawing/2014/main" val="1119676599"/>
                    </a:ext>
                  </a:extLst>
                </a:gridCol>
              </a:tblGrid>
              <a:tr h="135979">
                <a:tc>
                  <a:txBody>
                    <a:bodyPr/>
                    <a:lstStyle/>
                    <a:p>
                      <a:pPr algn="ctr"/>
                      <a:r>
                        <a:rPr lang="en-US" sz="1100" b="1">
                          <a:effectLst/>
                        </a:rPr>
                        <a:t>Date</a:t>
                      </a:r>
                      <a:endParaRPr lang="en-US" sz="1100">
                        <a:effectLst/>
                      </a:endParaRPr>
                    </a:p>
                  </a:txBody>
                  <a:tcPr marL="33995" marR="33995" marT="16997" marB="16997" anchor="ctr">
                    <a:lnL>
                      <a:noFill/>
                    </a:lnL>
                    <a:lnR>
                      <a:noFill/>
                    </a:lnR>
                    <a:lnT>
                      <a:noFill/>
                    </a:lnT>
                    <a:lnB>
                      <a:noFill/>
                    </a:lnB>
                  </a:tcPr>
                </a:tc>
                <a:tc>
                  <a:txBody>
                    <a:bodyPr/>
                    <a:lstStyle/>
                    <a:p>
                      <a:pPr algn="ctr"/>
                      <a:r>
                        <a:rPr lang="en-US" sz="1100" b="1">
                          <a:effectLst/>
                        </a:rPr>
                        <a:t>Topic</a:t>
                      </a:r>
                      <a:endParaRPr lang="en-US" sz="1100">
                        <a:effectLst/>
                      </a:endParaRPr>
                    </a:p>
                  </a:txBody>
                  <a:tcPr marL="33995" marR="33995" marT="16997" marB="16997" anchor="ctr">
                    <a:lnL>
                      <a:noFill/>
                    </a:lnL>
                    <a:lnR>
                      <a:noFill/>
                    </a:lnR>
                    <a:lnT>
                      <a:noFill/>
                    </a:lnT>
                    <a:lnB>
                      <a:noFill/>
                    </a:lnB>
                  </a:tcPr>
                </a:tc>
                <a:extLst>
                  <a:ext uri="{0D108BD9-81ED-4DB2-BD59-A6C34878D82A}">
                    <a16:rowId xmlns:a16="http://schemas.microsoft.com/office/drawing/2014/main" val="3244749549"/>
                  </a:ext>
                </a:extLst>
              </a:tr>
              <a:tr h="221055">
                <a:tc>
                  <a:txBody>
                    <a:bodyPr/>
                    <a:lstStyle/>
                    <a:p>
                      <a:r>
                        <a:rPr lang="en-US" sz="1100"/>
                        <a:t>April 14, 2021</a:t>
                      </a:r>
                    </a:p>
                  </a:txBody>
                  <a:tcPr marL="33995" marR="33995" marT="16997" marB="16997" anchor="ctr">
                    <a:lnL>
                      <a:noFill/>
                    </a:lnL>
                    <a:lnR>
                      <a:noFill/>
                    </a:lnR>
                    <a:lnT>
                      <a:noFill/>
                    </a:lnT>
                    <a:lnB>
                      <a:noFill/>
                    </a:lnB>
                  </a:tcPr>
                </a:tc>
                <a:tc>
                  <a:txBody>
                    <a:bodyPr/>
                    <a:lstStyle/>
                    <a:p>
                      <a:r>
                        <a:rPr lang="en-US" sz="1100"/>
                        <a:t>EMP Task Force Kick-off Meeting</a:t>
                      </a:r>
                    </a:p>
                  </a:txBody>
                  <a:tcPr marL="33995" marR="33995" marT="16997" marB="16997" anchor="ctr">
                    <a:lnL>
                      <a:noFill/>
                    </a:lnL>
                    <a:lnR>
                      <a:noFill/>
                    </a:lnR>
                    <a:lnT>
                      <a:noFill/>
                    </a:lnT>
                    <a:lnB>
                      <a:noFill/>
                    </a:lnB>
                  </a:tcPr>
                </a:tc>
                <a:extLst>
                  <a:ext uri="{0D108BD9-81ED-4DB2-BD59-A6C34878D82A}">
                    <a16:rowId xmlns:a16="http://schemas.microsoft.com/office/drawing/2014/main" val="3962025796"/>
                  </a:ext>
                </a:extLst>
              </a:tr>
              <a:tr h="295325">
                <a:tc>
                  <a:txBody>
                    <a:bodyPr/>
                    <a:lstStyle/>
                    <a:p>
                      <a:r>
                        <a:rPr lang="en-US" sz="1100"/>
                        <a:t>April 28, 2021</a:t>
                      </a:r>
                    </a:p>
                  </a:txBody>
                  <a:tcPr marL="33995" marR="33995" marT="16997" marB="16997" anchor="ctr">
                    <a:lnL>
                      <a:noFill/>
                    </a:lnL>
                    <a:lnR>
                      <a:noFill/>
                    </a:lnR>
                    <a:lnT>
                      <a:noFill/>
                    </a:lnT>
                    <a:lnB>
                      <a:noFill/>
                    </a:lnB>
                  </a:tcPr>
                </a:tc>
                <a:tc>
                  <a:txBody>
                    <a:bodyPr/>
                    <a:lstStyle/>
                    <a:p>
                      <a:r>
                        <a:rPr lang="en-US" sz="1100"/>
                        <a:t>Evaluation of the 2017-22 Educational Master Plan</a:t>
                      </a:r>
                    </a:p>
                  </a:txBody>
                  <a:tcPr marL="33995" marR="33995" marT="16997" marB="16997" anchor="ctr">
                    <a:lnL>
                      <a:noFill/>
                    </a:lnL>
                    <a:lnR>
                      <a:noFill/>
                    </a:lnR>
                    <a:lnT>
                      <a:noFill/>
                    </a:lnT>
                    <a:lnB>
                      <a:noFill/>
                    </a:lnB>
                  </a:tcPr>
                </a:tc>
                <a:extLst>
                  <a:ext uri="{0D108BD9-81ED-4DB2-BD59-A6C34878D82A}">
                    <a16:rowId xmlns:a16="http://schemas.microsoft.com/office/drawing/2014/main" val="1459781115"/>
                  </a:ext>
                </a:extLst>
              </a:tr>
              <a:tr h="237964">
                <a:tc>
                  <a:txBody>
                    <a:bodyPr/>
                    <a:lstStyle/>
                    <a:p>
                      <a:r>
                        <a:rPr lang="en-US" sz="1100"/>
                        <a:t>Early June</a:t>
                      </a:r>
                    </a:p>
                  </a:txBody>
                  <a:tcPr marL="33995" marR="33995" marT="16997" marB="16997" anchor="ctr">
                    <a:lnL>
                      <a:noFill/>
                    </a:lnL>
                    <a:lnR>
                      <a:noFill/>
                    </a:lnR>
                    <a:lnT>
                      <a:noFill/>
                    </a:lnT>
                    <a:lnB>
                      <a:noFill/>
                    </a:lnB>
                  </a:tcPr>
                </a:tc>
                <a:tc>
                  <a:txBody>
                    <a:bodyPr/>
                    <a:lstStyle/>
                    <a:p>
                      <a:r>
                        <a:rPr lang="en-US" sz="1100"/>
                        <a:t>Strategic Planning TRAINING</a:t>
                      </a:r>
                    </a:p>
                  </a:txBody>
                  <a:tcPr marL="33995" marR="33995" marT="16997" marB="16997" anchor="ctr">
                    <a:lnL>
                      <a:noFill/>
                    </a:lnL>
                    <a:lnR>
                      <a:noFill/>
                    </a:lnR>
                    <a:lnT>
                      <a:noFill/>
                    </a:lnT>
                    <a:lnB>
                      <a:noFill/>
                    </a:lnB>
                  </a:tcPr>
                </a:tc>
                <a:extLst>
                  <a:ext uri="{0D108BD9-81ED-4DB2-BD59-A6C34878D82A}">
                    <a16:rowId xmlns:a16="http://schemas.microsoft.com/office/drawing/2014/main" val="3025034900"/>
                  </a:ext>
                </a:extLst>
              </a:tr>
              <a:tr h="135979">
                <a:tc>
                  <a:txBody>
                    <a:bodyPr/>
                    <a:lstStyle/>
                    <a:p>
                      <a:r>
                        <a:rPr lang="en-US" sz="1100"/>
                        <a:t> </a:t>
                      </a:r>
                    </a:p>
                  </a:txBody>
                  <a:tcPr marL="33995" marR="33995" marT="16997" marB="16997" anchor="ctr">
                    <a:lnL>
                      <a:noFill/>
                    </a:lnL>
                    <a:lnR>
                      <a:noFill/>
                    </a:lnR>
                    <a:lnT>
                      <a:noFill/>
                    </a:lnT>
                    <a:lnB>
                      <a:noFill/>
                    </a:lnB>
                  </a:tcPr>
                </a:tc>
                <a:tc>
                  <a:txBody>
                    <a:bodyPr/>
                    <a:lstStyle/>
                    <a:p>
                      <a:r>
                        <a:rPr lang="en-US" sz="1100"/>
                        <a:t>Summer Break</a:t>
                      </a:r>
                    </a:p>
                  </a:txBody>
                  <a:tcPr marL="33995" marR="33995" marT="16997" marB="16997" anchor="ctr">
                    <a:lnL>
                      <a:noFill/>
                    </a:lnL>
                    <a:lnR>
                      <a:noFill/>
                    </a:lnR>
                    <a:lnT>
                      <a:noFill/>
                    </a:lnT>
                    <a:lnB>
                      <a:noFill/>
                    </a:lnB>
                  </a:tcPr>
                </a:tc>
                <a:extLst>
                  <a:ext uri="{0D108BD9-81ED-4DB2-BD59-A6C34878D82A}">
                    <a16:rowId xmlns:a16="http://schemas.microsoft.com/office/drawing/2014/main" val="861818210"/>
                  </a:ext>
                </a:extLst>
              </a:tr>
              <a:tr h="268486">
                <a:tc>
                  <a:txBody>
                    <a:bodyPr/>
                    <a:lstStyle/>
                    <a:p>
                      <a:r>
                        <a:rPr lang="en-US" sz="1100"/>
                        <a:t>August 9-10, 2021 (pending)</a:t>
                      </a:r>
                    </a:p>
                  </a:txBody>
                  <a:tcPr marL="33995" marR="33995" marT="16997" marB="16997" anchor="ctr">
                    <a:lnL>
                      <a:noFill/>
                    </a:lnL>
                    <a:lnR>
                      <a:noFill/>
                    </a:lnR>
                    <a:lnT>
                      <a:noFill/>
                    </a:lnT>
                    <a:lnB>
                      <a:noFill/>
                    </a:lnB>
                  </a:tcPr>
                </a:tc>
                <a:tc>
                  <a:txBody>
                    <a:bodyPr/>
                    <a:lstStyle/>
                    <a:p>
                      <a:r>
                        <a:rPr lang="en-US" sz="1100"/>
                        <a:t>College Leadership Retreat</a:t>
                      </a:r>
                    </a:p>
                  </a:txBody>
                  <a:tcPr marL="33995" marR="33995" marT="16997" marB="16997" anchor="ctr">
                    <a:lnL>
                      <a:noFill/>
                    </a:lnL>
                    <a:lnR>
                      <a:noFill/>
                    </a:lnR>
                    <a:lnT>
                      <a:noFill/>
                    </a:lnT>
                    <a:lnB>
                      <a:noFill/>
                    </a:lnB>
                  </a:tcPr>
                </a:tc>
                <a:extLst>
                  <a:ext uri="{0D108BD9-81ED-4DB2-BD59-A6C34878D82A}">
                    <a16:rowId xmlns:a16="http://schemas.microsoft.com/office/drawing/2014/main" val="3347978803"/>
                  </a:ext>
                </a:extLst>
              </a:tr>
              <a:tr h="234175">
                <a:tc>
                  <a:txBody>
                    <a:bodyPr/>
                    <a:lstStyle/>
                    <a:p>
                      <a:r>
                        <a:rPr lang="en-US" sz="1100" dirty="0"/>
                        <a:t>August 13, 2021</a:t>
                      </a:r>
                    </a:p>
                  </a:txBody>
                  <a:tcPr marL="33995" marR="33995" marT="16997" marB="16997" anchor="ctr">
                    <a:lnL>
                      <a:noFill/>
                    </a:lnL>
                    <a:lnR>
                      <a:noFill/>
                    </a:lnR>
                    <a:lnT>
                      <a:noFill/>
                    </a:lnT>
                    <a:lnB>
                      <a:noFill/>
                    </a:lnB>
                  </a:tcPr>
                </a:tc>
                <a:tc>
                  <a:txBody>
                    <a:bodyPr/>
                    <a:lstStyle/>
                    <a:p>
                      <a:r>
                        <a:rPr lang="en-US" sz="1100"/>
                        <a:t>College Flex Day</a:t>
                      </a:r>
                    </a:p>
                  </a:txBody>
                  <a:tcPr marL="33995" marR="33995" marT="16997" marB="16997" anchor="ctr">
                    <a:lnL>
                      <a:noFill/>
                    </a:lnL>
                    <a:lnR>
                      <a:noFill/>
                    </a:lnR>
                    <a:lnT>
                      <a:noFill/>
                    </a:lnT>
                    <a:lnB>
                      <a:noFill/>
                    </a:lnB>
                  </a:tcPr>
                </a:tc>
                <a:extLst>
                  <a:ext uri="{0D108BD9-81ED-4DB2-BD59-A6C34878D82A}">
                    <a16:rowId xmlns:a16="http://schemas.microsoft.com/office/drawing/2014/main" val="3231613865"/>
                  </a:ext>
                </a:extLst>
              </a:tr>
              <a:tr h="237964">
                <a:tc>
                  <a:txBody>
                    <a:bodyPr/>
                    <a:lstStyle/>
                    <a:p>
                      <a:r>
                        <a:rPr lang="en-US" sz="1100"/>
                        <a:t>September 1, 2021</a:t>
                      </a:r>
                    </a:p>
                  </a:txBody>
                  <a:tcPr marL="33995" marR="33995" marT="16997" marB="16997" anchor="ctr">
                    <a:lnL>
                      <a:noFill/>
                    </a:lnL>
                    <a:lnR>
                      <a:noFill/>
                    </a:lnR>
                    <a:lnT>
                      <a:noFill/>
                    </a:lnT>
                    <a:lnB>
                      <a:noFill/>
                    </a:lnB>
                  </a:tcPr>
                </a:tc>
                <a:tc>
                  <a:txBody>
                    <a:bodyPr/>
                    <a:lstStyle/>
                    <a:p>
                      <a:r>
                        <a:rPr lang="en-US" sz="1100"/>
                        <a:t>Environmental Scan - part 1</a:t>
                      </a:r>
                    </a:p>
                  </a:txBody>
                  <a:tcPr marL="33995" marR="33995" marT="16997" marB="16997" anchor="ctr">
                    <a:lnL>
                      <a:noFill/>
                    </a:lnL>
                    <a:lnR>
                      <a:noFill/>
                    </a:lnR>
                    <a:lnT>
                      <a:noFill/>
                    </a:lnT>
                    <a:lnB>
                      <a:noFill/>
                    </a:lnB>
                  </a:tcPr>
                </a:tc>
                <a:extLst>
                  <a:ext uri="{0D108BD9-81ED-4DB2-BD59-A6C34878D82A}">
                    <a16:rowId xmlns:a16="http://schemas.microsoft.com/office/drawing/2014/main" val="370364392"/>
                  </a:ext>
                </a:extLst>
              </a:tr>
              <a:tr h="174631">
                <a:tc>
                  <a:txBody>
                    <a:bodyPr/>
                    <a:lstStyle/>
                    <a:p>
                      <a:r>
                        <a:rPr lang="en-US" sz="1100"/>
                        <a:t>September 15, 2021</a:t>
                      </a:r>
                    </a:p>
                  </a:txBody>
                  <a:tcPr marL="33995" marR="33995" marT="16997" marB="16997" anchor="ctr">
                    <a:lnL>
                      <a:noFill/>
                    </a:lnL>
                    <a:lnR>
                      <a:noFill/>
                    </a:lnR>
                    <a:lnT>
                      <a:noFill/>
                    </a:lnT>
                    <a:lnB>
                      <a:noFill/>
                    </a:lnB>
                  </a:tcPr>
                </a:tc>
                <a:tc>
                  <a:txBody>
                    <a:bodyPr/>
                    <a:lstStyle/>
                    <a:p>
                      <a:r>
                        <a:rPr lang="en-US" sz="1100"/>
                        <a:t>Environmental Scan - part 2</a:t>
                      </a:r>
                    </a:p>
                  </a:txBody>
                  <a:tcPr marL="33995" marR="33995" marT="16997" marB="16997" anchor="ctr">
                    <a:lnL>
                      <a:noFill/>
                    </a:lnL>
                    <a:lnR>
                      <a:noFill/>
                    </a:lnR>
                    <a:lnT>
                      <a:noFill/>
                    </a:lnT>
                    <a:lnB>
                      <a:noFill/>
                    </a:lnB>
                  </a:tcPr>
                </a:tc>
                <a:extLst>
                  <a:ext uri="{0D108BD9-81ED-4DB2-BD59-A6C34878D82A}">
                    <a16:rowId xmlns:a16="http://schemas.microsoft.com/office/drawing/2014/main" val="618891662"/>
                  </a:ext>
                </a:extLst>
              </a:tr>
              <a:tr h="271204">
                <a:tc>
                  <a:txBody>
                    <a:bodyPr/>
                    <a:lstStyle/>
                    <a:p>
                      <a:r>
                        <a:rPr lang="en-US" sz="1100" dirty="0"/>
                        <a:t>September, 2021 - date TBD</a:t>
                      </a:r>
                    </a:p>
                  </a:txBody>
                  <a:tcPr marL="33995" marR="33995" marT="16997" marB="16997" anchor="ctr">
                    <a:lnL>
                      <a:noFill/>
                    </a:lnL>
                    <a:lnR>
                      <a:noFill/>
                    </a:lnR>
                    <a:lnT>
                      <a:noFill/>
                    </a:lnT>
                    <a:lnB>
                      <a:noFill/>
                    </a:lnB>
                  </a:tcPr>
                </a:tc>
                <a:tc>
                  <a:txBody>
                    <a:bodyPr/>
                    <a:lstStyle/>
                    <a:p>
                      <a:r>
                        <a:rPr lang="en-US" sz="1100"/>
                        <a:t>College Town Hall on the future of higher education</a:t>
                      </a:r>
                    </a:p>
                  </a:txBody>
                  <a:tcPr marL="33995" marR="33995" marT="16997" marB="16997" anchor="ctr">
                    <a:lnL>
                      <a:noFill/>
                    </a:lnL>
                    <a:lnR>
                      <a:noFill/>
                    </a:lnR>
                    <a:lnT>
                      <a:noFill/>
                    </a:lnT>
                    <a:lnB>
                      <a:noFill/>
                    </a:lnB>
                  </a:tcPr>
                </a:tc>
                <a:extLst>
                  <a:ext uri="{0D108BD9-81ED-4DB2-BD59-A6C34878D82A}">
                    <a16:rowId xmlns:a16="http://schemas.microsoft.com/office/drawing/2014/main" val="3695178977"/>
                  </a:ext>
                </a:extLst>
              </a:tr>
              <a:tr h="135979">
                <a:tc>
                  <a:txBody>
                    <a:bodyPr/>
                    <a:lstStyle/>
                    <a:p>
                      <a:r>
                        <a:rPr lang="en-US" sz="1100"/>
                        <a:t>September 29, 2021</a:t>
                      </a:r>
                    </a:p>
                  </a:txBody>
                  <a:tcPr marL="33995" marR="33995" marT="16997" marB="16997" anchor="ctr">
                    <a:lnL>
                      <a:noFill/>
                    </a:lnL>
                    <a:lnR>
                      <a:noFill/>
                    </a:lnR>
                    <a:lnT>
                      <a:noFill/>
                    </a:lnT>
                    <a:lnB>
                      <a:noFill/>
                    </a:lnB>
                  </a:tcPr>
                </a:tc>
                <a:tc>
                  <a:txBody>
                    <a:bodyPr/>
                    <a:lstStyle/>
                    <a:p>
                      <a:r>
                        <a:rPr lang="en-US" sz="1100"/>
                        <a:t>Internal Scan - part 1</a:t>
                      </a:r>
                    </a:p>
                  </a:txBody>
                  <a:tcPr marL="33995" marR="33995" marT="16997" marB="16997" anchor="ctr">
                    <a:lnL>
                      <a:noFill/>
                    </a:lnL>
                    <a:lnR>
                      <a:noFill/>
                    </a:lnR>
                    <a:lnT>
                      <a:noFill/>
                    </a:lnT>
                    <a:lnB>
                      <a:noFill/>
                    </a:lnB>
                  </a:tcPr>
                </a:tc>
                <a:extLst>
                  <a:ext uri="{0D108BD9-81ED-4DB2-BD59-A6C34878D82A}">
                    <a16:rowId xmlns:a16="http://schemas.microsoft.com/office/drawing/2014/main" val="2599369979"/>
                  </a:ext>
                </a:extLst>
              </a:tr>
              <a:tr h="237964">
                <a:tc>
                  <a:txBody>
                    <a:bodyPr/>
                    <a:lstStyle/>
                    <a:p>
                      <a:r>
                        <a:rPr lang="en-US" sz="1100"/>
                        <a:t>October 6, 2021</a:t>
                      </a:r>
                    </a:p>
                  </a:txBody>
                  <a:tcPr marL="33995" marR="33995" marT="16997" marB="16997" anchor="ctr">
                    <a:lnL>
                      <a:noFill/>
                    </a:lnL>
                    <a:lnR>
                      <a:noFill/>
                    </a:lnR>
                    <a:lnT>
                      <a:noFill/>
                    </a:lnT>
                    <a:lnB>
                      <a:noFill/>
                    </a:lnB>
                  </a:tcPr>
                </a:tc>
                <a:tc>
                  <a:txBody>
                    <a:bodyPr/>
                    <a:lstStyle/>
                    <a:p>
                      <a:r>
                        <a:rPr lang="en-US" sz="1100"/>
                        <a:t>College Mission, Vision and Values</a:t>
                      </a:r>
                    </a:p>
                  </a:txBody>
                  <a:tcPr marL="33995" marR="33995" marT="16997" marB="16997" anchor="ctr">
                    <a:lnL>
                      <a:noFill/>
                    </a:lnL>
                    <a:lnR>
                      <a:noFill/>
                    </a:lnR>
                    <a:lnT>
                      <a:noFill/>
                    </a:lnT>
                    <a:lnB>
                      <a:noFill/>
                    </a:lnB>
                  </a:tcPr>
                </a:tc>
                <a:extLst>
                  <a:ext uri="{0D108BD9-81ED-4DB2-BD59-A6C34878D82A}">
                    <a16:rowId xmlns:a16="http://schemas.microsoft.com/office/drawing/2014/main" val="1979194688"/>
                  </a:ext>
                </a:extLst>
              </a:tr>
              <a:tr h="237964">
                <a:tc>
                  <a:txBody>
                    <a:bodyPr/>
                    <a:lstStyle/>
                    <a:p>
                      <a:r>
                        <a:rPr lang="en-US" sz="1100"/>
                        <a:t>October 13, 2021 - Flex Day</a:t>
                      </a:r>
                    </a:p>
                  </a:txBody>
                  <a:tcPr marL="33995" marR="33995" marT="16997" marB="16997" anchor="ctr">
                    <a:lnL>
                      <a:noFill/>
                    </a:lnL>
                    <a:lnR>
                      <a:noFill/>
                    </a:lnR>
                    <a:lnT>
                      <a:noFill/>
                    </a:lnT>
                    <a:lnB>
                      <a:noFill/>
                    </a:lnB>
                  </a:tcPr>
                </a:tc>
                <a:tc>
                  <a:txBody>
                    <a:bodyPr/>
                    <a:lstStyle/>
                    <a:p>
                      <a:r>
                        <a:rPr lang="en-US" sz="1100"/>
                        <a:t>College-wide forum on the EMP</a:t>
                      </a:r>
                    </a:p>
                  </a:txBody>
                  <a:tcPr marL="33995" marR="33995" marT="16997" marB="16997" anchor="ctr">
                    <a:lnL>
                      <a:noFill/>
                    </a:lnL>
                    <a:lnR>
                      <a:noFill/>
                    </a:lnR>
                    <a:lnT>
                      <a:noFill/>
                    </a:lnT>
                    <a:lnB>
                      <a:noFill/>
                    </a:lnB>
                  </a:tcPr>
                </a:tc>
                <a:extLst>
                  <a:ext uri="{0D108BD9-81ED-4DB2-BD59-A6C34878D82A}">
                    <a16:rowId xmlns:a16="http://schemas.microsoft.com/office/drawing/2014/main" val="2314995343"/>
                  </a:ext>
                </a:extLst>
              </a:tr>
              <a:tr h="135979">
                <a:tc>
                  <a:txBody>
                    <a:bodyPr/>
                    <a:lstStyle/>
                    <a:p>
                      <a:r>
                        <a:rPr lang="en-US" sz="1100"/>
                        <a:t>October 20, 2021</a:t>
                      </a:r>
                    </a:p>
                  </a:txBody>
                  <a:tcPr marL="33995" marR="33995" marT="16997" marB="16997" anchor="ctr">
                    <a:lnL>
                      <a:noFill/>
                    </a:lnL>
                    <a:lnR>
                      <a:noFill/>
                    </a:lnR>
                    <a:lnT>
                      <a:noFill/>
                    </a:lnT>
                    <a:lnB>
                      <a:noFill/>
                    </a:lnB>
                  </a:tcPr>
                </a:tc>
                <a:tc>
                  <a:txBody>
                    <a:bodyPr/>
                    <a:lstStyle/>
                    <a:p>
                      <a:r>
                        <a:rPr lang="en-US" sz="1100"/>
                        <a:t>Internal Scan - part 2</a:t>
                      </a:r>
                    </a:p>
                  </a:txBody>
                  <a:tcPr marL="33995" marR="33995" marT="16997" marB="16997" anchor="ctr">
                    <a:lnL>
                      <a:noFill/>
                    </a:lnL>
                    <a:lnR>
                      <a:noFill/>
                    </a:lnR>
                    <a:lnT>
                      <a:noFill/>
                    </a:lnT>
                    <a:lnB>
                      <a:noFill/>
                    </a:lnB>
                  </a:tcPr>
                </a:tc>
                <a:extLst>
                  <a:ext uri="{0D108BD9-81ED-4DB2-BD59-A6C34878D82A}">
                    <a16:rowId xmlns:a16="http://schemas.microsoft.com/office/drawing/2014/main" val="1275328796"/>
                  </a:ext>
                </a:extLst>
              </a:tr>
              <a:tr h="237964">
                <a:tc>
                  <a:txBody>
                    <a:bodyPr/>
                    <a:lstStyle/>
                    <a:p>
                      <a:r>
                        <a:rPr lang="en-US" sz="1100"/>
                        <a:t>November 3, 3021</a:t>
                      </a:r>
                    </a:p>
                  </a:txBody>
                  <a:tcPr marL="33995" marR="33995" marT="16997" marB="16997" anchor="ctr">
                    <a:lnL>
                      <a:noFill/>
                    </a:lnL>
                    <a:lnR>
                      <a:noFill/>
                    </a:lnR>
                    <a:lnT>
                      <a:noFill/>
                    </a:lnT>
                    <a:lnB>
                      <a:noFill/>
                    </a:lnB>
                  </a:tcPr>
                </a:tc>
                <a:tc>
                  <a:txBody>
                    <a:bodyPr/>
                    <a:lstStyle/>
                    <a:p>
                      <a:r>
                        <a:rPr lang="en-US" sz="1100"/>
                        <a:t>Refining Challenges and Opportunities</a:t>
                      </a:r>
                    </a:p>
                  </a:txBody>
                  <a:tcPr marL="33995" marR="33995" marT="16997" marB="16997" anchor="ctr">
                    <a:lnL>
                      <a:noFill/>
                    </a:lnL>
                    <a:lnR>
                      <a:noFill/>
                    </a:lnR>
                    <a:lnT>
                      <a:noFill/>
                    </a:lnT>
                    <a:lnB>
                      <a:noFill/>
                    </a:lnB>
                  </a:tcPr>
                </a:tc>
                <a:extLst>
                  <a:ext uri="{0D108BD9-81ED-4DB2-BD59-A6C34878D82A}">
                    <a16:rowId xmlns:a16="http://schemas.microsoft.com/office/drawing/2014/main" val="358591429"/>
                  </a:ext>
                </a:extLst>
              </a:tr>
              <a:tr h="237964">
                <a:tc>
                  <a:txBody>
                    <a:bodyPr/>
                    <a:lstStyle/>
                    <a:p>
                      <a:r>
                        <a:rPr lang="en-US" sz="1100"/>
                        <a:t>November 17, 2021</a:t>
                      </a:r>
                    </a:p>
                  </a:txBody>
                  <a:tcPr marL="33995" marR="33995" marT="16997" marB="16997" anchor="ctr">
                    <a:lnL>
                      <a:noFill/>
                    </a:lnL>
                    <a:lnR>
                      <a:noFill/>
                    </a:lnR>
                    <a:lnT>
                      <a:noFill/>
                    </a:lnT>
                    <a:lnB>
                      <a:noFill/>
                    </a:lnB>
                  </a:tcPr>
                </a:tc>
                <a:tc>
                  <a:txBody>
                    <a:bodyPr/>
                    <a:lstStyle/>
                    <a:p>
                      <a:r>
                        <a:rPr lang="en-US" sz="1100"/>
                        <a:t>Strategic Planning Retreat Preparation</a:t>
                      </a:r>
                    </a:p>
                  </a:txBody>
                  <a:tcPr marL="33995" marR="33995" marT="16997" marB="16997" anchor="ctr">
                    <a:lnL>
                      <a:noFill/>
                    </a:lnL>
                    <a:lnR>
                      <a:noFill/>
                    </a:lnR>
                    <a:lnT>
                      <a:noFill/>
                    </a:lnT>
                    <a:lnB>
                      <a:noFill/>
                    </a:lnB>
                  </a:tcPr>
                </a:tc>
                <a:extLst>
                  <a:ext uri="{0D108BD9-81ED-4DB2-BD59-A6C34878D82A}">
                    <a16:rowId xmlns:a16="http://schemas.microsoft.com/office/drawing/2014/main" val="3433586161"/>
                  </a:ext>
                </a:extLst>
              </a:tr>
              <a:tr h="135979">
                <a:tc>
                  <a:txBody>
                    <a:bodyPr/>
                    <a:lstStyle/>
                    <a:p>
                      <a:r>
                        <a:rPr lang="en-US" sz="1100"/>
                        <a:t> </a:t>
                      </a:r>
                    </a:p>
                  </a:txBody>
                  <a:tcPr marL="33995" marR="33995" marT="16997" marB="16997" anchor="ctr">
                    <a:lnL>
                      <a:noFill/>
                    </a:lnL>
                    <a:lnR>
                      <a:noFill/>
                    </a:lnR>
                    <a:lnT>
                      <a:noFill/>
                    </a:lnT>
                    <a:lnB>
                      <a:noFill/>
                    </a:lnB>
                  </a:tcPr>
                </a:tc>
                <a:tc>
                  <a:txBody>
                    <a:bodyPr/>
                    <a:lstStyle/>
                    <a:p>
                      <a:r>
                        <a:rPr lang="en-US" sz="1100"/>
                        <a:t>Winter Break</a:t>
                      </a:r>
                    </a:p>
                  </a:txBody>
                  <a:tcPr marL="33995" marR="33995" marT="16997" marB="16997" anchor="ctr">
                    <a:lnL>
                      <a:noFill/>
                    </a:lnL>
                    <a:lnR>
                      <a:noFill/>
                    </a:lnR>
                    <a:lnT>
                      <a:noFill/>
                    </a:lnT>
                    <a:lnB>
                      <a:noFill/>
                    </a:lnB>
                  </a:tcPr>
                </a:tc>
                <a:extLst>
                  <a:ext uri="{0D108BD9-81ED-4DB2-BD59-A6C34878D82A}">
                    <a16:rowId xmlns:a16="http://schemas.microsoft.com/office/drawing/2014/main" val="496897355"/>
                  </a:ext>
                </a:extLst>
              </a:tr>
              <a:tr h="237964">
                <a:tc>
                  <a:txBody>
                    <a:bodyPr/>
                    <a:lstStyle/>
                    <a:p>
                      <a:r>
                        <a:rPr lang="en-US" sz="1100"/>
                        <a:t>January, 2021 (dates TBD)</a:t>
                      </a:r>
                    </a:p>
                  </a:txBody>
                  <a:tcPr marL="33995" marR="33995" marT="16997" marB="16997" anchor="ctr">
                    <a:lnL>
                      <a:noFill/>
                    </a:lnL>
                    <a:lnR>
                      <a:noFill/>
                    </a:lnR>
                    <a:lnT>
                      <a:noFill/>
                    </a:lnT>
                    <a:lnB>
                      <a:noFill/>
                    </a:lnB>
                  </a:tcPr>
                </a:tc>
                <a:tc>
                  <a:txBody>
                    <a:bodyPr/>
                    <a:lstStyle/>
                    <a:p>
                      <a:r>
                        <a:rPr lang="en-US" sz="1100"/>
                        <a:t>Educational Master Planning Retreat (2 days)</a:t>
                      </a:r>
                    </a:p>
                  </a:txBody>
                  <a:tcPr marL="33995" marR="33995" marT="16997" marB="16997" anchor="ctr">
                    <a:lnL>
                      <a:noFill/>
                    </a:lnL>
                    <a:lnR>
                      <a:noFill/>
                    </a:lnR>
                    <a:lnT>
                      <a:noFill/>
                    </a:lnT>
                    <a:lnB>
                      <a:noFill/>
                    </a:lnB>
                  </a:tcPr>
                </a:tc>
                <a:extLst>
                  <a:ext uri="{0D108BD9-81ED-4DB2-BD59-A6C34878D82A}">
                    <a16:rowId xmlns:a16="http://schemas.microsoft.com/office/drawing/2014/main" val="118447127"/>
                  </a:ext>
                </a:extLst>
              </a:tr>
              <a:tr h="237964">
                <a:tc>
                  <a:txBody>
                    <a:bodyPr/>
                    <a:lstStyle/>
                    <a:p>
                      <a:r>
                        <a:rPr lang="en-US" sz="1100"/>
                        <a:t>Winter-Spring 2021</a:t>
                      </a:r>
                    </a:p>
                  </a:txBody>
                  <a:tcPr marL="33995" marR="33995" marT="16997" marB="16997" anchor="ctr">
                    <a:lnL>
                      <a:noFill/>
                    </a:lnL>
                    <a:lnR>
                      <a:noFill/>
                    </a:lnR>
                    <a:lnT>
                      <a:noFill/>
                    </a:lnT>
                    <a:lnB>
                      <a:noFill/>
                    </a:lnB>
                  </a:tcPr>
                </a:tc>
                <a:tc>
                  <a:txBody>
                    <a:bodyPr/>
                    <a:lstStyle/>
                    <a:p>
                      <a:r>
                        <a:rPr lang="en-US" sz="1100"/>
                        <a:t>Develop draft of EMP and solicit feedback</a:t>
                      </a:r>
                    </a:p>
                  </a:txBody>
                  <a:tcPr marL="33995" marR="33995" marT="16997" marB="16997" anchor="ctr">
                    <a:lnL>
                      <a:noFill/>
                    </a:lnL>
                    <a:lnR>
                      <a:noFill/>
                    </a:lnR>
                    <a:lnT>
                      <a:noFill/>
                    </a:lnT>
                    <a:lnB>
                      <a:noFill/>
                    </a:lnB>
                  </a:tcPr>
                </a:tc>
                <a:extLst>
                  <a:ext uri="{0D108BD9-81ED-4DB2-BD59-A6C34878D82A}">
                    <a16:rowId xmlns:a16="http://schemas.microsoft.com/office/drawing/2014/main" val="741658959"/>
                  </a:ext>
                </a:extLst>
              </a:tr>
              <a:tr h="237964">
                <a:tc>
                  <a:txBody>
                    <a:bodyPr/>
                    <a:lstStyle/>
                    <a:p>
                      <a:r>
                        <a:rPr lang="en-US" sz="1100"/>
                        <a:t>April - May 2021</a:t>
                      </a:r>
                    </a:p>
                  </a:txBody>
                  <a:tcPr marL="33995" marR="33995" marT="16997" marB="16997" anchor="ctr">
                    <a:lnL>
                      <a:noFill/>
                    </a:lnL>
                    <a:lnR>
                      <a:noFill/>
                    </a:lnR>
                    <a:lnT>
                      <a:noFill/>
                    </a:lnT>
                    <a:lnB>
                      <a:noFill/>
                    </a:lnB>
                  </a:tcPr>
                </a:tc>
                <a:tc>
                  <a:txBody>
                    <a:bodyPr/>
                    <a:lstStyle/>
                    <a:p>
                      <a:r>
                        <a:rPr lang="en-US" sz="1100" dirty="0"/>
                        <a:t>PBC to adopt new EMP for 2022-27</a:t>
                      </a:r>
                    </a:p>
                  </a:txBody>
                  <a:tcPr marL="33995" marR="33995" marT="16997" marB="16997" anchor="ctr">
                    <a:lnL>
                      <a:noFill/>
                    </a:lnL>
                    <a:lnR>
                      <a:noFill/>
                    </a:lnR>
                    <a:lnT>
                      <a:noFill/>
                    </a:lnT>
                    <a:lnB>
                      <a:noFill/>
                    </a:lnB>
                  </a:tcPr>
                </a:tc>
                <a:extLst>
                  <a:ext uri="{0D108BD9-81ED-4DB2-BD59-A6C34878D82A}">
                    <a16:rowId xmlns:a16="http://schemas.microsoft.com/office/drawing/2014/main" val="1144217216"/>
                  </a:ext>
                </a:extLst>
              </a:tr>
            </a:tbl>
          </a:graphicData>
        </a:graphic>
      </p:graphicFrame>
    </p:spTree>
    <p:extLst>
      <p:ext uri="{BB962C8B-B14F-4D97-AF65-F5344CB8AC3E}">
        <p14:creationId xmlns:p14="http://schemas.microsoft.com/office/powerpoint/2010/main" val="1411401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Planning in an Era of Change</a:t>
            </a:r>
            <a:endParaRPr lang="en-US" dirty="0"/>
          </a:p>
        </p:txBody>
      </p:sp>
      <p:pic>
        <p:nvPicPr>
          <p:cNvPr id="5" name="Picture 4"/>
          <p:cNvPicPr>
            <a:picLocks noChangeAspect="1"/>
          </p:cNvPicPr>
          <p:nvPr/>
        </p:nvPicPr>
        <p:blipFill rotWithShape="1">
          <a:blip r:embed="rId2"/>
          <a:srcRect b="7406"/>
          <a:stretch/>
        </p:blipFill>
        <p:spPr>
          <a:xfrm>
            <a:off x="4521820" y="1828103"/>
            <a:ext cx="3699069" cy="4110126"/>
          </a:xfrm>
          <a:prstGeom prst="rect">
            <a:avLst/>
          </a:prstGeom>
        </p:spPr>
      </p:pic>
    </p:spTree>
    <p:extLst>
      <p:ext uri="{BB962C8B-B14F-4D97-AF65-F5344CB8AC3E}">
        <p14:creationId xmlns:p14="http://schemas.microsoft.com/office/powerpoint/2010/main" val="186141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6342"/>
                </a:solidFill>
              </a:rPr>
              <a:t>Planning in an Era of Change</a:t>
            </a:r>
            <a:endParaRPr lang="en-US" dirty="0">
              <a:solidFill>
                <a:srgbClr val="006342"/>
              </a:solidFill>
            </a:endParaRPr>
          </a:p>
        </p:txBody>
      </p:sp>
      <p:pic>
        <p:nvPicPr>
          <p:cNvPr id="5" name="Picture 4"/>
          <p:cNvPicPr>
            <a:picLocks noChangeAspect="1"/>
          </p:cNvPicPr>
          <p:nvPr/>
        </p:nvPicPr>
        <p:blipFill>
          <a:blip r:embed="rId2"/>
          <a:stretch>
            <a:fillRect/>
          </a:stretch>
        </p:blipFill>
        <p:spPr>
          <a:xfrm>
            <a:off x="7553325" y="234038"/>
            <a:ext cx="4534597" cy="6544046"/>
          </a:xfrm>
          <a:prstGeom prst="rect">
            <a:avLst/>
          </a:prstGeom>
        </p:spPr>
      </p:pic>
      <p:sp>
        <p:nvSpPr>
          <p:cNvPr id="6" name="Content Placeholder 2"/>
          <p:cNvSpPr>
            <a:spLocks noGrp="1"/>
          </p:cNvSpPr>
          <p:nvPr>
            <p:ph idx="1"/>
          </p:nvPr>
        </p:nvSpPr>
        <p:spPr>
          <a:xfrm>
            <a:off x="838200" y="1825625"/>
            <a:ext cx="6231672" cy="4351338"/>
          </a:xfrm>
        </p:spPr>
        <p:txBody>
          <a:bodyPr/>
          <a:lstStyle/>
          <a:p>
            <a:r>
              <a:rPr lang="en-US" dirty="0"/>
              <a:t>Information shared here:  </a:t>
            </a:r>
            <a:r>
              <a:rPr lang="en-US" dirty="0">
                <a:hlinkClick r:id="rId3"/>
              </a:rPr>
              <a:t>https://</a:t>
            </a:r>
            <a:r>
              <a:rPr lang="en-US" dirty="0" smtClean="0">
                <a:hlinkClick r:id="rId3"/>
              </a:rPr>
              <a:t>canadacollege.edu/emp/emp-data.php</a:t>
            </a:r>
            <a:endParaRPr lang="en-US" dirty="0" smtClean="0"/>
          </a:p>
          <a:p>
            <a:r>
              <a:rPr lang="en-US" dirty="0" smtClean="0"/>
              <a:t>Assessing our Strengths, Weaknesses, Opportunities &amp; Threats (SWOT) – consultant help</a:t>
            </a:r>
          </a:p>
          <a:p>
            <a:r>
              <a:rPr lang="en-US" dirty="0" smtClean="0"/>
              <a:t>Facing uncertainty</a:t>
            </a:r>
            <a:endParaRPr lang="en-US" dirty="0"/>
          </a:p>
          <a:p>
            <a:endParaRPr lang="en-US" dirty="0"/>
          </a:p>
        </p:txBody>
      </p:sp>
    </p:spTree>
    <p:extLst>
      <p:ext uri="{BB962C8B-B14F-4D97-AF65-F5344CB8AC3E}">
        <p14:creationId xmlns:p14="http://schemas.microsoft.com/office/powerpoint/2010/main" val="2529526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Review of Our Current EMP</a:t>
            </a:r>
            <a:endParaRPr lang="en-US" dirty="0"/>
          </a:p>
        </p:txBody>
      </p:sp>
      <p:pic>
        <p:nvPicPr>
          <p:cNvPr id="4" name="Picture 3"/>
          <p:cNvPicPr>
            <a:picLocks noChangeAspect="1"/>
          </p:cNvPicPr>
          <p:nvPr/>
        </p:nvPicPr>
        <p:blipFill>
          <a:blip r:embed="rId2"/>
          <a:stretch>
            <a:fillRect/>
          </a:stretch>
        </p:blipFill>
        <p:spPr>
          <a:xfrm>
            <a:off x="3352800" y="2112574"/>
            <a:ext cx="5486400" cy="4238625"/>
          </a:xfrm>
          <a:prstGeom prst="rect">
            <a:avLst/>
          </a:prstGeom>
        </p:spPr>
      </p:pic>
    </p:spTree>
    <p:extLst>
      <p:ext uri="{BB962C8B-B14F-4D97-AF65-F5344CB8AC3E}">
        <p14:creationId xmlns:p14="http://schemas.microsoft.com/office/powerpoint/2010/main" val="178460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Looking Ahead</a:t>
            </a:r>
            <a:endParaRPr lang="en-US" dirty="0"/>
          </a:p>
        </p:txBody>
      </p:sp>
      <p:sp>
        <p:nvSpPr>
          <p:cNvPr id="3" name="Content Placeholder 2"/>
          <p:cNvSpPr>
            <a:spLocks noGrp="1"/>
          </p:cNvSpPr>
          <p:nvPr>
            <p:ph idx="1"/>
          </p:nvPr>
        </p:nvSpPr>
        <p:spPr/>
        <p:txBody>
          <a:bodyPr/>
          <a:lstStyle/>
          <a:p>
            <a:r>
              <a:rPr lang="en-US" dirty="0" smtClean="0"/>
              <a:t>Next Steps</a:t>
            </a:r>
          </a:p>
          <a:p>
            <a:r>
              <a:rPr lang="en-US" dirty="0" smtClean="0"/>
              <a:t>Preparing for our Next Meeting</a:t>
            </a:r>
            <a:endParaRPr lang="en-US" dirty="0"/>
          </a:p>
        </p:txBody>
      </p:sp>
    </p:spTree>
    <p:extLst>
      <p:ext uri="{BB962C8B-B14F-4D97-AF65-F5344CB8AC3E}">
        <p14:creationId xmlns:p14="http://schemas.microsoft.com/office/powerpoint/2010/main" val="72989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3939538"/>
              </p:ext>
            </p:extLst>
          </p:nvPr>
        </p:nvGraphicFramePr>
        <p:xfrm>
          <a:off x="838200" y="1464637"/>
          <a:ext cx="8881945" cy="5297091"/>
        </p:xfrm>
        <a:graphic>
          <a:graphicData uri="http://schemas.openxmlformats.org/drawingml/2006/table">
            <a:tbl>
              <a:tblPr firstRow="1" firstCol="1" bandRow="1">
                <a:tableStyleId>{68D230F3-CF80-4859-8CE7-A43EE81993B5}</a:tableStyleId>
              </a:tblPr>
              <a:tblGrid>
                <a:gridCol w="3413536">
                  <a:extLst>
                    <a:ext uri="{9D8B030D-6E8A-4147-A177-3AD203B41FA5}">
                      <a16:colId xmlns:a16="http://schemas.microsoft.com/office/drawing/2014/main" val="2707659550"/>
                    </a:ext>
                  </a:extLst>
                </a:gridCol>
                <a:gridCol w="3038005">
                  <a:extLst>
                    <a:ext uri="{9D8B030D-6E8A-4147-A177-3AD203B41FA5}">
                      <a16:colId xmlns:a16="http://schemas.microsoft.com/office/drawing/2014/main" val="1578411912"/>
                    </a:ext>
                  </a:extLst>
                </a:gridCol>
                <a:gridCol w="2430404">
                  <a:extLst>
                    <a:ext uri="{9D8B030D-6E8A-4147-A177-3AD203B41FA5}">
                      <a16:colId xmlns:a16="http://schemas.microsoft.com/office/drawing/2014/main" val="3183858036"/>
                    </a:ext>
                  </a:extLst>
                </a:gridCol>
              </a:tblGrid>
              <a:tr h="389811">
                <a:tc>
                  <a:txBody>
                    <a:bodyPr/>
                    <a:lstStyle/>
                    <a:p>
                      <a:pPr marL="0" marR="0" algn="ctr">
                        <a:spcBef>
                          <a:spcPts val="0"/>
                        </a:spcBef>
                        <a:spcAft>
                          <a:spcPts val="0"/>
                        </a:spcAft>
                      </a:pPr>
                      <a:r>
                        <a:rPr lang="en-US" sz="1800">
                          <a:effectLst/>
                        </a:rPr>
                        <a:t>AGENDA ITEM</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nchor="ctr"/>
                </a:tc>
                <a:tc>
                  <a:txBody>
                    <a:bodyPr/>
                    <a:lstStyle/>
                    <a:p>
                      <a:pPr marL="0" marR="0" algn="ctr">
                        <a:spcBef>
                          <a:spcPts val="0"/>
                        </a:spcBef>
                        <a:spcAft>
                          <a:spcPts val="0"/>
                        </a:spcAft>
                      </a:pPr>
                      <a:r>
                        <a:rPr lang="en-US" sz="1800">
                          <a:effectLst/>
                        </a:rPr>
                        <a:t>DISCUSSION LEADER</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nchor="ctr"/>
                </a:tc>
                <a:tc>
                  <a:txBody>
                    <a:bodyPr/>
                    <a:lstStyle/>
                    <a:p>
                      <a:pPr marL="0" marR="0" algn="ctr">
                        <a:spcBef>
                          <a:spcPts val="0"/>
                        </a:spcBef>
                        <a:spcAft>
                          <a:spcPts val="0"/>
                        </a:spcAft>
                      </a:pPr>
                      <a:r>
                        <a:rPr lang="en-US" sz="1800">
                          <a:effectLst/>
                        </a:rPr>
                        <a:t>TIME</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nchor="ctr"/>
                </a:tc>
                <a:extLst>
                  <a:ext uri="{0D108BD9-81ED-4DB2-BD59-A6C34878D82A}">
                    <a16:rowId xmlns:a16="http://schemas.microsoft.com/office/drawing/2014/main" val="3236550496"/>
                  </a:ext>
                </a:extLst>
              </a:tr>
              <a:tr h="473517">
                <a:tc>
                  <a:txBody>
                    <a:bodyPr/>
                    <a:lstStyle/>
                    <a:p>
                      <a:pPr marL="0" marR="0" indent="-12700" algn="l">
                        <a:spcBef>
                          <a:spcPts val="0"/>
                        </a:spcBef>
                        <a:spcAft>
                          <a:spcPts val="0"/>
                        </a:spcAft>
                      </a:pPr>
                      <a:r>
                        <a:rPr lang="en-US" sz="1400">
                          <a:effectLst/>
                        </a:rPr>
                        <a:t>Welcome &amp; Introductions</a:t>
                      </a:r>
                    </a:p>
                    <a:p>
                      <a:pPr marL="215265" marR="0" algn="l">
                        <a:spcBef>
                          <a:spcPts val="0"/>
                        </a:spcBef>
                        <a:spcAft>
                          <a:spcPts val="0"/>
                        </a:spcAft>
                      </a:pPr>
                      <a:r>
                        <a:rPr lang="en-US" sz="1400">
                          <a:effectLst/>
                        </a:rPr>
                        <a:t> </a:t>
                      </a:r>
                    </a:p>
                    <a:p>
                      <a:pPr marL="215265" marR="0" algn="l">
                        <a:spcBef>
                          <a:spcPts val="0"/>
                        </a:spcBef>
                        <a:spcAft>
                          <a:spcPts val="0"/>
                        </a:spcAft>
                      </a:pPr>
                      <a:r>
                        <a:rPr lang="en-US" sz="1400">
                          <a:effectLst/>
                        </a:rPr>
                        <a:t> </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l">
                        <a:spcBef>
                          <a:spcPts val="0"/>
                        </a:spcBef>
                        <a:spcAft>
                          <a:spcPts val="0"/>
                        </a:spcAft>
                      </a:pPr>
                      <a:r>
                        <a:rPr lang="en-US" sz="1400">
                          <a:effectLst/>
                        </a:rPr>
                        <a:t>Tri-Chairs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ctr">
                        <a:spcBef>
                          <a:spcPts val="0"/>
                        </a:spcBef>
                        <a:spcAft>
                          <a:spcPts val="0"/>
                        </a:spcAft>
                      </a:pPr>
                      <a:r>
                        <a:rPr lang="en-US" sz="1400">
                          <a:effectLst/>
                        </a:rPr>
                        <a:t>10 minutes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extLst>
                  <a:ext uri="{0D108BD9-81ED-4DB2-BD59-A6C34878D82A}">
                    <a16:rowId xmlns:a16="http://schemas.microsoft.com/office/drawing/2014/main" val="87234758"/>
                  </a:ext>
                </a:extLst>
              </a:tr>
              <a:tr h="411936">
                <a:tc>
                  <a:txBody>
                    <a:bodyPr/>
                    <a:lstStyle/>
                    <a:p>
                      <a:pPr marL="0" marR="0" algn="l">
                        <a:spcBef>
                          <a:spcPts val="0"/>
                        </a:spcBef>
                        <a:spcAft>
                          <a:spcPts val="0"/>
                        </a:spcAft>
                      </a:pPr>
                      <a:r>
                        <a:rPr lang="en-US" sz="1400">
                          <a:effectLst/>
                        </a:rPr>
                        <a:t>Task Force Purpose &amp; Member Responsibilities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l">
                        <a:spcBef>
                          <a:spcPts val="0"/>
                        </a:spcBef>
                        <a:spcAft>
                          <a:spcPts val="0"/>
                        </a:spcAft>
                      </a:pPr>
                      <a:r>
                        <a:rPr lang="en-US" sz="1400">
                          <a:effectLst/>
                        </a:rPr>
                        <a:t>Jeanne Stalker, Classified Senate President </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ctr">
                        <a:spcBef>
                          <a:spcPts val="0"/>
                        </a:spcBef>
                        <a:spcAft>
                          <a:spcPts val="0"/>
                        </a:spcAft>
                      </a:pPr>
                      <a:r>
                        <a:rPr lang="en-US" sz="1400">
                          <a:effectLst/>
                        </a:rPr>
                        <a:t>15 minutes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extLst>
                  <a:ext uri="{0D108BD9-81ED-4DB2-BD59-A6C34878D82A}">
                    <a16:rowId xmlns:a16="http://schemas.microsoft.com/office/drawing/2014/main" val="651680279"/>
                  </a:ext>
                </a:extLst>
              </a:tr>
              <a:tr h="411936">
                <a:tc>
                  <a:txBody>
                    <a:bodyPr/>
                    <a:lstStyle/>
                    <a:p>
                      <a:pPr marL="0" marR="0" algn="l">
                        <a:spcBef>
                          <a:spcPts val="0"/>
                        </a:spcBef>
                        <a:spcAft>
                          <a:spcPts val="0"/>
                        </a:spcAft>
                      </a:pPr>
                      <a:r>
                        <a:rPr lang="en-US" sz="1400">
                          <a:effectLst/>
                        </a:rPr>
                        <a:t>The College Integrated Planning and Budgeting Cycle</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l">
                        <a:spcBef>
                          <a:spcPts val="0"/>
                        </a:spcBef>
                        <a:spcAft>
                          <a:spcPts val="0"/>
                        </a:spcAft>
                      </a:pPr>
                      <a:r>
                        <a:rPr lang="en-US" sz="1400">
                          <a:effectLst/>
                        </a:rPr>
                        <a:t>Karen Engel, Dean of PRIE</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ctr">
                        <a:spcBef>
                          <a:spcPts val="0"/>
                        </a:spcBef>
                        <a:spcAft>
                          <a:spcPts val="0"/>
                        </a:spcAft>
                      </a:pPr>
                      <a:r>
                        <a:rPr lang="en-US" sz="1400">
                          <a:effectLst/>
                        </a:rPr>
                        <a:t>5 minutes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extLst>
                  <a:ext uri="{0D108BD9-81ED-4DB2-BD59-A6C34878D82A}">
                    <a16:rowId xmlns:a16="http://schemas.microsoft.com/office/drawing/2014/main" val="1031863915"/>
                  </a:ext>
                </a:extLst>
              </a:tr>
              <a:tr h="631356">
                <a:tc>
                  <a:txBody>
                    <a:bodyPr/>
                    <a:lstStyle/>
                    <a:p>
                      <a:pPr marL="0" marR="0" algn="l">
                        <a:spcBef>
                          <a:spcPts val="0"/>
                        </a:spcBef>
                        <a:spcAft>
                          <a:spcPts val="0"/>
                        </a:spcAft>
                      </a:pPr>
                      <a:r>
                        <a:rPr lang="en-US" sz="1400">
                          <a:effectLst/>
                        </a:rPr>
                        <a:t>The Schedule</a:t>
                      </a:r>
                    </a:p>
                    <a:p>
                      <a:pPr marL="342900" marR="0" lvl="0" indent="-342900" algn="l">
                        <a:spcBef>
                          <a:spcPts val="0"/>
                        </a:spcBef>
                        <a:spcAft>
                          <a:spcPts val="0"/>
                        </a:spcAft>
                        <a:buFont typeface="Symbol" panose="05050102010706020507" pitchFamily="18" charset="2"/>
                        <a:buChar char=""/>
                      </a:pPr>
                      <a:r>
                        <a:rPr lang="en-US" sz="1400">
                          <a:effectLst/>
                        </a:rPr>
                        <a:t>External Scan</a:t>
                      </a:r>
                    </a:p>
                    <a:p>
                      <a:pPr marL="342900" marR="0" lvl="0" indent="-342900" algn="l">
                        <a:spcBef>
                          <a:spcPts val="0"/>
                        </a:spcBef>
                        <a:spcAft>
                          <a:spcPts val="0"/>
                        </a:spcAft>
                        <a:buFont typeface="Symbol" panose="05050102010706020507" pitchFamily="18" charset="2"/>
                        <a:buChar char=""/>
                      </a:pPr>
                      <a:r>
                        <a:rPr lang="en-US" sz="1400">
                          <a:effectLst/>
                        </a:rPr>
                        <a:t>Internal Scan</a:t>
                      </a:r>
                    </a:p>
                    <a:p>
                      <a:pPr marL="457200" marR="0" algn="l">
                        <a:spcBef>
                          <a:spcPts val="0"/>
                        </a:spcBef>
                        <a:spcAft>
                          <a:spcPts val="0"/>
                        </a:spcAft>
                      </a:pPr>
                      <a:r>
                        <a:rPr lang="en-US" sz="1400">
                          <a:effectLst/>
                        </a:rPr>
                        <a:t> </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l">
                        <a:spcBef>
                          <a:spcPts val="0"/>
                        </a:spcBef>
                        <a:spcAft>
                          <a:spcPts val="0"/>
                        </a:spcAft>
                      </a:pPr>
                      <a:r>
                        <a:rPr lang="en-US" sz="1400">
                          <a:effectLst/>
                        </a:rPr>
                        <a:t>Diana Tedone-Goldstone, Academic Senate President</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ctr">
                        <a:spcBef>
                          <a:spcPts val="0"/>
                        </a:spcBef>
                        <a:spcAft>
                          <a:spcPts val="0"/>
                        </a:spcAft>
                      </a:pPr>
                      <a:r>
                        <a:rPr lang="en-US" sz="1400">
                          <a:effectLst/>
                        </a:rPr>
                        <a:t>15 minutes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extLst>
                  <a:ext uri="{0D108BD9-81ED-4DB2-BD59-A6C34878D82A}">
                    <a16:rowId xmlns:a16="http://schemas.microsoft.com/office/drawing/2014/main" val="756409146"/>
                  </a:ext>
                </a:extLst>
              </a:tr>
              <a:tr h="789196">
                <a:tc>
                  <a:txBody>
                    <a:bodyPr/>
                    <a:lstStyle/>
                    <a:p>
                      <a:pPr marL="0" marR="0" algn="l">
                        <a:spcBef>
                          <a:spcPts val="0"/>
                        </a:spcBef>
                        <a:spcAft>
                          <a:spcPts val="0"/>
                        </a:spcAft>
                      </a:pPr>
                      <a:r>
                        <a:rPr lang="en-US" sz="1400">
                          <a:effectLst/>
                        </a:rPr>
                        <a:t>Planning in an Era of Change</a:t>
                      </a:r>
                    </a:p>
                    <a:p>
                      <a:pPr marL="342900" marR="0" lvl="0" indent="-342900" algn="l">
                        <a:spcBef>
                          <a:spcPts val="0"/>
                        </a:spcBef>
                        <a:spcAft>
                          <a:spcPts val="0"/>
                        </a:spcAft>
                        <a:buFont typeface="Symbol" panose="05050102010706020507" pitchFamily="18" charset="2"/>
                        <a:buChar char=""/>
                      </a:pPr>
                      <a:r>
                        <a:rPr lang="en-US" sz="1400">
                          <a:effectLst/>
                        </a:rPr>
                        <a:t>Resources and Trends</a:t>
                      </a:r>
                    </a:p>
                    <a:p>
                      <a:pPr marL="342900" marR="0" lvl="0" indent="-342900" algn="l">
                        <a:spcBef>
                          <a:spcPts val="0"/>
                        </a:spcBef>
                        <a:spcAft>
                          <a:spcPts val="0"/>
                        </a:spcAft>
                        <a:buFont typeface="Symbol" panose="05050102010706020507" pitchFamily="18" charset="2"/>
                        <a:buChar char=""/>
                      </a:pPr>
                      <a:r>
                        <a:rPr lang="en-US" sz="1400">
                          <a:effectLst/>
                        </a:rPr>
                        <a:t>SWOT</a:t>
                      </a:r>
                    </a:p>
                    <a:p>
                      <a:pPr marL="342900" marR="0" lvl="0" indent="-342900" algn="l">
                        <a:spcBef>
                          <a:spcPts val="0"/>
                        </a:spcBef>
                        <a:spcAft>
                          <a:spcPts val="0"/>
                        </a:spcAft>
                        <a:buFont typeface="Symbol" panose="05050102010706020507" pitchFamily="18" charset="2"/>
                        <a:buChar char=""/>
                      </a:pPr>
                      <a:r>
                        <a:rPr lang="en-US" sz="1400">
                          <a:effectLst/>
                        </a:rPr>
                        <a:t>Planning with Uncertainty</a:t>
                      </a:r>
                    </a:p>
                    <a:p>
                      <a:pPr marL="457200" marR="0" algn="l">
                        <a:spcBef>
                          <a:spcPts val="0"/>
                        </a:spcBef>
                        <a:spcAft>
                          <a:spcPts val="0"/>
                        </a:spcAft>
                      </a:pPr>
                      <a:r>
                        <a:rPr lang="en-US" sz="1400">
                          <a:effectLst/>
                        </a:rPr>
                        <a:t> </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l">
                        <a:spcBef>
                          <a:spcPts val="0"/>
                        </a:spcBef>
                        <a:spcAft>
                          <a:spcPts val="0"/>
                        </a:spcAft>
                      </a:pPr>
                      <a:r>
                        <a:rPr lang="en-US" sz="1400">
                          <a:effectLst/>
                        </a:rPr>
                        <a:t>Tri-Chairs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ctr">
                        <a:spcBef>
                          <a:spcPts val="0"/>
                        </a:spcBef>
                        <a:spcAft>
                          <a:spcPts val="0"/>
                        </a:spcAft>
                      </a:pPr>
                      <a:r>
                        <a:rPr lang="en-US" sz="1400">
                          <a:effectLst/>
                        </a:rPr>
                        <a:t>15 minutes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extLst>
                  <a:ext uri="{0D108BD9-81ED-4DB2-BD59-A6C34878D82A}">
                    <a16:rowId xmlns:a16="http://schemas.microsoft.com/office/drawing/2014/main" val="460610189"/>
                  </a:ext>
                </a:extLst>
              </a:tr>
              <a:tr h="631356">
                <a:tc>
                  <a:txBody>
                    <a:bodyPr/>
                    <a:lstStyle/>
                    <a:p>
                      <a:pPr marL="0" marR="0" algn="l">
                        <a:spcBef>
                          <a:spcPts val="0"/>
                        </a:spcBef>
                        <a:spcAft>
                          <a:spcPts val="0"/>
                        </a:spcAft>
                      </a:pPr>
                      <a:r>
                        <a:rPr lang="en-US" sz="1400">
                          <a:effectLst/>
                        </a:rPr>
                        <a:t>Review of Our Current EMP</a:t>
                      </a:r>
                    </a:p>
                    <a:p>
                      <a:pPr marL="342900" marR="0" lvl="0" indent="-342900" algn="l">
                        <a:spcBef>
                          <a:spcPts val="0"/>
                        </a:spcBef>
                        <a:spcAft>
                          <a:spcPts val="0"/>
                        </a:spcAft>
                        <a:buFont typeface="Symbol" panose="05050102010706020507" pitchFamily="18" charset="2"/>
                        <a:buChar char=""/>
                      </a:pPr>
                      <a:r>
                        <a:rPr lang="en-US" sz="1400">
                          <a:effectLst/>
                        </a:rPr>
                        <a:t>Introduce</a:t>
                      </a:r>
                    </a:p>
                    <a:p>
                      <a:pPr marL="342900" marR="0" lvl="0" indent="-342900" algn="l">
                        <a:spcBef>
                          <a:spcPts val="0"/>
                        </a:spcBef>
                        <a:spcAft>
                          <a:spcPts val="0"/>
                        </a:spcAft>
                        <a:buFont typeface="Symbol" panose="05050102010706020507" pitchFamily="18" charset="2"/>
                        <a:buChar char=""/>
                      </a:pPr>
                      <a:r>
                        <a:rPr lang="en-US" sz="1400">
                          <a:effectLst/>
                        </a:rPr>
                        <a:t>Evaluate next time</a:t>
                      </a:r>
                    </a:p>
                    <a:p>
                      <a:pPr marL="0" marR="0" algn="l">
                        <a:spcBef>
                          <a:spcPts val="0"/>
                        </a:spcBef>
                        <a:spcAft>
                          <a:spcPts val="0"/>
                        </a:spcAft>
                      </a:pPr>
                      <a:r>
                        <a:rPr lang="en-US" sz="1400">
                          <a:effectLst/>
                        </a:rPr>
                        <a:t> </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l">
                        <a:spcBef>
                          <a:spcPts val="0"/>
                        </a:spcBef>
                        <a:spcAft>
                          <a:spcPts val="0"/>
                        </a:spcAft>
                      </a:pPr>
                      <a:r>
                        <a:rPr lang="en-US" sz="1400">
                          <a:effectLst/>
                        </a:rPr>
                        <a:t>Karen Engel, Dean of PRIE</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ctr">
                        <a:spcBef>
                          <a:spcPts val="0"/>
                        </a:spcBef>
                        <a:spcAft>
                          <a:spcPts val="0"/>
                        </a:spcAft>
                      </a:pPr>
                      <a:r>
                        <a:rPr lang="en-US" sz="1400">
                          <a:effectLst/>
                        </a:rPr>
                        <a:t>15 minutes</a:t>
                      </a:r>
                      <a:endParaRPr lang="en-US" sz="140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extLst>
                  <a:ext uri="{0D108BD9-81ED-4DB2-BD59-A6C34878D82A}">
                    <a16:rowId xmlns:a16="http://schemas.microsoft.com/office/drawing/2014/main" val="1123010995"/>
                  </a:ext>
                </a:extLst>
              </a:tr>
              <a:tr h="631356">
                <a:tc>
                  <a:txBody>
                    <a:bodyPr/>
                    <a:lstStyle/>
                    <a:p>
                      <a:pPr marL="0" marR="0" algn="l">
                        <a:spcBef>
                          <a:spcPts val="0"/>
                        </a:spcBef>
                        <a:spcAft>
                          <a:spcPts val="0"/>
                        </a:spcAft>
                      </a:pPr>
                      <a:r>
                        <a:rPr lang="en-US" sz="1400" dirty="0">
                          <a:effectLst/>
                        </a:rPr>
                        <a:t>Looking Ahead</a:t>
                      </a:r>
                    </a:p>
                    <a:p>
                      <a:pPr marL="342900" marR="0" lvl="0" indent="-342900" algn="l">
                        <a:spcBef>
                          <a:spcPts val="0"/>
                        </a:spcBef>
                        <a:spcAft>
                          <a:spcPts val="0"/>
                        </a:spcAft>
                        <a:buFont typeface="Symbol" panose="05050102010706020507" pitchFamily="18" charset="2"/>
                        <a:buChar char=""/>
                      </a:pPr>
                      <a:r>
                        <a:rPr lang="en-US" sz="1400" dirty="0">
                          <a:effectLst/>
                        </a:rPr>
                        <a:t>Discussion</a:t>
                      </a:r>
                    </a:p>
                    <a:p>
                      <a:pPr marL="342900" marR="0" lvl="0" indent="-342900" algn="l">
                        <a:spcBef>
                          <a:spcPts val="0"/>
                        </a:spcBef>
                        <a:spcAft>
                          <a:spcPts val="0"/>
                        </a:spcAft>
                        <a:buFont typeface="Symbol" panose="05050102010706020507" pitchFamily="18" charset="2"/>
                        <a:buChar char=""/>
                      </a:pPr>
                      <a:r>
                        <a:rPr lang="en-US" sz="1400" dirty="0" smtClean="0">
                          <a:effectLst/>
                        </a:rPr>
                        <a:t>Q&amp;A</a:t>
                      </a:r>
                      <a:endParaRPr lang="en-US" sz="1400" dirty="0">
                        <a:effectLst/>
                      </a:endParaRPr>
                    </a:p>
                  </a:txBody>
                  <a:tcPr marL="64571" marR="64571" marT="0" marB="0"/>
                </a:tc>
                <a:tc>
                  <a:txBody>
                    <a:bodyPr/>
                    <a:lstStyle/>
                    <a:p>
                      <a:pPr marL="0" marR="0" algn="l">
                        <a:spcBef>
                          <a:spcPts val="0"/>
                        </a:spcBef>
                        <a:spcAft>
                          <a:spcPts val="0"/>
                        </a:spcAft>
                      </a:pPr>
                      <a:r>
                        <a:rPr lang="en-US" sz="1400" dirty="0">
                          <a:effectLst/>
                        </a:rPr>
                        <a:t>Tri-Chairs</a:t>
                      </a:r>
                      <a:endParaRPr lang="en-US" sz="1400" dirty="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tc>
                  <a:txBody>
                    <a:bodyPr/>
                    <a:lstStyle/>
                    <a:p>
                      <a:pPr marL="0" marR="0" algn="ctr">
                        <a:spcBef>
                          <a:spcPts val="0"/>
                        </a:spcBef>
                        <a:spcAft>
                          <a:spcPts val="0"/>
                        </a:spcAft>
                      </a:pPr>
                      <a:r>
                        <a:rPr lang="en-US" sz="1400" dirty="0">
                          <a:effectLst/>
                        </a:rPr>
                        <a:t>5 minutes</a:t>
                      </a:r>
                      <a:endParaRPr lang="en-US" sz="1400" dirty="0">
                        <a:effectLst/>
                        <a:latin typeface="Garamond" panose="02020404030301010803" pitchFamily="18" charset="0"/>
                        <a:ea typeface="Garamond" panose="02020404030301010803" pitchFamily="18" charset="0"/>
                        <a:cs typeface="Garamond" panose="02020404030301010803" pitchFamily="18" charset="0"/>
                      </a:endParaRPr>
                    </a:p>
                  </a:txBody>
                  <a:tcPr marL="64571" marR="64571" marT="0" marB="0"/>
                </a:tc>
                <a:extLst>
                  <a:ext uri="{0D108BD9-81ED-4DB2-BD59-A6C34878D82A}">
                    <a16:rowId xmlns:a16="http://schemas.microsoft.com/office/drawing/2014/main" val="197248618"/>
                  </a:ext>
                </a:extLst>
              </a:tr>
            </a:tbl>
          </a:graphicData>
        </a:graphic>
      </p:graphicFrame>
    </p:spTree>
    <p:extLst>
      <p:ext uri="{BB962C8B-B14F-4D97-AF65-F5344CB8AC3E}">
        <p14:creationId xmlns:p14="http://schemas.microsoft.com/office/powerpoint/2010/main" val="4062867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81" y="0"/>
            <a:ext cx="11976521" cy="1325563"/>
          </a:xfrm>
        </p:spPr>
        <p:txBody>
          <a:bodyPr/>
          <a:lstStyle/>
          <a:p>
            <a:pPr algn="ctr"/>
            <a:r>
              <a:rPr lang="en-US" dirty="0" smtClean="0">
                <a:solidFill>
                  <a:srgbClr val="006342"/>
                </a:solidFill>
              </a:rPr>
              <a:t>Task Force Membership: Welcome &amp; Introductions</a:t>
            </a:r>
            <a:endParaRPr lang="en-US" dirty="0">
              <a:solidFill>
                <a:srgbClr val="006342"/>
              </a:solidFill>
            </a:endParaRPr>
          </a:p>
        </p:txBody>
      </p:sp>
      <p:sp>
        <p:nvSpPr>
          <p:cNvPr id="4" name="Content Placeholder 3"/>
          <p:cNvSpPr>
            <a:spLocks noGrp="1"/>
          </p:cNvSpPr>
          <p:nvPr>
            <p:ph idx="1"/>
          </p:nvPr>
        </p:nvSpPr>
        <p:spPr>
          <a:xfrm>
            <a:off x="618511" y="1191924"/>
            <a:ext cx="5630515" cy="4351338"/>
          </a:xfrm>
        </p:spPr>
        <p:txBody>
          <a:bodyPr>
            <a:noAutofit/>
          </a:bodyPr>
          <a:lstStyle/>
          <a:p>
            <a:pPr marL="0" indent="0">
              <a:lnSpc>
                <a:spcPct val="120000"/>
              </a:lnSpc>
              <a:spcBef>
                <a:spcPts val="0"/>
              </a:spcBef>
              <a:buNone/>
            </a:pPr>
            <a:r>
              <a:rPr lang="en-US" sz="2400" b="1" dirty="0"/>
              <a:t>Tri </a:t>
            </a:r>
            <a:r>
              <a:rPr lang="en-US" sz="2400" b="1" dirty="0" smtClean="0"/>
              <a:t>Chairs</a:t>
            </a:r>
            <a:r>
              <a:rPr lang="en-US" sz="2400" dirty="0" smtClean="0"/>
              <a:t>:</a:t>
            </a:r>
            <a:endParaRPr lang="en-US" sz="2400" dirty="0"/>
          </a:p>
          <a:p>
            <a:pPr>
              <a:lnSpc>
                <a:spcPct val="120000"/>
              </a:lnSpc>
              <a:spcBef>
                <a:spcPts val="0"/>
              </a:spcBef>
              <a:tabLst>
                <a:tab pos="1770063" algn="l"/>
              </a:tabLst>
            </a:pPr>
            <a:r>
              <a:rPr lang="en-US" sz="1800" dirty="0"/>
              <a:t>Academic Senate </a:t>
            </a:r>
            <a:r>
              <a:rPr lang="en-US" sz="1800" dirty="0" smtClean="0"/>
              <a:t>President:  Diana </a:t>
            </a:r>
            <a:r>
              <a:rPr lang="en-US" sz="1800" dirty="0"/>
              <a:t>Tedone </a:t>
            </a:r>
            <a:r>
              <a:rPr lang="en-US" sz="1800" dirty="0" smtClean="0"/>
              <a:t>Goldstone</a:t>
            </a:r>
            <a:endParaRPr lang="en-US" sz="1800" dirty="0"/>
          </a:p>
          <a:p>
            <a:pPr>
              <a:lnSpc>
                <a:spcPct val="120000"/>
              </a:lnSpc>
              <a:spcBef>
                <a:spcPts val="0"/>
              </a:spcBef>
              <a:tabLst>
                <a:tab pos="1770063" algn="l"/>
              </a:tabLst>
            </a:pPr>
            <a:r>
              <a:rPr lang="en-US" sz="1800" dirty="0"/>
              <a:t>Classified Senate </a:t>
            </a:r>
            <a:r>
              <a:rPr lang="en-US" sz="1800" dirty="0" smtClean="0"/>
              <a:t>President:  Jeanne </a:t>
            </a:r>
            <a:r>
              <a:rPr lang="en-US" sz="1800" dirty="0"/>
              <a:t>Stalker</a:t>
            </a:r>
          </a:p>
          <a:p>
            <a:pPr>
              <a:lnSpc>
                <a:spcPct val="120000"/>
              </a:lnSpc>
              <a:spcBef>
                <a:spcPts val="0"/>
              </a:spcBef>
              <a:tabLst>
                <a:tab pos="1770063" algn="l"/>
              </a:tabLst>
            </a:pPr>
            <a:r>
              <a:rPr lang="en-US" sz="1800" dirty="0"/>
              <a:t>Dean of </a:t>
            </a:r>
            <a:r>
              <a:rPr lang="en-US" sz="1800" dirty="0" smtClean="0"/>
              <a:t>PRIE, Accreditation Liaison Officer: Karen </a:t>
            </a:r>
            <a:r>
              <a:rPr lang="en-US" sz="1800" dirty="0"/>
              <a:t>Engel</a:t>
            </a:r>
          </a:p>
          <a:p>
            <a:pPr marL="0" indent="0">
              <a:lnSpc>
                <a:spcPct val="120000"/>
              </a:lnSpc>
              <a:spcBef>
                <a:spcPts val="0"/>
              </a:spcBef>
              <a:buNone/>
            </a:pPr>
            <a:endParaRPr lang="en-US" sz="900" dirty="0"/>
          </a:p>
          <a:p>
            <a:pPr marL="0" indent="0">
              <a:lnSpc>
                <a:spcPct val="120000"/>
              </a:lnSpc>
              <a:spcBef>
                <a:spcPts val="0"/>
              </a:spcBef>
              <a:buNone/>
            </a:pPr>
            <a:r>
              <a:rPr lang="en-US" sz="2400" b="1" dirty="0"/>
              <a:t>Faculty Representatives:</a:t>
            </a:r>
          </a:p>
          <a:p>
            <a:pPr>
              <a:lnSpc>
                <a:spcPct val="120000"/>
              </a:lnSpc>
              <a:spcBef>
                <a:spcPts val="0"/>
              </a:spcBef>
            </a:pPr>
            <a:r>
              <a:rPr lang="en-US" sz="1800" dirty="0"/>
              <a:t>HSS Division </a:t>
            </a:r>
            <a:r>
              <a:rPr lang="en-US" sz="1800" dirty="0" smtClean="0"/>
              <a:t>rep – Alicia Aguirre</a:t>
            </a:r>
            <a:endParaRPr lang="en-US" sz="1800" dirty="0"/>
          </a:p>
          <a:p>
            <a:pPr>
              <a:lnSpc>
                <a:spcPct val="120000"/>
              </a:lnSpc>
              <a:spcBef>
                <a:spcPts val="0"/>
              </a:spcBef>
            </a:pPr>
            <a:r>
              <a:rPr lang="en-US" sz="1800" dirty="0"/>
              <a:t>BDW Division </a:t>
            </a:r>
            <a:r>
              <a:rPr lang="en-US" sz="1800" dirty="0" smtClean="0"/>
              <a:t>rep – Sarita Santos</a:t>
            </a:r>
            <a:endParaRPr lang="en-US" sz="1800" dirty="0"/>
          </a:p>
          <a:p>
            <a:pPr>
              <a:lnSpc>
                <a:spcPct val="120000"/>
              </a:lnSpc>
              <a:spcBef>
                <a:spcPts val="0"/>
              </a:spcBef>
            </a:pPr>
            <a:r>
              <a:rPr lang="en-US" sz="1800" dirty="0"/>
              <a:t>STEM Division </a:t>
            </a:r>
            <a:r>
              <a:rPr lang="en-US" sz="1800" dirty="0" smtClean="0"/>
              <a:t>rep - TBD</a:t>
            </a:r>
            <a:endParaRPr lang="en-US" sz="1800" dirty="0"/>
          </a:p>
          <a:p>
            <a:pPr>
              <a:lnSpc>
                <a:spcPct val="120000"/>
              </a:lnSpc>
              <a:spcBef>
                <a:spcPts val="0"/>
              </a:spcBef>
            </a:pPr>
            <a:r>
              <a:rPr lang="en-US" sz="1800" dirty="0"/>
              <a:t>KAD Division </a:t>
            </a:r>
            <a:r>
              <a:rPr lang="en-US" sz="1800" dirty="0" smtClean="0"/>
              <a:t>rep - TBD</a:t>
            </a:r>
            <a:endParaRPr lang="en-US" sz="1800" dirty="0"/>
          </a:p>
          <a:p>
            <a:pPr>
              <a:lnSpc>
                <a:spcPct val="120000"/>
              </a:lnSpc>
              <a:spcBef>
                <a:spcPts val="0"/>
              </a:spcBef>
            </a:pPr>
            <a:r>
              <a:rPr lang="en-US" sz="1800" dirty="0"/>
              <a:t>Counseling Division </a:t>
            </a:r>
            <a:r>
              <a:rPr lang="en-US" sz="1800" dirty="0" smtClean="0"/>
              <a:t>rep - TBD</a:t>
            </a:r>
            <a:endParaRPr lang="en-US" sz="1800" dirty="0"/>
          </a:p>
          <a:p>
            <a:pPr>
              <a:lnSpc>
                <a:spcPct val="120000"/>
              </a:lnSpc>
              <a:spcBef>
                <a:spcPts val="0"/>
              </a:spcBef>
            </a:pPr>
            <a:r>
              <a:rPr lang="en-US" sz="1800" b="1" dirty="0"/>
              <a:t>Request involvement of: </a:t>
            </a:r>
            <a:endParaRPr lang="en-US" sz="1800" b="1" dirty="0" smtClean="0"/>
          </a:p>
          <a:p>
            <a:pPr lvl="1">
              <a:lnSpc>
                <a:spcPct val="120000"/>
              </a:lnSpc>
              <a:spcBef>
                <a:spcPts val="0"/>
              </a:spcBef>
            </a:pPr>
            <a:r>
              <a:rPr lang="en-US" sz="1400" dirty="0" smtClean="0"/>
              <a:t>Online </a:t>
            </a:r>
            <a:r>
              <a:rPr lang="en-US" sz="1400" dirty="0"/>
              <a:t>Ed. </a:t>
            </a:r>
            <a:r>
              <a:rPr lang="en-US" sz="1400" dirty="0" smtClean="0"/>
              <a:t>Coordinators</a:t>
            </a:r>
          </a:p>
          <a:p>
            <a:pPr lvl="1">
              <a:lnSpc>
                <a:spcPct val="120000"/>
              </a:lnSpc>
              <a:spcBef>
                <a:spcPts val="0"/>
              </a:spcBef>
            </a:pPr>
            <a:r>
              <a:rPr lang="en-US" sz="1400" dirty="0" smtClean="0"/>
              <a:t>CIETL Coordinator: TBD</a:t>
            </a:r>
          </a:p>
          <a:p>
            <a:pPr lvl="1">
              <a:lnSpc>
                <a:spcPct val="120000"/>
              </a:lnSpc>
              <a:spcBef>
                <a:spcPts val="0"/>
              </a:spcBef>
            </a:pPr>
            <a:r>
              <a:rPr lang="en-US" sz="1400" dirty="0" smtClean="0"/>
              <a:t>Faculty </a:t>
            </a:r>
            <a:r>
              <a:rPr lang="en-US" sz="1400" dirty="0"/>
              <a:t>Equity </a:t>
            </a:r>
            <a:r>
              <a:rPr lang="en-US" sz="1400" dirty="0" smtClean="0"/>
              <a:t>Coordinator – Rebekah Taveau</a:t>
            </a:r>
          </a:p>
          <a:p>
            <a:pPr lvl="1">
              <a:lnSpc>
                <a:spcPct val="120000"/>
              </a:lnSpc>
              <a:spcBef>
                <a:spcPts val="0"/>
              </a:spcBef>
            </a:pPr>
            <a:r>
              <a:rPr lang="en-US" sz="1400" dirty="0"/>
              <a:t>I</a:t>
            </a:r>
            <a:r>
              <a:rPr lang="en-US" sz="1400" dirty="0" smtClean="0"/>
              <a:t>nterest </a:t>
            </a:r>
            <a:r>
              <a:rPr lang="en-US" sz="1400" dirty="0"/>
              <a:t>Area Faculty </a:t>
            </a:r>
            <a:r>
              <a:rPr lang="en-US" sz="1400" dirty="0" smtClean="0"/>
              <a:t>Coordinators</a:t>
            </a:r>
          </a:p>
          <a:p>
            <a:pPr lvl="1">
              <a:lnSpc>
                <a:spcPct val="120000"/>
              </a:lnSpc>
              <a:spcBef>
                <a:spcPts val="0"/>
              </a:spcBef>
            </a:pPr>
            <a:r>
              <a:rPr lang="en-US" sz="1400" dirty="0" smtClean="0"/>
              <a:t>Learning Assessment Coordinator:  Jessica Kaven</a:t>
            </a:r>
            <a:endParaRPr lang="en-US" sz="1050" dirty="0"/>
          </a:p>
          <a:p>
            <a:pPr marL="0" indent="0">
              <a:lnSpc>
                <a:spcPct val="120000"/>
              </a:lnSpc>
              <a:spcBef>
                <a:spcPts val="0"/>
              </a:spcBef>
              <a:buNone/>
            </a:pPr>
            <a:endParaRPr lang="en-US" sz="1400" dirty="0"/>
          </a:p>
          <a:p>
            <a:pPr marL="0" indent="0">
              <a:buNone/>
            </a:pPr>
            <a:endParaRPr lang="en-US" sz="800" dirty="0"/>
          </a:p>
        </p:txBody>
      </p:sp>
      <p:sp>
        <p:nvSpPr>
          <p:cNvPr id="5" name="Content Placeholder 3"/>
          <p:cNvSpPr txBox="1">
            <a:spLocks/>
          </p:cNvSpPr>
          <p:nvPr/>
        </p:nvSpPr>
        <p:spPr>
          <a:xfrm>
            <a:off x="6874160" y="1191924"/>
            <a:ext cx="495728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2400" b="1" dirty="0" smtClean="0"/>
              <a:t>Classified Staff Representatives </a:t>
            </a:r>
          </a:p>
          <a:p>
            <a:pPr>
              <a:lnSpc>
                <a:spcPct val="120000"/>
              </a:lnSpc>
              <a:spcBef>
                <a:spcPts val="0"/>
              </a:spcBef>
            </a:pPr>
            <a:r>
              <a:rPr lang="en-US" sz="1800" dirty="0" smtClean="0"/>
              <a:t>Outreach &amp; Welcome Center rep:  Joshua Forman Ortiz</a:t>
            </a:r>
          </a:p>
          <a:p>
            <a:pPr>
              <a:lnSpc>
                <a:spcPct val="120000"/>
              </a:lnSpc>
              <a:spcBef>
                <a:spcPts val="0"/>
              </a:spcBef>
            </a:pPr>
            <a:r>
              <a:rPr lang="en-US" sz="1800" dirty="0" smtClean="0"/>
              <a:t>Student Success Team Retention Specialist(s) rep:  Nimsi Garcia</a:t>
            </a:r>
          </a:p>
          <a:p>
            <a:pPr>
              <a:lnSpc>
                <a:spcPct val="120000"/>
              </a:lnSpc>
              <a:spcBef>
                <a:spcPts val="0"/>
              </a:spcBef>
            </a:pPr>
            <a:r>
              <a:rPr lang="en-US" sz="1800" dirty="0" smtClean="0"/>
              <a:t>Transfer Services rep:  Mary Ho</a:t>
            </a:r>
          </a:p>
          <a:p>
            <a:pPr>
              <a:lnSpc>
                <a:spcPct val="120000"/>
              </a:lnSpc>
              <a:spcBef>
                <a:spcPts val="0"/>
              </a:spcBef>
            </a:pPr>
            <a:r>
              <a:rPr lang="en-US" sz="1800" dirty="0" smtClean="0"/>
              <a:t>Instructional Division rep:  Roslind Young</a:t>
            </a:r>
          </a:p>
          <a:p>
            <a:pPr>
              <a:lnSpc>
                <a:spcPct val="120000"/>
              </a:lnSpc>
              <a:spcBef>
                <a:spcPts val="0"/>
              </a:spcBef>
            </a:pPr>
            <a:r>
              <a:rPr lang="en-US" sz="1800" dirty="0" smtClean="0"/>
              <a:t>Instructional Technologist:  Allison Hughes</a:t>
            </a:r>
          </a:p>
          <a:p>
            <a:pPr>
              <a:lnSpc>
                <a:spcPct val="120000"/>
              </a:lnSpc>
              <a:spcBef>
                <a:spcPts val="0"/>
              </a:spcBef>
            </a:pPr>
            <a:endParaRPr lang="en-US" sz="900" dirty="0" smtClean="0"/>
          </a:p>
          <a:p>
            <a:pPr marL="0" indent="0">
              <a:lnSpc>
                <a:spcPct val="120000"/>
              </a:lnSpc>
              <a:spcBef>
                <a:spcPts val="0"/>
              </a:spcBef>
              <a:buFont typeface="Arial" panose="020B0604020202020204" pitchFamily="34" charset="0"/>
              <a:buNone/>
            </a:pPr>
            <a:r>
              <a:rPr lang="en-US" sz="2400" b="1" dirty="0" smtClean="0"/>
              <a:t>Student Representative(s):  TBD</a:t>
            </a:r>
          </a:p>
          <a:p>
            <a:pPr marL="0" indent="0">
              <a:lnSpc>
                <a:spcPct val="120000"/>
              </a:lnSpc>
              <a:spcBef>
                <a:spcPts val="0"/>
              </a:spcBef>
              <a:buFont typeface="Arial" panose="020B0604020202020204" pitchFamily="34" charset="0"/>
              <a:buNone/>
            </a:pPr>
            <a:r>
              <a:rPr lang="en-US" sz="2400" b="1" dirty="0" smtClean="0"/>
              <a:t>Community member:  TBD</a:t>
            </a:r>
          </a:p>
          <a:p>
            <a:pPr marL="0" indent="0" algn="ctr">
              <a:lnSpc>
                <a:spcPct val="120000"/>
              </a:lnSpc>
              <a:spcBef>
                <a:spcPts val="0"/>
              </a:spcBef>
              <a:buNone/>
            </a:pPr>
            <a:r>
              <a:rPr lang="en-US" sz="2400" b="1" dirty="0" smtClean="0"/>
              <a:t>----</a:t>
            </a:r>
          </a:p>
          <a:p>
            <a:pPr marL="0" indent="0">
              <a:lnSpc>
                <a:spcPct val="120000"/>
              </a:lnSpc>
              <a:spcBef>
                <a:spcPts val="0"/>
              </a:spcBef>
              <a:buNone/>
            </a:pPr>
            <a:r>
              <a:rPr lang="en-US" sz="2400" b="1" dirty="0" smtClean="0"/>
              <a:t>PRIE Team:  </a:t>
            </a:r>
            <a:r>
              <a:rPr lang="en-US" sz="1800" b="1" dirty="0" smtClean="0"/>
              <a:t>Alex, Milena and Isaac</a:t>
            </a:r>
            <a:endParaRPr lang="en-US" sz="1800" b="1" dirty="0"/>
          </a:p>
          <a:p>
            <a:pPr marL="0" indent="0">
              <a:lnSpc>
                <a:spcPct val="120000"/>
              </a:lnSpc>
              <a:spcBef>
                <a:spcPts val="0"/>
              </a:spcBef>
              <a:buNone/>
            </a:pPr>
            <a:r>
              <a:rPr lang="en-US" sz="2400" b="1" dirty="0" smtClean="0"/>
              <a:t>Cabinet </a:t>
            </a:r>
            <a:r>
              <a:rPr lang="en-US" sz="2400" b="1" dirty="0"/>
              <a:t>members </a:t>
            </a:r>
            <a:r>
              <a:rPr lang="en-US" sz="1800" b="1" dirty="0"/>
              <a:t>invited to participate throughout the </a:t>
            </a:r>
            <a:r>
              <a:rPr lang="en-US" sz="1800" b="1" dirty="0" smtClean="0"/>
              <a:t>process</a:t>
            </a:r>
          </a:p>
          <a:p>
            <a:pPr marL="0" indent="0">
              <a:lnSpc>
                <a:spcPct val="120000"/>
              </a:lnSpc>
              <a:spcBef>
                <a:spcPts val="0"/>
              </a:spcBef>
              <a:buNone/>
            </a:pPr>
            <a:endParaRPr lang="en-US" sz="1800" b="1" dirty="0"/>
          </a:p>
          <a:p>
            <a:pPr marL="0" indent="0">
              <a:lnSpc>
                <a:spcPct val="120000"/>
              </a:lnSpc>
              <a:spcBef>
                <a:spcPts val="0"/>
              </a:spcBef>
              <a:buNone/>
            </a:pPr>
            <a:endParaRPr lang="en-US" sz="1800" b="1" dirty="0"/>
          </a:p>
          <a:p>
            <a:pPr marL="0" indent="0">
              <a:buFont typeface="Arial" panose="020B0604020202020204" pitchFamily="34" charset="0"/>
              <a:buNone/>
            </a:pPr>
            <a:endParaRPr lang="en-US" sz="800" dirty="0"/>
          </a:p>
        </p:txBody>
      </p:sp>
    </p:spTree>
    <p:extLst>
      <p:ext uri="{BB962C8B-B14F-4D97-AF65-F5344CB8AC3E}">
        <p14:creationId xmlns:p14="http://schemas.microsoft.com/office/powerpoint/2010/main" val="1104877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Purpose of the Task Force</a:t>
            </a:r>
            <a:endParaRPr lang="en-US" dirty="0">
              <a:solidFill>
                <a:srgbClr val="006342"/>
              </a:solidFill>
            </a:endParaRPr>
          </a:p>
        </p:txBody>
      </p:sp>
      <p:sp>
        <p:nvSpPr>
          <p:cNvPr id="3" name="Content Placeholder 2"/>
          <p:cNvSpPr>
            <a:spLocks noGrp="1"/>
          </p:cNvSpPr>
          <p:nvPr>
            <p:ph idx="1"/>
          </p:nvPr>
        </p:nvSpPr>
        <p:spPr/>
        <p:txBody>
          <a:bodyPr>
            <a:normAutofit lnSpcReduction="10000"/>
          </a:bodyPr>
          <a:lstStyle/>
          <a:p>
            <a:r>
              <a:rPr lang="en-US" dirty="0" smtClean="0"/>
              <a:t>The PBC Educational Master Plan Task Force will oversee, participate in, and lead the campus in a one-year strategic planning process dedicated to developing a new, 5-year Educational Master Plan.  </a:t>
            </a:r>
            <a:endParaRPr lang="en-US" dirty="0" smtClean="0"/>
          </a:p>
          <a:p>
            <a:pPr marL="457200" lvl="1" indent="0">
              <a:buNone/>
            </a:pPr>
            <a:endParaRPr lang="en-US" dirty="0" smtClean="0"/>
          </a:p>
          <a:p>
            <a:r>
              <a:rPr lang="en-US" dirty="0" smtClean="0"/>
              <a:t>As the College’s Accreditation Oversight Committee, the PBC appoints this Task Force to serve on its behalf to ensure that the EMP development process and resulting Plan support the College’s excellent accreditation standing and maintain its ability to meet and exceed all of the Standards set by </a:t>
            </a:r>
            <a:r>
              <a:rPr lang="en-US" dirty="0"/>
              <a:t>Accrediting Commission for Community and Junior Colleges of the Western Association of Schools and </a:t>
            </a:r>
            <a:r>
              <a:rPr lang="en-US" dirty="0" smtClean="0"/>
              <a:t>Colleges.</a:t>
            </a:r>
            <a:endParaRPr lang="en-US" dirty="0"/>
          </a:p>
        </p:txBody>
      </p:sp>
    </p:spTree>
    <p:extLst>
      <p:ext uri="{BB962C8B-B14F-4D97-AF65-F5344CB8AC3E}">
        <p14:creationId xmlns:p14="http://schemas.microsoft.com/office/powerpoint/2010/main" val="231869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Purpose of an EMP</a:t>
            </a:r>
            <a:endParaRPr lang="en-US" dirty="0">
              <a:solidFill>
                <a:srgbClr val="006342"/>
              </a:solidFill>
            </a:endParaRPr>
          </a:p>
        </p:txBody>
      </p:sp>
      <p:sp>
        <p:nvSpPr>
          <p:cNvPr id="3" name="Content Placeholder 2"/>
          <p:cNvSpPr>
            <a:spLocks noGrp="1"/>
          </p:cNvSpPr>
          <p:nvPr>
            <p:ph idx="1"/>
          </p:nvPr>
        </p:nvSpPr>
        <p:spPr>
          <a:xfrm>
            <a:off x="838200" y="1814474"/>
            <a:ext cx="10515600" cy="1408228"/>
          </a:xfrm>
        </p:spPr>
        <p:txBody>
          <a:bodyPr>
            <a:normAutofit/>
          </a:bodyPr>
          <a:lstStyle/>
          <a:p>
            <a:pPr marL="514350" indent="-514350">
              <a:buFont typeface="+mj-lt"/>
              <a:buAutoNum type="arabicPeriod"/>
            </a:pPr>
            <a:r>
              <a:rPr lang="en-US" dirty="0" smtClean="0"/>
              <a:t>To </a:t>
            </a:r>
            <a:r>
              <a:rPr lang="en-US" dirty="0"/>
              <a:t>offer the essential data and foundation upon which the instructional program and </a:t>
            </a:r>
            <a:r>
              <a:rPr lang="en-US" dirty="0" smtClean="0"/>
              <a:t>student support </a:t>
            </a:r>
            <a:r>
              <a:rPr lang="en-US" dirty="0"/>
              <a:t>service needs can be addressed and met in the future. </a:t>
            </a:r>
            <a:endParaRPr lang="en-US" dirty="0" smtClean="0"/>
          </a:p>
        </p:txBody>
      </p:sp>
      <p:pic>
        <p:nvPicPr>
          <p:cNvPr id="1026" name="Picture 2" descr="Paper With Data Chart On Table Stock Vector - Illustration of design,  earnings: 1507439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758" y="3346488"/>
            <a:ext cx="3478484" cy="347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048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Purpose of an EMP</a:t>
            </a:r>
            <a:endParaRPr lang="en-US" dirty="0">
              <a:solidFill>
                <a:srgbClr val="006342"/>
              </a:solidFill>
            </a:endParaRPr>
          </a:p>
        </p:txBody>
      </p:sp>
      <p:sp>
        <p:nvSpPr>
          <p:cNvPr id="3" name="Content Placeholder 2"/>
          <p:cNvSpPr>
            <a:spLocks noGrp="1"/>
          </p:cNvSpPr>
          <p:nvPr>
            <p:ph idx="1"/>
          </p:nvPr>
        </p:nvSpPr>
        <p:spPr>
          <a:xfrm>
            <a:off x="838200" y="1825625"/>
            <a:ext cx="10515600" cy="1408229"/>
          </a:xfrm>
        </p:spPr>
        <p:txBody>
          <a:bodyPr>
            <a:normAutofit/>
          </a:bodyPr>
          <a:lstStyle/>
          <a:p>
            <a:pPr marL="514350" indent="-514350">
              <a:buFont typeface="+mj-lt"/>
              <a:buAutoNum type="arabicPeriod" startAt="2"/>
            </a:pPr>
            <a:r>
              <a:rPr lang="en-US" dirty="0" smtClean="0"/>
              <a:t>Assist in </a:t>
            </a:r>
            <a:r>
              <a:rPr lang="en-US" dirty="0"/>
              <a:t>the creation or update of other important College plans. These include plans for technology, facilities (capital expenditures), personnel, </a:t>
            </a:r>
            <a:r>
              <a:rPr lang="en-US" dirty="0" smtClean="0"/>
              <a:t>finance</a:t>
            </a:r>
            <a:r>
              <a:rPr lang="en-US" dirty="0"/>
              <a:t>, budget, and others</a:t>
            </a:r>
            <a:r>
              <a:rPr lang="en-US" dirty="0" smtClean="0"/>
              <a:t>.</a:t>
            </a:r>
          </a:p>
          <a:p>
            <a:endParaRPr lang="en-US" dirty="0"/>
          </a:p>
        </p:txBody>
      </p:sp>
      <p:pic>
        <p:nvPicPr>
          <p:cNvPr id="4" name="Picture 3"/>
          <p:cNvPicPr>
            <a:picLocks noChangeAspect="1"/>
          </p:cNvPicPr>
          <p:nvPr/>
        </p:nvPicPr>
        <p:blipFill rotWithShape="1">
          <a:blip r:embed="rId2"/>
          <a:srcRect t="12837"/>
          <a:stretch/>
        </p:blipFill>
        <p:spPr>
          <a:xfrm>
            <a:off x="2349093" y="3368791"/>
            <a:ext cx="7486283" cy="2926953"/>
          </a:xfrm>
          <a:prstGeom prst="rect">
            <a:avLst/>
          </a:prstGeom>
        </p:spPr>
      </p:pic>
    </p:spTree>
    <p:extLst>
      <p:ext uri="{BB962C8B-B14F-4D97-AF65-F5344CB8AC3E}">
        <p14:creationId xmlns:p14="http://schemas.microsoft.com/office/powerpoint/2010/main" val="1719578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342"/>
                </a:solidFill>
              </a:rPr>
              <a:t>Purpose of an EMP</a:t>
            </a:r>
            <a:endParaRPr lang="en-US" dirty="0">
              <a:solidFill>
                <a:srgbClr val="006342"/>
              </a:solidFill>
            </a:endParaRPr>
          </a:p>
        </p:txBody>
      </p:sp>
      <p:sp>
        <p:nvSpPr>
          <p:cNvPr id="3" name="Content Placeholder 2"/>
          <p:cNvSpPr>
            <a:spLocks noGrp="1"/>
          </p:cNvSpPr>
          <p:nvPr>
            <p:ph idx="1"/>
          </p:nvPr>
        </p:nvSpPr>
        <p:spPr>
          <a:xfrm>
            <a:off x="838200" y="1825625"/>
            <a:ext cx="10515600" cy="1731614"/>
          </a:xfrm>
        </p:spPr>
        <p:txBody>
          <a:bodyPr>
            <a:normAutofit/>
          </a:bodyPr>
          <a:lstStyle/>
          <a:p>
            <a:pPr marL="514350" indent="-514350">
              <a:buFont typeface="+mj-lt"/>
              <a:buAutoNum type="arabicPeriod" startAt="3"/>
            </a:pPr>
            <a:r>
              <a:rPr lang="en-US" dirty="0" smtClean="0"/>
              <a:t>Be a </a:t>
            </a:r>
            <a:r>
              <a:rPr lang="en-US" dirty="0"/>
              <a:t>flexible document, to be reviewed annually as the economy fluctuates, students' needs change, and new educational trends develop. Inherent in this logic is the fact that institutional change takes time. </a:t>
            </a:r>
          </a:p>
          <a:p>
            <a:endParaRPr lang="en-US" dirty="0"/>
          </a:p>
        </p:txBody>
      </p:sp>
      <p:pic>
        <p:nvPicPr>
          <p:cNvPr id="5" name="Picture 4"/>
          <p:cNvPicPr>
            <a:picLocks noChangeAspect="1"/>
          </p:cNvPicPr>
          <p:nvPr/>
        </p:nvPicPr>
        <p:blipFill>
          <a:blip r:embed="rId2"/>
          <a:stretch>
            <a:fillRect/>
          </a:stretch>
        </p:blipFill>
        <p:spPr>
          <a:xfrm>
            <a:off x="3573543" y="3625424"/>
            <a:ext cx="5044914" cy="3009552"/>
          </a:xfrm>
          <a:prstGeom prst="rect">
            <a:avLst/>
          </a:prstGeom>
        </p:spPr>
      </p:pic>
    </p:spTree>
    <p:extLst>
      <p:ext uri="{BB962C8B-B14F-4D97-AF65-F5344CB8AC3E}">
        <p14:creationId xmlns:p14="http://schemas.microsoft.com/office/powerpoint/2010/main" val="1002452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242" y="288123"/>
            <a:ext cx="10515600" cy="1325563"/>
          </a:xfrm>
        </p:spPr>
        <p:txBody>
          <a:bodyPr/>
          <a:lstStyle/>
          <a:p>
            <a:pPr algn="ctr"/>
            <a:r>
              <a:rPr lang="en-US" dirty="0" smtClean="0">
                <a:solidFill>
                  <a:srgbClr val="006342"/>
                </a:solidFill>
              </a:rPr>
              <a:t>Task Force Members:  </a:t>
            </a:r>
            <a:r>
              <a:rPr lang="en-US" dirty="0" smtClean="0">
                <a:solidFill>
                  <a:srgbClr val="006342"/>
                </a:solidFill>
              </a:rPr>
              <a:t>Responsibilities</a:t>
            </a:r>
            <a:endParaRPr lang="en-US" dirty="0">
              <a:solidFill>
                <a:srgbClr val="006342"/>
              </a:solidFill>
            </a:endParaRPr>
          </a:p>
        </p:txBody>
      </p:sp>
      <p:sp>
        <p:nvSpPr>
          <p:cNvPr id="4" name="Content Placeholder 3"/>
          <p:cNvSpPr>
            <a:spLocks noGrp="1"/>
          </p:cNvSpPr>
          <p:nvPr>
            <p:ph idx="1"/>
          </p:nvPr>
        </p:nvSpPr>
        <p:spPr>
          <a:xfrm>
            <a:off x="838200" y="1825625"/>
            <a:ext cx="10907684" cy="4351338"/>
          </a:xfrm>
        </p:spPr>
        <p:txBody>
          <a:bodyPr>
            <a:normAutofit fontScale="85000" lnSpcReduction="20000"/>
          </a:bodyPr>
          <a:lstStyle/>
          <a:p>
            <a:r>
              <a:rPr lang="en-US" dirty="0" smtClean="0"/>
              <a:t>Serve from March 2021 – April 2022</a:t>
            </a:r>
          </a:p>
          <a:p>
            <a:r>
              <a:rPr lang="en-US" dirty="0" smtClean="0"/>
              <a:t>Attend at least one training </a:t>
            </a:r>
            <a:r>
              <a:rPr lang="en-US" dirty="0" smtClean="0"/>
              <a:t>(TBD)</a:t>
            </a:r>
            <a:endParaRPr lang="en-US" dirty="0" smtClean="0"/>
          </a:p>
          <a:p>
            <a:r>
              <a:rPr lang="en-US" dirty="0" smtClean="0"/>
              <a:t>Attend meetings 2xs/month for approximately 2 hours per meeting</a:t>
            </a:r>
          </a:p>
          <a:p>
            <a:r>
              <a:rPr lang="en-US" dirty="0" smtClean="0"/>
              <a:t>Review materials before and after meetings</a:t>
            </a:r>
          </a:p>
          <a:p>
            <a:r>
              <a:rPr lang="en-US" dirty="0" smtClean="0"/>
              <a:t>Help organize and lead campus-wide forums (4-8) to engage the entire campus community in the EMP planning process</a:t>
            </a:r>
          </a:p>
          <a:p>
            <a:r>
              <a:rPr lang="en-US" dirty="0" smtClean="0"/>
              <a:t>Ensure regular, clear communication between the constituency each member represents and the work of the Task Force</a:t>
            </a:r>
          </a:p>
          <a:p>
            <a:r>
              <a:rPr lang="en-US" dirty="0" smtClean="0"/>
              <a:t>Support regular reporting on progress to the PBC and larger campus </a:t>
            </a:r>
            <a:r>
              <a:rPr lang="en-US" dirty="0" smtClean="0"/>
              <a:t>community</a:t>
            </a:r>
          </a:p>
          <a:p>
            <a:r>
              <a:rPr lang="en-US" dirty="0" smtClean="0">
                <a:solidFill>
                  <a:srgbClr val="FF0000"/>
                </a:solidFill>
              </a:rPr>
              <a:t>ADD Participate in: </a:t>
            </a:r>
          </a:p>
          <a:p>
            <a:pPr lvl="1"/>
            <a:r>
              <a:rPr lang="en-US" dirty="0" smtClean="0">
                <a:solidFill>
                  <a:srgbClr val="FF0000"/>
                </a:solidFill>
              </a:rPr>
              <a:t>One day of a Summer Leadership Retreat </a:t>
            </a:r>
          </a:p>
          <a:p>
            <a:pPr lvl="1"/>
            <a:r>
              <a:rPr lang="en-US" dirty="0">
                <a:solidFill>
                  <a:srgbClr val="FF0000"/>
                </a:solidFill>
              </a:rPr>
              <a:t>A</a:t>
            </a:r>
            <a:r>
              <a:rPr lang="en-US" dirty="0" smtClean="0">
                <a:solidFill>
                  <a:srgbClr val="FF0000"/>
                </a:solidFill>
              </a:rPr>
              <a:t> 2-day EMP Retreat in late January</a:t>
            </a:r>
            <a:endParaRPr lang="en-US" dirty="0">
              <a:solidFill>
                <a:srgbClr val="FF0000"/>
              </a:solidFill>
            </a:endParaRPr>
          </a:p>
        </p:txBody>
      </p:sp>
    </p:spTree>
    <p:extLst>
      <p:ext uri="{BB962C8B-B14F-4D97-AF65-F5344CB8AC3E}">
        <p14:creationId xmlns:p14="http://schemas.microsoft.com/office/powerpoint/2010/main" val="3709723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ategic planning calendar 2017-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7" y="15448"/>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367346" y="5653668"/>
            <a:ext cx="5480825" cy="10872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1764537" y="847493"/>
            <a:ext cx="16726" cy="47615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07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04859-50D0-4D21-A44E-11F60F3D6A22}">
  <ds:schemaRefs>
    <ds:schemaRef ds:uri="http://schemas.microsoft.com/sharepoint/v3/contenttype/forms"/>
  </ds:schemaRefs>
</ds:datastoreItem>
</file>

<file path=customXml/itemProps2.xml><?xml version="1.0" encoding="utf-8"?>
<ds:datastoreItem xmlns:ds="http://schemas.openxmlformats.org/officeDocument/2006/customXml" ds:itemID="{F4F5BE1A-7D76-4401-ADB0-2DA34DD82906}">
  <ds:schemaRefs>
    <ds:schemaRef ds:uri="bb5bbb0b-6c89-44d7-be61-0adfe653f983"/>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2bc55ecc-363e-43e9-bfac-4ba2e86f45ee"/>
  </ds:schemaRefs>
</ds:datastoreItem>
</file>

<file path=customXml/itemProps3.xml><?xml version="1.0" encoding="utf-8"?>
<ds:datastoreItem xmlns:ds="http://schemas.openxmlformats.org/officeDocument/2006/customXml" ds:itemID="{9836C194-3FB7-40EC-B219-A42E03DB1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494</TotalTime>
  <Words>833</Words>
  <Application>Microsoft Office PowerPoint</Application>
  <PresentationFormat>Widescreen</PresentationFormat>
  <Paragraphs>146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Garamond</vt:lpstr>
      <vt:lpstr>Symbol</vt:lpstr>
      <vt:lpstr>Office Theme</vt:lpstr>
      <vt:lpstr>Educational Master Plan Task Force Kick-off</vt:lpstr>
      <vt:lpstr>Agenda</vt:lpstr>
      <vt:lpstr>Task Force Membership: Welcome &amp; Introductions</vt:lpstr>
      <vt:lpstr>Purpose of the Task Force</vt:lpstr>
      <vt:lpstr>Purpose of an EMP</vt:lpstr>
      <vt:lpstr>Purpose of an EMP</vt:lpstr>
      <vt:lpstr>Purpose of an EMP</vt:lpstr>
      <vt:lpstr>Task Force Members:  Responsibilities</vt:lpstr>
      <vt:lpstr>PowerPoint Presentation</vt:lpstr>
      <vt:lpstr>PowerPoint Presentation</vt:lpstr>
      <vt:lpstr>The Schedule - proposed</vt:lpstr>
      <vt:lpstr>Planning in an Era of Change</vt:lpstr>
      <vt:lpstr>Planning in an Era of Change</vt:lpstr>
      <vt:lpstr>Review of Our Current EMP</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Karen</dc:creator>
  <cp:lastModifiedBy>Engel, Karen</cp:lastModifiedBy>
  <cp:revision>52</cp:revision>
  <dcterms:created xsi:type="dcterms:W3CDTF">2020-08-07T21:05:18Z</dcterms:created>
  <dcterms:modified xsi:type="dcterms:W3CDTF">2021-04-12T17:28:23Z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