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60" r:id="rId5"/>
    <p:sldId id="258" r:id="rId6"/>
    <p:sldId id="266" r:id="rId7"/>
    <p:sldId id="267" r:id="rId8"/>
    <p:sldId id="257" r:id="rId9"/>
    <p:sldId id="268" r:id="rId10"/>
    <p:sldId id="259" r:id="rId11"/>
    <p:sldId id="262" r:id="rId12"/>
    <p:sldId id="261" r:id="rId13"/>
    <p:sldId id="263" r:id="rId14"/>
    <p:sldId id="264" r:id="rId15"/>
    <p:sldId id="265" r:id="rId16"/>
    <p:sldId id="26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660"/>
  </p:normalViewPr>
  <p:slideViewPr>
    <p:cSldViewPr snapToGrid="0">
      <p:cViewPr varScale="1">
        <p:scale>
          <a:sx n="61" d="100"/>
          <a:sy n="61" d="100"/>
        </p:scale>
        <p:origin x="6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5A6BE6-2159-411A-98EB-38419A810B40}" type="datetimeFigureOut">
              <a:rPr lang="en-US" smtClean="0"/>
              <a:t>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1FA357-B2C6-4397-A7DA-8A6351F549A6}" type="slidenum">
              <a:rPr lang="en-US" smtClean="0"/>
              <a:t>‹#›</a:t>
            </a:fld>
            <a:endParaRPr lang="en-US"/>
          </a:p>
        </p:txBody>
      </p:sp>
    </p:spTree>
    <p:extLst>
      <p:ext uri="{BB962C8B-B14F-4D97-AF65-F5344CB8AC3E}">
        <p14:creationId xmlns:p14="http://schemas.microsoft.com/office/powerpoint/2010/main" val="3261917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668C50-0A16-41AD-B8C7-A11F6E751A88}"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3518931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668C50-0A16-41AD-B8C7-A11F6E751A88}"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964045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668C50-0A16-41AD-B8C7-A11F6E751A88}"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4189460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668C50-0A16-41AD-B8C7-A11F6E751A88}"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144445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668C50-0A16-41AD-B8C7-A11F6E751A88}"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3215716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668C50-0A16-41AD-B8C7-A11F6E751A88}" type="datetimeFigureOut">
              <a:rPr lang="en-US" smtClean="0"/>
              <a:t>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3714119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668C50-0A16-41AD-B8C7-A11F6E751A88}" type="datetimeFigureOut">
              <a:rPr lang="en-US" smtClean="0"/>
              <a:t>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4228797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668C50-0A16-41AD-B8C7-A11F6E751A88}" type="datetimeFigureOut">
              <a:rPr lang="en-US" smtClean="0"/>
              <a:t>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630449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668C50-0A16-41AD-B8C7-A11F6E751A88}" type="datetimeFigureOut">
              <a:rPr lang="en-US" smtClean="0"/>
              <a:t>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1113444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668C50-0A16-41AD-B8C7-A11F6E751A88}" type="datetimeFigureOut">
              <a:rPr lang="en-US" smtClean="0"/>
              <a:t>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4170191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668C50-0A16-41AD-B8C7-A11F6E751A88}" type="datetimeFigureOut">
              <a:rPr lang="en-US" smtClean="0"/>
              <a:t>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149713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668C50-0A16-41AD-B8C7-A11F6E751A88}" type="datetimeFigureOut">
              <a:rPr lang="en-US" smtClean="0"/>
              <a:t>2/1/2022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D9A328-0B18-488C-9CB1-39D4928BFDFB}" type="slidenum">
              <a:rPr lang="en-US" smtClean="0"/>
              <a:t>‹#›</a:t>
            </a:fld>
            <a:endParaRPr lang="en-US"/>
          </a:p>
        </p:txBody>
      </p:sp>
    </p:spTree>
    <p:extLst>
      <p:ext uri="{BB962C8B-B14F-4D97-AF65-F5344CB8AC3E}">
        <p14:creationId xmlns:p14="http://schemas.microsoft.com/office/powerpoint/2010/main" val="1661755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ocs.google.com/document/d/1XyWGt3XKcHGN7Sf24uYmNVURzVpUluhv/edit?usp=sharing&amp;ouid=100845765393807657515&amp;rtpof=true&amp;sd=tru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1584818"/>
            <a:ext cx="9144000" cy="2387600"/>
          </a:xfrm>
        </p:spPr>
        <p:txBody>
          <a:bodyPr/>
          <a:lstStyle/>
          <a:p>
            <a:r>
              <a:rPr lang="en-US" dirty="0" smtClean="0"/>
              <a:t>Educational Master Planning Task Force</a:t>
            </a:r>
            <a:endParaRPr lang="en-US" dirty="0"/>
          </a:p>
        </p:txBody>
      </p:sp>
      <p:sp>
        <p:nvSpPr>
          <p:cNvPr id="3" name="Subtitle 2"/>
          <p:cNvSpPr>
            <a:spLocks noGrp="1"/>
          </p:cNvSpPr>
          <p:nvPr>
            <p:ph type="subTitle" idx="1"/>
          </p:nvPr>
        </p:nvSpPr>
        <p:spPr>
          <a:xfrm>
            <a:off x="1618594" y="4180107"/>
            <a:ext cx="9144000" cy="1655762"/>
          </a:xfrm>
        </p:spPr>
        <p:txBody>
          <a:bodyPr>
            <a:normAutofit/>
          </a:bodyPr>
          <a:lstStyle/>
          <a:p>
            <a:r>
              <a:rPr lang="en-US" dirty="0" smtClean="0"/>
              <a:t>February 2, 2022 Meeting Materials</a:t>
            </a:r>
            <a:endParaRPr lang="en-US" dirty="0"/>
          </a:p>
          <a:p>
            <a:endParaRPr lang="en-US" dirty="0"/>
          </a:p>
          <a:p>
            <a:r>
              <a:rPr lang="en-US" dirty="0"/>
              <a:t>Office of Planning, Research &amp; Institutional Effectiveness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3761" y="927505"/>
            <a:ext cx="2524477" cy="1133633"/>
          </a:xfrm>
          <a:prstGeom prst="rect">
            <a:avLst/>
          </a:prstGeom>
        </p:spPr>
      </p:pic>
    </p:spTree>
    <p:extLst>
      <p:ext uri="{BB962C8B-B14F-4D97-AF65-F5344CB8AC3E}">
        <p14:creationId xmlns:p14="http://schemas.microsoft.com/office/powerpoint/2010/main" val="34623931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3891" y="479435"/>
            <a:ext cx="10457792" cy="6001643"/>
          </a:xfrm>
          <a:prstGeom prst="rect">
            <a:avLst/>
          </a:prstGeom>
        </p:spPr>
        <p:txBody>
          <a:bodyPr wrap="square">
            <a:spAutoFit/>
          </a:bodyPr>
          <a:lstStyle/>
          <a:p>
            <a:r>
              <a:rPr lang="en-US" sz="2400" b="1" dirty="0">
                <a:latin typeface="Google Sans"/>
              </a:rPr>
              <a:t>New Vision Statement #2</a:t>
            </a:r>
            <a:r>
              <a:rPr lang="en-US" sz="2400" dirty="0">
                <a:latin typeface="Google Sans"/>
              </a:rPr>
              <a:t>: Cañada College provides quality and equitable education that empowers students to achieve their goals and benefit the world</a:t>
            </a:r>
            <a:r>
              <a:rPr lang="en-US" sz="2400" dirty="0" smtClean="0">
                <a:latin typeface="Google Sans"/>
              </a:rPr>
              <a:t>.</a:t>
            </a:r>
          </a:p>
          <a:p>
            <a:endParaRPr lang="en-US" sz="2400" dirty="0">
              <a:solidFill>
                <a:srgbClr val="202124"/>
              </a:solidFill>
              <a:latin typeface="Google Sans"/>
            </a:endParaRPr>
          </a:p>
          <a:p>
            <a:r>
              <a:rPr lang="en-US" sz="2400" dirty="0" smtClean="0">
                <a:solidFill>
                  <a:srgbClr val="202124"/>
                </a:solidFill>
                <a:latin typeface="Google Sans"/>
              </a:rPr>
              <a:t>1 response</a:t>
            </a:r>
          </a:p>
          <a:p>
            <a:endParaRPr lang="en-US" sz="2400" dirty="0">
              <a:solidFill>
                <a:srgbClr val="202124"/>
              </a:solidFill>
              <a:latin typeface="Google Sans"/>
            </a:endParaRPr>
          </a:p>
          <a:p>
            <a:endParaRPr lang="en-US" sz="2400" dirty="0">
              <a:solidFill>
                <a:srgbClr val="000000"/>
              </a:solidFill>
              <a:latin typeface="Google Sans"/>
            </a:endParaRPr>
          </a:p>
          <a:p>
            <a:r>
              <a:rPr lang="en-US" sz="2400" dirty="0">
                <a:latin typeface="Google Sans"/>
              </a:rPr>
              <a:t>I like the direction of this vision statement. My experience with vision statements is that they should truly be aspirational and larger-than-now type of thinking . . . something beyond our current means. Arguably, we already provide quality education. We should continue to focus on equity and we should always aim to empower students. As it stands now, the vision statement reads a bit static. I wonder what a statement could sound like if we stretched to envision a campus in which all Cañada College students feel inspired and empowered to contribute to a greater good and freer society.</a:t>
            </a:r>
            <a:endParaRPr lang="en-US" sz="2400" b="0" i="0" dirty="0">
              <a:solidFill>
                <a:srgbClr val="202124"/>
              </a:solidFill>
              <a:effectLst/>
              <a:latin typeface="Google Sans"/>
            </a:endParaRPr>
          </a:p>
        </p:txBody>
      </p:sp>
    </p:spTree>
    <p:extLst>
      <p:ext uri="{BB962C8B-B14F-4D97-AF65-F5344CB8AC3E}">
        <p14:creationId xmlns:p14="http://schemas.microsoft.com/office/powerpoint/2010/main" val="3498525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40827" y="878827"/>
            <a:ext cx="10037380" cy="2677656"/>
          </a:xfrm>
          <a:prstGeom prst="rect">
            <a:avLst/>
          </a:prstGeom>
        </p:spPr>
        <p:txBody>
          <a:bodyPr wrap="square">
            <a:spAutoFit/>
          </a:bodyPr>
          <a:lstStyle/>
          <a:p>
            <a:r>
              <a:rPr lang="en-US" sz="2400" dirty="0">
                <a:latin typeface="Google Sans"/>
              </a:rPr>
              <a:t>"Social and Racial Justice: Antiracism" at Cañada </a:t>
            </a:r>
            <a:r>
              <a:rPr lang="en-US" sz="2400" dirty="0" smtClean="0">
                <a:latin typeface="Google Sans"/>
              </a:rPr>
              <a:t>College</a:t>
            </a:r>
          </a:p>
          <a:p>
            <a:endParaRPr lang="en-US" sz="2400" dirty="0">
              <a:solidFill>
                <a:srgbClr val="202124"/>
              </a:solidFill>
              <a:latin typeface="Google Sans"/>
            </a:endParaRPr>
          </a:p>
          <a:p>
            <a:r>
              <a:rPr lang="en-US" sz="2400" dirty="0" smtClean="0">
                <a:solidFill>
                  <a:srgbClr val="202124"/>
                </a:solidFill>
                <a:latin typeface="Roboto"/>
              </a:rPr>
              <a:t>1 response</a:t>
            </a:r>
          </a:p>
          <a:p>
            <a:endParaRPr lang="en-US" sz="2400" dirty="0">
              <a:solidFill>
                <a:srgbClr val="202124"/>
              </a:solidFill>
              <a:latin typeface="Roboto"/>
            </a:endParaRPr>
          </a:p>
          <a:p>
            <a:endParaRPr lang="en-US" sz="2400" dirty="0">
              <a:solidFill>
                <a:srgbClr val="000000"/>
              </a:solidFill>
              <a:latin typeface="Roboto"/>
            </a:endParaRPr>
          </a:p>
          <a:p>
            <a:r>
              <a:rPr lang="en-US" sz="2400" dirty="0">
                <a:latin typeface="Google Sans"/>
              </a:rPr>
              <a:t>Could we consider updating each of these root phrases to say "Social Justice and Racial Equity"?</a:t>
            </a:r>
            <a:endParaRPr lang="en-US" sz="3200" b="0" i="0" dirty="0">
              <a:solidFill>
                <a:srgbClr val="202124"/>
              </a:solidFill>
              <a:effectLst/>
              <a:latin typeface="Google Sans"/>
            </a:endParaRPr>
          </a:p>
        </p:txBody>
      </p:sp>
    </p:spTree>
    <p:extLst>
      <p:ext uri="{BB962C8B-B14F-4D97-AF65-F5344CB8AC3E}">
        <p14:creationId xmlns:p14="http://schemas.microsoft.com/office/powerpoint/2010/main" val="4181213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1848" y="927649"/>
            <a:ext cx="10639097" cy="3323987"/>
          </a:xfrm>
          <a:prstGeom prst="rect">
            <a:avLst/>
          </a:prstGeom>
        </p:spPr>
        <p:txBody>
          <a:bodyPr wrap="square" lIns="0" tIns="0" rIns="0" bIns="0">
            <a:spAutoFit/>
          </a:bodyPr>
          <a:lstStyle/>
          <a:p>
            <a:r>
              <a:rPr lang="en-US" sz="2400" dirty="0">
                <a:solidFill>
                  <a:srgbClr val="202124"/>
                </a:solidFill>
                <a:latin typeface="Google Sans"/>
              </a:rPr>
              <a:t>"Social and Racial Justice: Diversity" at Cañada </a:t>
            </a:r>
            <a:r>
              <a:rPr lang="en-US" sz="2400" dirty="0" smtClean="0">
                <a:solidFill>
                  <a:srgbClr val="202124"/>
                </a:solidFill>
                <a:latin typeface="Google Sans"/>
              </a:rPr>
              <a:t>College</a:t>
            </a:r>
          </a:p>
          <a:p>
            <a:endParaRPr lang="en-US" sz="2400" dirty="0">
              <a:solidFill>
                <a:srgbClr val="202124"/>
              </a:solidFill>
              <a:latin typeface="Google Sans"/>
            </a:endParaRPr>
          </a:p>
          <a:p>
            <a:r>
              <a:rPr lang="en-US" sz="2400" dirty="0" smtClean="0">
                <a:solidFill>
                  <a:srgbClr val="202124"/>
                </a:solidFill>
                <a:latin typeface="Google Sans"/>
              </a:rPr>
              <a:t>1 </a:t>
            </a:r>
            <a:r>
              <a:rPr lang="en-US" sz="2400" dirty="0">
                <a:solidFill>
                  <a:srgbClr val="202124"/>
                </a:solidFill>
                <a:latin typeface="Google Sans"/>
              </a:rPr>
              <a:t>response</a:t>
            </a:r>
            <a:endParaRPr lang="en-US" sz="2400" dirty="0">
              <a:solidFill>
                <a:srgbClr val="000000"/>
              </a:solidFill>
              <a:latin typeface="Google Sans"/>
            </a:endParaRPr>
          </a:p>
          <a:p>
            <a:endParaRPr lang="en-US" sz="2400" dirty="0" smtClean="0">
              <a:solidFill>
                <a:srgbClr val="202124"/>
              </a:solidFill>
              <a:latin typeface="Google Sans"/>
            </a:endParaRPr>
          </a:p>
          <a:p>
            <a:r>
              <a:rPr lang="en-US" sz="2400" dirty="0" smtClean="0">
                <a:solidFill>
                  <a:srgbClr val="202124"/>
                </a:solidFill>
                <a:latin typeface="Google Sans"/>
              </a:rPr>
              <a:t>Would </a:t>
            </a:r>
            <a:r>
              <a:rPr lang="en-US" sz="2400" dirty="0">
                <a:solidFill>
                  <a:srgbClr val="202124"/>
                </a:solidFill>
                <a:latin typeface="Google Sans"/>
              </a:rPr>
              <a:t>it be too far from the group's brainstorming to shift from "Diversity" to "Representation" or "Belonging"? I'm not exactly convinced that we need to move away from phrasing of "Diversity". I am very aware, however, of just how overused and underwhelming the over-reference of the word Diversity has become (mostly when it is combined with little to no action or change).</a:t>
            </a:r>
            <a:endParaRPr lang="en-US" sz="2400" b="0" i="0" dirty="0">
              <a:solidFill>
                <a:srgbClr val="202124"/>
              </a:solidFill>
              <a:effectLst/>
              <a:latin typeface="Google Sans"/>
            </a:endParaRPr>
          </a:p>
        </p:txBody>
      </p:sp>
    </p:spTree>
    <p:extLst>
      <p:ext uri="{BB962C8B-B14F-4D97-AF65-F5344CB8AC3E}">
        <p14:creationId xmlns:p14="http://schemas.microsoft.com/office/powerpoint/2010/main" val="3740162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53248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lstStyle/>
          <a:p>
            <a:r>
              <a:rPr lang="en-US" dirty="0" smtClean="0"/>
              <a:t>Planning for our February 11 Town Hall</a:t>
            </a:r>
            <a:endParaRPr lang="en-US" dirty="0" smtClean="0"/>
          </a:p>
          <a:p>
            <a:r>
              <a:rPr lang="en-US" dirty="0" smtClean="0"/>
              <a:t>External Scan Part II:  Maps. How </a:t>
            </a:r>
            <a:r>
              <a:rPr lang="en-US" dirty="0" smtClean="0"/>
              <a:t>well are we serving our service area</a:t>
            </a:r>
            <a:r>
              <a:rPr lang="en-US" dirty="0" smtClean="0"/>
              <a:t>?</a:t>
            </a:r>
          </a:p>
          <a:p>
            <a:r>
              <a:rPr lang="en-US" dirty="0" smtClean="0"/>
              <a:t>Mission, Vision, Values feedback and next steps</a:t>
            </a:r>
            <a:endParaRPr lang="en-US" dirty="0"/>
          </a:p>
        </p:txBody>
      </p:sp>
    </p:spTree>
    <p:extLst>
      <p:ext uri="{BB962C8B-B14F-4D97-AF65-F5344CB8AC3E}">
        <p14:creationId xmlns:p14="http://schemas.microsoft.com/office/powerpoint/2010/main" val="2987200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 Directions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Please </a:t>
            </a:r>
            <a:r>
              <a:rPr lang="en-US" dirty="0"/>
              <a:t>drag and drop the following possible topics for discussion at the February 11 College Town Hall in order or priority.  Challenges to be addressed under each topic heading can be found </a:t>
            </a:r>
            <a:r>
              <a:rPr lang="en-US" u="sng" dirty="0">
                <a:hlinkClick r:id="rId2"/>
              </a:rPr>
              <a:t>here</a:t>
            </a:r>
            <a:r>
              <a:rPr lang="en-US" dirty="0"/>
              <a:t>. </a:t>
            </a:r>
            <a:endParaRPr lang="en-US" dirty="0" smtClean="0"/>
          </a:p>
          <a:p>
            <a:pPr marL="0" indent="0">
              <a:buNone/>
            </a:pPr>
            <a:endParaRPr lang="en-US" dirty="0" smtClean="0"/>
          </a:p>
          <a:p>
            <a:pPr marL="0" indent="0">
              <a:buNone/>
            </a:pPr>
            <a:r>
              <a:rPr lang="en-US" dirty="0" smtClean="0"/>
              <a:t>(</a:t>
            </a:r>
            <a:r>
              <a:rPr lang="en-US" dirty="0"/>
              <a:t>1= Top Priority</a:t>
            </a:r>
            <a:r>
              <a:rPr lang="en-US" dirty="0" smtClean="0"/>
              <a:t>)</a:t>
            </a:r>
          </a:p>
          <a:p>
            <a:pPr marL="0" indent="0">
              <a:buNone/>
            </a:pPr>
            <a:endParaRPr lang="en-US" dirty="0" smtClean="0"/>
          </a:p>
          <a:p>
            <a:pPr marL="0" indent="0">
              <a:buNone/>
            </a:pPr>
            <a:r>
              <a:rPr lang="en-US" dirty="0" smtClean="0"/>
              <a:t>Please </a:t>
            </a:r>
            <a:r>
              <a:rPr lang="en-US" dirty="0"/>
              <a:t>consider which issues might most benefit from: (1) having all campus community members share a common understanding about; and/or (2) getting community members' feedback or input on. Scale of 1-10 where 1=the most important to discuss at the Town Hall.</a:t>
            </a:r>
            <a:endParaRPr lang="en-US" dirty="0"/>
          </a:p>
        </p:txBody>
      </p:sp>
    </p:spTree>
    <p:extLst>
      <p:ext uri="{BB962C8B-B14F-4D97-AF65-F5344CB8AC3E}">
        <p14:creationId xmlns:p14="http://schemas.microsoft.com/office/powerpoint/2010/main" val="498638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16039701"/>
              </p:ext>
            </p:extLst>
          </p:nvPr>
        </p:nvGraphicFramePr>
        <p:xfrm>
          <a:off x="84083" y="73572"/>
          <a:ext cx="12013326" cy="6580831"/>
        </p:xfrm>
        <a:graphic>
          <a:graphicData uri="http://schemas.openxmlformats.org/drawingml/2006/table">
            <a:tbl>
              <a:tblPr firstRow="1" firstCol="1">
                <a:tableStyleId>{46F890A9-2807-4EBB-B81D-B2AA78EC7F39}</a:tableStyleId>
              </a:tblPr>
              <a:tblGrid>
                <a:gridCol w="3783022">
                  <a:extLst>
                    <a:ext uri="{9D8B030D-6E8A-4147-A177-3AD203B41FA5}">
                      <a16:colId xmlns:a16="http://schemas.microsoft.com/office/drawing/2014/main" val="452978046"/>
                    </a:ext>
                  </a:extLst>
                </a:gridCol>
                <a:gridCol w="1265574">
                  <a:extLst>
                    <a:ext uri="{9D8B030D-6E8A-4147-A177-3AD203B41FA5}">
                      <a16:colId xmlns:a16="http://schemas.microsoft.com/office/drawing/2014/main" val="389947938"/>
                    </a:ext>
                  </a:extLst>
                </a:gridCol>
                <a:gridCol w="1116356">
                  <a:extLst>
                    <a:ext uri="{9D8B030D-6E8A-4147-A177-3AD203B41FA5}">
                      <a16:colId xmlns:a16="http://schemas.microsoft.com/office/drawing/2014/main" val="1880617848"/>
                    </a:ext>
                  </a:extLst>
                </a:gridCol>
                <a:gridCol w="1216328">
                  <a:extLst>
                    <a:ext uri="{9D8B030D-6E8A-4147-A177-3AD203B41FA5}">
                      <a16:colId xmlns:a16="http://schemas.microsoft.com/office/drawing/2014/main" val="1267203755"/>
                    </a:ext>
                  </a:extLst>
                </a:gridCol>
                <a:gridCol w="1149680">
                  <a:extLst>
                    <a:ext uri="{9D8B030D-6E8A-4147-A177-3AD203B41FA5}">
                      <a16:colId xmlns:a16="http://schemas.microsoft.com/office/drawing/2014/main" val="1955285854"/>
                    </a:ext>
                  </a:extLst>
                </a:gridCol>
                <a:gridCol w="1083032">
                  <a:extLst>
                    <a:ext uri="{9D8B030D-6E8A-4147-A177-3AD203B41FA5}">
                      <a16:colId xmlns:a16="http://schemas.microsoft.com/office/drawing/2014/main" val="2798043278"/>
                    </a:ext>
                  </a:extLst>
                </a:gridCol>
                <a:gridCol w="799778">
                  <a:extLst>
                    <a:ext uri="{9D8B030D-6E8A-4147-A177-3AD203B41FA5}">
                      <a16:colId xmlns:a16="http://schemas.microsoft.com/office/drawing/2014/main" val="4030855380"/>
                    </a:ext>
                  </a:extLst>
                </a:gridCol>
                <a:gridCol w="799778">
                  <a:extLst>
                    <a:ext uri="{9D8B030D-6E8A-4147-A177-3AD203B41FA5}">
                      <a16:colId xmlns:a16="http://schemas.microsoft.com/office/drawing/2014/main" val="2443036813"/>
                    </a:ext>
                  </a:extLst>
                </a:gridCol>
                <a:gridCol w="799778">
                  <a:extLst>
                    <a:ext uri="{9D8B030D-6E8A-4147-A177-3AD203B41FA5}">
                      <a16:colId xmlns:a16="http://schemas.microsoft.com/office/drawing/2014/main" val="4099984494"/>
                    </a:ext>
                  </a:extLst>
                </a:gridCol>
              </a:tblGrid>
              <a:tr h="1567045">
                <a:tc>
                  <a:txBody>
                    <a:bodyPr/>
                    <a:lstStyle/>
                    <a:p>
                      <a:pPr algn="ctr" fontAlgn="ctr"/>
                      <a:r>
                        <a:rPr lang="en-US" sz="2000" u="none" strike="noStrike">
                          <a:effectLst/>
                        </a:rPr>
                        <a:t>Issue</a:t>
                      </a:r>
                      <a:endParaRPr lang="en-US" sz="2000" b="0" i="0" u="none" strike="noStrike">
                        <a:solidFill>
                          <a:srgbClr val="737373"/>
                        </a:solidFill>
                        <a:effectLst/>
                        <a:latin typeface="Arial" panose="020B0604020202020204" pitchFamily="34" charset="0"/>
                      </a:endParaRPr>
                    </a:p>
                  </a:txBody>
                  <a:tcPr marL="6350" marR="6350" marT="6350" marB="0" anchor="ctr"/>
                </a:tc>
                <a:tc>
                  <a:txBody>
                    <a:bodyPr/>
                    <a:lstStyle/>
                    <a:p>
                      <a:pPr algn="ctr" fontAlgn="ctr"/>
                      <a:r>
                        <a:rPr lang="en-US" sz="2000" u="none" strike="noStrike">
                          <a:effectLst/>
                        </a:rPr>
                        <a:t>Minimum</a:t>
                      </a:r>
                      <a:endParaRPr lang="en-US" sz="2000" b="0" i="0" u="none" strike="noStrike">
                        <a:solidFill>
                          <a:srgbClr val="737373"/>
                        </a:solidFill>
                        <a:effectLst/>
                        <a:latin typeface="Arial" panose="020B0604020202020204" pitchFamily="34" charset="0"/>
                      </a:endParaRPr>
                    </a:p>
                  </a:txBody>
                  <a:tcPr marL="6350" marR="6350" marT="6350" marB="0" anchor="ctr"/>
                </a:tc>
                <a:tc>
                  <a:txBody>
                    <a:bodyPr/>
                    <a:lstStyle/>
                    <a:p>
                      <a:pPr algn="ctr" fontAlgn="ctr"/>
                      <a:r>
                        <a:rPr lang="en-US" sz="2000" u="none" strike="noStrike">
                          <a:effectLst/>
                        </a:rPr>
                        <a:t>Maximum</a:t>
                      </a:r>
                      <a:endParaRPr lang="en-US" sz="2000" b="0" i="0" u="none" strike="noStrike">
                        <a:solidFill>
                          <a:srgbClr val="737373"/>
                        </a:solidFill>
                        <a:effectLst/>
                        <a:latin typeface="Arial" panose="020B0604020202020204" pitchFamily="34" charset="0"/>
                      </a:endParaRPr>
                    </a:p>
                  </a:txBody>
                  <a:tcPr marL="6350" marR="6350" marT="6350" marB="0" anchor="ctr"/>
                </a:tc>
                <a:tc>
                  <a:txBody>
                    <a:bodyPr/>
                    <a:lstStyle/>
                    <a:p>
                      <a:pPr algn="ctr" fontAlgn="ctr"/>
                      <a:r>
                        <a:rPr lang="en-US" sz="2000" u="none" strike="noStrike">
                          <a:effectLst/>
                        </a:rPr>
                        <a:t>Mean</a:t>
                      </a:r>
                      <a:endParaRPr lang="en-US" sz="2000" b="0" i="0" u="none" strike="noStrike">
                        <a:solidFill>
                          <a:srgbClr val="737373"/>
                        </a:solidFill>
                        <a:effectLst/>
                        <a:latin typeface="Arial" panose="020B0604020202020204" pitchFamily="34" charset="0"/>
                      </a:endParaRPr>
                    </a:p>
                  </a:txBody>
                  <a:tcPr marL="6350" marR="6350" marT="6350" marB="0" anchor="ctr"/>
                </a:tc>
                <a:tc>
                  <a:txBody>
                    <a:bodyPr/>
                    <a:lstStyle/>
                    <a:p>
                      <a:pPr algn="ctr" fontAlgn="ctr"/>
                      <a:r>
                        <a:rPr lang="en-US" sz="2000" u="none" strike="noStrike">
                          <a:effectLst/>
                        </a:rPr>
                        <a:t>Std Deviation</a:t>
                      </a:r>
                      <a:endParaRPr lang="en-US" sz="2000" b="0" i="0" u="none" strike="noStrike">
                        <a:solidFill>
                          <a:srgbClr val="737373"/>
                        </a:solidFill>
                        <a:effectLst/>
                        <a:latin typeface="Arial" panose="020B0604020202020204" pitchFamily="34" charset="0"/>
                      </a:endParaRPr>
                    </a:p>
                  </a:txBody>
                  <a:tcPr marL="6350" marR="6350" marT="6350" marB="0" anchor="ctr"/>
                </a:tc>
                <a:tc>
                  <a:txBody>
                    <a:bodyPr/>
                    <a:lstStyle/>
                    <a:p>
                      <a:pPr algn="ctr" fontAlgn="ctr"/>
                      <a:r>
                        <a:rPr lang="en-US" sz="2000" u="none" strike="noStrike">
                          <a:effectLst/>
                        </a:rPr>
                        <a:t>Variance</a:t>
                      </a:r>
                      <a:endParaRPr lang="en-US" sz="2000" b="0" i="0" u="none" strike="noStrike">
                        <a:solidFill>
                          <a:srgbClr val="737373"/>
                        </a:solidFill>
                        <a:effectLst/>
                        <a:latin typeface="Arial" panose="020B0604020202020204" pitchFamily="34" charset="0"/>
                      </a:endParaRPr>
                    </a:p>
                  </a:txBody>
                  <a:tcPr marL="6350" marR="6350" marT="6350" marB="0" anchor="ctr"/>
                </a:tc>
                <a:tc>
                  <a:txBody>
                    <a:bodyPr/>
                    <a:lstStyle/>
                    <a:p>
                      <a:pPr algn="ctr" fontAlgn="ctr"/>
                      <a:r>
                        <a:rPr lang="en-US" sz="2000" u="none" strike="noStrike">
                          <a:effectLst/>
                        </a:rPr>
                        <a:t>Count</a:t>
                      </a:r>
                      <a:endParaRPr lang="en-US" sz="2000" b="0" i="0" u="none" strike="noStrike">
                        <a:solidFill>
                          <a:srgbClr val="737373"/>
                        </a:solidFill>
                        <a:effectLst/>
                        <a:latin typeface="Arial" panose="020B0604020202020204" pitchFamily="34" charset="0"/>
                      </a:endParaRPr>
                    </a:p>
                  </a:txBody>
                  <a:tcPr marL="6350" marR="6350" marT="6350" marB="0" anchor="ctr"/>
                </a:tc>
                <a:tc>
                  <a:txBody>
                    <a:bodyPr/>
                    <a:lstStyle/>
                    <a:p>
                      <a:pPr algn="l" fontAlgn="b"/>
                      <a:endParaRPr lang="en-US" sz="20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ctr"/>
                      <a:r>
                        <a:rPr lang="en-US" sz="2000" u="none" strike="noStrike">
                          <a:effectLst/>
                        </a:rPr>
                        <a:t>Total Score</a:t>
                      </a:r>
                      <a:endParaRPr lang="en-US" sz="2000" b="0" i="0" u="none" strike="noStrike">
                        <a:solidFill>
                          <a:srgbClr val="737373"/>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2389393831"/>
                  </a:ext>
                </a:extLst>
              </a:tr>
              <a:tr h="323519">
                <a:tc>
                  <a:txBody>
                    <a:bodyPr/>
                    <a:lstStyle/>
                    <a:p>
                      <a:pPr algn="l" fontAlgn="ctr"/>
                      <a:r>
                        <a:rPr lang="en-US" sz="2000" u="none" strike="noStrike" dirty="0">
                          <a:effectLst/>
                        </a:rPr>
                        <a:t>Equity</a:t>
                      </a:r>
                      <a:endParaRPr lang="en-US" sz="2000" b="0" i="0" u="none" strike="noStrike" dirty="0">
                        <a:solidFill>
                          <a:srgbClr val="222222"/>
                        </a:solidFill>
                        <a:effectLst/>
                        <a:latin typeface="Arial" panose="020B0604020202020204" pitchFamily="34" charset="0"/>
                      </a:endParaRPr>
                    </a:p>
                  </a:txBody>
                  <a:tcPr marL="6350" marR="6350" marT="635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7</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3.4</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1.8</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3.24</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10</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r>
                        <a:rPr lang="en-US" sz="2000" u="none" strike="noStrike">
                          <a:effectLst/>
                        </a:rPr>
                        <a:t> </a:t>
                      </a:r>
                      <a:endParaRPr lang="en-US" sz="20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34</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4261331"/>
                  </a:ext>
                </a:extLst>
              </a:tr>
              <a:tr h="313409">
                <a:tc>
                  <a:txBody>
                    <a:bodyPr/>
                    <a:lstStyle/>
                    <a:p>
                      <a:pPr algn="l" fontAlgn="ctr"/>
                      <a:r>
                        <a:rPr lang="en-US" sz="2000" u="none" strike="noStrike">
                          <a:effectLst/>
                        </a:rPr>
                        <a:t>Enrollment</a:t>
                      </a:r>
                      <a:endParaRPr lang="en-US" sz="2000" b="0" i="0" u="none" strike="noStrike">
                        <a:solidFill>
                          <a:srgbClr val="222222"/>
                        </a:solidFill>
                        <a:effectLst/>
                        <a:latin typeface="Arial" panose="020B0604020202020204" pitchFamily="34" charset="0"/>
                      </a:endParaRPr>
                    </a:p>
                  </a:txBody>
                  <a:tcPr marL="6350" marR="6350" marT="635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11</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3.6</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2.84</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8.04</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10</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2000" u="none" strike="noStrike">
                          <a:effectLst/>
                        </a:rPr>
                        <a:t> </a:t>
                      </a:r>
                      <a:endParaRPr lang="en-US" sz="20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36</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6667444"/>
                  </a:ext>
                </a:extLst>
              </a:tr>
              <a:tr h="940227">
                <a:tc>
                  <a:txBody>
                    <a:bodyPr/>
                    <a:lstStyle/>
                    <a:p>
                      <a:pPr algn="l" fontAlgn="ctr"/>
                      <a:r>
                        <a:rPr lang="en-US" sz="2000" u="none" strike="noStrike">
                          <a:effectLst/>
                        </a:rPr>
                        <a:t>Access to the college (physical, transportation, linguistic, processes) to campus for students</a:t>
                      </a:r>
                      <a:endParaRPr lang="en-US" sz="2000" b="0" i="0" u="none" strike="noStrike">
                        <a:solidFill>
                          <a:srgbClr val="222222"/>
                        </a:solidFill>
                        <a:effectLst/>
                        <a:latin typeface="Arial" panose="020B0604020202020204" pitchFamily="34" charset="0"/>
                      </a:endParaRPr>
                    </a:p>
                  </a:txBody>
                  <a:tcPr marL="6350" marR="6350" marT="635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8</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4.3</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2.61</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6.81</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10</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2000" u="none" strike="noStrike">
                          <a:effectLst/>
                        </a:rPr>
                        <a:t> </a:t>
                      </a:r>
                      <a:endParaRPr lang="en-US" sz="20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43</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1798354"/>
                  </a:ext>
                </a:extLst>
              </a:tr>
              <a:tr h="626818">
                <a:tc>
                  <a:txBody>
                    <a:bodyPr/>
                    <a:lstStyle/>
                    <a:p>
                      <a:pPr algn="l" fontAlgn="ctr"/>
                      <a:r>
                        <a:rPr lang="en-US" sz="2000" u="none" strike="noStrike">
                          <a:effectLst/>
                        </a:rPr>
                        <a:t>Changing Instructional Modalities and the Course Schedule</a:t>
                      </a:r>
                      <a:endParaRPr lang="en-US" sz="2000" b="0" i="0" u="none" strike="noStrike">
                        <a:solidFill>
                          <a:srgbClr val="222222"/>
                        </a:solidFill>
                        <a:effectLst/>
                        <a:latin typeface="Arial" panose="020B0604020202020204" pitchFamily="34" charset="0"/>
                      </a:endParaRPr>
                    </a:p>
                  </a:txBody>
                  <a:tcPr marL="6350" marR="6350" marT="635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11</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4.8</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3.71</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13.76</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10</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2000" u="none" strike="noStrike">
                          <a:effectLst/>
                        </a:rPr>
                        <a:t> </a:t>
                      </a:r>
                      <a:endParaRPr lang="en-US" sz="20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48</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0640955"/>
                  </a:ext>
                </a:extLst>
              </a:tr>
              <a:tr h="313409">
                <a:tc>
                  <a:txBody>
                    <a:bodyPr/>
                    <a:lstStyle/>
                    <a:p>
                      <a:pPr algn="l" fontAlgn="ctr"/>
                      <a:r>
                        <a:rPr lang="en-US" sz="2000" u="none" strike="noStrike">
                          <a:effectLst/>
                        </a:rPr>
                        <a:t>Student On-Boarding</a:t>
                      </a:r>
                      <a:endParaRPr lang="en-US" sz="2000" b="0" i="0" u="none" strike="noStrike">
                        <a:solidFill>
                          <a:srgbClr val="222222"/>
                        </a:solidFill>
                        <a:effectLst/>
                        <a:latin typeface="Arial" panose="020B0604020202020204" pitchFamily="34" charset="0"/>
                      </a:endParaRPr>
                    </a:p>
                  </a:txBody>
                  <a:tcPr marL="6350" marR="6350" marT="635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11</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4.8</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2.93</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8.56</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10</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2000" u="none" strike="noStrike">
                          <a:effectLst/>
                        </a:rPr>
                        <a:t> </a:t>
                      </a:r>
                      <a:endParaRPr lang="en-US" sz="20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48</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3253140"/>
                  </a:ext>
                </a:extLst>
              </a:tr>
              <a:tr h="313409">
                <a:tc>
                  <a:txBody>
                    <a:bodyPr/>
                    <a:lstStyle/>
                    <a:p>
                      <a:pPr algn="l" fontAlgn="ctr"/>
                      <a:r>
                        <a:rPr lang="en-US" sz="2000" u="none" strike="noStrike">
                          <a:effectLst/>
                        </a:rPr>
                        <a:t>Support for Faculty &amp; Staff</a:t>
                      </a:r>
                      <a:endParaRPr lang="en-US" sz="2000" b="0" i="0" u="none" strike="noStrike">
                        <a:solidFill>
                          <a:srgbClr val="222222"/>
                        </a:solidFill>
                        <a:effectLst/>
                        <a:latin typeface="Arial" panose="020B0604020202020204" pitchFamily="34" charset="0"/>
                      </a:endParaRPr>
                    </a:p>
                  </a:txBody>
                  <a:tcPr marL="6350" marR="6350" marT="635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4</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8</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6.2</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1.54</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2.36</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10</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2000" u="none" strike="noStrike">
                          <a:effectLst/>
                        </a:rPr>
                        <a:t> </a:t>
                      </a:r>
                      <a:endParaRPr lang="en-US" sz="20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62</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1651586"/>
                  </a:ext>
                </a:extLst>
              </a:tr>
              <a:tr h="626818">
                <a:tc>
                  <a:txBody>
                    <a:bodyPr/>
                    <a:lstStyle/>
                    <a:p>
                      <a:pPr algn="l" fontAlgn="ctr"/>
                      <a:r>
                        <a:rPr lang="en-US" sz="2000" u="none" strike="noStrike" dirty="0">
                          <a:effectLst/>
                        </a:rPr>
                        <a:t>Strategic Partnerships (K-12, 4-year, community organizations, </a:t>
                      </a:r>
                      <a:r>
                        <a:rPr lang="en-US" sz="2000" u="none" strike="noStrike" dirty="0" err="1">
                          <a:effectLst/>
                        </a:rPr>
                        <a:t>etc</a:t>
                      </a:r>
                      <a:r>
                        <a:rPr lang="en-US" sz="2000" u="none" strike="noStrike" dirty="0">
                          <a:effectLst/>
                        </a:rPr>
                        <a:t>)</a:t>
                      </a:r>
                      <a:endParaRPr lang="en-US" sz="2000" b="0" i="0" u="none" strike="noStrike" dirty="0">
                        <a:solidFill>
                          <a:srgbClr val="222222"/>
                        </a:solidFill>
                        <a:effectLst/>
                        <a:latin typeface="Arial" panose="020B0604020202020204" pitchFamily="34" charset="0"/>
                      </a:endParaRPr>
                    </a:p>
                  </a:txBody>
                  <a:tcPr marL="6350" marR="6350" marT="635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3</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11</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7.6</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2.33</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5.44</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10</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2000" u="none" strike="noStrike">
                          <a:effectLst/>
                        </a:rPr>
                        <a:t> </a:t>
                      </a:r>
                      <a:endParaRPr lang="en-US" sz="20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76</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228124"/>
                  </a:ext>
                </a:extLst>
              </a:tr>
              <a:tr h="313409">
                <a:tc>
                  <a:txBody>
                    <a:bodyPr/>
                    <a:lstStyle/>
                    <a:p>
                      <a:pPr algn="l" fontAlgn="ctr"/>
                      <a:r>
                        <a:rPr lang="en-US" sz="2000" u="none" strike="noStrike" dirty="0">
                          <a:effectLst/>
                        </a:rPr>
                        <a:t>Campus Life and Community Building</a:t>
                      </a:r>
                      <a:endParaRPr lang="en-US" sz="2000" b="0" i="0" u="none" strike="noStrike" dirty="0">
                        <a:solidFill>
                          <a:srgbClr val="222222"/>
                        </a:solidFill>
                        <a:effectLst/>
                        <a:latin typeface="Arial" panose="020B0604020202020204" pitchFamily="34" charset="0"/>
                      </a:endParaRPr>
                    </a:p>
                  </a:txBody>
                  <a:tcPr marL="6350" marR="6350" marT="635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5</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11</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7.7</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2</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4.01</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10</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2000" u="none" strike="noStrike">
                          <a:effectLst/>
                        </a:rPr>
                        <a:t> </a:t>
                      </a:r>
                      <a:endParaRPr lang="en-US" sz="20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77</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0925752"/>
                  </a:ext>
                </a:extLst>
              </a:tr>
              <a:tr h="313409">
                <a:tc>
                  <a:txBody>
                    <a:bodyPr/>
                    <a:lstStyle/>
                    <a:p>
                      <a:pPr algn="l" fontAlgn="ctr"/>
                      <a:r>
                        <a:rPr lang="en-US" sz="2000" u="none" strike="noStrike" dirty="0">
                          <a:effectLst/>
                        </a:rPr>
                        <a:t>District Funding</a:t>
                      </a:r>
                      <a:endParaRPr lang="en-US" sz="2000" b="0" i="0" u="none" strike="noStrike" dirty="0">
                        <a:solidFill>
                          <a:srgbClr val="222222"/>
                        </a:solidFill>
                        <a:effectLst/>
                        <a:latin typeface="Arial" panose="020B0604020202020204" pitchFamily="34" charset="0"/>
                      </a:endParaRPr>
                    </a:p>
                  </a:txBody>
                  <a:tcPr marL="6350" marR="6350" marT="635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3</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11</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7.8</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2.44</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5.96</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10</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2000" u="none" strike="noStrike" dirty="0">
                          <a:effectLst/>
                        </a:rPr>
                        <a:t> </a:t>
                      </a:r>
                      <a:endParaRPr lang="en-US" sz="20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dirty="0">
                          <a:effectLst/>
                        </a:rPr>
                        <a:t>78</a:t>
                      </a:r>
                      <a:endParaRPr lang="en-US" sz="2000" b="0" i="0" u="none" strike="noStrike" dirty="0">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634606"/>
                  </a:ext>
                </a:extLst>
              </a:tr>
              <a:tr h="313409">
                <a:tc>
                  <a:txBody>
                    <a:bodyPr/>
                    <a:lstStyle/>
                    <a:p>
                      <a:pPr algn="l" fontAlgn="ctr"/>
                      <a:r>
                        <a:rPr lang="en-US" sz="2000" u="none" strike="noStrike" dirty="0">
                          <a:effectLst/>
                        </a:rPr>
                        <a:t>Communications and Marketing</a:t>
                      </a:r>
                      <a:endParaRPr lang="en-US" sz="2000" b="0" i="0" u="none" strike="noStrike" dirty="0">
                        <a:solidFill>
                          <a:srgbClr val="222222"/>
                        </a:solidFill>
                        <a:effectLst/>
                        <a:latin typeface="Arial" panose="020B0604020202020204" pitchFamily="34" charset="0"/>
                      </a:endParaRPr>
                    </a:p>
                  </a:txBody>
                  <a:tcPr marL="6350" marR="6350" marT="635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dirty="0">
                          <a:effectLst/>
                        </a:rPr>
                        <a:t>1</a:t>
                      </a:r>
                      <a:endParaRPr lang="en-US" sz="2000" b="0" i="0" u="none" strike="noStrike" dirty="0">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11</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7.8</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2.93</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a:effectLst/>
                        </a:rPr>
                        <a:t>8.56</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dirty="0">
                          <a:effectLst/>
                        </a:rPr>
                        <a:t>10</a:t>
                      </a:r>
                      <a:endParaRPr lang="en-US" sz="2000" b="0" i="0" u="none" strike="noStrike" dirty="0">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2000" u="none" strike="noStrike" dirty="0">
                          <a:effectLst/>
                        </a:rPr>
                        <a:t> </a:t>
                      </a:r>
                      <a:endParaRPr lang="en-US" sz="20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dirty="0">
                          <a:effectLst/>
                        </a:rPr>
                        <a:t>78</a:t>
                      </a:r>
                      <a:endParaRPr lang="en-US" sz="2000" b="0" i="0" u="none" strike="noStrike" dirty="0">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9571310"/>
                  </a:ext>
                </a:extLst>
              </a:tr>
              <a:tr h="313409">
                <a:tc>
                  <a:txBody>
                    <a:bodyPr/>
                    <a:lstStyle/>
                    <a:p>
                      <a:pPr algn="l" fontAlgn="ctr"/>
                      <a:r>
                        <a:rPr lang="en-US" sz="2000" u="none" strike="noStrike" dirty="0">
                          <a:effectLst/>
                        </a:rPr>
                        <a:t>Campus Culture</a:t>
                      </a:r>
                      <a:endParaRPr lang="en-US" sz="2000" b="0" i="0" u="none" strike="noStrike" dirty="0">
                        <a:solidFill>
                          <a:srgbClr val="222222"/>
                        </a:solidFill>
                        <a:effectLst/>
                        <a:latin typeface="Arial" panose="020B0604020202020204" pitchFamily="34" charset="0"/>
                      </a:endParaRPr>
                    </a:p>
                  </a:txBody>
                  <a:tcPr marL="6350" marR="6350" marT="635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en-US" sz="2000" u="none" strike="noStrike" dirty="0">
                          <a:effectLst/>
                        </a:rPr>
                        <a:t>2</a:t>
                      </a:r>
                      <a:endParaRPr lang="en-US" sz="2000" b="0" i="0" u="none" strike="noStrike" dirty="0">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en-US" sz="2000" u="none" strike="noStrike" dirty="0">
                          <a:effectLst/>
                        </a:rPr>
                        <a:t>11</a:t>
                      </a:r>
                      <a:endParaRPr lang="en-US" sz="2000" b="0" i="0" u="none" strike="noStrike" dirty="0">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en-US" sz="2000" u="none" strike="noStrike" dirty="0">
                          <a:effectLst/>
                        </a:rPr>
                        <a:t>8</a:t>
                      </a:r>
                      <a:endParaRPr lang="en-US" sz="2000" b="0" i="0" u="none" strike="noStrike" dirty="0">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en-US" sz="2000" u="none" strike="noStrike" dirty="0">
                          <a:effectLst/>
                        </a:rPr>
                        <a:t>3</a:t>
                      </a:r>
                      <a:endParaRPr lang="en-US" sz="2000" b="0" i="0" u="none" strike="noStrike" dirty="0">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en-US" sz="2000" u="none" strike="noStrike" dirty="0">
                          <a:effectLst/>
                        </a:rPr>
                        <a:t>9</a:t>
                      </a:r>
                      <a:endParaRPr lang="en-US" sz="2000" b="0" i="0" u="none" strike="noStrike" dirty="0">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en-US" sz="2000" u="none" strike="noStrike">
                          <a:effectLst/>
                        </a:rPr>
                        <a:t>10</a:t>
                      </a:r>
                      <a:endParaRPr lang="en-US" sz="2000" b="0" i="0" u="none" strike="noStrike">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2000" u="none" strike="noStrike">
                          <a:effectLst/>
                        </a:rPr>
                        <a:t> </a:t>
                      </a:r>
                      <a:endParaRPr lang="en-US" sz="20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en-US" sz="2000" u="none" strike="noStrike" dirty="0">
                          <a:effectLst/>
                        </a:rPr>
                        <a:t>80</a:t>
                      </a:r>
                      <a:endParaRPr lang="en-US" sz="2000" b="0" i="0" u="none" strike="noStrike" dirty="0">
                        <a:solidFill>
                          <a:srgbClr val="222222"/>
                        </a:solidFill>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26712377"/>
                  </a:ext>
                </a:extLst>
              </a:tr>
            </a:tbl>
          </a:graphicData>
        </a:graphic>
      </p:graphicFrame>
    </p:spTree>
    <p:extLst>
      <p:ext uri="{BB962C8B-B14F-4D97-AF65-F5344CB8AC3E}">
        <p14:creationId xmlns:p14="http://schemas.microsoft.com/office/powerpoint/2010/main" val="488418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8084" y="1595328"/>
            <a:ext cx="9144000" cy="2387600"/>
          </a:xfrm>
        </p:spPr>
        <p:txBody>
          <a:bodyPr/>
          <a:lstStyle/>
          <a:p>
            <a:r>
              <a:rPr lang="en-US" dirty="0" smtClean="0"/>
              <a:t>External Scan Part II</a:t>
            </a:r>
            <a:endParaRPr lang="en-US" dirty="0"/>
          </a:p>
        </p:txBody>
      </p:sp>
    </p:spTree>
    <p:extLst>
      <p:ext uri="{BB962C8B-B14F-4D97-AF65-F5344CB8AC3E}">
        <p14:creationId xmlns:p14="http://schemas.microsoft.com/office/powerpoint/2010/main" val="38992203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Maps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719906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 2021 Students by Service Area</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09540874"/>
              </p:ext>
            </p:extLst>
          </p:nvPr>
        </p:nvGraphicFramePr>
        <p:xfrm>
          <a:off x="4544241" y="3804557"/>
          <a:ext cx="7261315" cy="2670982"/>
        </p:xfrm>
        <a:graphic>
          <a:graphicData uri="http://schemas.openxmlformats.org/drawingml/2006/table">
            <a:tbl>
              <a:tblPr firstRow="1" firstCol="1" bandRow="1"/>
              <a:tblGrid>
                <a:gridCol w="1560577">
                  <a:extLst>
                    <a:ext uri="{9D8B030D-6E8A-4147-A177-3AD203B41FA5}">
                      <a16:colId xmlns:a16="http://schemas.microsoft.com/office/drawing/2014/main" val="3672452767"/>
                    </a:ext>
                  </a:extLst>
                </a:gridCol>
                <a:gridCol w="1560577">
                  <a:extLst>
                    <a:ext uri="{9D8B030D-6E8A-4147-A177-3AD203B41FA5}">
                      <a16:colId xmlns:a16="http://schemas.microsoft.com/office/drawing/2014/main" val="2583656007"/>
                    </a:ext>
                  </a:extLst>
                </a:gridCol>
                <a:gridCol w="1462277">
                  <a:extLst>
                    <a:ext uri="{9D8B030D-6E8A-4147-A177-3AD203B41FA5}">
                      <a16:colId xmlns:a16="http://schemas.microsoft.com/office/drawing/2014/main" val="2961668501"/>
                    </a:ext>
                  </a:extLst>
                </a:gridCol>
                <a:gridCol w="1404257">
                  <a:extLst>
                    <a:ext uri="{9D8B030D-6E8A-4147-A177-3AD203B41FA5}">
                      <a16:colId xmlns:a16="http://schemas.microsoft.com/office/drawing/2014/main" val="2293694474"/>
                    </a:ext>
                  </a:extLst>
                </a:gridCol>
                <a:gridCol w="1273627">
                  <a:extLst>
                    <a:ext uri="{9D8B030D-6E8A-4147-A177-3AD203B41FA5}">
                      <a16:colId xmlns:a16="http://schemas.microsoft.com/office/drawing/2014/main" val="3249463375"/>
                    </a:ext>
                  </a:extLst>
                </a:gridCol>
              </a:tblGrid>
              <a:tr h="256265">
                <a:tc>
                  <a:txBody>
                    <a:bodyPr/>
                    <a:lstStyle/>
                    <a:p>
                      <a:pPr algn="ctr"/>
                      <a:endParaRPr lang="en-US" sz="1400" dirty="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pPr algn="ctr"/>
                      <a:endParaRPr lang="en-US" sz="1400" dirty="0">
                        <a:effectLst/>
                        <a:latin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marL="0" marR="0" algn="ctr">
                        <a:spcBef>
                          <a:spcPts val="0"/>
                        </a:spcBef>
                        <a:spcAft>
                          <a:spcPts val="0"/>
                        </a:spcAft>
                      </a:pPr>
                      <a:r>
                        <a:rPr lang="en-US" sz="1800" b="1" dirty="0" smtClean="0">
                          <a:solidFill>
                            <a:srgbClr val="000000"/>
                          </a:solidFill>
                          <a:effectLst/>
                          <a:latin typeface="Calibri" panose="020F0502020204030204" pitchFamily="34" charset="0"/>
                          <a:ea typeface="Calibri" panose="020F0502020204030204" pitchFamily="34" charset="0"/>
                        </a:rPr>
                        <a:t>College Service Area in which Student Resides</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876709"/>
                  </a:ext>
                </a:extLst>
              </a:tr>
              <a:tr h="512531">
                <a:tc>
                  <a:txBody>
                    <a:bodyPr/>
                    <a:lstStyle/>
                    <a:p>
                      <a:pPr algn="ctr"/>
                      <a:endParaRPr lang="en-US" sz="1400">
                        <a:effectLst/>
                        <a:latin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endParaRPr lang="en-US" sz="1400" dirty="0">
                        <a:effectLst/>
                        <a:latin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rPr>
                        <a:t>Skyline</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marL="0" marR="0" algn="ctr">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rPr>
                        <a:t>College of San Mateo</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00"/>
                          </a:solidFill>
                          <a:effectLst/>
                          <a:latin typeface="Calibri" panose="020F0502020204030204" pitchFamily="34" charset="0"/>
                          <a:ea typeface="Calibri" panose="020F0502020204030204" pitchFamily="34" charset="0"/>
                        </a:rPr>
                        <a:t>Ca</a:t>
                      </a:r>
                      <a:r>
                        <a:rPr lang="en-US" sz="1800" kern="1200" dirty="0" smtClean="0">
                          <a:solidFill>
                            <a:schemeClr val="tx1"/>
                          </a:solidFill>
                          <a:effectLst/>
                          <a:latin typeface="+mn-lt"/>
                          <a:ea typeface="+mn-ea"/>
                          <a:cs typeface="+mn-cs"/>
                        </a:rPr>
                        <a:t>ñ</a:t>
                      </a:r>
                      <a:r>
                        <a:rPr lang="en-US" sz="1800" b="1" dirty="0" smtClean="0">
                          <a:solidFill>
                            <a:srgbClr val="000000"/>
                          </a:solidFill>
                          <a:effectLst/>
                          <a:latin typeface="Calibri" panose="020F0502020204030204" pitchFamily="34" charset="0"/>
                          <a:ea typeface="Calibri" panose="020F0502020204030204" pitchFamily="34" charset="0"/>
                        </a:rPr>
                        <a:t>ada</a:t>
                      </a:r>
                      <a:endParaRPr lang="en-US" sz="2000" dirty="0" smtClean="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194527268"/>
                  </a:ext>
                </a:extLst>
              </a:tr>
              <a:tr h="512531">
                <a:tc rowSpan="3">
                  <a:txBody>
                    <a:bodyPr/>
                    <a:lstStyle/>
                    <a:p>
                      <a:pPr marL="0" marR="0" algn="ctr">
                        <a:spcBef>
                          <a:spcPts val="0"/>
                        </a:spcBef>
                        <a:spcAft>
                          <a:spcPts val="0"/>
                        </a:spcAft>
                      </a:pPr>
                      <a:r>
                        <a:rPr lang="en-US" sz="1800" b="1" dirty="0" smtClean="0">
                          <a:solidFill>
                            <a:srgbClr val="000000"/>
                          </a:solidFill>
                          <a:effectLst/>
                          <a:latin typeface="Calibri" panose="020F0502020204030204" pitchFamily="34" charset="0"/>
                          <a:ea typeface="Calibri" panose="020F0502020204030204" pitchFamily="34" charset="0"/>
                        </a:rPr>
                        <a:t>College where student has their Program of Study</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rPr>
                        <a:t>Skyline</a:t>
                      </a:r>
                      <a:endParaRPr lang="en-US"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80.23%</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16.54%</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3.15%</a:t>
                      </a:r>
                      <a:endParaRPr lang="en-US"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1427"/>
                  </a:ext>
                </a:extLst>
              </a:tr>
              <a:tr h="512531">
                <a:tc vMerge="1">
                  <a:txBody>
                    <a:bodyPr/>
                    <a:lstStyle/>
                    <a:p>
                      <a:endParaRPr lang="en-US"/>
                    </a:p>
                  </a:txBody>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rPr>
                        <a:t>College of San Mateo</a:t>
                      </a:r>
                      <a:endParaRPr lang="en-US"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marL="0" marR="0" algn="ct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19.85%</a:t>
                      </a:r>
                      <a:endParaRPr lang="en-US"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63.67%</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marL="0" marR="0" algn="ct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16.47%</a:t>
                      </a:r>
                      <a:endParaRPr lang="en-US"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9706550"/>
                  </a:ext>
                </a:extLst>
              </a:tr>
              <a:tr h="512531">
                <a:tc v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00"/>
                          </a:solidFill>
                          <a:effectLst/>
                          <a:latin typeface="Calibri" panose="020F0502020204030204" pitchFamily="34" charset="0"/>
                          <a:ea typeface="Calibri" panose="020F0502020204030204" pitchFamily="34" charset="0"/>
                        </a:rPr>
                        <a:t>Ca</a:t>
                      </a:r>
                      <a:r>
                        <a:rPr lang="en-US" sz="1800" kern="1200" dirty="0" smtClean="0">
                          <a:solidFill>
                            <a:schemeClr val="tx1"/>
                          </a:solidFill>
                          <a:effectLst/>
                          <a:latin typeface="+mn-lt"/>
                          <a:ea typeface="+mn-ea"/>
                          <a:cs typeface="+mn-cs"/>
                        </a:rPr>
                        <a:t>ñ</a:t>
                      </a:r>
                      <a:r>
                        <a:rPr lang="en-US" sz="1800" b="1" dirty="0" smtClean="0">
                          <a:solidFill>
                            <a:srgbClr val="000000"/>
                          </a:solidFill>
                          <a:effectLst/>
                          <a:latin typeface="Calibri" panose="020F0502020204030204" pitchFamily="34" charset="0"/>
                          <a:ea typeface="Calibri" panose="020F0502020204030204" pitchFamily="34" charset="0"/>
                        </a:rPr>
                        <a:t>ada</a:t>
                      </a:r>
                      <a:endParaRPr lang="en-US" sz="2000" dirty="0" smtClean="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marL="0" marR="0" algn="ct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7.64%</a:t>
                      </a:r>
                      <a:endParaRPr lang="en-US"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26.45%</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65.91%</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728207306"/>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20499146"/>
              </p:ext>
            </p:extLst>
          </p:nvPr>
        </p:nvGraphicFramePr>
        <p:xfrm>
          <a:off x="658585" y="1821316"/>
          <a:ext cx="6493328" cy="2743200"/>
        </p:xfrm>
        <a:graphic>
          <a:graphicData uri="http://schemas.openxmlformats.org/drawingml/2006/table">
            <a:tbl>
              <a:tblPr firstRow="1" firstCol="1" bandRow="1"/>
              <a:tblGrid>
                <a:gridCol w="1395523">
                  <a:extLst>
                    <a:ext uri="{9D8B030D-6E8A-4147-A177-3AD203B41FA5}">
                      <a16:colId xmlns:a16="http://schemas.microsoft.com/office/drawing/2014/main" val="2619861422"/>
                    </a:ext>
                  </a:extLst>
                </a:gridCol>
                <a:gridCol w="1395523">
                  <a:extLst>
                    <a:ext uri="{9D8B030D-6E8A-4147-A177-3AD203B41FA5}">
                      <a16:colId xmlns:a16="http://schemas.microsoft.com/office/drawing/2014/main" val="716471401"/>
                    </a:ext>
                  </a:extLst>
                </a:gridCol>
                <a:gridCol w="1334640">
                  <a:extLst>
                    <a:ext uri="{9D8B030D-6E8A-4147-A177-3AD203B41FA5}">
                      <a16:colId xmlns:a16="http://schemas.microsoft.com/office/drawing/2014/main" val="1954778168"/>
                    </a:ext>
                  </a:extLst>
                </a:gridCol>
                <a:gridCol w="1485900">
                  <a:extLst>
                    <a:ext uri="{9D8B030D-6E8A-4147-A177-3AD203B41FA5}">
                      <a16:colId xmlns:a16="http://schemas.microsoft.com/office/drawing/2014/main" val="3331746247"/>
                    </a:ext>
                  </a:extLst>
                </a:gridCol>
                <a:gridCol w="881742">
                  <a:extLst>
                    <a:ext uri="{9D8B030D-6E8A-4147-A177-3AD203B41FA5}">
                      <a16:colId xmlns:a16="http://schemas.microsoft.com/office/drawing/2014/main" val="21593079"/>
                    </a:ext>
                  </a:extLst>
                </a:gridCol>
              </a:tblGrid>
              <a:tr h="248557">
                <a:tc>
                  <a:txBody>
                    <a:bodyPr/>
                    <a:lstStyle/>
                    <a:p>
                      <a:pPr algn="ctr"/>
                      <a:endParaRPr lang="en-US" sz="1400" dirty="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pPr algn="ctr"/>
                      <a:endParaRPr lang="en-US" sz="1400" dirty="0">
                        <a:effectLst/>
                        <a:latin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marL="0" marR="0" algn="ctr">
                        <a:spcBef>
                          <a:spcPts val="0"/>
                        </a:spcBef>
                        <a:spcAft>
                          <a:spcPts val="0"/>
                        </a:spcAft>
                      </a:pPr>
                      <a:r>
                        <a:rPr lang="en-US" sz="1800" b="1" dirty="0" smtClean="0">
                          <a:solidFill>
                            <a:srgbClr val="000000"/>
                          </a:solidFill>
                          <a:effectLst/>
                          <a:latin typeface="Calibri" panose="020F0502020204030204" pitchFamily="34" charset="0"/>
                          <a:ea typeface="Calibri" panose="020F0502020204030204" pitchFamily="34" charset="0"/>
                        </a:rPr>
                        <a:t>College Service Area in which Student Resides</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09129699"/>
                  </a:ext>
                </a:extLst>
              </a:tr>
              <a:tr h="497114">
                <a:tc>
                  <a:txBody>
                    <a:bodyPr/>
                    <a:lstStyle/>
                    <a:p>
                      <a:pPr algn="ctr"/>
                      <a:endParaRPr lang="en-US" sz="1400">
                        <a:effectLst/>
                        <a:latin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endParaRPr lang="en-US" sz="1400" dirty="0">
                        <a:effectLst/>
                        <a:latin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rPr>
                        <a:t>Skyline</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marL="0" marR="0" algn="ctr">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rPr>
                        <a:t>College of San Mateo</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00"/>
                          </a:solidFill>
                          <a:effectLst/>
                          <a:latin typeface="Calibri" panose="020F0502020204030204" pitchFamily="34" charset="0"/>
                          <a:ea typeface="Calibri" panose="020F0502020204030204" pitchFamily="34" charset="0"/>
                        </a:rPr>
                        <a:t>Ca</a:t>
                      </a:r>
                      <a:r>
                        <a:rPr lang="en-US" sz="1800" kern="1200" dirty="0" smtClean="0">
                          <a:solidFill>
                            <a:schemeClr val="tx1"/>
                          </a:solidFill>
                          <a:effectLst/>
                          <a:latin typeface="+mn-lt"/>
                          <a:ea typeface="+mn-ea"/>
                          <a:cs typeface="+mn-cs"/>
                        </a:rPr>
                        <a:t>ñ</a:t>
                      </a:r>
                      <a:r>
                        <a:rPr lang="en-US" sz="1800" b="1" dirty="0" smtClean="0">
                          <a:solidFill>
                            <a:srgbClr val="000000"/>
                          </a:solidFill>
                          <a:effectLst/>
                          <a:latin typeface="Calibri" panose="020F0502020204030204" pitchFamily="34" charset="0"/>
                          <a:ea typeface="Calibri" panose="020F0502020204030204" pitchFamily="34" charset="0"/>
                        </a:rPr>
                        <a:t>ada</a:t>
                      </a:r>
                      <a:endParaRPr lang="en-US" sz="2000" dirty="0" smtClean="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070527374"/>
                  </a:ext>
                </a:extLst>
              </a:tr>
              <a:tr h="497114">
                <a:tc rowSpan="3">
                  <a:txBody>
                    <a:bodyPr/>
                    <a:lstStyle/>
                    <a:p>
                      <a:pPr marL="0" marR="0" algn="ctr">
                        <a:spcBef>
                          <a:spcPts val="0"/>
                        </a:spcBef>
                        <a:spcAft>
                          <a:spcPts val="0"/>
                        </a:spcAft>
                      </a:pPr>
                      <a:r>
                        <a:rPr lang="en-US" sz="1800" b="1" dirty="0" smtClean="0">
                          <a:solidFill>
                            <a:srgbClr val="000000"/>
                          </a:solidFill>
                          <a:effectLst/>
                          <a:latin typeface="Calibri" panose="020F0502020204030204" pitchFamily="34" charset="0"/>
                          <a:ea typeface="Calibri" panose="020F0502020204030204" pitchFamily="34" charset="0"/>
                        </a:rPr>
                        <a:t>College where student has their Program of Study</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rPr>
                        <a:t>Skyline</a:t>
                      </a:r>
                      <a:endParaRPr lang="en-US"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marL="0" marR="0" algn="ctr">
                        <a:spcBef>
                          <a:spcPts val="0"/>
                        </a:spcBef>
                        <a:spcAft>
                          <a:spcPts val="0"/>
                        </a:spcAft>
                      </a:pPr>
                      <a:r>
                        <a:rPr lang="en-US" sz="1800" dirty="0" smtClean="0">
                          <a:solidFill>
                            <a:srgbClr val="000000"/>
                          </a:solidFill>
                          <a:effectLst/>
                          <a:latin typeface="Calibri" panose="020F0502020204030204" pitchFamily="34" charset="0"/>
                          <a:ea typeface="Calibri" panose="020F0502020204030204" pitchFamily="34" charset="0"/>
                        </a:rPr>
                        <a:t>3,977 </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marL="0" marR="0" algn="ctr">
                        <a:spcBef>
                          <a:spcPts val="0"/>
                        </a:spcBef>
                        <a:spcAft>
                          <a:spcPts val="0"/>
                        </a:spcAft>
                      </a:pPr>
                      <a:r>
                        <a:rPr lang="en-US" sz="1800" dirty="0" smtClean="0">
                          <a:solidFill>
                            <a:srgbClr val="000000"/>
                          </a:solidFill>
                          <a:effectLst/>
                          <a:latin typeface="Calibri" panose="020F0502020204030204" pitchFamily="34" charset="0"/>
                          <a:ea typeface="Calibri" panose="020F0502020204030204" pitchFamily="34" charset="0"/>
                        </a:rPr>
                        <a:t>820 </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smtClean="0">
                          <a:solidFill>
                            <a:srgbClr val="000000"/>
                          </a:solidFill>
                          <a:effectLst/>
                          <a:latin typeface="Calibri" panose="020F0502020204030204" pitchFamily="34" charset="0"/>
                          <a:ea typeface="Calibri" panose="020F0502020204030204" pitchFamily="34" charset="0"/>
                        </a:rPr>
                        <a:t>156 </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9611195"/>
                  </a:ext>
                </a:extLst>
              </a:tr>
              <a:tr h="497114">
                <a:tc vMerge="1">
                  <a:txBody>
                    <a:bodyPr/>
                    <a:lstStyle/>
                    <a:p>
                      <a:endParaRPr lang="en-US"/>
                    </a:p>
                  </a:txBody>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rPr>
                        <a:t>College of San Mateo</a:t>
                      </a:r>
                      <a:endParaRPr lang="en-US"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marL="0" marR="0" algn="ctr">
                        <a:spcBef>
                          <a:spcPts val="0"/>
                        </a:spcBef>
                        <a:spcAft>
                          <a:spcPts val="0"/>
                        </a:spcAft>
                      </a:pPr>
                      <a:r>
                        <a:rPr lang="en-US" sz="1800" dirty="0" smtClean="0">
                          <a:solidFill>
                            <a:srgbClr val="000000"/>
                          </a:solidFill>
                          <a:effectLst/>
                          <a:latin typeface="Calibri" panose="020F0502020204030204" pitchFamily="34" charset="0"/>
                          <a:ea typeface="Calibri" panose="020F0502020204030204" pitchFamily="34" charset="0"/>
                        </a:rPr>
                        <a:t>1,069 </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smtClean="0">
                          <a:solidFill>
                            <a:srgbClr val="000000"/>
                          </a:solidFill>
                          <a:effectLst/>
                          <a:latin typeface="Calibri" panose="020F0502020204030204" pitchFamily="34" charset="0"/>
                          <a:ea typeface="Calibri" panose="020F0502020204030204" pitchFamily="34" charset="0"/>
                        </a:rPr>
                        <a:t>3,429 </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marL="0" marR="0" algn="ctr">
                        <a:spcBef>
                          <a:spcPts val="0"/>
                        </a:spcBef>
                        <a:spcAft>
                          <a:spcPts val="0"/>
                        </a:spcAft>
                      </a:pPr>
                      <a:r>
                        <a:rPr lang="en-US" sz="1800" dirty="0" smtClean="0">
                          <a:solidFill>
                            <a:srgbClr val="000000"/>
                          </a:solidFill>
                          <a:effectLst/>
                          <a:latin typeface="Calibri" panose="020F0502020204030204" pitchFamily="34" charset="0"/>
                          <a:ea typeface="Calibri" panose="020F0502020204030204" pitchFamily="34" charset="0"/>
                        </a:rPr>
                        <a:t>887 </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3009942"/>
                  </a:ext>
                </a:extLst>
              </a:tr>
              <a:tr h="497114">
                <a:tc vMerge="1">
                  <a:txBody>
                    <a:bodyPr/>
                    <a:lstStyle/>
                    <a:p>
                      <a:endParaRPr lang="en-US"/>
                    </a:p>
                  </a:txBody>
                  <a:tcPr/>
                </a:tc>
                <a:tc>
                  <a:txBody>
                    <a:bodyPr/>
                    <a:lstStyle/>
                    <a:p>
                      <a:pPr marL="0" marR="0" algn="ctr">
                        <a:spcBef>
                          <a:spcPts val="0"/>
                        </a:spcBef>
                        <a:spcAft>
                          <a:spcPts val="0"/>
                        </a:spcAft>
                      </a:pPr>
                      <a:r>
                        <a:rPr lang="en-US" sz="1800" b="1" dirty="0" smtClean="0">
                          <a:solidFill>
                            <a:srgbClr val="000000"/>
                          </a:solidFill>
                          <a:effectLst/>
                          <a:latin typeface="Calibri" panose="020F0502020204030204" pitchFamily="34" charset="0"/>
                          <a:ea typeface="Calibri" panose="020F0502020204030204" pitchFamily="34" charset="0"/>
                        </a:rPr>
                        <a:t>Ca</a:t>
                      </a:r>
                      <a:r>
                        <a:rPr lang="en-US" sz="1800" kern="1200" dirty="0" smtClean="0">
                          <a:solidFill>
                            <a:schemeClr val="tx1"/>
                          </a:solidFill>
                          <a:effectLst/>
                          <a:latin typeface="+mn-lt"/>
                          <a:ea typeface="+mn-ea"/>
                          <a:cs typeface="+mn-cs"/>
                        </a:rPr>
                        <a:t>ñ</a:t>
                      </a:r>
                      <a:r>
                        <a:rPr lang="en-US" sz="1800" b="1" dirty="0" smtClean="0">
                          <a:solidFill>
                            <a:srgbClr val="000000"/>
                          </a:solidFill>
                          <a:effectLst/>
                          <a:latin typeface="Calibri" panose="020F0502020204030204" pitchFamily="34" charset="0"/>
                          <a:ea typeface="Calibri" panose="020F0502020204030204" pitchFamily="34" charset="0"/>
                        </a:rPr>
                        <a:t>ada</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marL="0" marR="0" algn="ctr">
                        <a:spcBef>
                          <a:spcPts val="0"/>
                        </a:spcBef>
                        <a:spcAft>
                          <a:spcPts val="0"/>
                        </a:spcAft>
                      </a:pPr>
                      <a:r>
                        <a:rPr lang="en-US" sz="1800" dirty="0" smtClean="0">
                          <a:solidFill>
                            <a:srgbClr val="000000"/>
                          </a:solidFill>
                          <a:effectLst/>
                          <a:latin typeface="Calibri" panose="020F0502020204030204" pitchFamily="34" charset="0"/>
                          <a:ea typeface="Calibri" panose="020F0502020204030204" pitchFamily="34" charset="0"/>
                        </a:rPr>
                        <a:t>198 </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smtClean="0">
                          <a:solidFill>
                            <a:srgbClr val="000000"/>
                          </a:solidFill>
                          <a:effectLst/>
                          <a:latin typeface="Calibri" panose="020F0502020204030204" pitchFamily="34" charset="0"/>
                          <a:ea typeface="Calibri" panose="020F0502020204030204" pitchFamily="34" charset="0"/>
                        </a:rPr>
                        <a:t>685 </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smtClean="0">
                          <a:solidFill>
                            <a:srgbClr val="000000"/>
                          </a:solidFill>
                          <a:effectLst/>
                          <a:latin typeface="Calibri" panose="020F0502020204030204" pitchFamily="34" charset="0"/>
                          <a:ea typeface="Calibri" panose="020F0502020204030204" pitchFamily="34" charset="0"/>
                        </a:rPr>
                        <a:t>1,707 </a:t>
                      </a:r>
                      <a:endParaRPr lang="en-US"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937905889"/>
                  </a:ext>
                </a:extLst>
              </a:tr>
            </a:tbl>
          </a:graphicData>
        </a:graphic>
      </p:graphicFrame>
    </p:spTree>
    <p:extLst>
      <p:ext uri="{BB962C8B-B14F-4D97-AF65-F5344CB8AC3E}">
        <p14:creationId xmlns:p14="http://schemas.microsoft.com/office/powerpoint/2010/main" val="1338573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on Mission, Vision, Values (following Jan. 13 Flex)</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61392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09296" y="731683"/>
            <a:ext cx="10037380" cy="3046988"/>
          </a:xfrm>
          <a:prstGeom prst="rect">
            <a:avLst/>
          </a:prstGeom>
        </p:spPr>
        <p:txBody>
          <a:bodyPr wrap="square">
            <a:spAutoFit/>
          </a:bodyPr>
          <a:lstStyle/>
          <a:p>
            <a:r>
              <a:rPr lang="en-US" sz="2400" b="1" dirty="0">
                <a:solidFill>
                  <a:srgbClr val="202124"/>
                </a:solidFill>
                <a:latin typeface="Google Sans"/>
              </a:rPr>
              <a:t>New Vision Statement #1</a:t>
            </a:r>
            <a:r>
              <a:rPr lang="en-US" sz="2400" dirty="0">
                <a:solidFill>
                  <a:srgbClr val="202124"/>
                </a:solidFill>
                <a:latin typeface="Google Sans"/>
              </a:rPr>
              <a:t>: Cañada College strives to provide quality and equitable education to our communities, empowering students to excel in their personal goals and to positively shape the world</a:t>
            </a:r>
            <a:r>
              <a:rPr lang="en-US" sz="2400" dirty="0" smtClean="0">
                <a:solidFill>
                  <a:srgbClr val="202124"/>
                </a:solidFill>
                <a:latin typeface="Google Sans"/>
              </a:rPr>
              <a:t>.</a:t>
            </a:r>
          </a:p>
          <a:p>
            <a:endParaRPr lang="en-US" sz="2400" dirty="0">
              <a:solidFill>
                <a:srgbClr val="202124"/>
              </a:solidFill>
              <a:latin typeface="Google Sans"/>
            </a:endParaRPr>
          </a:p>
          <a:p>
            <a:r>
              <a:rPr lang="en-US" sz="2400" dirty="0" smtClean="0">
                <a:solidFill>
                  <a:srgbClr val="202124"/>
                </a:solidFill>
                <a:latin typeface="Roboto"/>
              </a:rPr>
              <a:t>1 response</a:t>
            </a:r>
          </a:p>
          <a:p>
            <a:endParaRPr lang="en-US" sz="2400" dirty="0">
              <a:solidFill>
                <a:srgbClr val="202124"/>
              </a:solidFill>
              <a:latin typeface="Roboto"/>
            </a:endParaRPr>
          </a:p>
          <a:p>
            <a:endParaRPr lang="en-US" sz="2400" dirty="0">
              <a:solidFill>
                <a:srgbClr val="000000"/>
              </a:solidFill>
              <a:latin typeface="Roboto"/>
            </a:endParaRPr>
          </a:p>
          <a:p>
            <a:r>
              <a:rPr lang="en-US" sz="2400" dirty="0">
                <a:solidFill>
                  <a:srgbClr val="202124"/>
                </a:solidFill>
                <a:latin typeface="Roboto"/>
              </a:rPr>
              <a:t>This statement feels cumbersome or awkward to read through.</a:t>
            </a:r>
            <a:endParaRPr lang="en-US" sz="2400" b="0" i="0" dirty="0">
              <a:solidFill>
                <a:srgbClr val="202124"/>
              </a:solidFill>
              <a:effectLst/>
              <a:latin typeface="Roboto"/>
            </a:endParaRPr>
          </a:p>
        </p:txBody>
      </p:sp>
    </p:spTree>
    <p:extLst>
      <p:ext uri="{BB962C8B-B14F-4D97-AF65-F5344CB8AC3E}">
        <p14:creationId xmlns:p14="http://schemas.microsoft.com/office/powerpoint/2010/main" val="7301021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AB3A27-3CE5-4190-974A-7E4310DEF2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8DCB8FD-0316-4352-9EF0-13798F17971F}">
  <ds:schemaRefs>
    <ds:schemaRef ds:uri="http://purl.org/dc/terms/"/>
    <ds:schemaRef ds:uri="http://www.w3.org/XML/1998/namespace"/>
    <ds:schemaRef ds:uri="http://schemas.microsoft.com/office/infopath/2007/PartnerControls"/>
    <ds:schemaRef ds:uri="http://purl.org/dc/dcmitype/"/>
    <ds:schemaRef ds:uri="http://purl.org/dc/elements/1.1/"/>
    <ds:schemaRef ds:uri="http://schemas.openxmlformats.org/package/2006/metadata/core-properties"/>
    <ds:schemaRef ds:uri="http://schemas.microsoft.com/office/2006/documentManagement/types"/>
    <ds:schemaRef ds:uri="bb5bbb0b-6c89-44d7-be61-0adfe653f983"/>
    <ds:schemaRef ds:uri="2bc55ecc-363e-43e9-bfac-4ba2e86f45ee"/>
    <ds:schemaRef ds:uri="http://schemas.microsoft.com/office/2006/metadata/properties"/>
  </ds:schemaRefs>
</ds:datastoreItem>
</file>

<file path=customXml/itemProps3.xml><?xml version="1.0" encoding="utf-8"?>
<ds:datastoreItem xmlns:ds="http://schemas.openxmlformats.org/officeDocument/2006/customXml" ds:itemID="{BBA31A9B-87F6-4FB3-9FD4-30AD3D34DF6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206</TotalTime>
  <Words>709</Words>
  <Application>Microsoft Office PowerPoint</Application>
  <PresentationFormat>Widescreen</PresentationFormat>
  <Paragraphs>183</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Google Sans</vt:lpstr>
      <vt:lpstr>Roboto</vt:lpstr>
      <vt:lpstr>Times New Roman</vt:lpstr>
      <vt:lpstr>Office Theme</vt:lpstr>
      <vt:lpstr>Educational Master Planning Task Force</vt:lpstr>
      <vt:lpstr>Topics</vt:lpstr>
      <vt:lpstr>Poll Directions</vt:lpstr>
      <vt:lpstr>PowerPoint Presentation</vt:lpstr>
      <vt:lpstr>External Scan Part II</vt:lpstr>
      <vt:lpstr>Maps</vt:lpstr>
      <vt:lpstr>Fall 2021 Students by Service Area</vt:lpstr>
      <vt:lpstr>Feedback on Mission, Vision, Values (following Jan. 13 Flex)</vt:lpstr>
      <vt:lpstr>PowerPoint Presentation</vt:lpstr>
      <vt:lpstr>PowerPoint Presentation</vt:lpstr>
      <vt:lpstr>PowerPoint Presentation</vt:lpstr>
      <vt:lpstr>PowerPoint Presentation</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Internal Scan Part I</dc:title>
  <dc:creator>Engel, Karen</dc:creator>
  <cp:lastModifiedBy>Engel, Karen</cp:lastModifiedBy>
  <cp:revision>12</cp:revision>
  <dcterms:created xsi:type="dcterms:W3CDTF">2021-10-20T15:24:50Z</dcterms:created>
  <dcterms:modified xsi:type="dcterms:W3CDTF">2022-02-02T00:58:05Z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