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60" r:id="rId5"/>
    <p:sldId id="258" r:id="rId6"/>
    <p:sldId id="261" r:id="rId7"/>
    <p:sldId id="262" r:id="rId8"/>
    <p:sldId id="264" r:id="rId9"/>
    <p:sldId id="265" r:id="rId10"/>
    <p:sldId id="263" r:id="rId11"/>
    <p:sldId id="266" r:id="rId12"/>
    <p:sldId id="267" r:id="rId13"/>
    <p:sldId id="268" r:id="rId14"/>
    <p:sldId id="269" r:id="rId15"/>
    <p:sldId id="275" r:id="rId16"/>
    <p:sldId id="276" r:id="rId17"/>
    <p:sldId id="277" r:id="rId18"/>
    <p:sldId id="278" r:id="rId19"/>
    <p:sldId id="279" r:id="rId20"/>
    <p:sldId id="271" r:id="rId21"/>
    <p:sldId id="281" r:id="rId22"/>
    <p:sldId id="282" r:id="rId23"/>
    <p:sldId id="283" r:id="rId24"/>
    <p:sldId id="285" r:id="rId25"/>
    <p:sldId id="284" r:id="rId26"/>
    <p:sldId id="280" r:id="rId27"/>
    <p:sldId id="272" r:id="rId28"/>
    <p:sldId id="27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el, Karen" initials="EK" lastIdx="2" clrIdx="0">
    <p:extLst>
      <p:ext uri="{19B8F6BF-5375-455C-9EA6-DF929625EA0E}">
        <p15:presenceInfo xmlns:p15="http://schemas.microsoft.com/office/powerpoint/2012/main" userId="S-1-5-21-1304569826-509891136-618671499-520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6" autoAdjust="0"/>
    <p:restoredTop sz="94660"/>
  </p:normalViewPr>
  <p:slideViewPr>
    <p:cSldViewPr snapToGrid="0">
      <p:cViewPr varScale="1">
        <p:scale>
          <a:sx n="61" d="100"/>
          <a:sy n="61" d="100"/>
        </p:scale>
        <p:origin x="11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ink/ink1.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8:34.53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0 138 0,'19'0'16,"21"0"-1,-1 0 32,1 0-47,-21 0 16,40 0-16,-19 0 31,19 0-31,0 0 16,39 0-16,-19-40 15,20 40-15,-40 0 16,0 0-16,-20 0 16,0 0-16,21 0 0,-21 0 15,0-19 1,1 19-16,-1 0 15,0 0-15,1 0 0,19-20 16,0 20-16,-20 0 16,40 0-16,-79 0 15,20-20 1,-1 20-16,21 0 0,-20 0 31,-1 0 0,-19 0-31,59 0 16,-19 0-16,38-19 16,-58 19-16,59 0 15,-40-20-15,-19 20 16,0 0 0,19 0-1,0 0 1,-19 0-1,0 0 1,19 0-16,-19 0 0,59 0 16,-60 0-16,21 0 15,58 0-15,-78 0 16,39 0-16,-20 0 16,79 59-16,-78-59 15,78 0-15,-79 0 31,1 0-31,-1 20 16,0-20-16,1 39 16,39-39-16,-20 0 15,39 40-15,-59-40 16,21 59-16,77-40 16,-97-19-16,19 20 15,0-20-15,39 0 16,-78 0-16,78 20 15,-38-20-15,-41 0 0,40 0 16,0 0-16,-39 0 16,19 0-1,21 0-15,-21 0 32,-19 0-32,19 0 15,-19 0-15,19 0 16,40 0-16,-40 0 31,60 0-15,-40 0-16,-20 0 15,0 19-15,1-19 16,19 20-16,39-20 16,-39 0-16,20 0 15,20 0-15,19 0 16,-39 0-16,19 0 15,-19 0-15,-20 0 0,39 0 16,-19 0-16,19 0 16,-38 0-16,38 0 15,-39 0-15,0 0 16,0 0 0,-19 0-16,-1 0 15,0 0 1,1 0-1,-1 0 1,-19 0-16,19 0 16,20 0-1,0 0-15,-39 0 16,19 0-16,60 0 16,-40 0-16,-39 0 15,-1 0-15,60 0 16,-40 0-16,40 0 0,-20 0 15,40 0-15,-60 0 16,20 0 0,59 0-16,-98 0 15,39 0-15,-59 0 0,20 0 16,19 0 31,60 0-47,19 0 15,0 0 1,-39 0-16,19 0 16,-19 0-16,-20 0 15,-20-20-15,-19 20 16,0 0 46,-1 0-46,1 0-16,59-19 0,-60-21 16,60 40-16,0 0 15,-40 0 1,-39 0-16,20 0 16,0 0 77,19 0-77,1-19-16,-21-1 141,1 20-141,19-20 15,40 20-15,-20 0 16,-20 0-16,-19 0 15,39 0 32,-39 0-15,0 0-1</inkml:trace>
</inkml:ink>
</file>

<file path=ppt/ink/ink10.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0:59.26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0 275 0,'7'46'78,"0"-46"-62,7 0-16,-1 0 16,1 0-16,14 0 15,13 0-15,-6 0 0,-15 0 16,22 0-16,13 0 16,28 0-1,13 0-15,-13 0 16,14 0-1,-14 0-15,-28 0 16,0 0-16,-7 0 16,-20 0-16,-14 0 15,6 0-15,-6 0 16,-7 0-16,21 0 16,-7 0-16,-1 0 15,22 0-15,-1 0 16,-13 0-16,13 0 15,-13 0-15,27 0 16,-14 0-16,-13 0 16,-1 0-16,1 0 15,6 0-15,-13 0 16,0 0-16,6 0 16,8 0-16,-15 0 0,1 0 31,7 0-31,0 0 15,13 0 1,0 0-16,-6 0 16,13 0-16,-13 0 0,13 0 15,-20 0-15,-1 0 16,-6 0-16,-1 0 16,8 0-16,-7 0 15,6 0-15,1 0 16,-14 0-16,-7 0 15,20 0-15,-6 0 16,20-136-16,-20 136 16,13 0-16,-13-47 0,14 47 15,13-46-15,14 46 16,-34 0 15,27 0-31,-27-90 16,-15 90-16,8 0 0,-14 0 15,0 0 64</inkml:trace>
</inkml:ink>
</file>

<file path=ppt/ink/ink11.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1:19.14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46 0,'60'0'109,"-21"0"-93,0 0-16,20 0 0,60 0 15,18 0-15,21 0 16,-1 0-1,-38 0-15,-1 0 0,0 0 16,-20 0-16,-19 0 16,19 0-16,-58 0 15,39 0-15,-20 0 16,59 0-16,-79 0 31,40 0-31,-20 0 0,-20 0 16,40 0-1,-59 0-15,19 0 16,20 0-16,-39 0 0,19 0 16,1 0-16,19 0 15,20 0-15,19 0 16,-39 0-16,0 0 16,0 0-16,40 0 15,-40 0-15,-20 0 16,-19 0-16,39 0 15,-39 0 1,-1 0-16,21 0 16,19 0-16,-20 0 15,0 0-15,-19 0 16,0 0-16,19 0 31,1 0-15,-40 0-16,39 0 15,20 0-15,-20 0 0,40 0 16,-20-20 0,-19 20-16,-1 0 15,20 0-15,-20-20 0,-19 20 16,0 0 0,0 0-1,-1 0 16,21 0-31,-21 0 16,1 0 0,0 0-1,-1 0-15,1 0 16,0 0-16,39 0 16,-39 0-1,-1 0 1,1 0-16,0 0 15,-1 0 48,21 0-47,-21 0 15,21 0-16,-21 0 1,1 0 0,0 0-1</inkml:trace>
</inkml:ink>
</file>

<file path=ppt/ink/ink12.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1:25.700"/>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59 0,'158'0'109,"-55"0"-93,0 0-16,52 0 0,159 0 15,47 0-15,55 0 16,-2 0-1,-100 0-15,-3 0 0,0 0 16,-53 0-16,-50 0 16,51 0-16,-154 0 15,103 0-15,-52 0 16,155 0-16,-208 0 31,105 0-31,-53 0 0,-52 0 16,105 0-1,-155 0-15,50 0 16,52 0-16,-102 0 0,50 0 16,2 0-16,51 0 15,52 0-15,50 0 16,-102 0-16,-1 0 16,1 0-16,105 0 15,-106 0-15,-52 0 16,-50 0-16,102 0 15,-102 0 1,-3 0-16,55 0 16,51 0-16,-53 0 15,0 0-15,-51 0 16,1 0-16,50 0 31,2 0-15,-105 0-16,103 0 15,52 0-15,-52 0 0,105 0 16,-52 57 0,-51-57-16,-2 0 15,53 0-15,-54 58 0,-49-58 16,0 0 0,0 0-1,-3 0 16,55 0-31,-55 0 16,3 0 0,0 0-1,-3 0-15,2 0 16,1 0-16,103 0 16,-104 0-1,-2 0 1,3 0-16,0 0 15,-3 0 48,55 0-47,-55 0 15,56 0-16,-56 0 1,3 0 0,-1 0-1</inkml:trace>
</inkml:ink>
</file>

<file path=ppt/ink/ink13.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1:36.10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46 0,'60'0'109,"-21"0"-93,0 0-16,20 0 0,60 0 15,18 0-15,21 0 16,-1 0-1,-38 0-15,-1 0 0,0 0 16,-20 0-16,-19 0 16,19 0-16,-58 0 15,39 0-15,-20 0 16,59 0-16,-79 0 31,40 0-31,-20 0 0,-20 0 16,40 0-1,-59 0-15,19 0 16,20 0-16,-39 0 0,19 0 16,1 0-16,19 0 15,20 0-15,19 0 16,-39 0-16,0 0 16,0 0-16,40 0 15,-40 0-15,-20 0 16,-19 0-16,39 0 15,-39 0 1,-1 0-16,21 0 16,19 0-16,-20 0 15,0 0-15,-19 0 16,0 0-16,19 0 31,1 0-15,-40 0-16,39 0 15,20 0-15,-20 0 0,40 0 16,-20-20 0,-19 20-16,-1 0 15,20 0-15,-20-20 0,-19 20 16,0 0 0,0 0-1,-1 0 16,21 0-31,-21 0 16,1 0 0,0 0-1,-1 0-15,1 0 16,0 0-16,39 0 16,-39 0-1,-1 0 1,1 0-16,0 0 15,-1 0 48,21 0-47,-21 0 15,21 0-16,-21 0 1,1 0 0,0 0-1</inkml:trace>
</inkml:ink>
</file>

<file path=ppt/ink/ink14.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1:47.257"/>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46 0,'60'0'109,"-21"0"-93,0 0-16,20 0 0,60 0 15,18 0-15,21 0 16,-1 0-1,-38 0-15,-1 0 0,0 0 16,-20 0-16,-19 0 16,19 0-16,-58 0 15,39 0-15,-20 0 16,59 0-16,-79 0 31,40 0-31,-20 0 0,-20 0 16,40 0-1,-59 0-15,19 0 16,20 0-16,-39 0 0,19 0 16,1 0-16,19 0 15,20 0-15,19 0 16,-39 0-16,0 0 16,0 0-16,40 0 15,-40 0-15,-20 0 16,-19 0-16,39 0 15,-39 0 1,-1 0-16,21 0 16,19 0-16,-20 0 15,0 0-15,-19 0 16,0 0-16,19 0 31,1 0-15,-40 0-16,39 0 15,20 0-15,-20 0 0,40 0 16,-20-20 0,-19 20-16,-1 0 15,20 0-15,-20-20 0,-19 20 16,0 0 0,0 0-1,-1 0 16,21 0-31,-21 0 16,1 0 0,0 0-1,-1 0-15,1 0 16,0 0-16,39 0 16,-39 0-1,-1 0 1,1 0-16,0 0 15,-1 0 48,21 0-47,-21 0 15,21 0-16,-21 0 1,1 0 0,0 0-1</inkml:trace>
</inkml:ink>
</file>

<file path=ppt/ink/ink2.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8:37.25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24 0,'24'0'0,"50"0"63,1 0-48,24 0-15,50 0 16,25 0-16,26 0 15,-2 0-15,-50 0 16,-73 0-16,75 0 16,-27 0-16,26 0 15,0 0-15,0 0 16,1 0-16,-26 0 16,-99 0-16,49 0 15,-50 0-15,126 0 16,-51 0-16,75 0 0,-50 0 15,-25 0-15,100 0 32,-125 0-17,26 0-15,-2 0 16,-22 0-16,-1 0 0,-1 0 16,-50 0-16,26 0 15,0 0 63,-25 0-78,49 0 16,75 0-16,-49 0 16,-51 0-16,1 0 15,-1 0-15,-23 0 16,-2 0-16,1 0 15,0 0 1,49 0 0,-24 0-1,0 0-15,24 0 16,-24 0-16,24 0 16,51 0-16,-76 0 15,-24 0-15,-25 0 31,24 0-15,2 0 15,-1-24-15</inkml:trace>
</inkml:ink>
</file>

<file path=ppt/ink/ink3.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8:54.33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0 334 0,'10'0'125,"12"0"-110,-11 0 1,-1 0-16,1 0 15,10 0-15,0 0 16,22 0-16,-11 0 31,10 0-31,12 0 0,-22-33 16,31 33 0,-10-17-16,-10 17 15,21-16-15,0 16 0,32 0 16,-54 0-16,22 0 15,-32 0-15,53 0 16,-21 0 0,-11 0-16,11 0 0,-21 0 15,42 0-15,-43 0 16,-10 0-16,21 0 16,-10 0-16,10 0 15,-10 0-15,-22 0 16,0 0-16,0 0 15,-10 0-15,11 0 32,-1 0-32,11 0 15,0-33-15,-11 33 0,11 0 16,10-16-16,-10 16 16,32-34-16,-21 34 15,-22 0 1,32-33-16,1 33 15,-22 0-15,10 0 0,1 0 16,-12 0-16,33 0 16,-21 0-16,10 0 15,-21 0-15,0 0 16,32 0-16,-32 0 16,21 0-16,-21 0 15,-21-17-15,20 17 16,-20 0-16,0 0 31,-1 0-15,12 0-1,-12 0 1,12 0-16,10 0 16,0 0-16,21-17 15,-22 17-15,12 0 0,-32 0 16,32 0-16,20 0 15,-31 0 1,11 0-16,-11 0 0,0 0 16,10 0-16,1-16 15,-33 16-15,1 0 16,31 0-16,-20 0 16,-12 0-16,33 0 15,-21 0-15,-1 0 16,0 0 15,0 0-31,-10 0 0,0-17 0,-1 17 31,1 0-31,-1 0 16,44 0-16,-33 0 16,0 0-16,1 0 15,10 0-15,-11 0 16,0-17-16,43 1 15,-43 16-15,0 0 0,12 0 16,-1 0-16,-22 0 16,43 0-1,0 0-15,-21 0 16,11 0-16,21 0 0,-11 0 16,-21 0-16,21 0 15,-21 0-15,11 0 16,-22 0-16,11 0 15,10 0-15,-10 0 16,11 0-16,-11 0 31,10 0-31,-10 0 16,0 0-16,-11 0 16,33 0-16,-22 0 0,-21 0 15,10 0-15,0 0 16,-11 0-1,22 0-15,22 0 0,-22 0 16,42 0-16,-31 0 16,31 0-16,-10 0 15,10 0-15,-10 0 16,-21 0-16,10 0 16,-10 0-16,20 0 15,-31 0-15,11 0 16,-22 0-16,-10 0 15,32 0-15,-1 0 32,-31 0-32,20 0 15,1 0-15,1 0 16,-1 0-16,31 0 16,-10 0-16,-10 0 15,0 0-15,21 0 16,-43 0-16,-11 0 0,12 0 15,-12 0-15,11 0 16,-10 0 0,10 0-1,1 0-15,10 0 16,-11 0-16,1 0 16,-1 0-16,0 0 15,-11 0 1,12 0-1,-12 16-15,33-16 16,-22 0-16,11 17 31,-21-17-31,10 0 16,-10 0 125,0 0-126,10 17 1,-11-17-16,33 16 0,-33-16 47,1 0-32,0 0 1,10 34 0,-10-34-16,-1 0 15,1 0 1,0 16-16,0-16 15,-1 0 64,1 0-79,10 0 15,-10 0 1,-1 0 93,1 0-78,-1 0-15</inkml:trace>
</inkml:ink>
</file>

<file path=ppt/ink/ink4.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8:56.052"/>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0 298 0,'116'-32'16,"0"32"-16,155 0 16,231 0 15,-386 0-31,116 0 0,76 0 15,3 0-15,76 0 16,-40 0-16,-38 0 16,-76 0-16,-80 0 15,42 0-15,-40 0 16,-2 0-16,-37 0 16,2 0-16,-2 0 15,76 0-15,-37 0 16,38 0-16,-38 0 15,77 0-15,39-61 16,-40 30-16,-36 1 16,37-1-16,-1 31 0,-38-32 15,1 32-15,-156 0 16,156-61 15,-155 61-31,38 0 0,-38 0 16,-2 0-1,3 0-15,76 0 16,-77 0-16,77 0 16,-40 0-16,3 0 15,37 0-15,0 0 16,37 0-16,-75 0 16,-38 0-16,36 0 15,-37 0-15,38 0 250</inkml:trace>
</inkml:ink>
</file>

<file path=ppt/ink/ink5.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9:04.739"/>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0 241 0,'16'41'78,"2"-41"-62,16 0-16,0 0 16,0 0-16,34 0 15,34 0-15,-17 0 0,-34 0 16,51 0-16,33 0 16,70 0-1,32 0-15,-32 0 16,32 0-1,-32 0-15,-70 0 16,2 0-16,-19 0 16,-50 0-16,-33 0 15,15 0-15,-16 0 16,-17 0-16,51 0 16,-17 0-16,0 0 15,51 0-15,0 0 16,-34 0-16,34 0 15,-34 0-15,68 0 16,-34 0-16,-34 0 16,0 0-16,-1 0 15,19 0-15,-35 0 16,0 0-16,17 0 16,16 0-16,-33 0 0,0 0 31,17 0-31,1 0 15,33 0 1,-1 0-16,-15 0 16,32 0-16,-32 0 0,33 0 15,-51 0-15,-1 0 16,-16 0-16,0 0 16,17 0-16,-17 0 15,17 0-15,0 0 16,-34 0-16,-17 0 15,52 0-15,-18 0 16,50-120-16,-50 120 16,34 0-16,-34-41 0,34 41 15,34-40-15,34 40 16,-85 0 15,68 0-31,-68-79 16,-34 79-16,17 0 0,-34 0 15,0 0 64</inkml:trace>
</inkml:ink>
</file>

<file path=ppt/ink/ink6.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9:06.065"/>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39 0,'19'0'94,"21"0"-78,-21 0-1,21 0-15,39 0 16,-20 0-16,19 0 16,41-19-16,-1 19 15,-59 0-15,98 0 16,-78 0-16,-20-20 15,20 20-15,-40 0 16</inkml:trace>
</inkml:ink>
</file>

<file path=ppt/ink/ink7.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09:18.62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46 0,'60'0'109,"-21"0"-93,0 0-16,20 0 0,60 0 15,18 0-15,21 0 16,-1 0-1,-38 0-15,-1 0 0,0 0 16,-20 0-16,-19 0 16,19 0-16,-58 0 15,39 0-15,-20 0 16,59 0-16,-79 0 31,40 0-31,-20 0 0,-20 0 16,40 0-1,-59 0-15,19 0 16,20 0-16,-39 0 0,19 0 16,1 0-16,19 0 15,20 0-15,19 0 16,-39 0-16,0 0 16,0 0-16,40 0 15,-40 0-15,-20 0 16,-19 0-16,39 0 15,-39 0 1,-1 0-16,21 0 16,19 0-16,-20 0 15,0 0-15,-19 0 16,0 0-16,19 0 31,1 0-15,-40 0-16,39 0 15,20 0-15,-20 0 0,40 0 16,-20-20 0,-19 20-16,-1 0 15,20 0-15,-20-20 0,-19 20 16,0 0 0,0 0-1,-1 0 16,21 0-31,-21 0 16,1 0 0,0 0-1,-1 0-15,1 0 16,0 0-16,39 0 16,-39 0-1,-1 0 1,1 0-16,0 0 15,-1 0 48,21 0-47,-21 0 15,21 0-16,-21 0 1,1 0 0,0 0-1</inkml:trace>
</inkml:ink>
</file>

<file path=ppt/ink/ink8.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8-09T04:13:08.83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64 0,'19'20'16,"1"-20"-1,0 0 17,19 0-1,0 0-15,-19 0-1,39 0 1,20 0-16,0 0 0,0 0 15,-20 0-15,19 0 16,1 0-16,-20 0 31,0 0-31,40 0 16,-60-20-16,20 20 16,0 0-16,-19 0 0,38 0 15,-19 0 1,1 0-1,-1-20-15,19 20 0,-19-19 16,40 19-16,-60-20 16,1 20-16,-1 0 15,20 0 1,-39 0-16,-1 0 0,1 0 31,0 0 63,0 0-63</inkml:trace>
</inkml:ink>
</file>

<file path=ppt/ink/ink9.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11-17T21:50:49.678"/>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0 275 0,'7'46'78,"0"-46"-62,7 0-16,-1 0 16,1 0-16,14 0 15,13 0-15,-6 0 0,-15 0 16,22 0-16,13 0 16,28 0-1,13 0-15,-13 0 16,14 0-1,-14 0-15,-28 0 16,0 0-16,-7 0 16,-20 0-16,-14 0 15,6 0-15,-6 0 16,-7 0-16,21 0 16,-7 0-16,-1 0 15,22 0-15,-1 0 16,-13 0-16,13 0 15,-13 0-15,27 0 16,-14 0-16,-13 0 16,-1 0-16,1 0 15,6 0-15,-13 0 16,0 0-16,6 0 16,8 0-16,-15 0 0,1 0 31,7 0-31,0 0 15,13 0 1,0 0-16,-6 0 16,13 0-16,-13 0 0,13 0 15,-20 0-15,-1 0 16,-6 0-16,-1 0 16,8 0-16,-7 0 15,6 0-15,1 0 16,-14 0-16,-7 0 15,20 0-15,-6 0 16,20-136-16,-20 136 16,13 0-16,-13-47 0,14 47 15,13-46-15,14 46 16,-34 0 15,27 0-31,-27-90 16,-15 90-16,8 0 0,-14 0 15,0 0 64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5A6BE6-2159-411A-98EB-38419A810B40}" type="datetimeFigureOut">
              <a:rPr lang="en-US" smtClean="0"/>
              <a:t>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1FA357-B2C6-4397-A7DA-8A6351F549A6}" type="slidenum">
              <a:rPr lang="en-US" smtClean="0"/>
              <a:t>‹#›</a:t>
            </a:fld>
            <a:endParaRPr lang="en-US"/>
          </a:p>
        </p:txBody>
      </p:sp>
    </p:spTree>
    <p:extLst>
      <p:ext uri="{BB962C8B-B14F-4D97-AF65-F5344CB8AC3E}">
        <p14:creationId xmlns:p14="http://schemas.microsoft.com/office/powerpoint/2010/main" val="326191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51893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964045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18946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68C50-0A16-41AD-B8C7-A11F6E751A88}" type="datetimeFigureOut">
              <a:rPr lang="en-US"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44445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668C50-0A16-41AD-B8C7-A11F6E751A88}" type="datetimeFigureOut">
              <a:rPr lang="en-US" smtClean="0"/>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21571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668C50-0A16-41AD-B8C7-A11F6E751A88}" type="datetimeFigureOut">
              <a:rPr lang="en-US" smtClean="0"/>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3714119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668C50-0A16-41AD-B8C7-A11F6E751A88}" type="datetimeFigureOut">
              <a:rPr lang="en-US" smtClean="0"/>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22879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668C50-0A16-41AD-B8C7-A11F6E751A88}" type="datetimeFigureOut">
              <a:rPr lang="en-US" smtClean="0"/>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63044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68C50-0A16-41AD-B8C7-A11F6E751A88}" type="datetimeFigureOut">
              <a:rPr lang="en-US" smtClean="0"/>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11344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668C50-0A16-41AD-B8C7-A11F6E751A88}" type="datetimeFigureOut">
              <a:rPr lang="en-US" smtClean="0"/>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417019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668C50-0A16-41AD-B8C7-A11F6E751A88}" type="datetimeFigureOut">
              <a:rPr lang="en-US" smtClean="0"/>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9A328-0B18-488C-9CB1-39D4928BFDFB}" type="slidenum">
              <a:rPr lang="en-US" smtClean="0"/>
              <a:t>‹#›</a:t>
            </a:fld>
            <a:endParaRPr lang="en-US"/>
          </a:p>
        </p:txBody>
      </p:sp>
    </p:spTree>
    <p:extLst>
      <p:ext uri="{BB962C8B-B14F-4D97-AF65-F5344CB8AC3E}">
        <p14:creationId xmlns:p14="http://schemas.microsoft.com/office/powerpoint/2010/main" val="149713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68C50-0A16-41AD-B8C7-A11F6E751A88}" type="datetimeFigureOut">
              <a:rPr lang="en-US" smtClean="0"/>
              <a:t>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9A328-0B18-488C-9CB1-39D4928BFDFB}" type="slidenum">
              <a:rPr lang="en-US" smtClean="0"/>
              <a:t>‹#›</a:t>
            </a:fld>
            <a:endParaRPr lang="en-US"/>
          </a:p>
        </p:txBody>
      </p:sp>
    </p:spTree>
    <p:extLst>
      <p:ext uri="{BB962C8B-B14F-4D97-AF65-F5344CB8AC3E}">
        <p14:creationId xmlns:p14="http://schemas.microsoft.com/office/powerpoint/2010/main" val="166175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anadacollege.edu/prie/Data-Dashboards.php" TargetMode="External"/><Relationship Id="rId2" Type="http://schemas.openxmlformats.org/officeDocument/2006/relationships/hyperlink" Target="https://canadacollege.edu/prie/College%20Scorecard-%20institution%20set%20standards%20and%20metrics%20-%20adopted%20by%20PBC%20Nov%2018%202020.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51.emf"/><Relationship Id="rId18" Type="http://schemas.openxmlformats.org/officeDocument/2006/relationships/customXml" Target="../ink/ink9.xml"/><Relationship Id="rId3" Type="http://schemas.openxmlformats.org/officeDocument/2006/relationships/image" Target="../media/image1.emf"/><Relationship Id="rId21" Type="http://schemas.openxmlformats.org/officeDocument/2006/relationships/customXml" Target="../ink/ink11.xml"/><Relationship Id="rId7" Type="http://schemas.openxmlformats.org/officeDocument/2006/relationships/image" Target="../media/image3.emf"/><Relationship Id="rId12" Type="http://schemas.openxmlformats.org/officeDocument/2006/relationships/customXml" Target="../ink/ink6.xml"/><Relationship Id="rId17" Type="http://schemas.openxmlformats.org/officeDocument/2006/relationships/image" Target="../media/image7.emf"/><Relationship Id="rId25" Type="http://schemas.openxmlformats.org/officeDocument/2006/relationships/customXml" Target="../ink/ink14.xml"/><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emf"/><Relationship Id="rId24" Type="http://schemas.openxmlformats.org/officeDocument/2006/relationships/customXml" Target="../ink/ink13.xml"/><Relationship Id="rId5" Type="http://schemas.openxmlformats.org/officeDocument/2006/relationships/image" Target="../media/image2.emf"/><Relationship Id="rId15" Type="http://schemas.openxmlformats.org/officeDocument/2006/relationships/image" Target="../media/image6.emf"/><Relationship Id="rId23" Type="http://schemas.openxmlformats.org/officeDocument/2006/relationships/image" Target="../media/image9.emf"/><Relationship Id="rId10" Type="http://schemas.openxmlformats.org/officeDocument/2006/relationships/customXml" Target="../ink/ink5.xml"/><Relationship Id="rId19" Type="http://schemas.openxmlformats.org/officeDocument/2006/relationships/image" Target="../media/image8.emf"/><Relationship Id="rId4" Type="http://schemas.openxmlformats.org/officeDocument/2006/relationships/customXml" Target="../ink/ink2.xml"/><Relationship Id="rId9" Type="http://schemas.openxmlformats.org/officeDocument/2006/relationships/image" Target="../media/image4.emf"/><Relationship Id="rId14" Type="http://schemas.openxmlformats.org/officeDocument/2006/relationships/customXml" Target="../ink/ink7.xml"/><Relationship Id="rId22" Type="http://schemas.openxmlformats.org/officeDocument/2006/relationships/customXml" Target="../ink/ink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584818"/>
            <a:ext cx="9144000" cy="2387600"/>
          </a:xfrm>
        </p:spPr>
        <p:txBody>
          <a:bodyPr/>
          <a:lstStyle/>
          <a:p>
            <a:r>
              <a:rPr lang="en-US" dirty="0" smtClean="0"/>
              <a:t>Educational Master Planning Task Force</a:t>
            </a:r>
            <a:endParaRPr lang="en-US" dirty="0"/>
          </a:p>
        </p:txBody>
      </p:sp>
      <p:sp>
        <p:nvSpPr>
          <p:cNvPr id="3" name="Subtitle 2"/>
          <p:cNvSpPr>
            <a:spLocks noGrp="1"/>
          </p:cNvSpPr>
          <p:nvPr>
            <p:ph type="subTitle" idx="1"/>
          </p:nvPr>
        </p:nvSpPr>
        <p:spPr>
          <a:xfrm>
            <a:off x="1618594" y="4180107"/>
            <a:ext cx="9144000" cy="1655762"/>
          </a:xfrm>
        </p:spPr>
        <p:txBody>
          <a:bodyPr>
            <a:normAutofit/>
          </a:bodyPr>
          <a:lstStyle/>
          <a:p>
            <a:r>
              <a:rPr lang="en-US" dirty="0" smtClean="0"/>
              <a:t>March 2, 2022 Meeting Materials</a:t>
            </a:r>
            <a:endParaRPr lang="en-US" dirty="0"/>
          </a:p>
          <a:p>
            <a:endParaRPr lang="en-US" dirty="0"/>
          </a:p>
          <a:p>
            <a:r>
              <a:rPr lang="en-US" dirty="0"/>
              <a:t>Office of Planning, Research &amp; Institutional Effectiveness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761" y="927505"/>
            <a:ext cx="2524477" cy="1133633"/>
          </a:xfrm>
          <a:prstGeom prst="rect">
            <a:avLst/>
          </a:prstGeom>
        </p:spPr>
      </p:pic>
    </p:spTree>
    <p:extLst>
      <p:ext uri="{BB962C8B-B14F-4D97-AF65-F5344CB8AC3E}">
        <p14:creationId xmlns:p14="http://schemas.microsoft.com/office/powerpoint/2010/main" val="3462393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SMART(E) Goals</a:t>
            </a:r>
            <a:endParaRPr lang="en-US" dirty="0"/>
          </a:p>
        </p:txBody>
      </p:sp>
      <p:sp>
        <p:nvSpPr>
          <p:cNvPr id="3" name="Content Placeholder 2"/>
          <p:cNvSpPr>
            <a:spLocks noGrp="1"/>
          </p:cNvSpPr>
          <p:nvPr>
            <p:ph idx="1"/>
          </p:nvPr>
        </p:nvSpPr>
        <p:spPr/>
        <p:txBody>
          <a:bodyPr/>
          <a:lstStyle/>
          <a:p>
            <a:pPr marL="0" indent="0">
              <a:buNone/>
            </a:pPr>
            <a:r>
              <a:rPr lang="en-US" b="1" dirty="0" smtClean="0"/>
              <a:t>Specific:</a:t>
            </a:r>
            <a:r>
              <a:rPr lang="en-US" dirty="0" smtClean="0"/>
              <a:t>  clearly define the intended outcome</a:t>
            </a:r>
          </a:p>
          <a:p>
            <a:pPr marL="0" indent="0">
              <a:buNone/>
            </a:pPr>
            <a:r>
              <a:rPr lang="en-US" b="1" dirty="0" smtClean="0"/>
              <a:t>Measurable:  </a:t>
            </a:r>
            <a:r>
              <a:rPr lang="en-US" dirty="0" smtClean="0"/>
              <a:t>the goal can be quantified</a:t>
            </a:r>
          </a:p>
          <a:p>
            <a:pPr marL="0" indent="0">
              <a:buNone/>
            </a:pPr>
            <a:r>
              <a:rPr lang="en-US" b="1" dirty="0" smtClean="0"/>
              <a:t>Assignable:</a:t>
            </a:r>
            <a:r>
              <a:rPr lang="en-US" dirty="0" smtClean="0"/>
              <a:t> a person, department or committee could be given responsibility for the goal</a:t>
            </a:r>
          </a:p>
          <a:p>
            <a:pPr marL="0" indent="0">
              <a:buNone/>
            </a:pPr>
            <a:r>
              <a:rPr lang="en-US" b="1" dirty="0" smtClean="0"/>
              <a:t>Realistic:</a:t>
            </a:r>
            <a:r>
              <a:rPr lang="en-US" dirty="0" smtClean="0"/>
              <a:t>  It can be achieve with an institution’s resources and in the amount of time indicated</a:t>
            </a:r>
          </a:p>
          <a:p>
            <a:pPr marL="0" indent="0">
              <a:buNone/>
            </a:pPr>
            <a:r>
              <a:rPr lang="en-US" b="1" dirty="0" err="1" smtClean="0"/>
              <a:t>Timebound</a:t>
            </a:r>
            <a:r>
              <a:rPr lang="en-US" b="1" dirty="0" smtClean="0"/>
              <a:t>:</a:t>
            </a:r>
            <a:r>
              <a:rPr lang="en-US" dirty="0" smtClean="0"/>
              <a:t>  identifies when the goal will be completed</a:t>
            </a:r>
          </a:p>
          <a:p>
            <a:pPr marL="0" indent="0">
              <a:buNone/>
            </a:pPr>
            <a:r>
              <a:rPr lang="en-US" b="1" dirty="0" smtClean="0"/>
              <a:t>Equity-minded:</a:t>
            </a:r>
            <a:r>
              <a:rPr lang="en-US" dirty="0" smtClean="0"/>
              <a:t>  addresses the college’s obligation to close equity gaps in student outcomes and address bias in college culture and climate</a:t>
            </a:r>
            <a:endParaRPr lang="en-US" b="1" dirty="0" smtClean="0"/>
          </a:p>
          <a:p>
            <a:pPr marL="0" indent="0">
              <a:buNone/>
            </a:pPr>
            <a:endParaRPr lang="en-US" dirty="0" smtClean="0"/>
          </a:p>
        </p:txBody>
      </p:sp>
    </p:spTree>
    <p:extLst>
      <p:ext uri="{BB962C8B-B14F-4D97-AF65-F5344CB8AC3E}">
        <p14:creationId xmlns:p14="http://schemas.microsoft.com/office/powerpoint/2010/main" val="3126815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169183"/>
            <a:ext cx="10515600" cy="1325563"/>
          </a:xfrm>
        </p:spPr>
        <p:txBody>
          <a:bodyPr/>
          <a:lstStyle/>
          <a:p>
            <a:r>
              <a:rPr lang="en-US" dirty="0" smtClean="0"/>
              <a:t>Goals from our last EMP</a:t>
            </a:r>
            <a:endParaRPr lang="en-US" dirty="0"/>
          </a:p>
        </p:txBody>
      </p:sp>
      <p:sp>
        <p:nvSpPr>
          <p:cNvPr id="4" name="Rectangle 3"/>
          <p:cNvSpPr/>
          <p:nvPr/>
        </p:nvSpPr>
        <p:spPr>
          <a:xfrm>
            <a:off x="126125" y="1578829"/>
            <a:ext cx="12366171" cy="4164858"/>
          </a:xfrm>
          <a:prstGeom prst="rect">
            <a:avLst/>
          </a:prstGeom>
        </p:spPr>
        <p:txBody>
          <a:bodyPr wrap="square">
            <a:spAutoFit/>
          </a:bodyPr>
          <a:lstStyle/>
          <a:p>
            <a:pPr marR="0" lvl="1">
              <a:spcBef>
                <a:spcPts val="980"/>
              </a:spcBef>
              <a:spcAft>
                <a:spcPts val="0"/>
              </a:spcAft>
              <a:buClr>
                <a:srgbClr val="34943E"/>
              </a:buClr>
              <a:buSzPts val="1600"/>
              <a:tabLst>
                <a:tab pos="1574800" algn="l"/>
              </a:tabLst>
            </a:pPr>
            <a:r>
              <a:rPr lang="en-US" sz="2800" b="1" dirty="0">
                <a:solidFill>
                  <a:srgbClr val="34943E"/>
                </a:solidFill>
                <a:latin typeface="Arial" panose="020B0604020202020204" pitchFamily="34" charset="0"/>
                <a:ea typeface="Arial" panose="020B0604020202020204" pitchFamily="34" charset="0"/>
              </a:rPr>
              <a:t>Student</a:t>
            </a:r>
            <a:r>
              <a:rPr lang="en-US" sz="2800" b="1" spc="-70" dirty="0">
                <a:solidFill>
                  <a:srgbClr val="34943E"/>
                </a:solidFill>
                <a:latin typeface="Arial" panose="020B0604020202020204" pitchFamily="34" charset="0"/>
                <a:ea typeface="Arial" panose="020B0604020202020204" pitchFamily="34" charset="0"/>
              </a:rPr>
              <a:t> </a:t>
            </a:r>
            <a:r>
              <a:rPr lang="en-US" sz="2800" b="1" dirty="0">
                <a:solidFill>
                  <a:srgbClr val="34943E"/>
                </a:solidFill>
                <a:latin typeface="Arial" panose="020B0604020202020204" pitchFamily="34" charset="0"/>
                <a:ea typeface="Arial" panose="020B0604020202020204" pitchFamily="34" charset="0"/>
              </a:rPr>
              <a:t>Completion/Success</a:t>
            </a:r>
            <a:endParaRPr lang="en-US" sz="2800" b="1" dirty="0">
              <a:latin typeface="Arial" panose="020B0604020202020204" pitchFamily="34" charset="0"/>
              <a:ea typeface="Arial" panose="020B0604020202020204" pitchFamily="34" charset="0"/>
            </a:endParaRPr>
          </a:p>
          <a:p>
            <a:pPr marL="1371600" marR="437515">
              <a:lnSpc>
                <a:spcPct val="107000"/>
              </a:lnSpc>
              <a:spcBef>
                <a:spcPts val="1085"/>
              </a:spcBef>
              <a:spcAft>
                <a:spcPts val="0"/>
              </a:spcAft>
            </a:pPr>
            <a:r>
              <a:rPr lang="en-US" dirty="0">
                <a:solidFill>
                  <a:srgbClr val="58595B"/>
                </a:solidFill>
                <a:latin typeface="Arial" panose="020B0604020202020204" pitchFamily="34" charset="0"/>
                <a:ea typeface="Arial" panose="020B0604020202020204" pitchFamily="34" charset="0"/>
              </a:rPr>
              <a:t>Provide educational and student services programs that highlight inclusivity, diversity, and equity in their mission to help students meet their unique educational goals and minimize logistical and financial barriers to success.</a:t>
            </a:r>
            <a:endParaRPr lang="en-US" dirty="0">
              <a:latin typeface="Arial" panose="020B0604020202020204" pitchFamily="34" charset="0"/>
              <a:ea typeface="Arial" panose="020B0604020202020204" pitchFamily="34" charset="0"/>
            </a:endParaRPr>
          </a:p>
          <a:p>
            <a:pPr marR="0" lvl="1">
              <a:spcBef>
                <a:spcPts val="1085"/>
              </a:spcBef>
              <a:spcAft>
                <a:spcPts val="0"/>
              </a:spcAft>
              <a:buClr>
                <a:srgbClr val="34943E"/>
              </a:buClr>
              <a:buSzPts val="1600"/>
              <a:tabLst>
                <a:tab pos="1620520" algn="l"/>
              </a:tabLst>
            </a:pPr>
            <a:r>
              <a:rPr lang="en-US" sz="2800" b="1" dirty="0" smtClean="0">
                <a:solidFill>
                  <a:srgbClr val="34943E"/>
                </a:solidFill>
                <a:latin typeface="Arial" panose="020B0604020202020204" pitchFamily="34" charset="0"/>
                <a:ea typeface="Arial" panose="020B0604020202020204" pitchFamily="34" charset="0"/>
              </a:rPr>
              <a:t>Community</a:t>
            </a:r>
            <a:r>
              <a:rPr lang="en-US" sz="2800" b="1" spc="-70" dirty="0" smtClean="0">
                <a:solidFill>
                  <a:srgbClr val="34943E"/>
                </a:solidFill>
                <a:latin typeface="Arial" panose="020B0604020202020204" pitchFamily="34" charset="0"/>
                <a:ea typeface="Arial" panose="020B0604020202020204" pitchFamily="34" charset="0"/>
              </a:rPr>
              <a:t> </a:t>
            </a:r>
            <a:r>
              <a:rPr lang="en-US" sz="2800" b="1" dirty="0">
                <a:solidFill>
                  <a:srgbClr val="34943E"/>
                </a:solidFill>
                <a:latin typeface="Arial" panose="020B0604020202020204" pitchFamily="34" charset="0"/>
                <a:ea typeface="Arial" panose="020B0604020202020204" pitchFamily="34" charset="0"/>
              </a:rPr>
              <a:t>Connections</a:t>
            </a:r>
            <a:endParaRPr lang="en-US" sz="2800" b="1" dirty="0">
              <a:latin typeface="Arial" panose="020B0604020202020204" pitchFamily="34" charset="0"/>
              <a:ea typeface="Arial" panose="020B0604020202020204" pitchFamily="34" charset="0"/>
            </a:endParaRPr>
          </a:p>
          <a:p>
            <a:pPr marL="1371600" marR="680720">
              <a:lnSpc>
                <a:spcPct val="107000"/>
              </a:lnSpc>
              <a:spcBef>
                <a:spcPts val="1090"/>
              </a:spcBef>
              <a:spcAft>
                <a:spcPts val="0"/>
              </a:spcAft>
            </a:pPr>
            <a:r>
              <a:rPr lang="en-US" dirty="0">
                <a:solidFill>
                  <a:srgbClr val="58595B"/>
                </a:solidFill>
                <a:latin typeface="Arial" panose="020B0604020202020204" pitchFamily="34" charset="0"/>
                <a:ea typeface="Arial" panose="020B0604020202020204" pitchFamily="34" charset="0"/>
              </a:rPr>
              <a:t>Build and strengthen collaborative relationships and partnerships that support the needs of, reflect, and enrich our diverse and vibrant local community.</a:t>
            </a:r>
            <a:endParaRPr lang="en-US" dirty="0">
              <a:latin typeface="Arial" panose="020B0604020202020204" pitchFamily="34" charset="0"/>
              <a:ea typeface="Arial" panose="020B0604020202020204" pitchFamily="34" charset="0"/>
            </a:endParaRPr>
          </a:p>
          <a:p>
            <a:pPr marR="0" lvl="1">
              <a:spcBef>
                <a:spcPts val="1085"/>
              </a:spcBef>
              <a:spcAft>
                <a:spcPts val="0"/>
              </a:spcAft>
              <a:buClr>
                <a:srgbClr val="34943E"/>
              </a:buClr>
              <a:buSzPts val="1600"/>
              <a:tabLst>
                <a:tab pos="1620520" algn="l"/>
              </a:tabLst>
            </a:pPr>
            <a:r>
              <a:rPr lang="en-US" sz="2800" b="1" dirty="0" smtClean="0">
                <a:solidFill>
                  <a:srgbClr val="34943E"/>
                </a:solidFill>
                <a:latin typeface="Arial" panose="020B0604020202020204" pitchFamily="34" charset="0"/>
                <a:ea typeface="Arial" panose="020B0604020202020204" pitchFamily="34" charset="0"/>
              </a:rPr>
              <a:t>Organizational</a:t>
            </a:r>
            <a:r>
              <a:rPr lang="en-US" sz="2800" b="1" spc="-75" dirty="0" smtClean="0">
                <a:solidFill>
                  <a:srgbClr val="34943E"/>
                </a:solidFill>
                <a:latin typeface="Arial" panose="020B0604020202020204" pitchFamily="34" charset="0"/>
                <a:ea typeface="Arial" panose="020B0604020202020204" pitchFamily="34" charset="0"/>
              </a:rPr>
              <a:t> </a:t>
            </a:r>
            <a:r>
              <a:rPr lang="en-US" sz="2800" b="1" dirty="0">
                <a:solidFill>
                  <a:srgbClr val="34943E"/>
                </a:solidFill>
                <a:latin typeface="Arial" panose="020B0604020202020204" pitchFamily="34" charset="0"/>
                <a:ea typeface="Arial" panose="020B0604020202020204" pitchFamily="34" charset="0"/>
              </a:rPr>
              <a:t>Development</a:t>
            </a:r>
            <a:endParaRPr lang="en-US" sz="2800" b="1" dirty="0">
              <a:latin typeface="Arial" panose="020B0604020202020204" pitchFamily="34" charset="0"/>
              <a:ea typeface="Arial" panose="020B0604020202020204" pitchFamily="34" charset="0"/>
            </a:endParaRPr>
          </a:p>
          <a:p>
            <a:pPr marL="1371600" marR="680720">
              <a:lnSpc>
                <a:spcPct val="107000"/>
              </a:lnSpc>
              <a:spcBef>
                <a:spcPts val="1090"/>
              </a:spcBef>
              <a:spcAft>
                <a:spcPts val="0"/>
              </a:spcAft>
            </a:pPr>
            <a:r>
              <a:rPr lang="en-US" dirty="0">
                <a:solidFill>
                  <a:srgbClr val="58595B"/>
                </a:solidFill>
                <a:latin typeface="Arial" panose="020B0604020202020204" pitchFamily="34" charset="0"/>
                <a:ea typeface="Arial" panose="020B0604020202020204" pitchFamily="34" charset="0"/>
              </a:rPr>
              <a:t>Focus institutional resources on the structures, processes, and practices that invest in a diverse student population and prioritize and promote equitable, inclusive, and transformative learning</a:t>
            </a:r>
            <a:r>
              <a:rPr lang="en-US" dirty="0" smtClean="0">
                <a:solidFill>
                  <a:srgbClr val="58595B"/>
                </a:solidFill>
                <a:latin typeface="Arial" panose="020B0604020202020204" pitchFamily="34" charset="0"/>
                <a:ea typeface="Arial" panose="020B0604020202020204" pitchFamily="34" charset="0"/>
              </a:rPr>
              <a:t>.</a:t>
            </a:r>
            <a:endParaRPr lang="en-US"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642058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Qualitative &amp; Quantitative Feedback on the 2017-22 EMP:</a:t>
            </a:r>
            <a:endParaRPr lang="en-US" dirty="0"/>
          </a:p>
        </p:txBody>
      </p:sp>
      <p:sp>
        <p:nvSpPr>
          <p:cNvPr id="3" name="Content Placeholder 2"/>
          <p:cNvSpPr>
            <a:spLocks noGrp="1"/>
          </p:cNvSpPr>
          <p:nvPr>
            <p:ph idx="4294967295"/>
          </p:nvPr>
        </p:nvSpPr>
        <p:spPr>
          <a:xfrm>
            <a:off x="838200" y="4217988"/>
            <a:ext cx="10515600" cy="630237"/>
          </a:xfrm>
        </p:spPr>
        <p:txBody>
          <a:bodyPr>
            <a:normAutofit/>
          </a:bodyPr>
          <a:lstStyle/>
          <a:p>
            <a:pPr marL="0" indent="0">
              <a:buNone/>
            </a:pPr>
            <a:r>
              <a:rPr lang="en-US" sz="2000" dirty="0" smtClean="0"/>
              <a:t>SCALE USED TO EVALUATE THE STATUS OF EACH GOAL &amp; STRATEGIC INITIATIVE:</a:t>
            </a:r>
          </a:p>
          <a:p>
            <a:endParaRPr lang="en-US" dirty="0"/>
          </a:p>
        </p:txBody>
      </p:sp>
      <p:pic>
        <p:nvPicPr>
          <p:cNvPr id="4" name="Picture 3"/>
          <p:cNvPicPr>
            <a:picLocks noChangeAspect="1"/>
          </p:cNvPicPr>
          <p:nvPr/>
        </p:nvPicPr>
        <p:blipFill>
          <a:blip r:embed="rId2"/>
          <a:stretch>
            <a:fillRect/>
          </a:stretch>
        </p:blipFill>
        <p:spPr>
          <a:xfrm>
            <a:off x="838200" y="5032725"/>
            <a:ext cx="10801350" cy="1123950"/>
          </a:xfrm>
          <a:prstGeom prst="rect">
            <a:avLst/>
          </a:prstGeom>
        </p:spPr>
      </p:pic>
      <p:sp>
        <p:nvSpPr>
          <p:cNvPr id="5" name="Content Placeholder 2"/>
          <p:cNvSpPr txBox="1">
            <a:spLocks/>
          </p:cNvSpPr>
          <p:nvPr/>
        </p:nvSpPr>
        <p:spPr>
          <a:xfrm>
            <a:off x="838200" y="1972613"/>
            <a:ext cx="10515600" cy="20608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smtClean="0"/>
              <a:t>EMP Feedback Response Rates:</a:t>
            </a:r>
          </a:p>
          <a:p>
            <a:r>
              <a:rPr lang="en-US" sz="2000" i="1" dirty="0" smtClean="0"/>
              <a:t>4-5 (out of 12) Task Force members provided numeric responses per the scale below</a:t>
            </a:r>
          </a:p>
          <a:p>
            <a:r>
              <a:rPr lang="en-US" sz="2000" i="1" dirty="0" smtClean="0"/>
              <a:t>1-2 (out of 12) Task Force members provided written comments</a:t>
            </a:r>
          </a:p>
          <a:p>
            <a:pPr marL="0" indent="0">
              <a:buFont typeface="Arial" panose="020B0604020202020204" pitchFamily="34" charset="0"/>
              <a:buNone/>
            </a:pPr>
            <a:endParaRPr lang="en-US" sz="2000" i="1" dirty="0" smtClean="0"/>
          </a:p>
          <a:p>
            <a:pPr marL="0" indent="0">
              <a:buNone/>
            </a:pPr>
            <a:r>
              <a:rPr lang="en-US" dirty="0" smtClean="0"/>
              <a:t>-----------------------------</a:t>
            </a:r>
          </a:p>
          <a:p>
            <a:pPr marL="0" indent="0">
              <a:buNone/>
            </a:pPr>
            <a:endParaRPr lang="en-US" dirty="0"/>
          </a:p>
        </p:txBody>
      </p:sp>
    </p:spTree>
    <p:extLst>
      <p:ext uri="{BB962C8B-B14F-4D97-AF65-F5344CB8AC3E}">
        <p14:creationId xmlns:p14="http://schemas.microsoft.com/office/powerpoint/2010/main" val="766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#1:</a:t>
            </a:r>
            <a:endParaRPr lang="en-US" dirty="0"/>
          </a:p>
        </p:txBody>
      </p:sp>
      <p:sp>
        <p:nvSpPr>
          <p:cNvPr id="3" name="Content Placeholder 2"/>
          <p:cNvSpPr>
            <a:spLocks noGrp="1"/>
          </p:cNvSpPr>
          <p:nvPr>
            <p:ph idx="1"/>
          </p:nvPr>
        </p:nvSpPr>
        <p:spPr>
          <a:xfrm>
            <a:off x="838199" y="1825625"/>
            <a:ext cx="10991335" cy="1938302"/>
          </a:xfrm>
        </p:spPr>
        <p:txBody>
          <a:bodyPr>
            <a:normAutofit/>
          </a:bodyPr>
          <a:lstStyle/>
          <a:p>
            <a:pPr marL="0" indent="0">
              <a:buNone/>
            </a:pPr>
            <a:r>
              <a:rPr lang="en-US" b="1" dirty="0" smtClean="0"/>
              <a:t>Student Completion/Success</a:t>
            </a:r>
          </a:p>
          <a:p>
            <a:pPr marL="0" indent="0">
              <a:buNone/>
            </a:pPr>
            <a:r>
              <a:rPr lang="en-US" dirty="0"/>
              <a:t>To provide educational and student services programs that help students meet their unique academic goals; minimize logistical and financial barriers to success; and highlight inclusivity, diversity and equity</a:t>
            </a:r>
            <a:r>
              <a:rPr lang="en-US" dirty="0" smtClean="0"/>
              <a:t>.</a:t>
            </a:r>
          </a:p>
        </p:txBody>
      </p:sp>
      <p:sp>
        <p:nvSpPr>
          <p:cNvPr id="14" name="TextBox 13"/>
          <p:cNvSpPr txBox="1"/>
          <p:nvPr/>
        </p:nvSpPr>
        <p:spPr>
          <a:xfrm>
            <a:off x="935533" y="3948487"/>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15" name="Rectangle 14"/>
          <p:cNvSpPr/>
          <p:nvPr/>
        </p:nvSpPr>
        <p:spPr>
          <a:xfrm>
            <a:off x="4260455" y="3829282"/>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a:t>
            </a:r>
            <a:endParaRPr lang="en-US" sz="2000" b="1" dirty="0"/>
          </a:p>
        </p:txBody>
      </p:sp>
      <p:sp>
        <p:nvSpPr>
          <p:cNvPr id="16" name="Rectangle 15"/>
          <p:cNvSpPr/>
          <p:nvPr/>
        </p:nvSpPr>
        <p:spPr>
          <a:xfrm>
            <a:off x="935533" y="4957556"/>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The college continues to provide services and programs to support student goals and reduce barriers, but there is more work to do! </a:t>
            </a:r>
          </a:p>
        </p:txBody>
      </p:sp>
    </p:spTree>
    <p:extLst>
      <p:ext uri="{BB962C8B-B14F-4D97-AF65-F5344CB8AC3E}">
        <p14:creationId xmlns:p14="http://schemas.microsoft.com/office/powerpoint/2010/main" val="6941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#2:</a:t>
            </a:r>
            <a:endParaRPr lang="en-US" dirty="0"/>
          </a:p>
        </p:txBody>
      </p:sp>
      <p:sp>
        <p:nvSpPr>
          <p:cNvPr id="3" name="Content Placeholder 2"/>
          <p:cNvSpPr>
            <a:spLocks noGrp="1"/>
          </p:cNvSpPr>
          <p:nvPr>
            <p:ph idx="1"/>
          </p:nvPr>
        </p:nvSpPr>
        <p:spPr>
          <a:xfrm>
            <a:off x="838199" y="1825625"/>
            <a:ext cx="10991335" cy="1902860"/>
          </a:xfrm>
        </p:spPr>
        <p:txBody>
          <a:bodyPr>
            <a:normAutofit/>
          </a:bodyPr>
          <a:lstStyle/>
          <a:p>
            <a:pPr marL="0" indent="0">
              <a:buNone/>
            </a:pPr>
            <a:r>
              <a:rPr lang="en-US" b="1" dirty="0" smtClean="0"/>
              <a:t>Community Connections</a:t>
            </a:r>
          </a:p>
          <a:p>
            <a:pPr marL="0" indent="0">
              <a:buNone/>
            </a:pPr>
            <a:r>
              <a:rPr lang="en-US" dirty="0" smtClean="0"/>
              <a:t>To build and strengthen collaborative relationships and partnerships that support the needs of, reflect and enrich our diverse and vibrant local community. </a:t>
            </a:r>
          </a:p>
        </p:txBody>
      </p:sp>
      <p:sp>
        <p:nvSpPr>
          <p:cNvPr id="4" name="TextBox 3"/>
          <p:cNvSpPr txBox="1"/>
          <p:nvPr/>
        </p:nvSpPr>
        <p:spPr>
          <a:xfrm>
            <a:off x="949708" y="3835063"/>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5" name="Rectangle 4"/>
          <p:cNvSpPr/>
          <p:nvPr/>
        </p:nvSpPr>
        <p:spPr>
          <a:xfrm>
            <a:off x="4274630" y="3715858"/>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5.7</a:t>
            </a:r>
            <a:endParaRPr lang="en-US" sz="2000" b="1" dirty="0"/>
          </a:p>
        </p:txBody>
      </p:sp>
      <p:sp>
        <p:nvSpPr>
          <p:cNvPr id="6" name="Rectangle 5"/>
          <p:cNvSpPr/>
          <p:nvPr/>
        </p:nvSpPr>
        <p:spPr>
          <a:xfrm>
            <a:off x="949708" y="4844132"/>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I'm not sure of all the community relationships that we have, but I know work is being done! Thinking bout our annual Presidents lunch as a community connection/fundraising event/opportunity. </a:t>
            </a:r>
          </a:p>
        </p:txBody>
      </p:sp>
    </p:spTree>
    <p:extLst>
      <p:ext uri="{BB962C8B-B14F-4D97-AF65-F5344CB8AC3E}">
        <p14:creationId xmlns:p14="http://schemas.microsoft.com/office/powerpoint/2010/main" val="3806781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 Goal #3:</a:t>
            </a:r>
            <a:endParaRPr lang="en-US" dirty="0"/>
          </a:p>
        </p:txBody>
      </p:sp>
      <p:sp>
        <p:nvSpPr>
          <p:cNvPr id="3" name="Content Placeholder 2"/>
          <p:cNvSpPr>
            <a:spLocks noGrp="1"/>
          </p:cNvSpPr>
          <p:nvPr>
            <p:ph idx="1"/>
          </p:nvPr>
        </p:nvSpPr>
        <p:spPr>
          <a:xfrm>
            <a:off x="838199" y="1825624"/>
            <a:ext cx="10991335" cy="1810711"/>
          </a:xfrm>
        </p:spPr>
        <p:txBody>
          <a:bodyPr>
            <a:normAutofit/>
          </a:bodyPr>
          <a:lstStyle/>
          <a:p>
            <a:pPr marL="0" indent="0">
              <a:buNone/>
            </a:pPr>
            <a:r>
              <a:rPr lang="en-US" b="1" dirty="0" smtClean="0"/>
              <a:t>Organizational Development</a:t>
            </a:r>
          </a:p>
          <a:p>
            <a:pPr marL="0" indent="0">
              <a:buNone/>
            </a:pPr>
            <a:r>
              <a:rPr lang="en-US" dirty="0" smtClean="0"/>
              <a:t>To invest institutional resources on the structures, processes and practices that focus on a diverse student and staff population, promote excellence, equity, inclusion and transformative learning. </a:t>
            </a:r>
            <a:endParaRPr lang="en-US" b="1" dirty="0"/>
          </a:p>
        </p:txBody>
      </p:sp>
      <p:sp>
        <p:nvSpPr>
          <p:cNvPr id="4" name="TextBox 3"/>
          <p:cNvSpPr txBox="1"/>
          <p:nvPr/>
        </p:nvSpPr>
        <p:spPr>
          <a:xfrm>
            <a:off x="949712" y="3877599"/>
            <a:ext cx="3210431" cy="369332"/>
          </a:xfrm>
          <a:prstGeom prst="rect">
            <a:avLst/>
          </a:prstGeom>
          <a:noFill/>
        </p:spPr>
        <p:txBody>
          <a:bodyPr wrap="none" rtlCol="0">
            <a:spAutoFit/>
          </a:bodyPr>
          <a:lstStyle/>
          <a:p>
            <a:r>
              <a:rPr lang="en-US" dirty="0" smtClean="0"/>
              <a:t>Average Score from Evaluation:  </a:t>
            </a:r>
            <a:endParaRPr lang="en-US" dirty="0"/>
          </a:p>
        </p:txBody>
      </p:sp>
      <p:sp>
        <p:nvSpPr>
          <p:cNvPr id="5" name="Rectangle 4"/>
          <p:cNvSpPr/>
          <p:nvPr/>
        </p:nvSpPr>
        <p:spPr>
          <a:xfrm>
            <a:off x="4274634" y="3758394"/>
            <a:ext cx="618892" cy="60774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3.3</a:t>
            </a:r>
            <a:endParaRPr lang="en-US" sz="2000" b="1" dirty="0"/>
          </a:p>
        </p:txBody>
      </p:sp>
      <p:sp>
        <p:nvSpPr>
          <p:cNvPr id="6" name="Rectangle 5"/>
          <p:cNvSpPr/>
          <p:nvPr/>
        </p:nvSpPr>
        <p:spPr>
          <a:xfrm>
            <a:off x="949712" y="4886668"/>
            <a:ext cx="10656849" cy="954107"/>
          </a:xfrm>
          <a:prstGeom prst="rect">
            <a:avLst/>
          </a:prstGeom>
          <a:solidFill>
            <a:schemeClr val="accent4">
              <a:lumMod val="40000"/>
              <a:lumOff val="60000"/>
            </a:schemeClr>
          </a:solidFill>
        </p:spPr>
        <p:txBody>
          <a:bodyPr wrap="square">
            <a:spAutoFit/>
          </a:bodyPr>
          <a:lstStyle/>
          <a:p>
            <a:r>
              <a:rPr lang="en-US" sz="2000" b="1" dirty="0" smtClean="0">
                <a:solidFill>
                  <a:srgbClr val="000000"/>
                </a:solidFill>
                <a:latin typeface="Calibri" panose="020F0502020204030204" pitchFamily="34" charset="0"/>
              </a:rPr>
              <a:t>EVALUATION COMMENTS: </a:t>
            </a:r>
          </a:p>
          <a:p>
            <a:pPr marL="285750" indent="-285750">
              <a:buFont typeface="Arial" panose="020B0604020202020204" pitchFamily="34" charset="0"/>
              <a:buChar char="•"/>
            </a:pPr>
            <a:r>
              <a:rPr lang="en-US" dirty="0"/>
              <a:t>We are moving towards more intentionally updating our Equity Plan, we have a long way to go to increase the diversity of our employees, particularly faculty. </a:t>
            </a:r>
          </a:p>
        </p:txBody>
      </p:sp>
    </p:spTree>
    <p:extLst>
      <p:ext uri="{BB962C8B-B14F-4D97-AF65-F5344CB8AC3E}">
        <p14:creationId xmlns:p14="http://schemas.microsoft.com/office/powerpoint/2010/main" val="140800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06" y="69702"/>
            <a:ext cx="10991031" cy="970450"/>
          </a:xfrm>
        </p:spPr>
        <p:txBody>
          <a:bodyPr>
            <a:normAutofit/>
          </a:bodyPr>
          <a:lstStyle/>
          <a:p>
            <a:pPr algn="ctr"/>
            <a:r>
              <a:rPr lang="en-US" sz="2800" b="1" dirty="0" smtClean="0"/>
              <a:t>San Mateo County Community College District Goals (updated 2021)</a:t>
            </a:r>
            <a:endParaRPr lang="en-US" sz="3600" b="1" dirty="0"/>
          </a:p>
        </p:txBody>
      </p:sp>
      <p:graphicFrame>
        <p:nvGraphicFramePr>
          <p:cNvPr id="4" name="Table 3"/>
          <p:cNvGraphicFramePr>
            <a:graphicFrameLocks noGrp="1"/>
          </p:cNvGraphicFramePr>
          <p:nvPr>
            <p:extLst>
              <p:ext uri="{D42A27DB-BD31-4B8C-83A1-F6EECF244321}">
                <p14:modId xmlns:p14="http://schemas.microsoft.com/office/powerpoint/2010/main" val="823875959"/>
              </p:ext>
            </p:extLst>
          </p:nvPr>
        </p:nvGraphicFramePr>
        <p:xfrm>
          <a:off x="454733" y="1040152"/>
          <a:ext cx="11337873" cy="5434220"/>
        </p:xfrm>
        <a:graphic>
          <a:graphicData uri="http://schemas.openxmlformats.org/drawingml/2006/table">
            <a:tbl>
              <a:tblPr firstCol="1">
                <a:tableStyleId>{93296810-A885-4BE3-A3E7-6D5BEEA58F35}</a:tableStyleId>
              </a:tblPr>
              <a:tblGrid>
                <a:gridCol w="3324791">
                  <a:extLst>
                    <a:ext uri="{9D8B030D-6E8A-4147-A177-3AD203B41FA5}">
                      <a16:colId xmlns:a16="http://schemas.microsoft.com/office/drawing/2014/main" val="873864732"/>
                    </a:ext>
                  </a:extLst>
                </a:gridCol>
                <a:gridCol w="8013082">
                  <a:extLst>
                    <a:ext uri="{9D8B030D-6E8A-4147-A177-3AD203B41FA5}">
                      <a16:colId xmlns:a16="http://schemas.microsoft.com/office/drawing/2014/main" val="1044211508"/>
                    </a:ext>
                  </a:extLst>
                </a:gridCol>
              </a:tblGrid>
              <a:tr h="1358555">
                <a:tc>
                  <a:txBody>
                    <a:bodyPr/>
                    <a:lstStyle/>
                    <a:p>
                      <a:pPr algn="l" fontAlgn="ctr"/>
                      <a:r>
                        <a:rPr lang="en-US" sz="2000" u="none" strike="noStrike" dirty="0" smtClean="0">
                          <a:effectLst/>
                        </a:rPr>
                        <a:t>District</a:t>
                      </a:r>
                      <a:r>
                        <a:rPr lang="en-US" sz="2000" u="none" strike="noStrike" baseline="0" dirty="0" smtClean="0">
                          <a:effectLst/>
                        </a:rPr>
                        <a:t> Goal #1</a:t>
                      </a:r>
                      <a:endParaRPr lang="en-US" sz="20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2000" u="none" strike="noStrike" dirty="0" smtClean="0">
                          <a:effectLst/>
                        </a:rPr>
                        <a:t>Develop and Strengthen Educational Offerings, Interventions, and Support Programs that Increase Student Access,</a:t>
                      </a:r>
                      <a:r>
                        <a:rPr lang="en-US" sz="2000" u="none" strike="noStrike" baseline="0" dirty="0" smtClean="0">
                          <a:effectLst/>
                        </a:rPr>
                        <a:t> Success and Completion</a:t>
                      </a:r>
                      <a:endParaRPr lang="en-US" sz="20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extLst>
                  <a:ext uri="{0D108BD9-81ED-4DB2-BD59-A6C34878D82A}">
                    <a16:rowId xmlns:a16="http://schemas.microsoft.com/office/drawing/2014/main" val="1140430957"/>
                  </a:ext>
                </a:extLst>
              </a:tr>
              <a:tr h="1358555">
                <a:tc>
                  <a:txBody>
                    <a:bodyPr/>
                    <a:lstStyle/>
                    <a:p>
                      <a:pPr algn="l" fontAlgn="ctr"/>
                      <a:r>
                        <a:rPr lang="en-US" sz="2000" u="none" strike="noStrike" dirty="0" smtClean="0">
                          <a:effectLst/>
                        </a:rPr>
                        <a:t>District Goal #2</a:t>
                      </a:r>
                      <a:endParaRPr lang="en-US" sz="20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2000" u="none" strike="noStrike" dirty="0" smtClean="0">
                          <a:effectLst/>
                        </a:rPr>
                        <a:t>Establish and Expand Relationships With School Districts, 4-year College Partners, And Community-based Organizations to Increase Higher Education Attainment and Economic Mobility In San Mateo County</a:t>
                      </a:r>
                      <a:endParaRPr lang="en-US" sz="20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extLst>
                  <a:ext uri="{0D108BD9-81ED-4DB2-BD59-A6C34878D82A}">
                    <a16:rowId xmlns:a16="http://schemas.microsoft.com/office/drawing/2014/main" val="4064957242"/>
                  </a:ext>
                </a:extLst>
              </a:tr>
              <a:tr h="1358555">
                <a:tc>
                  <a:txBody>
                    <a:bodyPr/>
                    <a:lstStyle/>
                    <a:p>
                      <a:pPr algn="l" fontAlgn="ctr"/>
                      <a:r>
                        <a:rPr lang="en-US" sz="2000" u="none" strike="noStrike" dirty="0" smtClean="0">
                          <a:effectLst/>
                        </a:rPr>
                        <a:t>District Foal #3</a:t>
                      </a:r>
                      <a:endParaRPr lang="en-US" sz="20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2000" u="none" strike="noStrike" dirty="0" smtClean="0">
                          <a:effectLst/>
                        </a:rPr>
                        <a:t>Promote Innovation and</a:t>
                      </a:r>
                      <a:r>
                        <a:rPr lang="en-US" sz="2000" u="none" strike="noStrike" baseline="0" dirty="0" smtClean="0">
                          <a:effectLst/>
                        </a:rPr>
                        <a:t> Excellence in Instruction to Support Student Learning and Success</a:t>
                      </a:r>
                      <a:endParaRPr lang="en-US" sz="20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extLst>
                  <a:ext uri="{0D108BD9-81ED-4DB2-BD59-A6C34878D82A}">
                    <a16:rowId xmlns:a16="http://schemas.microsoft.com/office/drawing/2014/main" val="2334694401"/>
                  </a:ext>
                </a:extLst>
              </a:tr>
              <a:tr h="1358555">
                <a:tc>
                  <a:txBody>
                    <a:bodyPr/>
                    <a:lstStyle/>
                    <a:p>
                      <a:pPr algn="l" fontAlgn="ctr"/>
                      <a:r>
                        <a:rPr lang="en-US" sz="2000" u="none" strike="noStrike" dirty="0" smtClean="0">
                          <a:effectLst/>
                        </a:rPr>
                        <a:t>District Goal #4</a:t>
                      </a:r>
                      <a:endParaRPr lang="en-US" sz="20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2000" u="none" strike="noStrike" dirty="0" smtClean="0">
                          <a:effectLst/>
                        </a:rPr>
                        <a:t>Ensure Necessary Resources are Available to Implement This Strategic Plan Through Sound Fiscal Planning And Management Of Allocations and Protection of Community-supported Status</a:t>
                      </a:r>
                      <a:endParaRPr lang="en-US" sz="20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extLst>
                  <a:ext uri="{0D108BD9-81ED-4DB2-BD59-A6C34878D82A}">
                    <a16:rowId xmlns:a16="http://schemas.microsoft.com/office/drawing/2014/main" val="1167440542"/>
                  </a:ext>
                </a:extLst>
              </a:tr>
            </a:tbl>
          </a:graphicData>
        </a:graphic>
      </p:graphicFrame>
    </p:spTree>
    <p:extLst>
      <p:ext uri="{BB962C8B-B14F-4D97-AF65-F5344CB8AC3E}">
        <p14:creationId xmlns:p14="http://schemas.microsoft.com/office/powerpoint/2010/main" val="858307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goals we have set</a:t>
            </a:r>
            <a:endParaRPr lang="en-US" dirty="0"/>
          </a:p>
        </p:txBody>
      </p:sp>
      <p:sp>
        <p:nvSpPr>
          <p:cNvPr id="3" name="Content Placeholder 2"/>
          <p:cNvSpPr>
            <a:spLocks noGrp="1"/>
          </p:cNvSpPr>
          <p:nvPr>
            <p:ph idx="1"/>
          </p:nvPr>
        </p:nvSpPr>
        <p:spPr>
          <a:xfrm>
            <a:off x="838200" y="1825625"/>
            <a:ext cx="10817994" cy="4351338"/>
          </a:xfrm>
        </p:spPr>
        <p:txBody>
          <a:bodyPr>
            <a:normAutofit/>
          </a:bodyPr>
          <a:lstStyle/>
          <a:p>
            <a:pPr marL="0" indent="0">
              <a:buNone/>
            </a:pPr>
            <a:r>
              <a:rPr lang="en-US" b="1" dirty="0" smtClean="0"/>
              <a:t>Accreditation</a:t>
            </a:r>
            <a:endParaRPr lang="en-US" sz="1000" b="1" dirty="0" smtClean="0"/>
          </a:p>
          <a:p>
            <a:pPr lvl="1"/>
            <a:r>
              <a:rPr lang="en-US" i="1" dirty="0" smtClean="0"/>
              <a:t>Institution Set Standards and Quality Focus Essay</a:t>
            </a:r>
          </a:p>
          <a:p>
            <a:pPr marL="0" indent="0">
              <a:buNone/>
            </a:pPr>
            <a:r>
              <a:rPr lang="en-US" b="1" dirty="0" smtClean="0"/>
              <a:t>Cañada College</a:t>
            </a:r>
          </a:p>
          <a:p>
            <a:pPr marL="682625" indent="-220663"/>
            <a:r>
              <a:rPr lang="en-US" sz="2400" i="1" dirty="0" smtClean="0"/>
              <a:t>Strategic Enrollment Management Plan</a:t>
            </a:r>
          </a:p>
          <a:p>
            <a:pPr marL="0" indent="0">
              <a:buNone/>
            </a:pPr>
            <a:r>
              <a:rPr lang="en-US" b="1" dirty="0" smtClean="0"/>
              <a:t>State Chancellor’s Office</a:t>
            </a:r>
            <a:endParaRPr lang="en-US" sz="1000" b="1" dirty="0" smtClean="0"/>
          </a:p>
          <a:p>
            <a:pPr lvl="1"/>
            <a:r>
              <a:rPr lang="en-US" i="1" dirty="0" smtClean="0"/>
              <a:t>Vision for Success</a:t>
            </a:r>
          </a:p>
          <a:p>
            <a:pPr lvl="1"/>
            <a:r>
              <a:rPr lang="en-US" i="1" dirty="0" smtClean="0"/>
              <a:t>Student Equity &amp; Achievement Plan</a:t>
            </a:r>
          </a:p>
          <a:p>
            <a:pPr lvl="1"/>
            <a:endParaRPr lang="en-US" i="1" dirty="0" smtClean="0"/>
          </a:p>
          <a:p>
            <a:pPr lvl="1"/>
            <a:r>
              <a:rPr lang="en-US" i="1" dirty="0" smtClean="0"/>
              <a:t>Guided Pathways Scale of Adoption</a:t>
            </a:r>
          </a:p>
          <a:p>
            <a:pPr lvl="1"/>
            <a:r>
              <a:rPr lang="en-US" i="1" dirty="0" smtClean="0"/>
              <a:t>Strong Workforce</a:t>
            </a:r>
          </a:p>
          <a:p>
            <a:pPr marL="457200" lvl="1" indent="0">
              <a:buNone/>
            </a:pPr>
            <a:endParaRPr lang="en-US" i="1" dirty="0"/>
          </a:p>
        </p:txBody>
      </p:sp>
    </p:spTree>
    <p:extLst>
      <p:ext uri="{BB962C8B-B14F-4D97-AF65-F5344CB8AC3E}">
        <p14:creationId xmlns:p14="http://schemas.microsoft.com/office/powerpoint/2010/main" val="2634401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56017270"/>
              </p:ext>
            </p:extLst>
          </p:nvPr>
        </p:nvGraphicFramePr>
        <p:xfrm>
          <a:off x="0" y="0"/>
          <a:ext cx="12192001" cy="6877088"/>
        </p:xfrm>
        <a:graphic>
          <a:graphicData uri="http://schemas.openxmlformats.org/drawingml/2006/table">
            <a:tbl>
              <a:tblPr/>
              <a:tblGrid>
                <a:gridCol w="1726396">
                  <a:extLst>
                    <a:ext uri="{9D8B030D-6E8A-4147-A177-3AD203B41FA5}">
                      <a16:colId xmlns:a16="http://schemas.microsoft.com/office/drawing/2014/main" val="417915950"/>
                    </a:ext>
                  </a:extLst>
                </a:gridCol>
                <a:gridCol w="3870986">
                  <a:extLst>
                    <a:ext uri="{9D8B030D-6E8A-4147-A177-3AD203B41FA5}">
                      <a16:colId xmlns:a16="http://schemas.microsoft.com/office/drawing/2014/main" val="2051497333"/>
                    </a:ext>
                  </a:extLst>
                </a:gridCol>
                <a:gridCol w="3409900">
                  <a:extLst>
                    <a:ext uri="{9D8B030D-6E8A-4147-A177-3AD203B41FA5}">
                      <a16:colId xmlns:a16="http://schemas.microsoft.com/office/drawing/2014/main" val="915224144"/>
                    </a:ext>
                  </a:extLst>
                </a:gridCol>
                <a:gridCol w="3184719">
                  <a:extLst>
                    <a:ext uri="{9D8B030D-6E8A-4147-A177-3AD203B41FA5}">
                      <a16:colId xmlns:a16="http://schemas.microsoft.com/office/drawing/2014/main" val="1313405983"/>
                    </a:ext>
                  </a:extLst>
                </a:gridCol>
              </a:tblGrid>
              <a:tr h="426092">
                <a:tc>
                  <a:txBody>
                    <a:bodyPr/>
                    <a:lstStyle/>
                    <a:p>
                      <a:pPr algn="l" fontAlgn="b"/>
                      <a:r>
                        <a:rPr lang="en-US" sz="1200" b="0" i="0" u="none" strike="noStrike">
                          <a:solidFill>
                            <a:srgbClr val="000000"/>
                          </a:solidFill>
                          <a:effectLst/>
                          <a:latin typeface="Calibri" panose="020F0502020204030204" pitchFamily="34" charset="0"/>
                        </a:rPr>
                        <a:t> </a:t>
                      </a:r>
                    </a:p>
                  </a:txBody>
                  <a:tcPr marL="4504" marR="4504" marT="45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400" b="1" i="0" u="none" strike="noStrike">
                          <a:solidFill>
                            <a:srgbClr val="000000"/>
                          </a:solidFill>
                          <a:effectLst/>
                          <a:latin typeface="Calibri" panose="020F0502020204030204" pitchFamily="34" charset="0"/>
                        </a:rPr>
                        <a:t>Vision for Success</a:t>
                      </a:r>
                      <a:br>
                        <a:rPr lang="en-US" sz="1400" b="1" i="0" u="none" strike="noStrike">
                          <a:solidFill>
                            <a:srgbClr val="000000"/>
                          </a:solidFill>
                          <a:effectLst/>
                          <a:latin typeface="Calibri" panose="020F0502020204030204" pitchFamily="34" charset="0"/>
                        </a:rPr>
                      </a:br>
                      <a:r>
                        <a:rPr lang="en-US" sz="1400" b="1" i="0" u="none" strike="noStrike">
                          <a:solidFill>
                            <a:srgbClr val="000000"/>
                          </a:solidFill>
                          <a:effectLst/>
                          <a:latin typeface="Calibri" panose="020F0502020204030204" pitchFamily="34" charset="0"/>
                        </a:rPr>
                        <a:t>(also our ACCJC Goals)</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400" b="1" i="0" u="none" strike="noStrike">
                          <a:solidFill>
                            <a:srgbClr val="000000"/>
                          </a:solidFill>
                          <a:effectLst/>
                          <a:latin typeface="Calibri" panose="020F0502020204030204" pitchFamily="34" charset="0"/>
                        </a:rPr>
                        <a:t>Student Equity &amp; Achievement Program (SEAP)</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1400" b="1" i="0" u="none" strike="noStrike">
                          <a:solidFill>
                            <a:srgbClr val="000000"/>
                          </a:solidFill>
                          <a:effectLst/>
                          <a:latin typeface="Calibri" panose="020F0502020204030204" pitchFamily="34" charset="0"/>
                        </a:rPr>
                        <a:t>Strategic Enrollment Management</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594917969"/>
                  </a:ext>
                </a:extLst>
              </a:tr>
              <a:tr h="597903">
                <a:tc rowSpan="2">
                  <a:txBody>
                    <a:bodyPr/>
                    <a:lstStyle/>
                    <a:p>
                      <a:pPr algn="ctr" fontAlgn="ctr"/>
                      <a:r>
                        <a:rPr lang="en-US" sz="1200" b="1" i="0" u="none" strike="noStrike">
                          <a:solidFill>
                            <a:srgbClr val="000000"/>
                          </a:solidFill>
                          <a:effectLst/>
                          <a:latin typeface="Calibri" panose="020F0502020204030204" pitchFamily="34" charset="0"/>
                        </a:rPr>
                        <a:t>Successful Enrollment</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Increase the number of student who enroll  at Cañada within 1 Year of application</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Create and publicize clear degree and certificate programs that remove barriers to completion in two years.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772311"/>
                  </a:ext>
                </a:extLst>
              </a:tr>
              <a:tr h="597903">
                <a:tc vMerge="1">
                  <a:txBody>
                    <a:bodyPr/>
                    <a:lstStyle/>
                    <a:p>
                      <a:endParaRPr lang="en-US"/>
                    </a:p>
                  </a:txBody>
                  <a:tcPr/>
                </a:tc>
                <a:tc>
                  <a:txBody>
                    <a:bodyPr/>
                    <a:lstStyle/>
                    <a:p>
                      <a:pPr algn="l" fontAlgn="ctr"/>
                      <a:r>
                        <a:rPr lang="en-US" sz="12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Align marketing, messaging and outreach with our programs, schedule, and supportive services and programs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483120"/>
                  </a:ext>
                </a:extLst>
              </a:tr>
              <a:tr h="797204">
                <a:tc rowSpan="2">
                  <a:txBody>
                    <a:bodyPr/>
                    <a:lstStyle/>
                    <a:p>
                      <a:pPr algn="ctr" fontAlgn="ctr"/>
                      <a:r>
                        <a:rPr lang="en-US" sz="1200" b="1" i="0" u="none" strike="noStrike">
                          <a:solidFill>
                            <a:srgbClr val="000000"/>
                          </a:solidFill>
                          <a:effectLst/>
                          <a:latin typeface="Calibri" panose="020F0502020204030204" pitchFamily="34" charset="0"/>
                        </a:rPr>
                        <a:t>Momentum</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Decrease the number of units accumulated by Cañada College students earning associate degrees, from an </a:t>
                      </a:r>
                      <a:r>
                        <a:rPr lang="en-US" sz="1200" b="0" i="0" u="none" strike="noStrike">
                          <a:solidFill>
                            <a:srgbClr val="FF0000"/>
                          </a:solidFill>
                          <a:effectLst/>
                          <a:latin typeface="Calibri" panose="020F0502020204030204" pitchFamily="34" charset="0"/>
                        </a:rPr>
                        <a:t>average of approximately 93 total units to an average of 85 total units </a:t>
                      </a:r>
                      <a:r>
                        <a:rPr lang="en-US" sz="1200" b="0" i="0" u="none" strike="noStrike">
                          <a:solidFill>
                            <a:srgbClr val="000000"/>
                          </a:solidFill>
                          <a:effectLst/>
                          <a:latin typeface="Calibri" panose="020F0502020204030204" pitchFamily="34" charset="0"/>
                        </a:rPr>
                        <a:t>by 2021-22.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Increase the persistence of students enrolled in the fall and returned in the spring to the same college</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Create and manage a course schedule focused on student completion in two years.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695733"/>
                  </a:ext>
                </a:extLst>
              </a:tr>
              <a:tr h="797204">
                <a:tc vMerge="1">
                  <a:txBody>
                    <a:bodyPr/>
                    <a:lstStyle/>
                    <a:p>
                      <a:endParaRPr lang="en-US"/>
                    </a:p>
                  </a:txBody>
                  <a:tcPr/>
                </a:tc>
                <a:tc>
                  <a:txBody>
                    <a:bodyPr/>
                    <a:lstStyle/>
                    <a:p>
                      <a:pPr algn="l" fontAlgn="ctr"/>
                      <a:r>
                        <a:rPr lang="en-US" sz="12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Increase the Number of First Time students at Cañada completing transfer level math and English by end of following term</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Align and sustain pro-active student support services with programs of study to ensure effective and timely student enrollment, retention, persistence and completion.</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4161782"/>
                  </a:ext>
                </a:extLst>
              </a:tr>
              <a:tr h="996506">
                <a:tc rowSpan="2">
                  <a:txBody>
                    <a:bodyPr/>
                    <a:lstStyle/>
                    <a:p>
                      <a:pPr algn="ctr" fontAlgn="ctr"/>
                      <a:r>
                        <a:rPr lang="en-US" sz="1200" b="1" i="0" u="none" strike="noStrike">
                          <a:solidFill>
                            <a:srgbClr val="000000"/>
                          </a:solidFill>
                          <a:effectLst/>
                          <a:latin typeface="Calibri" panose="020F0502020204030204" pitchFamily="34" charset="0"/>
                        </a:rPr>
                        <a:t>Success</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Increase by at least </a:t>
                      </a:r>
                      <a:r>
                        <a:rPr lang="en-US" sz="1200" b="0" i="0" u="none" strike="noStrike">
                          <a:solidFill>
                            <a:srgbClr val="FF0000"/>
                          </a:solidFill>
                          <a:effectLst/>
                          <a:latin typeface="Calibri" panose="020F0502020204030204" pitchFamily="34" charset="0"/>
                        </a:rPr>
                        <a:t>20 percent </a:t>
                      </a:r>
                      <a:r>
                        <a:rPr lang="en-US" sz="1200" b="0" i="0" u="none" strike="noStrike">
                          <a:solidFill>
                            <a:srgbClr val="000000"/>
                          </a:solidFill>
                          <a:effectLst/>
                          <a:latin typeface="Calibri" panose="020F0502020204030204" pitchFamily="34" charset="0"/>
                        </a:rPr>
                        <a:t>the number of Cañada College students who acquire associate degrees, credentials, certificates, or specific job skill sets that prepare them for in-demand jobs by 2021-22 (adjusted for enrollment fluctuations).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Increase the Award Counts (Number of students receiving any type of degree or certificate in a given academic year)</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5700742"/>
                  </a:ext>
                </a:extLst>
              </a:tr>
              <a:tr h="597903">
                <a:tc vMerge="1">
                  <a:txBody>
                    <a:bodyPr/>
                    <a:lstStyle/>
                    <a:p>
                      <a:endParaRPr lang="en-US"/>
                    </a:p>
                  </a:txBody>
                  <a:tcPr/>
                </a:tc>
                <a:tc>
                  <a:txBody>
                    <a:bodyPr/>
                    <a:lstStyle/>
                    <a:p>
                      <a:pPr algn="l" fontAlgn="ctr"/>
                      <a:r>
                        <a:rPr lang="en-US" sz="1200" b="0" i="0" u="none" strike="noStrike">
                          <a:solidFill>
                            <a:srgbClr val="000000"/>
                          </a:solidFill>
                          <a:effectLst/>
                          <a:latin typeface="Calibri" panose="020F0502020204030204" pitchFamily="34" charset="0"/>
                        </a:rPr>
                        <a:t>Increase by </a:t>
                      </a:r>
                      <a:r>
                        <a:rPr lang="en-US" sz="1200" b="0" i="0" u="none" strike="noStrike">
                          <a:solidFill>
                            <a:srgbClr val="FF0000"/>
                          </a:solidFill>
                          <a:effectLst/>
                          <a:latin typeface="Calibri" panose="020F0502020204030204" pitchFamily="34" charset="0"/>
                        </a:rPr>
                        <a:t>35 percent </a:t>
                      </a:r>
                      <a:r>
                        <a:rPr lang="en-US" sz="1200" b="0" i="0" u="none" strike="noStrike">
                          <a:solidFill>
                            <a:srgbClr val="000000"/>
                          </a:solidFill>
                          <a:effectLst/>
                          <a:latin typeface="Calibri" panose="020F0502020204030204" pitchFamily="34" charset="0"/>
                        </a:rPr>
                        <a:t>the number of Cañada College students transferring to a UC or CSU by 2021-22 (adjusted for enrollment fluctuations).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Increase the number of students transferred to a Four-Year Institution</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0426593"/>
                  </a:ext>
                </a:extLst>
              </a:tr>
              <a:tr h="750920">
                <a:tc>
                  <a:txBody>
                    <a:bodyPr/>
                    <a:lstStyle/>
                    <a:p>
                      <a:pPr algn="ctr" fontAlgn="ctr"/>
                      <a:r>
                        <a:rPr lang="en-US" sz="1200" b="1" i="0" u="none" strike="noStrike">
                          <a:solidFill>
                            <a:srgbClr val="000000"/>
                          </a:solidFill>
                          <a:effectLst/>
                          <a:latin typeface="Calibri" panose="020F0502020204030204" pitchFamily="34" charset="0"/>
                        </a:rPr>
                        <a:t>Employment</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Increase the percent of exiting career education students at Cañada College who report being employed in their field of study, from </a:t>
                      </a:r>
                      <a:r>
                        <a:rPr lang="en-US" sz="1200" b="0" i="0" u="none" strike="noStrike">
                          <a:solidFill>
                            <a:srgbClr val="FF0000"/>
                          </a:solidFill>
                          <a:effectLst/>
                          <a:latin typeface="Calibri" panose="020F0502020204030204" pitchFamily="34" charset="0"/>
                        </a:rPr>
                        <a:t>65% to 72% </a:t>
                      </a:r>
                      <a:r>
                        <a:rPr lang="en-US" sz="1200" b="0" i="0" u="none" strike="noStrike">
                          <a:solidFill>
                            <a:srgbClr val="000000"/>
                          </a:solidFill>
                          <a:effectLst/>
                          <a:latin typeface="Calibri" panose="020F0502020204030204" pitchFamily="34" charset="0"/>
                        </a:rPr>
                        <a:t>by 2021-22.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123363"/>
                  </a:ext>
                </a:extLst>
              </a:tr>
              <a:tr h="1122944">
                <a:tc>
                  <a:txBody>
                    <a:bodyPr/>
                    <a:lstStyle/>
                    <a:p>
                      <a:pPr algn="ctr" fontAlgn="ctr"/>
                      <a:r>
                        <a:rPr lang="en-US" sz="1200" b="1" i="0" u="none" strike="noStrike">
                          <a:solidFill>
                            <a:srgbClr val="000000"/>
                          </a:solidFill>
                          <a:effectLst/>
                          <a:latin typeface="Calibri" panose="020F0502020204030204" pitchFamily="34" charset="0"/>
                        </a:rPr>
                        <a:t>Equity</a:t>
                      </a:r>
                    </a:p>
                  </a:txBody>
                  <a:tcPr marL="4504" marR="4504" marT="45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en-US" sz="1200" b="0" i="0" u="none" strike="noStrike">
                          <a:solidFill>
                            <a:srgbClr val="000000"/>
                          </a:solidFill>
                          <a:effectLst/>
                          <a:latin typeface="Calibri" panose="020F0502020204030204" pitchFamily="34" charset="0"/>
                        </a:rPr>
                        <a:t>Reduce equity gaps across all of the above measures through faster improvements among traditionally underrepresented student groups, with </a:t>
                      </a:r>
                      <a:r>
                        <a:rPr lang="en-US" sz="1200" b="0" i="0" u="none" strike="noStrike">
                          <a:solidFill>
                            <a:srgbClr val="FF0000"/>
                          </a:solidFill>
                          <a:effectLst/>
                          <a:latin typeface="Calibri" panose="020F0502020204030204" pitchFamily="34" charset="0"/>
                        </a:rPr>
                        <a:t>the goal of cutting achievement gaps by 40 percent </a:t>
                      </a:r>
                      <a:r>
                        <a:rPr lang="en-US" sz="1200" b="0" i="0" u="none" strike="noStrike">
                          <a:solidFill>
                            <a:srgbClr val="000000"/>
                          </a:solidFill>
                          <a:effectLst/>
                          <a:latin typeface="Calibri" panose="020F0502020204030204" pitchFamily="34" charset="0"/>
                        </a:rPr>
                        <a:t>by 2021-22 and fully closing those achievement gaps for good by 2026-27.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panose="020F0502020204030204" pitchFamily="34" charset="0"/>
                        </a:rPr>
                        <a:t>Close achievement gaps in all of the above metrics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effectLst/>
                          <a:latin typeface="Calibri" panose="020F0502020204030204" pitchFamily="34" charset="0"/>
                        </a:rPr>
                        <a:t> </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839765"/>
                  </a:ext>
                </a:extLst>
              </a:tr>
            </a:tbl>
          </a:graphicData>
        </a:graphic>
      </p:graphicFrame>
    </p:spTree>
    <p:extLst>
      <p:ext uri="{BB962C8B-B14F-4D97-AF65-F5344CB8AC3E}">
        <p14:creationId xmlns:p14="http://schemas.microsoft.com/office/powerpoint/2010/main" val="3710253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41070"/>
            <a:ext cx="10515600" cy="1325563"/>
          </a:xfrm>
        </p:spPr>
        <p:txBody>
          <a:bodyPr/>
          <a:lstStyle/>
          <a:p>
            <a:r>
              <a:rPr lang="en-US" dirty="0" smtClean="0"/>
              <a:t>Break Out Discussions:  Goal Statements</a:t>
            </a:r>
            <a:endParaRPr lang="en-US" dirty="0"/>
          </a:p>
        </p:txBody>
      </p:sp>
    </p:spTree>
    <p:extLst>
      <p:ext uri="{BB962C8B-B14F-4D97-AF65-F5344CB8AC3E}">
        <p14:creationId xmlns:p14="http://schemas.microsoft.com/office/powerpoint/2010/main" val="252373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08788092"/>
              </p:ext>
            </p:extLst>
          </p:nvPr>
        </p:nvGraphicFramePr>
        <p:xfrm>
          <a:off x="945931" y="1481960"/>
          <a:ext cx="10026868" cy="4535749"/>
        </p:xfrm>
        <a:graphic>
          <a:graphicData uri="http://schemas.openxmlformats.org/drawingml/2006/table">
            <a:tbl>
              <a:tblPr firstCol="1" bandRow="1">
                <a:tableStyleId>{E8B1032C-EA38-4F05-BA0D-38AFFFC7BED3}</a:tableStyleId>
              </a:tblPr>
              <a:tblGrid>
                <a:gridCol w="10026868">
                  <a:extLst>
                    <a:ext uri="{9D8B030D-6E8A-4147-A177-3AD203B41FA5}">
                      <a16:colId xmlns:a16="http://schemas.microsoft.com/office/drawing/2014/main" val="3421060587"/>
                    </a:ext>
                  </a:extLst>
                </a:gridCol>
              </a:tblGrid>
              <a:tr h="1070467">
                <a:tc>
                  <a:txBody>
                    <a:bodyPr/>
                    <a:lstStyle/>
                    <a:p>
                      <a:pPr marL="0" marR="0" algn="l">
                        <a:spcBef>
                          <a:spcPts val="0"/>
                        </a:spcBef>
                        <a:spcAft>
                          <a:spcPts val="0"/>
                        </a:spcAft>
                      </a:pPr>
                      <a:r>
                        <a:rPr lang="en-US" sz="1800" dirty="0">
                          <a:effectLst/>
                        </a:rPr>
                        <a:t> </a:t>
                      </a:r>
                    </a:p>
                    <a:p>
                      <a:pPr marL="0" marR="0" algn="l">
                        <a:spcBef>
                          <a:spcPts val="0"/>
                        </a:spcBef>
                        <a:spcAft>
                          <a:spcPts val="0"/>
                        </a:spcAft>
                      </a:pPr>
                      <a:r>
                        <a:rPr lang="en-US" sz="1800" dirty="0">
                          <a:effectLst/>
                        </a:rPr>
                        <a:t>SCUP Review:  Goals and Strategies</a:t>
                      </a:r>
                    </a:p>
                    <a:p>
                      <a:pPr marL="0" marR="0" algn="l">
                        <a:spcBef>
                          <a:spcPts val="0"/>
                        </a:spcBef>
                        <a:spcAft>
                          <a:spcPts val="0"/>
                        </a:spcAft>
                      </a:pPr>
                      <a:r>
                        <a:rPr lang="en-US" sz="1800" dirty="0">
                          <a:effectLst/>
                        </a:rPr>
                        <a:t> </a:t>
                      </a:r>
                      <a:r>
                        <a:rPr lang="en-US" sz="1800" b="0" dirty="0" smtClean="0">
                          <a:effectLst/>
                        </a:rPr>
                        <a:t>Refreshing </a:t>
                      </a:r>
                      <a:r>
                        <a:rPr lang="en-US" sz="1800" b="0" dirty="0">
                          <a:effectLst/>
                        </a:rPr>
                        <a:t>our understanding of what makes a good goal statement and strategic initiative statement</a:t>
                      </a:r>
                    </a:p>
                    <a:p>
                      <a:pPr marL="0" marR="0" algn="l">
                        <a:spcBef>
                          <a:spcPts val="0"/>
                        </a:spcBef>
                        <a:spcAft>
                          <a:spcPts val="0"/>
                        </a:spcAft>
                      </a:pPr>
                      <a:r>
                        <a:rPr lang="en-US" sz="1800" dirty="0">
                          <a:effectLst/>
                        </a:rPr>
                        <a:t> </a:t>
                      </a:r>
                      <a:endParaRPr lang="en-US" sz="180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368383693"/>
                  </a:ext>
                </a:extLst>
              </a:tr>
              <a:tr h="681206">
                <a:tc>
                  <a:txBody>
                    <a:bodyPr/>
                    <a:lstStyle/>
                    <a:p>
                      <a:pPr marL="0" marR="0" algn="l">
                        <a:spcBef>
                          <a:spcPts val="0"/>
                        </a:spcBef>
                        <a:spcAft>
                          <a:spcPts val="0"/>
                        </a:spcAft>
                      </a:pPr>
                      <a:r>
                        <a:rPr lang="en-US" sz="1800" dirty="0">
                          <a:effectLst/>
                        </a:rPr>
                        <a:t>Brief Overview of District Goals and Strategies</a:t>
                      </a:r>
                    </a:p>
                    <a:p>
                      <a:pPr marL="0" marR="0" algn="l">
                        <a:spcBef>
                          <a:spcPts val="0"/>
                        </a:spcBef>
                        <a:spcAft>
                          <a:spcPts val="0"/>
                        </a:spcAft>
                      </a:pPr>
                      <a:r>
                        <a:rPr lang="en-US" sz="1800" dirty="0">
                          <a:effectLst/>
                        </a:rPr>
                        <a:t> </a:t>
                      </a:r>
                      <a:r>
                        <a:rPr lang="en-US" sz="1800" b="0" dirty="0" smtClean="0">
                          <a:effectLst/>
                        </a:rPr>
                        <a:t>Our EMP </a:t>
                      </a:r>
                      <a:r>
                        <a:rPr lang="en-US" sz="1800" b="0" dirty="0">
                          <a:effectLst/>
                        </a:rPr>
                        <a:t>should align</a:t>
                      </a:r>
                      <a:endParaRPr lang="en-US" sz="1800" b="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3306517285"/>
                  </a:ext>
                </a:extLst>
              </a:tr>
              <a:tr h="713645">
                <a:tc>
                  <a:txBody>
                    <a:bodyPr/>
                    <a:lstStyle/>
                    <a:p>
                      <a:pPr marL="0" marR="0" algn="l">
                        <a:spcBef>
                          <a:spcPts val="0"/>
                        </a:spcBef>
                        <a:spcAft>
                          <a:spcPts val="0"/>
                        </a:spcAft>
                      </a:pPr>
                      <a:r>
                        <a:rPr lang="en-US" sz="1800" dirty="0">
                          <a:effectLst/>
                        </a:rPr>
                        <a:t>Evaluation of our 2017-22 EMP</a:t>
                      </a:r>
                    </a:p>
                    <a:p>
                      <a:pPr marL="0" marR="0" algn="l">
                        <a:spcBef>
                          <a:spcPts val="0"/>
                        </a:spcBef>
                        <a:spcAft>
                          <a:spcPts val="0"/>
                        </a:spcAft>
                      </a:pPr>
                      <a:r>
                        <a:rPr lang="en-US" sz="1800" b="0" dirty="0" smtClean="0">
                          <a:effectLst/>
                        </a:rPr>
                        <a:t>Revisit </a:t>
                      </a:r>
                      <a:r>
                        <a:rPr lang="en-US" sz="1800" b="0" dirty="0">
                          <a:effectLst/>
                        </a:rPr>
                        <a:t>what we thought should be “carried forward” from last time</a:t>
                      </a:r>
                      <a:endParaRPr lang="en-US" sz="1800" b="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3896074682"/>
                  </a:ext>
                </a:extLst>
              </a:tr>
              <a:tr h="681206">
                <a:tc>
                  <a:txBody>
                    <a:bodyPr/>
                    <a:lstStyle/>
                    <a:p>
                      <a:pPr marL="0" marR="0" algn="l">
                        <a:spcBef>
                          <a:spcPts val="0"/>
                        </a:spcBef>
                        <a:spcAft>
                          <a:spcPts val="0"/>
                        </a:spcAft>
                      </a:pPr>
                      <a:r>
                        <a:rPr lang="en-US" sz="1800" dirty="0">
                          <a:effectLst/>
                        </a:rPr>
                        <a:t>Drafting Goal Statements</a:t>
                      </a:r>
                      <a:endParaRPr lang="en-US" sz="180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1237857370"/>
                  </a:ext>
                </a:extLst>
              </a:tr>
              <a:tr h="681206">
                <a:tc>
                  <a:txBody>
                    <a:bodyPr/>
                    <a:lstStyle/>
                    <a:p>
                      <a:pPr marL="0" marR="0" algn="l">
                        <a:spcBef>
                          <a:spcPts val="0"/>
                        </a:spcBef>
                        <a:spcAft>
                          <a:spcPts val="0"/>
                        </a:spcAft>
                      </a:pPr>
                      <a:r>
                        <a:rPr lang="en-US" sz="1800" dirty="0">
                          <a:effectLst/>
                        </a:rPr>
                        <a:t>Report Out on Goal Statements</a:t>
                      </a:r>
                    </a:p>
                    <a:p>
                      <a:pPr marL="0" marR="0" algn="l">
                        <a:spcBef>
                          <a:spcPts val="0"/>
                        </a:spcBef>
                        <a:spcAft>
                          <a:spcPts val="0"/>
                        </a:spcAft>
                      </a:pPr>
                      <a:r>
                        <a:rPr lang="en-US" sz="1800" dirty="0">
                          <a:effectLst/>
                        </a:rPr>
                        <a:t> </a:t>
                      </a:r>
                      <a:r>
                        <a:rPr lang="en-US" sz="1800" b="0" dirty="0" smtClean="0">
                          <a:effectLst/>
                        </a:rPr>
                        <a:t>Consider </a:t>
                      </a:r>
                      <a:r>
                        <a:rPr lang="en-US" sz="1800" b="0" dirty="0">
                          <a:effectLst/>
                        </a:rPr>
                        <a:t>Longer List of Strategies</a:t>
                      </a:r>
                      <a:endParaRPr lang="en-US" sz="1800" b="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2671398243"/>
                  </a:ext>
                </a:extLst>
              </a:tr>
              <a:tr h="681206">
                <a:tc>
                  <a:txBody>
                    <a:bodyPr/>
                    <a:lstStyle/>
                    <a:p>
                      <a:pPr marL="0" marR="0" algn="l">
                        <a:spcBef>
                          <a:spcPts val="0"/>
                        </a:spcBef>
                        <a:spcAft>
                          <a:spcPts val="0"/>
                        </a:spcAft>
                      </a:pPr>
                      <a:r>
                        <a:rPr lang="en-US" sz="1800" dirty="0">
                          <a:effectLst/>
                        </a:rPr>
                        <a:t>Prepping for the March 11 Retreat</a:t>
                      </a:r>
                      <a:endParaRPr lang="en-US" sz="1800" dirty="0">
                        <a:effectLst/>
                        <a:latin typeface="Garamond" panose="02020404030301010803" pitchFamily="18" charset="0"/>
                        <a:ea typeface="Garamond" panose="02020404030301010803" pitchFamily="18" charset="0"/>
                        <a:cs typeface="Garamond" panose="02020404030301010803" pitchFamily="18" charset="0"/>
                      </a:endParaRPr>
                    </a:p>
                  </a:txBody>
                  <a:tcPr marL="68580" marR="68580" marT="0" marB="0" anchor="ctr"/>
                </a:tc>
                <a:extLst>
                  <a:ext uri="{0D108BD9-81ED-4DB2-BD59-A6C34878D82A}">
                    <a16:rowId xmlns:a16="http://schemas.microsoft.com/office/drawing/2014/main" val="89152478"/>
                  </a:ext>
                </a:extLst>
              </a:tr>
            </a:tbl>
          </a:graphicData>
        </a:graphic>
      </p:graphicFrame>
    </p:spTree>
    <p:extLst>
      <p:ext uri="{BB962C8B-B14F-4D97-AF65-F5344CB8AC3E}">
        <p14:creationId xmlns:p14="http://schemas.microsoft.com/office/powerpoint/2010/main" val="2987200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Out:  Goal Statements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9573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and Prep for EMP Retreat</a:t>
            </a:r>
            <a:endParaRPr lang="en-US" dirty="0"/>
          </a:p>
        </p:txBody>
      </p:sp>
      <p:sp>
        <p:nvSpPr>
          <p:cNvPr id="3" name="Content Placeholder 2"/>
          <p:cNvSpPr>
            <a:spLocks noGrp="1"/>
          </p:cNvSpPr>
          <p:nvPr>
            <p:ph idx="1"/>
          </p:nvPr>
        </p:nvSpPr>
        <p:spPr/>
        <p:txBody>
          <a:bodyPr/>
          <a:lstStyle/>
          <a:p>
            <a:r>
              <a:rPr lang="en-US" dirty="0" smtClean="0"/>
              <a:t>Moving from goals to strategies</a:t>
            </a:r>
          </a:p>
          <a:p>
            <a:r>
              <a:rPr lang="en-US" dirty="0" smtClean="0"/>
              <a:t>Review of existing strategies</a:t>
            </a:r>
          </a:p>
          <a:p>
            <a:r>
              <a:rPr lang="en-US" dirty="0" smtClean="0"/>
              <a:t>Retreat format and desired outcomes</a:t>
            </a:r>
            <a:endParaRPr lang="en-US" dirty="0"/>
          </a:p>
        </p:txBody>
      </p:sp>
    </p:spTree>
    <p:extLst>
      <p:ext uri="{BB962C8B-B14F-4D97-AF65-F5344CB8AC3E}">
        <p14:creationId xmlns:p14="http://schemas.microsoft.com/office/powerpoint/2010/main" val="110010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Slides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722116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05968027"/>
              </p:ext>
            </p:extLst>
          </p:nvPr>
        </p:nvGraphicFramePr>
        <p:xfrm>
          <a:off x="0" y="2"/>
          <a:ext cx="12192000" cy="7312752"/>
        </p:xfrm>
        <a:graphic>
          <a:graphicData uri="http://schemas.openxmlformats.org/drawingml/2006/table">
            <a:tbl>
              <a:tblPr/>
              <a:tblGrid>
                <a:gridCol w="1212194">
                  <a:extLst>
                    <a:ext uri="{9D8B030D-6E8A-4147-A177-3AD203B41FA5}">
                      <a16:colId xmlns:a16="http://schemas.microsoft.com/office/drawing/2014/main" val="2901272808"/>
                    </a:ext>
                  </a:extLst>
                </a:gridCol>
                <a:gridCol w="1233213">
                  <a:extLst>
                    <a:ext uri="{9D8B030D-6E8A-4147-A177-3AD203B41FA5}">
                      <a16:colId xmlns:a16="http://schemas.microsoft.com/office/drawing/2014/main" val="1568029867"/>
                    </a:ext>
                  </a:extLst>
                </a:gridCol>
                <a:gridCol w="427421">
                  <a:extLst>
                    <a:ext uri="{9D8B030D-6E8A-4147-A177-3AD203B41FA5}">
                      <a16:colId xmlns:a16="http://schemas.microsoft.com/office/drawing/2014/main" val="2066387419"/>
                    </a:ext>
                  </a:extLst>
                </a:gridCol>
                <a:gridCol w="455448">
                  <a:extLst>
                    <a:ext uri="{9D8B030D-6E8A-4147-A177-3AD203B41FA5}">
                      <a16:colId xmlns:a16="http://schemas.microsoft.com/office/drawing/2014/main" val="535432520"/>
                    </a:ext>
                  </a:extLst>
                </a:gridCol>
                <a:gridCol w="392385">
                  <a:extLst>
                    <a:ext uri="{9D8B030D-6E8A-4147-A177-3AD203B41FA5}">
                      <a16:colId xmlns:a16="http://schemas.microsoft.com/office/drawing/2014/main" val="482573652"/>
                    </a:ext>
                  </a:extLst>
                </a:gridCol>
                <a:gridCol w="392385">
                  <a:extLst>
                    <a:ext uri="{9D8B030D-6E8A-4147-A177-3AD203B41FA5}">
                      <a16:colId xmlns:a16="http://schemas.microsoft.com/office/drawing/2014/main" val="1924720825"/>
                    </a:ext>
                  </a:extLst>
                </a:gridCol>
                <a:gridCol w="476470">
                  <a:extLst>
                    <a:ext uri="{9D8B030D-6E8A-4147-A177-3AD203B41FA5}">
                      <a16:colId xmlns:a16="http://schemas.microsoft.com/office/drawing/2014/main" val="4175106153"/>
                    </a:ext>
                  </a:extLst>
                </a:gridCol>
                <a:gridCol w="364358">
                  <a:extLst>
                    <a:ext uri="{9D8B030D-6E8A-4147-A177-3AD203B41FA5}">
                      <a16:colId xmlns:a16="http://schemas.microsoft.com/office/drawing/2014/main" val="924628782"/>
                    </a:ext>
                  </a:extLst>
                </a:gridCol>
                <a:gridCol w="511504">
                  <a:extLst>
                    <a:ext uri="{9D8B030D-6E8A-4147-A177-3AD203B41FA5}">
                      <a16:colId xmlns:a16="http://schemas.microsoft.com/office/drawing/2014/main" val="3970599862"/>
                    </a:ext>
                  </a:extLst>
                </a:gridCol>
                <a:gridCol w="1667642">
                  <a:extLst>
                    <a:ext uri="{9D8B030D-6E8A-4147-A177-3AD203B41FA5}">
                      <a16:colId xmlns:a16="http://schemas.microsoft.com/office/drawing/2014/main" val="2160690853"/>
                    </a:ext>
                  </a:extLst>
                </a:gridCol>
                <a:gridCol w="1555530">
                  <a:extLst>
                    <a:ext uri="{9D8B030D-6E8A-4147-A177-3AD203B41FA5}">
                      <a16:colId xmlns:a16="http://schemas.microsoft.com/office/drawing/2014/main" val="1157784469"/>
                    </a:ext>
                  </a:extLst>
                </a:gridCol>
                <a:gridCol w="1723698">
                  <a:extLst>
                    <a:ext uri="{9D8B030D-6E8A-4147-A177-3AD203B41FA5}">
                      <a16:colId xmlns:a16="http://schemas.microsoft.com/office/drawing/2014/main" val="2227299454"/>
                    </a:ext>
                  </a:extLst>
                </a:gridCol>
                <a:gridCol w="1779752">
                  <a:extLst>
                    <a:ext uri="{9D8B030D-6E8A-4147-A177-3AD203B41FA5}">
                      <a16:colId xmlns:a16="http://schemas.microsoft.com/office/drawing/2014/main" val="2539611789"/>
                    </a:ext>
                  </a:extLst>
                </a:gridCol>
              </a:tblGrid>
              <a:tr h="327258">
                <a:tc>
                  <a:txBody>
                    <a:bodyPr/>
                    <a:lstStyle/>
                    <a:p>
                      <a:pPr algn="ctr" fontAlgn="ctr"/>
                      <a:r>
                        <a:rPr lang="en-US" sz="700" b="1" i="0" u="none" strike="noStrike">
                          <a:solidFill>
                            <a:srgbClr val="FFFFFF"/>
                          </a:solidFill>
                          <a:effectLst/>
                          <a:latin typeface="Calibri" panose="020F0502020204030204" pitchFamily="34" charset="0"/>
                        </a:rPr>
                        <a:t>SEAP Metric</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SEAP Definition</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Baseline 2017-18</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2018-19</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2019-20</a:t>
                      </a:r>
                    </a:p>
                  </a:txBody>
                  <a:tcPr marL="2142" marR="2142" marT="2142" marB="0" anchor="ctr">
                    <a:lnL>
                      <a:noFill/>
                    </a:lnL>
                    <a:lnR>
                      <a:noFill/>
                    </a:lnR>
                    <a:lnT>
                      <a:noFill/>
                    </a:lnT>
                    <a:lnB>
                      <a:noFill/>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2020-21</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SEAP Goal </a:t>
                      </a:r>
                      <a:br>
                        <a:rPr lang="en-US" sz="700" b="1" i="0" u="none" strike="noStrike">
                          <a:solidFill>
                            <a:srgbClr val="FFFFFF"/>
                          </a:solidFill>
                          <a:effectLst/>
                          <a:latin typeface="Calibri" panose="020F0502020204030204" pitchFamily="34" charset="0"/>
                        </a:rPr>
                      </a:br>
                      <a:r>
                        <a:rPr lang="en-US" sz="700" b="1" i="0" u="none" strike="noStrike">
                          <a:solidFill>
                            <a:srgbClr val="FFFFFF"/>
                          </a:solidFill>
                          <a:effectLst/>
                          <a:latin typeface="Calibri" panose="020F0502020204030204" pitchFamily="34" charset="0"/>
                        </a:rPr>
                        <a:t>2021-22</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GOAL % Increase</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 Change Since the Baseline</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Disproportionately Impacted Student Groups in 2017-18</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Disproportionately Impacted Student Groups in 2018-19*</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Disproportionately Impacted Student </a:t>
                      </a:r>
                      <a:br>
                        <a:rPr lang="en-US" sz="700" b="1" i="0" u="none" strike="noStrike">
                          <a:solidFill>
                            <a:srgbClr val="FFFFFF"/>
                          </a:solidFill>
                          <a:effectLst/>
                          <a:latin typeface="Calibri" panose="020F0502020204030204" pitchFamily="34" charset="0"/>
                        </a:rPr>
                      </a:br>
                      <a:r>
                        <a:rPr lang="en-US" sz="700" b="1" i="0" u="none" strike="noStrike">
                          <a:solidFill>
                            <a:srgbClr val="FFFFFF"/>
                          </a:solidFill>
                          <a:effectLst/>
                          <a:latin typeface="Calibri" panose="020F0502020204030204" pitchFamily="34" charset="0"/>
                        </a:rPr>
                        <a:t>Groups in 2019-20</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700" b="1" i="0" u="none" strike="noStrike">
                          <a:solidFill>
                            <a:srgbClr val="FFFFFF"/>
                          </a:solidFill>
                          <a:effectLst/>
                          <a:latin typeface="Calibri" panose="020F0502020204030204" pitchFamily="34" charset="0"/>
                        </a:rPr>
                        <a:t>Disproportionately Impacted Student </a:t>
                      </a:r>
                      <a:br>
                        <a:rPr lang="en-US" sz="700" b="1" i="0" u="none" strike="noStrike">
                          <a:solidFill>
                            <a:srgbClr val="FFFFFF"/>
                          </a:solidFill>
                          <a:effectLst/>
                          <a:latin typeface="Calibri" panose="020F0502020204030204" pitchFamily="34" charset="0"/>
                        </a:rPr>
                      </a:br>
                      <a:r>
                        <a:rPr lang="en-US" sz="700" b="1" i="0" u="none" strike="noStrike">
                          <a:solidFill>
                            <a:srgbClr val="FFFFFF"/>
                          </a:solidFill>
                          <a:effectLst/>
                          <a:latin typeface="Calibri" panose="020F0502020204030204" pitchFamily="34" charset="0"/>
                        </a:rPr>
                        <a:t>Groups in 2020-21</a:t>
                      </a:r>
                    </a:p>
                  </a:txBody>
                  <a:tcPr marL="2142" marR="2142" marT="2142" marB="0" anchor="ctr">
                    <a:lnL>
                      <a:noFill/>
                    </a:lnL>
                    <a:lnR>
                      <a:noFill/>
                    </a:lnR>
                    <a:lnT>
                      <a:noFill/>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1045249664"/>
                  </a:ext>
                </a:extLst>
              </a:tr>
              <a:tr h="2203083">
                <a:tc>
                  <a:txBody>
                    <a:bodyPr/>
                    <a:lstStyle/>
                    <a:p>
                      <a:pPr algn="l" fontAlgn="ctr"/>
                      <a:r>
                        <a:rPr lang="en-US" sz="800" b="1" i="1" u="none" strike="noStrike">
                          <a:solidFill>
                            <a:srgbClr val="000000"/>
                          </a:solidFill>
                          <a:effectLst/>
                          <a:latin typeface="Calibri" panose="020F0502020204030204" pitchFamily="34" charset="0"/>
                        </a:rPr>
                        <a:t>Access: Successful Enrollment**</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700" b="0" i="1" u="none" strike="noStrike">
                          <a:solidFill>
                            <a:srgbClr val="000000"/>
                          </a:solidFill>
                          <a:effectLst/>
                          <a:latin typeface="Calibri" panose="020F0502020204030204" pitchFamily="34" charset="0"/>
                        </a:rPr>
                        <a:t>Enrolled at Cañada Within 1 Year of application</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1,572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1,479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1,470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1,152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1,700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8%</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FF0000"/>
                          </a:solidFill>
                          <a:effectLst/>
                          <a:latin typeface="Calibri" panose="020F0502020204030204" pitchFamily="34" charset="0"/>
                        </a:rPr>
                        <a:t>-27%</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Due to compromised CCCApply data, this is not available</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Due to compromised CCCApply data, this is not available</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Data is still compromised.</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Unreported gender</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American Indian/Alaskan Native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Uneported Race/Ethnicity Male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Unknown Race/Ethnicity &amp; Gender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White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20-24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25-29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30-34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35-30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Homeless Youth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LGBTQ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Data is still compromised.</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Unreported Gender</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American Indian/Alaskan Native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White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Unknown Race ethnicity</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Female Unknown Race Ethnicity</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American Indian/Alaskan Native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Asian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White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Unknown Race ethnicity</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Unknown Gender White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Unknown Gender Unknown Race Ethnicity</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Improve Basic Skills</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Undecided</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First Time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20-24</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25-29</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Homeless Youth</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Unreported First Generation Status</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557663"/>
                  </a:ext>
                </a:extLst>
              </a:tr>
              <a:tr h="2529666">
                <a:tc>
                  <a:txBody>
                    <a:bodyPr/>
                    <a:lstStyle/>
                    <a:p>
                      <a:pPr algn="l" fontAlgn="ctr"/>
                      <a:r>
                        <a:rPr lang="en-US" sz="800" b="1" i="1" u="none" strike="noStrike">
                          <a:solidFill>
                            <a:srgbClr val="000000"/>
                          </a:solidFill>
                          <a:effectLst/>
                          <a:latin typeface="Calibri" panose="020F0502020204030204" pitchFamily="34" charset="0"/>
                        </a:rPr>
                        <a:t>Persistence: Fall to Spring</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700" b="0" i="1" u="none" strike="noStrike">
                          <a:solidFill>
                            <a:srgbClr val="000000"/>
                          </a:solidFill>
                          <a:effectLst/>
                          <a:latin typeface="Calibri" panose="020F0502020204030204" pitchFamily="34" charset="0"/>
                        </a:rPr>
                        <a:t>Persistence of students enrolled in the fall and returned in the spring to the same college (excludes high school students)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3,406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3,244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3,101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   2,885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3,800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12%</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FF0000"/>
                          </a:solidFill>
                          <a:effectLst/>
                          <a:latin typeface="Calibri" panose="020F0502020204030204" pitchFamily="34" charset="0"/>
                        </a:rPr>
                        <a:t>-15%</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persistence rate: 57.1%</a:t>
                      </a:r>
                      <a:br>
                        <a:rPr lang="en-US" sz="700" b="1"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  </a:t>
                      </a:r>
                      <a:r>
                        <a:rPr lang="en-US" sz="700" b="1" i="0" u="none" strike="noStrike">
                          <a:solidFill>
                            <a:srgbClr val="000000"/>
                          </a:solidFill>
                          <a:effectLst/>
                          <a:latin typeface="Calibri" panose="020F0502020204030204" pitchFamily="34" charset="0"/>
                        </a:rPr>
                        <a:t> </a:t>
                      </a:r>
                      <a:br>
                        <a:rPr lang="en-US" sz="700" b="1"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White Non-Hispanic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Filipina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Female</a:t>
                      </a:r>
                      <a:r>
                        <a:rPr lang="en-US" sz="700" b="0" i="0" u="none" strike="sngStrike">
                          <a:solidFill>
                            <a:srgbClr val="000000"/>
                          </a:solidFill>
                          <a:effectLst/>
                          <a:latin typeface="Calibri" panose="020F0502020204030204" pitchFamily="34" charset="0"/>
                        </a:rPr>
                        <a:t> </a:t>
                      </a:r>
                      <a:r>
                        <a:rPr lang="en-US" sz="700" b="0" i="0" u="none" strike="noStrike">
                          <a:solidFill>
                            <a:srgbClr val="000000"/>
                          </a:solidFill>
                          <a:effectLst/>
                          <a:latin typeface="Calibri" panose="020F0502020204030204" pitchFamily="34" charset="0"/>
                        </a:rPr>
                        <a:t>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White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25-29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persistence rate: 57.1% </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Multiraces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Filipina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MultiRace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25-29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Veterans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persistence rate: 55.3% </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Black Non-Hispanic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Multiraces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Filipina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Female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Black or Af Am Female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MultiRace Male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Ages 25-29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Foster Youth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 LGBTQ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College-wide persistence rate: 52.8%</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Asian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Black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Filipino</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Female Asian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Female Black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Female Filipino</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Black Non-Hispanic</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Male Filipino</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4 year students taking courses</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Job skill/New career</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HS diploma</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Career plans</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Basic Skills</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Maintain certificate/License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Update job skills</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Undecided</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Associate's degree holder</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Bachelor's degree holder</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Non-Low Income</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Non-International</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Disabled</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25-29</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Not First Gen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Veteran</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Non-LGBTQ</a:t>
                      </a:r>
                    </a:p>
                  </a:txBody>
                  <a:tcPr marL="2142" marR="2142" marT="21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3681108"/>
                  </a:ext>
                </a:extLst>
              </a:tr>
              <a:tr h="249660">
                <a:tc>
                  <a:txBody>
                    <a:bodyPr/>
                    <a:lstStyle/>
                    <a:p>
                      <a:pPr algn="l" fontAlgn="ctr"/>
                      <a:r>
                        <a:rPr lang="en-US" sz="800" b="1" i="1" u="none" strike="noStrike">
                          <a:solidFill>
                            <a:srgbClr val="000000"/>
                          </a:solidFill>
                          <a:effectLst/>
                          <a:latin typeface="Calibri" panose="020F0502020204030204" pitchFamily="34" charset="0"/>
                        </a:rPr>
                        <a:t>Transfer to a four-year institution**</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700" b="0" i="1" u="none" strike="noStrike">
                          <a:solidFill>
                            <a:srgbClr val="000000"/>
                          </a:solidFill>
                          <a:effectLst/>
                          <a:latin typeface="Calibri" panose="020F0502020204030204" pitchFamily="34" charset="0"/>
                        </a:rPr>
                        <a:t>Number of students transferred to a Four-Year Institution</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341</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474</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NA</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800" b="1" i="0" u="none" strike="noStrike">
                          <a:solidFill>
                            <a:srgbClr val="000000"/>
                          </a:solidFill>
                          <a:effectLst/>
                          <a:latin typeface="Calibri" panose="020F0502020204030204" pitchFamily="34" charset="0"/>
                        </a:rPr>
                        <a:t>443</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30%</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 </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t"/>
                      <a:r>
                        <a:rPr lang="en-US" sz="700" b="0" i="0" u="none" strike="noStrike">
                          <a:solidFill>
                            <a:srgbClr val="000000"/>
                          </a:solidFill>
                          <a:effectLst/>
                          <a:latin typeface="Calibri" panose="020F0502020204030204" pitchFamily="34" charset="0"/>
                        </a:rPr>
                        <a:t>NA</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None</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NA</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2142" marR="2142" marT="21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179461"/>
                  </a:ext>
                </a:extLst>
              </a:tr>
              <a:tr h="418351">
                <a:tc>
                  <a:txBody>
                    <a:bodyPr/>
                    <a:lstStyle/>
                    <a:p>
                      <a:pPr algn="l" fontAlgn="ctr"/>
                      <a:r>
                        <a:rPr lang="en-US" sz="800" b="1" i="1" u="none" strike="noStrike">
                          <a:solidFill>
                            <a:srgbClr val="000000"/>
                          </a:solidFill>
                          <a:effectLst/>
                          <a:latin typeface="Calibri" panose="020F0502020204030204" pitchFamily="34" charset="0"/>
                        </a:rPr>
                        <a:t>Completion of transfer level math and English</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700" b="0" i="1" u="none" strike="noStrike">
                          <a:solidFill>
                            <a:srgbClr val="000000"/>
                          </a:solidFill>
                          <a:effectLst/>
                          <a:latin typeface="Calibri" panose="020F0502020204030204" pitchFamily="34" charset="0"/>
                        </a:rPr>
                        <a:t>First Time students at Cañada completing transfer level math and English by end of following term</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161</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204</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208</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162</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200</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38%</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1%</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progression rate: 19%</a:t>
                      </a:r>
                      <a:br>
                        <a:rPr lang="en-US" sz="700" b="1"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(20-24)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(30-34) </a:t>
                      </a:r>
                      <a:r>
                        <a:rPr lang="en-US" sz="700" b="1" i="0" u="none" strike="noStrike">
                          <a:solidFill>
                            <a:srgbClr val="000000"/>
                          </a:solidFill>
                          <a:effectLst/>
                          <a:latin typeface="Calibri" panose="020F0502020204030204" pitchFamily="34" charset="0"/>
                        </a:rPr>
                        <a:t/>
                      </a:r>
                      <a:br>
                        <a:rPr lang="en-US" sz="700" b="1"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(40-54)</a:t>
                      </a:r>
                      <a:endParaRPr lang="en-US" sz="700" b="1" i="0" u="none" strike="noStrike">
                        <a:solidFill>
                          <a:srgbClr val="000000"/>
                        </a:solidFill>
                        <a:effectLst/>
                        <a:latin typeface="Calibri" panose="020F0502020204030204" pitchFamily="34" charset="0"/>
                      </a:endParaRP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progression rate: 22%</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None</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progression rate: 20%</a:t>
                      </a:r>
                      <a:r>
                        <a:rPr lang="en-US" sz="700" b="0" i="0" u="none" strike="noStrike">
                          <a:solidFill>
                            <a:srgbClr val="000000"/>
                          </a:solidFill>
                          <a:effectLst/>
                          <a:latin typeface="Calibri" panose="020F0502020204030204" pitchFamily="34" charset="0"/>
                        </a:rPr>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None</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1" i="0" u="none" strike="noStrike">
                          <a:solidFill>
                            <a:srgbClr val="000000"/>
                          </a:solidFill>
                          <a:effectLst/>
                          <a:latin typeface="Calibri" panose="020F0502020204030204" pitchFamily="34" charset="0"/>
                        </a:rPr>
                        <a:t>College-wide progression rate: 23%</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826607"/>
                  </a:ext>
                </a:extLst>
              </a:tr>
              <a:tr h="627524">
                <a:tc>
                  <a:txBody>
                    <a:bodyPr/>
                    <a:lstStyle/>
                    <a:p>
                      <a:pPr algn="l" fontAlgn="ctr"/>
                      <a:r>
                        <a:rPr lang="en-US" sz="800" b="1" i="1" u="none" strike="noStrike">
                          <a:solidFill>
                            <a:srgbClr val="000000"/>
                          </a:solidFill>
                          <a:effectLst/>
                          <a:latin typeface="Calibri" panose="020F0502020204030204" pitchFamily="34" charset="0"/>
                        </a:rPr>
                        <a:t>Earned credit certificate over 18 units, associate degree, CCC bachelor’s degree</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700" b="0" i="1" u="none" strike="noStrike">
                          <a:solidFill>
                            <a:srgbClr val="000000"/>
                          </a:solidFill>
                          <a:effectLst/>
                          <a:latin typeface="Calibri" panose="020F0502020204030204" pitchFamily="34" charset="0"/>
                        </a:rPr>
                        <a:t>Award Counts (Number of students receiving any type of degree or certificate in a given academic year)</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563</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528</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513</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498</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000000"/>
                          </a:solidFill>
                          <a:effectLst/>
                          <a:latin typeface="Calibri" panose="020F0502020204030204" pitchFamily="34" charset="0"/>
                        </a:rPr>
                        <a:t>672</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19%</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1" i="0" u="none" strike="noStrike">
                          <a:solidFill>
                            <a:srgbClr val="FF0000"/>
                          </a:solidFill>
                          <a:effectLst/>
                          <a:latin typeface="Calibri" panose="020F0502020204030204" pitchFamily="34" charset="0"/>
                        </a:rPr>
                        <a:t>-12%</a:t>
                      </a:r>
                    </a:p>
                  </a:txBody>
                  <a:tcPr marL="2142" marR="2142" marT="21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Unknown race/ethnicity (AD-T)</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Unknown race/ethnicity (any degree or certicificate)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Low Income (AD-T)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Low Income (any degree or certicificate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Students under the age of 20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Students under the age of 20</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Students under the age of 20 </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 Goal: Educational Development </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Ed. Goal: Undecided</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Age under 20</a:t>
                      </a:r>
                      <a:br>
                        <a:rPr lang="en-US" sz="700" b="0" i="0" u="none" strike="noStrike">
                          <a:solidFill>
                            <a:srgbClr val="000000"/>
                          </a:solidFill>
                          <a:effectLst/>
                          <a:latin typeface="Calibri" panose="020F0502020204030204" pitchFamily="34" charset="0"/>
                        </a:rPr>
                      </a:br>
                      <a:r>
                        <a:rPr lang="en-US" sz="700" b="0" i="0" u="none" strike="noStrike">
                          <a:solidFill>
                            <a:srgbClr val="000000"/>
                          </a:solidFill>
                          <a:effectLst/>
                          <a:latin typeface="Calibri" panose="020F0502020204030204" pitchFamily="34" charset="0"/>
                        </a:rPr>
                        <a:t>Non-Disabled</a:t>
                      </a:r>
                    </a:p>
                  </a:txBody>
                  <a:tcPr marL="2142" marR="2142" marT="21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936459"/>
                  </a:ext>
                </a:extLst>
              </a:tr>
              <a:tr h="99407">
                <a:tc gridSpan="10">
                  <a:txBody>
                    <a:bodyPr/>
                    <a:lstStyle/>
                    <a:p>
                      <a:pPr algn="l" fontAlgn="t"/>
                      <a:r>
                        <a:rPr lang="en-US" sz="700" b="0" i="0" u="none" strike="noStrike">
                          <a:solidFill>
                            <a:srgbClr val="000000"/>
                          </a:solidFill>
                          <a:effectLst/>
                          <a:latin typeface="Calibri" panose="020F0502020204030204" pitchFamily="34" charset="0"/>
                        </a:rPr>
                        <a:t>The % in parenthesis after each student sub-population s the annual the disproportionate impact for that group</a:t>
                      </a:r>
                    </a:p>
                  </a:txBody>
                  <a:tcPr marL="2142" marR="2142" marT="2142"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0732470"/>
                  </a:ext>
                </a:extLst>
              </a:tr>
              <a:tr h="99407">
                <a:tc gridSpan="10">
                  <a:txBody>
                    <a:bodyPr/>
                    <a:lstStyle/>
                    <a:p>
                      <a:pPr algn="l" fontAlgn="t"/>
                      <a:r>
                        <a:rPr lang="en-US" sz="700" b="0" i="0" u="none" strike="noStrike">
                          <a:solidFill>
                            <a:srgbClr val="000000"/>
                          </a:solidFill>
                          <a:effectLst/>
                          <a:latin typeface="Calibri" panose="020F0502020204030204" pitchFamily="34" charset="0"/>
                        </a:rPr>
                        <a:t>**NOTE:  This data is from the SMCCCD data warehouse as of November 2020 with the exception of the Transfer data which comes from the National Student Clearinghouse</a:t>
                      </a:r>
                    </a:p>
                  </a:txBody>
                  <a:tcPr marL="2142" marR="2142" marT="2142"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a:noFill/>
                    </a:lnT>
                    <a:lnB>
                      <a:noFill/>
                    </a:lnB>
                  </a:tcPr>
                </a:tc>
                <a:extLst>
                  <a:ext uri="{0D108BD9-81ED-4DB2-BD59-A6C34878D82A}">
                    <a16:rowId xmlns:a16="http://schemas.microsoft.com/office/drawing/2014/main" val="2336309632"/>
                  </a:ext>
                </a:extLst>
              </a:tr>
              <a:tr h="303641">
                <a:tc gridSpan="10">
                  <a:txBody>
                    <a:bodyPr/>
                    <a:lstStyle/>
                    <a:p>
                      <a:pPr algn="l" fontAlgn="t"/>
                      <a:r>
                        <a:rPr lang="en-US" sz="700" b="0" i="0" u="none" strike="noStrike">
                          <a:solidFill>
                            <a:srgbClr val="000000"/>
                          </a:solidFill>
                          <a:effectLst/>
                          <a:latin typeface="Calibri" panose="020F0502020204030204" pitchFamily="34" charset="0"/>
                        </a:rPr>
                        <a:t>**In Cañada's 2021 Transfer Plan, a 2016 student cohort was analyzed to examine equity gaps in transfer outcomes using a chi-square test method.  That found that Students over 23 years, Hispanic/Latinx, Low Income, and First generation students (and those with an unknown First Gen status)  were disproportionately under-represented in the transferring cohort.  The CCCCO SEAP methodology asks for the college to look at the total number of students transferring in a given year.  For this purpose, we use a PPG-1 (percentage point gap, less the group in question) method which yields a different result.</a:t>
                      </a:r>
                    </a:p>
                  </a:txBody>
                  <a:tcPr marL="2142" marR="2142" marT="2142"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2142" marR="2142" marT="2142" marB="0" anchor="b">
                    <a:lnL>
                      <a:noFill/>
                    </a:lnL>
                    <a:lnR>
                      <a:noFill/>
                    </a:lnR>
                    <a:lnT>
                      <a:noFill/>
                    </a:lnT>
                    <a:lnB>
                      <a:noFill/>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2142" marR="2142" marT="2142" marB="0" anchor="b">
                    <a:lnL>
                      <a:noFill/>
                    </a:lnL>
                    <a:lnR>
                      <a:noFill/>
                    </a:lnR>
                    <a:lnT>
                      <a:noFill/>
                    </a:lnT>
                    <a:lnB>
                      <a:noFill/>
                    </a:lnB>
                  </a:tcPr>
                </a:tc>
                <a:extLst>
                  <a:ext uri="{0D108BD9-81ED-4DB2-BD59-A6C34878D82A}">
                    <a16:rowId xmlns:a16="http://schemas.microsoft.com/office/drawing/2014/main" val="590873802"/>
                  </a:ext>
                </a:extLst>
              </a:tr>
            </a:tbl>
          </a:graphicData>
        </a:graphic>
      </p:graphicFrame>
    </p:spTree>
    <p:extLst>
      <p:ext uri="{BB962C8B-B14F-4D97-AF65-F5344CB8AC3E}">
        <p14:creationId xmlns:p14="http://schemas.microsoft.com/office/powerpoint/2010/main" val="1074338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778" y="2900413"/>
            <a:ext cx="3725582" cy="970450"/>
          </a:xfrm>
        </p:spPr>
        <p:txBody>
          <a:bodyPr>
            <a:normAutofit fontScale="90000"/>
          </a:bodyPr>
          <a:lstStyle/>
          <a:p>
            <a:pPr algn="l"/>
            <a:r>
              <a:rPr lang="en-US" sz="3100" dirty="0"/>
              <a:t>We track our progress via our newly adopted </a:t>
            </a:r>
            <a:r>
              <a:rPr lang="en-US" sz="3100" dirty="0">
                <a:hlinkClick r:id="rId2"/>
              </a:rPr>
              <a:t>College Scorecard </a:t>
            </a:r>
            <a:r>
              <a:rPr lang="en-US" sz="3100" dirty="0" smtClean="0"/>
              <a:t/>
            </a:r>
            <a:br>
              <a:rPr lang="en-US" sz="3100" dirty="0" smtClean="0"/>
            </a:br>
            <a:r>
              <a:rPr lang="en-US" sz="3100" dirty="0" smtClean="0"/>
              <a:t>as </a:t>
            </a:r>
            <a:r>
              <a:rPr lang="en-US" sz="3100" dirty="0"/>
              <a:t>well as our </a:t>
            </a:r>
            <a:r>
              <a:rPr lang="en-US" sz="3100" dirty="0" smtClean="0"/>
              <a:t/>
            </a:r>
            <a:br>
              <a:rPr lang="en-US" sz="3100" dirty="0" smtClean="0"/>
            </a:br>
            <a:r>
              <a:rPr lang="en-US" sz="3100" dirty="0" smtClean="0">
                <a:hlinkClick r:id="rId3"/>
              </a:rPr>
              <a:t>Data </a:t>
            </a:r>
            <a:r>
              <a:rPr lang="en-US" sz="3100" dirty="0">
                <a:hlinkClick r:id="rId3"/>
              </a:rPr>
              <a:t>Dashboards</a:t>
            </a:r>
            <a:r>
              <a:rPr lang="en-US" dirty="0"/>
              <a:t/>
            </a:r>
            <a:br>
              <a:rPr lang="en-US" dirty="0"/>
            </a:br>
            <a:endParaRPr lang="en-US" dirty="0"/>
          </a:p>
        </p:txBody>
      </p:sp>
      <p:pic>
        <p:nvPicPr>
          <p:cNvPr id="4" name="Picture 3"/>
          <p:cNvPicPr>
            <a:picLocks noChangeAspect="1"/>
          </p:cNvPicPr>
          <p:nvPr/>
        </p:nvPicPr>
        <p:blipFill>
          <a:blip r:embed="rId4"/>
          <a:stretch>
            <a:fillRect/>
          </a:stretch>
        </p:blipFill>
        <p:spPr>
          <a:xfrm>
            <a:off x="4139856" y="367268"/>
            <a:ext cx="7905750" cy="6200775"/>
          </a:xfrm>
          <a:prstGeom prst="rect">
            <a:avLst/>
          </a:prstGeom>
        </p:spPr>
      </p:pic>
    </p:spTree>
    <p:extLst>
      <p:ext uri="{BB962C8B-B14F-4D97-AF65-F5344CB8AC3E}">
        <p14:creationId xmlns:p14="http://schemas.microsoft.com/office/powerpoint/2010/main" val="2752730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734" y="-229206"/>
            <a:ext cx="4973609" cy="970450"/>
          </a:xfrm>
        </p:spPr>
        <p:txBody>
          <a:bodyPr>
            <a:normAutofit/>
          </a:bodyPr>
          <a:lstStyle/>
          <a:p>
            <a:r>
              <a:rPr lang="en-US" sz="2400" dirty="0" smtClean="0"/>
              <a:t>District Goals</a:t>
            </a:r>
            <a:endParaRPr lang="en-US" sz="3200" dirty="0"/>
          </a:p>
        </p:txBody>
      </p:sp>
      <p:graphicFrame>
        <p:nvGraphicFramePr>
          <p:cNvPr id="4" name="Table 3"/>
          <p:cNvGraphicFramePr>
            <a:graphicFrameLocks noGrp="1"/>
          </p:cNvGraphicFramePr>
          <p:nvPr>
            <p:extLst/>
          </p:nvPr>
        </p:nvGraphicFramePr>
        <p:xfrm>
          <a:off x="454734" y="546166"/>
          <a:ext cx="11085136" cy="6187440"/>
        </p:xfrm>
        <a:graphic>
          <a:graphicData uri="http://schemas.openxmlformats.org/drawingml/2006/table">
            <a:tbl>
              <a:tblPr firstCol="1">
                <a:tableStyleId>{5C22544A-7EE6-4342-B048-85BDC9FD1C3A}</a:tableStyleId>
              </a:tblPr>
              <a:tblGrid>
                <a:gridCol w="1546192">
                  <a:extLst>
                    <a:ext uri="{9D8B030D-6E8A-4147-A177-3AD203B41FA5}">
                      <a16:colId xmlns:a16="http://schemas.microsoft.com/office/drawing/2014/main" val="873864732"/>
                    </a:ext>
                  </a:extLst>
                </a:gridCol>
                <a:gridCol w="3726479">
                  <a:extLst>
                    <a:ext uri="{9D8B030D-6E8A-4147-A177-3AD203B41FA5}">
                      <a16:colId xmlns:a16="http://schemas.microsoft.com/office/drawing/2014/main" val="1044211508"/>
                    </a:ext>
                  </a:extLst>
                </a:gridCol>
                <a:gridCol w="5812465">
                  <a:extLst>
                    <a:ext uri="{9D8B030D-6E8A-4147-A177-3AD203B41FA5}">
                      <a16:colId xmlns:a16="http://schemas.microsoft.com/office/drawing/2014/main" val="1940780302"/>
                    </a:ext>
                  </a:extLst>
                </a:gridCol>
              </a:tblGrid>
              <a:tr h="1280160">
                <a:tc>
                  <a:txBody>
                    <a:bodyPr/>
                    <a:lstStyle/>
                    <a:p>
                      <a:pPr algn="l" fontAlgn="ctr"/>
                      <a:r>
                        <a:rPr lang="en-US" sz="1400" b="1" i="0" u="none" strike="noStrike" dirty="0" smtClean="0">
                          <a:solidFill>
                            <a:srgbClr val="333333"/>
                          </a:solidFill>
                          <a:effectLst/>
                          <a:latin typeface="+mn-lt"/>
                        </a:rPr>
                        <a:t>District</a:t>
                      </a:r>
                      <a:r>
                        <a:rPr lang="en-US" sz="1400" b="1" i="0" u="none" strike="noStrike" baseline="0" dirty="0" smtClean="0">
                          <a:solidFill>
                            <a:srgbClr val="333333"/>
                          </a:solidFill>
                          <a:effectLst/>
                          <a:latin typeface="+mn-lt"/>
                        </a:rPr>
                        <a:t> Goal #1</a:t>
                      </a:r>
                      <a:endParaRPr lang="en-US" sz="14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cs typeface="Calibri" panose="020F0502020204030204" pitchFamily="34" charset="0"/>
                        </a:rPr>
                        <a:t>Develop and Strengthen Educational Offerings, Interventions, and Support Programs that Increase Student Access,</a:t>
                      </a:r>
                      <a:r>
                        <a:rPr lang="en-US" sz="1400" u="none" strike="noStrike" baseline="0" dirty="0" smtClean="0">
                          <a:effectLst/>
                          <a:latin typeface="Calibri" panose="020F0502020204030204" pitchFamily="34" charset="0"/>
                          <a:cs typeface="Calibri" panose="020F0502020204030204" pitchFamily="34" charset="0"/>
                        </a:rPr>
                        <a:t> Success and Completion</a:t>
                      </a:r>
                      <a:endParaRPr lang="en-US" sz="14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tc>
                  <a:txBody>
                    <a:bodyPr/>
                    <a:lstStyle/>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Support the work of the District Anti-Racism Council …</a:t>
                      </a:r>
                    </a:p>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Increase enrollment of San Mateo County residents through coordinated efforts, including the implementation of the Free Community College initiative.</a:t>
                      </a:r>
                      <a:endParaRPr lang="en-US" sz="1400" kern="1200" dirty="0">
                        <a:solidFill>
                          <a:schemeClr val="dk1"/>
                        </a:solidFill>
                        <a:effectLst/>
                        <a:latin typeface="Calibri" panose="020F0502020204030204" pitchFamily="34" charset="0"/>
                        <a:ea typeface="Symbol" panose="05050102010706020507" pitchFamily="18" charset="2"/>
                        <a:cs typeface="Calibri" panose="020F0502020204030204" pitchFamily="34" charset="0"/>
                      </a:endParaRPr>
                    </a:p>
                  </a:txBody>
                  <a:tcPr marR="9525" marT="9525" marB="0" anchor="ctr"/>
                </a:tc>
                <a:extLst>
                  <a:ext uri="{0D108BD9-81ED-4DB2-BD59-A6C34878D82A}">
                    <a16:rowId xmlns:a16="http://schemas.microsoft.com/office/drawing/2014/main" val="1140430957"/>
                  </a:ext>
                </a:extLst>
              </a:tr>
              <a:tr h="1280160">
                <a:tc>
                  <a:txBody>
                    <a:bodyPr/>
                    <a:lstStyle/>
                    <a:p>
                      <a:pPr algn="l" fontAlgn="ctr"/>
                      <a:r>
                        <a:rPr lang="en-US" sz="1400" b="1" i="0" u="none" strike="noStrike" dirty="0" smtClean="0">
                          <a:solidFill>
                            <a:srgbClr val="333333"/>
                          </a:solidFill>
                          <a:effectLst/>
                          <a:latin typeface="+mn-lt"/>
                        </a:rPr>
                        <a:t>District Goal #2</a:t>
                      </a:r>
                      <a:endParaRPr lang="en-US" sz="14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cs typeface="Calibri" panose="020F0502020204030204" pitchFamily="34" charset="0"/>
                        </a:rPr>
                        <a:t>Establish and Expand Relationships With School Districts, 4-year College Partners, And Community-based Organizations to Increase Higher Education Attainment and Economic Mobility In San Mateo County</a:t>
                      </a:r>
                      <a:endParaRPr lang="en-US" sz="14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tc>
                  <a:txBody>
                    <a:bodyPr/>
                    <a:lstStyle/>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dirty="0" smtClean="0">
                          <a:effectLst/>
                          <a:latin typeface="Calibri" panose="020F0502020204030204" pitchFamily="34" charset="0"/>
                          <a:ea typeface="Symbol" panose="05050102010706020507" pitchFamily="18" charset="2"/>
                          <a:cs typeface="Calibri" panose="020F0502020204030204" pitchFamily="34" charset="0"/>
                        </a:rPr>
                        <a:t>Continue</a:t>
                      </a:r>
                      <a:r>
                        <a:rPr lang="en-US" sz="1400" spc="-20"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to</a:t>
                      </a:r>
                      <a:r>
                        <a:rPr lang="en-US" sz="1400" spc="-10"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expand</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and</a:t>
                      </a:r>
                      <a:r>
                        <a:rPr lang="en-US" sz="1400" spc="-20"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support</a:t>
                      </a:r>
                      <a:r>
                        <a:rPr lang="en-US" sz="1400" spc="-2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Middle</a:t>
                      </a:r>
                      <a:r>
                        <a:rPr lang="en-US" sz="1400" spc="-1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College</a:t>
                      </a:r>
                      <a:r>
                        <a:rPr lang="en-US" sz="1400" spc="-1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and</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Early</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College</a:t>
                      </a:r>
                      <a:r>
                        <a:rPr lang="en-US" sz="1400" spc="-1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opportunities.</a:t>
                      </a:r>
                    </a:p>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dirty="0" smtClean="0">
                          <a:effectLst/>
                          <a:latin typeface="Calibri" panose="020F0502020204030204" pitchFamily="34" charset="0"/>
                          <a:ea typeface="Symbol" panose="05050102010706020507" pitchFamily="18" charset="2"/>
                          <a:cs typeface="Calibri" panose="020F0502020204030204" pitchFamily="34" charset="0"/>
                        </a:rPr>
                        <a:t>Expand dual enrollment opportunities and make processes more efficient and accessible for</a:t>
                      </a:r>
                      <a:r>
                        <a:rPr lang="en-US" sz="1400" spc="-23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secondary</a:t>
                      </a:r>
                      <a:r>
                        <a:rPr lang="en-US" sz="1400" spc="-10"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schools</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and</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their</a:t>
                      </a:r>
                      <a:r>
                        <a:rPr lang="en-US" sz="1400" spc="5" dirty="0" smtClean="0">
                          <a:effectLst/>
                          <a:latin typeface="Calibri" panose="020F0502020204030204" pitchFamily="34" charset="0"/>
                          <a:ea typeface="Symbol" panose="05050102010706020507" pitchFamily="18" charset="2"/>
                          <a:cs typeface="Calibri" panose="020F0502020204030204" pitchFamily="34" charset="0"/>
                        </a:rPr>
                        <a:t> </a:t>
                      </a:r>
                      <a:r>
                        <a:rPr lang="en-US" sz="1400" dirty="0" smtClean="0">
                          <a:effectLst/>
                          <a:latin typeface="Calibri" panose="020F0502020204030204" pitchFamily="34" charset="0"/>
                          <a:ea typeface="Symbol" panose="05050102010706020507" pitchFamily="18" charset="2"/>
                          <a:cs typeface="Calibri" panose="020F0502020204030204" pitchFamily="34" charset="0"/>
                        </a:rPr>
                        <a:t>students.</a:t>
                      </a:r>
                    </a:p>
                  </a:txBody>
                  <a:tcPr marL="0" marR="0" marT="0" marB="0" anchor="ctr"/>
                </a:tc>
                <a:extLst>
                  <a:ext uri="{0D108BD9-81ED-4DB2-BD59-A6C34878D82A}">
                    <a16:rowId xmlns:a16="http://schemas.microsoft.com/office/drawing/2014/main" val="4064957242"/>
                  </a:ext>
                </a:extLst>
              </a:tr>
              <a:tr h="1280160">
                <a:tc>
                  <a:txBody>
                    <a:bodyPr/>
                    <a:lstStyle/>
                    <a:p>
                      <a:pPr algn="l" fontAlgn="ctr"/>
                      <a:r>
                        <a:rPr lang="en-US" sz="1400" b="1" i="0" u="none" strike="noStrike" dirty="0" smtClean="0">
                          <a:solidFill>
                            <a:srgbClr val="333333"/>
                          </a:solidFill>
                          <a:effectLst/>
                          <a:latin typeface="+mn-lt"/>
                        </a:rPr>
                        <a:t>District Foal #3</a:t>
                      </a:r>
                      <a:endParaRPr lang="en-US" sz="14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cs typeface="Calibri" panose="020F0502020204030204" pitchFamily="34" charset="0"/>
                        </a:rPr>
                        <a:t>Promote Innovation and</a:t>
                      </a:r>
                      <a:r>
                        <a:rPr lang="en-US" sz="1400" u="none" strike="noStrike" baseline="0" dirty="0" smtClean="0">
                          <a:effectLst/>
                          <a:latin typeface="Calibri" panose="020F0502020204030204" pitchFamily="34" charset="0"/>
                          <a:cs typeface="Calibri" panose="020F0502020204030204" pitchFamily="34" charset="0"/>
                        </a:rPr>
                        <a:t> Excellence in Instruction to Support Student Learning and Success</a:t>
                      </a:r>
                      <a:endParaRPr lang="en-US" sz="14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tc>
                  <a:txBody>
                    <a:bodyPr/>
                    <a:lstStyle/>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a:solidFill>
                            <a:schemeClr val="dk1"/>
                          </a:solidFill>
                          <a:effectLst/>
                          <a:latin typeface="Calibri" panose="020F0502020204030204" pitchFamily="34" charset="0"/>
                          <a:ea typeface="Symbol" panose="05050102010706020507" pitchFamily="18" charset="2"/>
                          <a:cs typeface="Calibri" panose="020F0502020204030204" pitchFamily="34" charset="0"/>
                        </a:rPr>
                        <a:t>Expand program delivery options, including accelerated completion options, for all students including online students, e.g., College for Working Adults; short-term classes; intersession</a:t>
                      </a:r>
                    </a:p>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a:solidFill>
                            <a:schemeClr val="dk1"/>
                          </a:solidFill>
                          <a:effectLst/>
                          <a:latin typeface="Calibri" panose="020F0502020204030204" pitchFamily="34" charset="0"/>
                          <a:ea typeface="Symbol" panose="05050102010706020507" pitchFamily="18" charset="2"/>
                          <a:cs typeface="Calibri" panose="020F0502020204030204" pitchFamily="34" charset="0"/>
                        </a:rPr>
                        <a:t>classes; cohort classes; and continuing, corporate and community education</a:t>
                      </a: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a:t>
                      </a:r>
                    </a:p>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Promote strategic development of online education to increase the development and delivery of quality, fully online certificate and degree programs.</a:t>
                      </a:r>
                    </a:p>
                    <a:p>
                      <a:pPr marL="342900" marR="276860" lvl="0" indent="-342900" algn="l" defTabSz="457200" rtl="0" eaLnBrk="1" fontAlgn="auto" latinLnBrk="0" hangingPunct="1">
                        <a:lnSpc>
                          <a:spcPct val="100000"/>
                        </a:lnSpc>
                        <a:spcBef>
                          <a:spcPts val="0"/>
                        </a:spcBef>
                        <a:spcAft>
                          <a:spcPts val="0"/>
                        </a:spcAft>
                        <a:buClrTx/>
                        <a:buSzPts val="1100"/>
                        <a:buFont typeface="Symbol" panose="05050102010706020507" pitchFamily="18" charset="2"/>
                        <a:buChar char=""/>
                        <a:tabLst>
                          <a:tab pos="525145" algn="l"/>
                          <a:tab pos="525780" algn="l"/>
                        </a:tabLst>
                        <a:defRPr/>
                      </a:pP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Ensure instruction is delivered in multiple modalities, including in-person, hybrid, and </a:t>
                      </a:r>
                      <a:r>
                        <a:rPr lang="en-US" sz="1400" kern="1200" dirty="0" err="1"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hyflex</a:t>
                      </a:r>
                      <a:r>
                        <a:rPr lang="en-US" sz="1400" kern="1200" dirty="0" smtClean="0">
                          <a:solidFill>
                            <a:schemeClr val="dk1"/>
                          </a:solidFill>
                          <a:effectLst/>
                          <a:latin typeface="Calibri" panose="020F0502020204030204" pitchFamily="34" charset="0"/>
                          <a:ea typeface="Symbol" panose="05050102010706020507" pitchFamily="18" charset="2"/>
                          <a:cs typeface="Calibri" panose="020F0502020204030204" pitchFamily="34" charset="0"/>
                        </a:rPr>
                        <a:t>, to increase access to higher education and meet the needs of different student populations.</a:t>
                      </a:r>
                      <a:endParaRPr lang="en-US" sz="1400" kern="1200" dirty="0">
                        <a:solidFill>
                          <a:schemeClr val="dk1"/>
                        </a:solidFill>
                        <a:effectLst/>
                        <a:latin typeface="Calibri" panose="020F0502020204030204" pitchFamily="34" charset="0"/>
                        <a:ea typeface="Symbol" panose="05050102010706020507" pitchFamily="18" charset="2"/>
                        <a:cs typeface="Calibri" panose="020F0502020204030204" pitchFamily="34" charset="0"/>
                      </a:endParaRPr>
                    </a:p>
                  </a:txBody>
                  <a:tcPr marL="0" marR="0" marT="0" marB="0"/>
                </a:tc>
                <a:extLst>
                  <a:ext uri="{0D108BD9-81ED-4DB2-BD59-A6C34878D82A}">
                    <a16:rowId xmlns:a16="http://schemas.microsoft.com/office/drawing/2014/main" val="2334694401"/>
                  </a:ext>
                </a:extLst>
              </a:tr>
              <a:tr h="1280160">
                <a:tc>
                  <a:txBody>
                    <a:bodyPr/>
                    <a:lstStyle/>
                    <a:p>
                      <a:pPr algn="l" fontAlgn="ctr"/>
                      <a:r>
                        <a:rPr lang="en-US" sz="1400" b="1" i="0" u="none" strike="noStrike" dirty="0" smtClean="0">
                          <a:solidFill>
                            <a:srgbClr val="333333"/>
                          </a:solidFill>
                          <a:effectLst/>
                          <a:latin typeface="+mn-lt"/>
                        </a:rPr>
                        <a:t>District Goal #4</a:t>
                      </a:r>
                      <a:endParaRPr lang="en-US" sz="1400" b="1" i="0" u="none" strike="noStrike" dirty="0">
                        <a:solidFill>
                          <a:srgbClr val="333333"/>
                        </a:solidFill>
                        <a:effectLst/>
                        <a:latin typeface="+mn-lt"/>
                      </a:endParaRPr>
                    </a:p>
                  </a:txBody>
                  <a:tcPr marR="9525" marT="9525"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u="none" strike="noStrike" dirty="0" smtClean="0">
                          <a:effectLst/>
                          <a:latin typeface="Calibri" panose="020F0502020204030204" pitchFamily="34" charset="0"/>
                          <a:cs typeface="Calibri" panose="020F0502020204030204" pitchFamily="34" charset="0"/>
                        </a:rPr>
                        <a:t>Ensure Necessary Resources are Available to Implement This Strategic Plan Through Sound Fiscal Planning And Management Of Allocations and Protection of Community-supported Status</a:t>
                      </a:r>
                      <a:endParaRPr lang="en-US" sz="1400" b="0" i="0" u="none" strike="noStrike" dirty="0">
                        <a:solidFill>
                          <a:srgbClr val="333333"/>
                        </a:solidFill>
                        <a:effectLst/>
                        <a:latin typeface="Calibri" panose="020F0502020204030204" pitchFamily="34" charset="0"/>
                        <a:cs typeface="Calibri" panose="020F0502020204030204" pitchFamily="34" charset="0"/>
                      </a:endParaRPr>
                    </a:p>
                  </a:txBody>
                  <a:tcPr marR="9525" marT="9525" marB="0" anchor="ctr"/>
                </a:tc>
                <a:tc>
                  <a:txBody>
                    <a:bodyPr/>
                    <a:lstStyle/>
                    <a:p>
                      <a:pPr marL="0" marR="248285" lvl="0" indent="0" algn="l" defTabSz="457200" rtl="0" eaLnBrk="1" fontAlgn="auto" latinLnBrk="0" hangingPunct="1">
                        <a:lnSpc>
                          <a:spcPct val="100000"/>
                        </a:lnSpc>
                        <a:spcBef>
                          <a:spcPts val="0"/>
                        </a:spcBef>
                        <a:spcAft>
                          <a:spcPts val="0"/>
                        </a:spcAft>
                        <a:buClrTx/>
                        <a:buSzPts val="1100"/>
                        <a:buFont typeface="Symbol" panose="05050102010706020507" pitchFamily="18" charset="2"/>
                        <a:buNone/>
                        <a:tabLst>
                          <a:tab pos="525145" algn="l"/>
                          <a:tab pos="525780" algn="l"/>
                        </a:tabLst>
                        <a:defRPr/>
                      </a:pPr>
                      <a:r>
                        <a:rPr lang="en-US" sz="1400" u="none" strike="noStrike" kern="1200" dirty="0" smtClean="0">
                          <a:solidFill>
                            <a:schemeClr val="dk1"/>
                          </a:solidFill>
                          <a:effectLst/>
                          <a:latin typeface="Calibri" panose="020F0502020204030204" pitchFamily="34" charset="0"/>
                          <a:ea typeface="+mn-ea"/>
                          <a:cs typeface="Calibri" panose="020F0502020204030204" pitchFamily="34" charset="0"/>
                        </a:rPr>
                        <a:t>Free Community College: Strategies of this plan include the accelerated expansion of Dual Enrollment, the Promise Scholars Program (PSP), and Open Educational Resources (OER) for Zero Textbook Cost (ZTC) degree programs, all within a Guided Pathways framework.</a:t>
                      </a:r>
                    </a:p>
                  </a:txBody>
                  <a:tcPr marR="0" marT="0" marB="0" anchor="ctr"/>
                </a:tc>
                <a:extLst>
                  <a:ext uri="{0D108BD9-81ED-4DB2-BD59-A6C34878D82A}">
                    <a16:rowId xmlns:a16="http://schemas.microsoft.com/office/drawing/2014/main" val="1167440542"/>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Ink 2"/>
              <p14:cNvContentPartPr/>
              <p14:nvPr/>
            </p14:nvContentPartPr>
            <p14:xfrm>
              <a:off x="7658470" y="2069643"/>
              <a:ext cx="3204360" cy="144720"/>
            </p14:xfrm>
          </p:contentPart>
        </mc:Choice>
        <mc:Fallback xmlns="">
          <p:pic>
            <p:nvPicPr>
              <p:cNvPr id="3" name="Ink 2"/>
              <p:cNvPicPr/>
              <p:nvPr/>
            </p:nvPicPr>
            <p:blipFill>
              <a:blip r:embed="rId3"/>
              <a:stretch>
                <a:fillRect/>
              </a:stretch>
            </p:blipFill>
            <p:spPr>
              <a:xfrm>
                <a:off x="7586470" y="1925643"/>
                <a:ext cx="3348360" cy="432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p14:cNvContentPartPr/>
              <p14:nvPr/>
            </p14:nvContentPartPr>
            <p14:xfrm>
              <a:off x="6060335" y="2623434"/>
              <a:ext cx="1815120" cy="45719"/>
            </p14:xfrm>
          </p:contentPart>
        </mc:Choice>
        <mc:Fallback xmlns="">
          <p:pic>
            <p:nvPicPr>
              <p:cNvPr id="6" name="Ink 5"/>
              <p:cNvPicPr/>
              <p:nvPr/>
            </p:nvPicPr>
            <p:blipFill>
              <a:blip r:embed="rId5"/>
              <a:stretch>
                <a:fillRect/>
              </a:stretch>
            </p:blipFill>
            <p:spPr>
              <a:xfrm>
                <a:off x="5988335" y="2479437"/>
                <a:ext cx="1959120" cy="333713"/>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p14:cNvContentPartPr/>
              <p14:nvPr/>
            </p14:nvContentPartPr>
            <p14:xfrm>
              <a:off x="6060335" y="3141487"/>
              <a:ext cx="2467260" cy="120586"/>
            </p14:xfrm>
          </p:contentPart>
        </mc:Choice>
        <mc:Fallback xmlns="">
          <p:pic>
            <p:nvPicPr>
              <p:cNvPr id="8" name="Ink 7"/>
              <p:cNvPicPr/>
              <p:nvPr/>
            </p:nvPicPr>
            <p:blipFill>
              <a:blip r:embed="rId7"/>
              <a:stretch>
                <a:fillRect/>
              </a:stretch>
            </p:blipFill>
            <p:spPr>
              <a:xfrm>
                <a:off x="5988340" y="2997504"/>
                <a:ext cx="2611249" cy="40855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p14:cNvContentPartPr/>
              <p14:nvPr/>
            </p14:nvContentPartPr>
            <p14:xfrm>
              <a:off x="6776734" y="4201328"/>
              <a:ext cx="2992907" cy="115958"/>
            </p14:xfrm>
          </p:contentPart>
        </mc:Choice>
        <mc:Fallback xmlns="">
          <p:pic>
            <p:nvPicPr>
              <p:cNvPr id="9" name="Ink 8"/>
              <p:cNvPicPr/>
              <p:nvPr/>
            </p:nvPicPr>
            <p:blipFill>
              <a:blip r:embed="rId9"/>
              <a:stretch>
                <a:fillRect/>
              </a:stretch>
            </p:blipFill>
            <p:spPr>
              <a:xfrm>
                <a:off x="6704737" y="4057281"/>
                <a:ext cx="3136901" cy="404052"/>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p14:cNvContentPartPr/>
              <p14:nvPr/>
            </p14:nvContentPartPr>
            <p14:xfrm>
              <a:off x="7634255" y="4805626"/>
              <a:ext cx="2270141" cy="161010"/>
            </p14:xfrm>
          </p:contentPart>
        </mc:Choice>
        <mc:Fallback xmlns="">
          <p:pic>
            <p:nvPicPr>
              <p:cNvPr id="10" name="Ink 9"/>
              <p:cNvPicPr/>
              <p:nvPr/>
            </p:nvPicPr>
            <p:blipFill>
              <a:blip r:embed="rId11"/>
              <a:stretch>
                <a:fillRect/>
              </a:stretch>
            </p:blipFill>
            <p:spPr>
              <a:xfrm>
                <a:off x="7562256" y="4661545"/>
                <a:ext cx="2414140" cy="449171"/>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p14:cNvContentPartPr/>
              <p14:nvPr/>
            </p14:nvContentPartPr>
            <p14:xfrm>
              <a:off x="7499615" y="4827226"/>
              <a:ext cx="375840" cy="14400"/>
            </p14:xfrm>
          </p:contentPart>
        </mc:Choice>
        <mc:Fallback xmlns="">
          <p:pic>
            <p:nvPicPr>
              <p:cNvPr id="11" name="Ink 10"/>
              <p:cNvPicPr/>
              <p:nvPr/>
            </p:nvPicPr>
            <p:blipFill>
              <a:blip r:embed="rId13"/>
              <a:stretch>
                <a:fillRect/>
              </a:stretch>
            </p:blipFill>
            <p:spPr>
              <a:xfrm>
                <a:off x="7427615" y="4683226"/>
                <a:ext cx="51984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3" name="Ink 12"/>
              <p14:cNvContentPartPr/>
              <p14:nvPr/>
            </p14:nvContentPartPr>
            <p14:xfrm>
              <a:off x="5975015" y="5779133"/>
              <a:ext cx="1524600" cy="24120"/>
            </p14:xfrm>
          </p:contentPart>
        </mc:Choice>
        <mc:Fallback xmlns="">
          <p:pic>
            <p:nvPicPr>
              <p:cNvPr id="13" name="Ink 12"/>
              <p:cNvPicPr/>
              <p:nvPr/>
            </p:nvPicPr>
            <p:blipFill>
              <a:blip r:embed="rId15"/>
              <a:stretch>
                <a:fillRect/>
              </a:stretch>
            </p:blipFill>
            <p:spPr>
              <a:xfrm>
                <a:off x="5903015" y="5635133"/>
                <a:ext cx="1668600" cy="3121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4" name="Ink 13"/>
              <p14:cNvContentPartPr/>
              <p14:nvPr/>
            </p14:nvContentPartPr>
            <p14:xfrm>
              <a:off x="8527595" y="837835"/>
              <a:ext cx="666720" cy="31320"/>
            </p14:xfrm>
          </p:contentPart>
        </mc:Choice>
        <mc:Fallback xmlns="">
          <p:pic>
            <p:nvPicPr>
              <p:cNvPr id="14" name="Ink 13"/>
              <p:cNvPicPr/>
              <p:nvPr/>
            </p:nvPicPr>
            <p:blipFill>
              <a:blip r:embed="rId17"/>
              <a:stretch>
                <a:fillRect/>
              </a:stretch>
            </p:blipFill>
            <p:spPr>
              <a:xfrm>
                <a:off x="8455595" y="693835"/>
                <a:ext cx="810720" cy="319320"/>
              </a:xfrm>
              <a:prstGeom prst="rect">
                <a:avLst/>
              </a:prstGeom>
            </p:spPr>
          </p:pic>
        </mc:Fallback>
      </mc:AlternateContent>
      <p:sp>
        <p:nvSpPr>
          <p:cNvPr id="17" name="Title 1"/>
          <p:cNvSpPr txBox="1">
            <a:spLocks/>
          </p:cNvSpPr>
          <p:nvPr/>
        </p:nvSpPr>
        <p:spPr>
          <a:xfrm>
            <a:off x="5997302" y="-182835"/>
            <a:ext cx="4973609" cy="9704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t>Key New Districtwide Strategies</a:t>
            </a:r>
            <a:endParaRPr lang="en-US" sz="3200" dirty="0"/>
          </a:p>
        </p:txBody>
      </p:sp>
      <mc:AlternateContent xmlns:mc="http://schemas.openxmlformats.org/markup-compatibility/2006" xmlns:p14="http://schemas.microsoft.com/office/powerpoint/2010/main">
        <mc:Choice Requires="p14">
          <p:contentPart p14:bwMode="auto" r:id="rId18">
            <p14:nvContentPartPr>
              <p14:cNvPr id="18" name="Ink 17"/>
              <p14:cNvContentPartPr/>
              <p14:nvPr/>
            </p14:nvContentPartPr>
            <p14:xfrm>
              <a:off x="10048776" y="3362277"/>
              <a:ext cx="922136" cy="134114"/>
            </p14:xfrm>
          </p:contentPart>
        </mc:Choice>
        <mc:Fallback xmlns="">
          <p:pic>
            <p:nvPicPr>
              <p:cNvPr id="18" name="Ink 17"/>
              <p:cNvPicPr/>
              <p:nvPr/>
            </p:nvPicPr>
            <p:blipFill>
              <a:blip r:embed="rId19"/>
              <a:stretch>
                <a:fillRect/>
              </a:stretch>
            </p:blipFill>
            <p:spPr>
              <a:xfrm>
                <a:off x="9976762" y="3218068"/>
                <a:ext cx="1066163" cy="422531"/>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9" name="Ink 18"/>
              <p14:cNvContentPartPr/>
              <p14:nvPr/>
            </p14:nvContentPartPr>
            <p14:xfrm>
              <a:off x="6113527" y="3541351"/>
              <a:ext cx="922136" cy="134114"/>
            </p14:xfrm>
          </p:contentPart>
        </mc:Choice>
        <mc:Fallback xmlns="">
          <p:pic>
            <p:nvPicPr>
              <p:cNvPr id="19" name="Ink 18"/>
              <p:cNvPicPr/>
              <p:nvPr/>
            </p:nvPicPr>
            <p:blipFill>
              <a:blip r:embed="rId19"/>
              <a:stretch>
                <a:fillRect/>
              </a:stretch>
            </p:blipFill>
            <p:spPr>
              <a:xfrm>
                <a:off x="6041513" y="3397142"/>
                <a:ext cx="1066163" cy="422531"/>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0" name="Ink 19"/>
              <p14:cNvContentPartPr/>
              <p14:nvPr/>
            </p14:nvContentPartPr>
            <p14:xfrm>
              <a:off x="8379796" y="6008535"/>
              <a:ext cx="1524600" cy="24120"/>
            </p14:xfrm>
          </p:contentPart>
        </mc:Choice>
        <mc:Fallback xmlns="">
          <p:pic>
            <p:nvPicPr>
              <p:cNvPr id="20" name="Ink 19"/>
              <p:cNvPicPr/>
              <p:nvPr/>
            </p:nvPicPr>
            <p:blipFill>
              <a:blip r:embed="rId15"/>
              <a:stretch>
                <a:fillRect/>
              </a:stretch>
            </p:blipFill>
            <p:spPr>
              <a:xfrm>
                <a:off x="8307796" y="5864535"/>
                <a:ext cx="1668600" cy="3121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1" name="Ink 20"/>
              <p14:cNvContentPartPr/>
              <p14:nvPr/>
            </p14:nvContentPartPr>
            <p14:xfrm flipV="1">
              <a:off x="5886784" y="6192525"/>
              <a:ext cx="4017612" cy="68637"/>
            </p14:xfrm>
          </p:contentPart>
        </mc:Choice>
        <mc:Fallback xmlns="">
          <p:pic>
            <p:nvPicPr>
              <p:cNvPr id="21" name="Ink 20"/>
              <p:cNvPicPr/>
              <p:nvPr/>
            </p:nvPicPr>
            <p:blipFill>
              <a:blip r:embed="rId23"/>
              <a:stretch>
                <a:fillRect/>
              </a:stretch>
            </p:blipFill>
            <p:spPr>
              <a:xfrm flipV="1">
                <a:off x="5814784" y="6048783"/>
                <a:ext cx="4161612" cy="356122"/>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2" name="Ink 21"/>
              <p14:cNvContentPartPr/>
              <p14:nvPr/>
            </p14:nvContentPartPr>
            <p14:xfrm>
              <a:off x="6737315" y="5916139"/>
              <a:ext cx="1524600" cy="24120"/>
            </p14:xfrm>
          </p:contentPart>
        </mc:Choice>
        <mc:Fallback xmlns="">
          <p:pic>
            <p:nvPicPr>
              <p:cNvPr id="22" name="Ink 21"/>
              <p:cNvPicPr/>
              <p:nvPr/>
            </p:nvPicPr>
            <p:blipFill>
              <a:blip r:embed="rId15"/>
              <a:stretch>
                <a:fillRect/>
              </a:stretch>
            </p:blipFill>
            <p:spPr>
              <a:xfrm>
                <a:off x="6665315" y="5772139"/>
                <a:ext cx="1668600" cy="3121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3" name="Ink 22"/>
              <p14:cNvContentPartPr/>
              <p14:nvPr/>
            </p14:nvContentPartPr>
            <p14:xfrm>
              <a:off x="7336355" y="6456664"/>
              <a:ext cx="1524600" cy="24120"/>
            </p14:xfrm>
          </p:contentPart>
        </mc:Choice>
        <mc:Fallback xmlns="">
          <p:pic>
            <p:nvPicPr>
              <p:cNvPr id="23" name="Ink 22"/>
              <p:cNvPicPr/>
              <p:nvPr/>
            </p:nvPicPr>
            <p:blipFill>
              <a:blip r:embed="rId15"/>
              <a:stretch>
                <a:fillRect/>
              </a:stretch>
            </p:blipFill>
            <p:spPr>
              <a:xfrm>
                <a:off x="7264355" y="6312664"/>
                <a:ext cx="1668600" cy="312120"/>
              </a:xfrm>
              <a:prstGeom prst="rect">
                <a:avLst/>
              </a:prstGeom>
            </p:spPr>
          </p:pic>
        </mc:Fallback>
      </mc:AlternateContent>
    </p:spTree>
    <p:extLst>
      <p:ext uri="{BB962C8B-B14F-4D97-AF65-F5344CB8AC3E}">
        <p14:creationId xmlns:p14="http://schemas.microsoft.com/office/powerpoint/2010/main" val="2722586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SCUP: Goals</a:t>
            </a:r>
            <a:r>
              <a:rPr lang="en-US" dirty="0" smtClean="0"/>
              <a:t>, Strategies and Tactics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1871140"/>
              </p:ext>
            </p:extLst>
          </p:nvPr>
        </p:nvGraphicFramePr>
        <p:xfrm>
          <a:off x="838200" y="1972770"/>
          <a:ext cx="10515600" cy="1981200"/>
        </p:xfrm>
        <a:graphic>
          <a:graphicData uri="http://schemas.openxmlformats.org/drawingml/2006/table">
            <a:tbl>
              <a:tblPr>
                <a:tableStyleId>{2D5ABB26-0587-4C30-8999-92F81FD0307C}</a:tableStyleId>
              </a:tblPr>
              <a:tblGrid>
                <a:gridCol w="1526628">
                  <a:extLst>
                    <a:ext uri="{9D8B030D-6E8A-4147-A177-3AD203B41FA5}">
                      <a16:colId xmlns:a16="http://schemas.microsoft.com/office/drawing/2014/main" val="3633809573"/>
                    </a:ext>
                  </a:extLst>
                </a:gridCol>
                <a:gridCol w="8988972">
                  <a:extLst>
                    <a:ext uri="{9D8B030D-6E8A-4147-A177-3AD203B41FA5}">
                      <a16:colId xmlns:a16="http://schemas.microsoft.com/office/drawing/2014/main" val="3465917289"/>
                    </a:ext>
                  </a:extLst>
                </a:gridCol>
              </a:tblGrid>
              <a:tr h="370840">
                <a:tc>
                  <a:txBody>
                    <a:bodyPr/>
                    <a:lstStyle/>
                    <a:p>
                      <a:r>
                        <a:rPr lang="en-US" sz="2800" b="1" dirty="0" smtClean="0"/>
                        <a:t>Goal:</a:t>
                      </a:r>
                      <a:endParaRPr lang="en-US" sz="2800" b="1" dirty="0"/>
                    </a:p>
                  </a:txBody>
                  <a:tcPr/>
                </a:tc>
                <a:tc>
                  <a:txBody>
                    <a:bodyPr/>
                    <a:lstStyle/>
                    <a:p>
                      <a:r>
                        <a:rPr lang="en-US" sz="2800" dirty="0" smtClean="0"/>
                        <a:t>A</a:t>
                      </a:r>
                      <a:r>
                        <a:rPr lang="en-US" sz="2800" baseline="0" dirty="0" smtClean="0"/>
                        <a:t> broad, general statement of intended outcomes or results</a:t>
                      </a:r>
                      <a:endParaRPr lang="en-US" sz="2800" dirty="0"/>
                    </a:p>
                  </a:txBody>
                  <a:tcPr/>
                </a:tc>
                <a:extLst>
                  <a:ext uri="{0D108BD9-81ED-4DB2-BD59-A6C34878D82A}">
                    <a16:rowId xmlns:a16="http://schemas.microsoft.com/office/drawing/2014/main" val="2522688236"/>
                  </a:ext>
                </a:extLst>
              </a:tr>
              <a:tr h="370840">
                <a:tc>
                  <a:txBody>
                    <a:bodyPr/>
                    <a:lstStyle/>
                    <a:p>
                      <a:r>
                        <a:rPr lang="en-US" sz="2800" b="1" dirty="0" smtClean="0"/>
                        <a:t>Strategy:</a:t>
                      </a:r>
                      <a:endParaRPr lang="en-US" sz="2800" b="1" dirty="0"/>
                    </a:p>
                  </a:txBody>
                  <a:tcPr/>
                </a:tc>
                <a:tc>
                  <a:txBody>
                    <a:bodyPr/>
                    <a:lstStyle/>
                    <a:p>
                      <a:r>
                        <a:rPr lang="en-US" sz="2800" b="0" dirty="0" smtClean="0"/>
                        <a:t>A</a:t>
                      </a:r>
                      <a:r>
                        <a:rPr lang="en-US" sz="2800" b="0" baseline="0" dirty="0" smtClean="0"/>
                        <a:t> plan of action created to achieve a goal or a vision or to address a strategic issue</a:t>
                      </a:r>
                      <a:endParaRPr lang="en-US" sz="2800" b="0" dirty="0"/>
                    </a:p>
                  </a:txBody>
                  <a:tcPr/>
                </a:tc>
                <a:extLst>
                  <a:ext uri="{0D108BD9-81ED-4DB2-BD59-A6C34878D82A}">
                    <a16:rowId xmlns:a16="http://schemas.microsoft.com/office/drawing/2014/main" val="349790945"/>
                  </a:ext>
                </a:extLst>
              </a:tr>
              <a:tr h="370840">
                <a:tc>
                  <a:txBody>
                    <a:bodyPr/>
                    <a:lstStyle/>
                    <a:p>
                      <a:r>
                        <a:rPr lang="en-US" sz="2800" b="1" dirty="0" smtClean="0"/>
                        <a:t>Tactic:</a:t>
                      </a:r>
                      <a:endParaRPr lang="en-US" sz="2800" b="1" dirty="0"/>
                    </a:p>
                  </a:txBody>
                  <a:tcPr/>
                </a:tc>
                <a:tc>
                  <a:txBody>
                    <a:bodyPr/>
                    <a:lstStyle/>
                    <a:p>
                      <a:r>
                        <a:rPr lang="en-US" sz="2800" dirty="0" smtClean="0"/>
                        <a:t>A specific action an</a:t>
                      </a:r>
                      <a:r>
                        <a:rPr lang="en-US" sz="2800" baseline="0" dirty="0" smtClean="0"/>
                        <a:t> institution takes to carry out a strategy</a:t>
                      </a:r>
                      <a:endParaRPr lang="en-US" sz="2800" dirty="0"/>
                    </a:p>
                  </a:txBody>
                  <a:tcPr/>
                </a:tc>
                <a:extLst>
                  <a:ext uri="{0D108BD9-81ED-4DB2-BD59-A6C34878D82A}">
                    <a16:rowId xmlns:a16="http://schemas.microsoft.com/office/drawing/2014/main" val="1311719750"/>
                  </a:ext>
                </a:extLst>
              </a:tr>
            </a:tbl>
          </a:graphicData>
        </a:graphic>
      </p:graphicFrame>
    </p:spTree>
    <p:extLst>
      <p:ext uri="{BB962C8B-B14F-4D97-AF65-F5344CB8AC3E}">
        <p14:creationId xmlns:p14="http://schemas.microsoft.com/office/powerpoint/2010/main" val="101045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SCUP: Goals</a:t>
            </a:r>
            <a:r>
              <a:rPr lang="en-US" dirty="0" smtClean="0"/>
              <a:t>, Strategies and Tactics</a:t>
            </a:r>
            <a:endParaRPr lang="en-US" dirty="0"/>
          </a:p>
        </p:txBody>
      </p:sp>
      <p:graphicFrame>
        <p:nvGraphicFramePr>
          <p:cNvPr id="4" name="Content Placeholder 3"/>
          <p:cNvGraphicFramePr>
            <a:graphicFrameLocks noGrp="1"/>
          </p:cNvGraphicFramePr>
          <p:nvPr>
            <p:ph idx="1"/>
          </p:nvPr>
        </p:nvGraphicFramePr>
        <p:xfrm>
          <a:off x="838200" y="1972770"/>
          <a:ext cx="10515600" cy="1981200"/>
        </p:xfrm>
        <a:graphic>
          <a:graphicData uri="http://schemas.openxmlformats.org/drawingml/2006/table">
            <a:tbl>
              <a:tblPr>
                <a:tableStyleId>{2D5ABB26-0587-4C30-8999-92F81FD0307C}</a:tableStyleId>
              </a:tblPr>
              <a:tblGrid>
                <a:gridCol w="1526628">
                  <a:extLst>
                    <a:ext uri="{9D8B030D-6E8A-4147-A177-3AD203B41FA5}">
                      <a16:colId xmlns:a16="http://schemas.microsoft.com/office/drawing/2014/main" val="3633809573"/>
                    </a:ext>
                  </a:extLst>
                </a:gridCol>
                <a:gridCol w="8988972">
                  <a:extLst>
                    <a:ext uri="{9D8B030D-6E8A-4147-A177-3AD203B41FA5}">
                      <a16:colId xmlns:a16="http://schemas.microsoft.com/office/drawing/2014/main" val="3465917289"/>
                    </a:ext>
                  </a:extLst>
                </a:gridCol>
              </a:tblGrid>
              <a:tr h="370840">
                <a:tc>
                  <a:txBody>
                    <a:bodyPr/>
                    <a:lstStyle/>
                    <a:p>
                      <a:r>
                        <a:rPr lang="en-US" sz="2800" b="1" dirty="0" smtClean="0"/>
                        <a:t>Goal:</a:t>
                      </a:r>
                      <a:endParaRPr lang="en-US" sz="2800" b="1" dirty="0"/>
                    </a:p>
                  </a:txBody>
                  <a:tcPr/>
                </a:tc>
                <a:tc>
                  <a:txBody>
                    <a:bodyPr/>
                    <a:lstStyle/>
                    <a:p>
                      <a:r>
                        <a:rPr lang="en-US" sz="2800" dirty="0" smtClean="0"/>
                        <a:t>A</a:t>
                      </a:r>
                      <a:r>
                        <a:rPr lang="en-US" sz="2800" baseline="0" dirty="0" smtClean="0"/>
                        <a:t> broad, general statement of intended outcomes or results</a:t>
                      </a:r>
                      <a:endParaRPr lang="en-US" sz="2800" dirty="0"/>
                    </a:p>
                  </a:txBody>
                  <a:tcPr/>
                </a:tc>
                <a:extLst>
                  <a:ext uri="{0D108BD9-81ED-4DB2-BD59-A6C34878D82A}">
                    <a16:rowId xmlns:a16="http://schemas.microsoft.com/office/drawing/2014/main" val="2522688236"/>
                  </a:ext>
                </a:extLst>
              </a:tr>
              <a:tr h="370840">
                <a:tc>
                  <a:txBody>
                    <a:bodyPr/>
                    <a:lstStyle/>
                    <a:p>
                      <a:r>
                        <a:rPr lang="en-US" sz="2800" b="1" dirty="0" smtClean="0"/>
                        <a:t>Strategy:</a:t>
                      </a:r>
                      <a:endParaRPr lang="en-US" sz="2800" b="1" dirty="0"/>
                    </a:p>
                  </a:txBody>
                  <a:tcPr/>
                </a:tc>
                <a:tc>
                  <a:txBody>
                    <a:bodyPr/>
                    <a:lstStyle/>
                    <a:p>
                      <a:r>
                        <a:rPr lang="en-US" sz="2800" b="0" dirty="0" smtClean="0"/>
                        <a:t>A</a:t>
                      </a:r>
                      <a:r>
                        <a:rPr lang="en-US" sz="2800" b="0" baseline="0" dirty="0" smtClean="0"/>
                        <a:t> plan of action created to achieve a goal or a vision or to address a strategic issue</a:t>
                      </a:r>
                      <a:endParaRPr lang="en-US" sz="2800" b="0" dirty="0"/>
                    </a:p>
                  </a:txBody>
                  <a:tcPr/>
                </a:tc>
                <a:extLst>
                  <a:ext uri="{0D108BD9-81ED-4DB2-BD59-A6C34878D82A}">
                    <a16:rowId xmlns:a16="http://schemas.microsoft.com/office/drawing/2014/main" val="349790945"/>
                  </a:ext>
                </a:extLst>
              </a:tr>
              <a:tr h="370840">
                <a:tc>
                  <a:txBody>
                    <a:bodyPr/>
                    <a:lstStyle/>
                    <a:p>
                      <a:r>
                        <a:rPr lang="en-US" sz="2800" b="1" dirty="0" smtClean="0"/>
                        <a:t>Tactic:</a:t>
                      </a:r>
                      <a:endParaRPr lang="en-US" sz="2800" b="1" dirty="0"/>
                    </a:p>
                  </a:txBody>
                  <a:tcPr/>
                </a:tc>
                <a:tc>
                  <a:txBody>
                    <a:bodyPr/>
                    <a:lstStyle/>
                    <a:p>
                      <a:r>
                        <a:rPr lang="en-US" sz="2800" dirty="0" smtClean="0"/>
                        <a:t>A specific action an</a:t>
                      </a:r>
                      <a:r>
                        <a:rPr lang="en-US" sz="2800" baseline="0" dirty="0" smtClean="0"/>
                        <a:t> institution takes to carry out a strategy</a:t>
                      </a:r>
                      <a:endParaRPr lang="en-US" sz="2800" dirty="0"/>
                    </a:p>
                  </a:txBody>
                  <a:tcPr/>
                </a:tc>
                <a:extLst>
                  <a:ext uri="{0D108BD9-81ED-4DB2-BD59-A6C34878D82A}">
                    <a16:rowId xmlns:a16="http://schemas.microsoft.com/office/drawing/2014/main" val="1311719750"/>
                  </a:ext>
                </a:extLst>
              </a:tr>
            </a:tbl>
          </a:graphicData>
        </a:graphic>
      </p:graphicFrame>
      <p:sp>
        <p:nvSpPr>
          <p:cNvPr id="3" name="Oval 2"/>
          <p:cNvSpPr/>
          <p:nvPr/>
        </p:nvSpPr>
        <p:spPr>
          <a:xfrm>
            <a:off x="286407" y="3195528"/>
            <a:ext cx="11214538" cy="1155755"/>
          </a:xfrm>
          <a:prstGeom prst="ellipse">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91209" y="4973876"/>
            <a:ext cx="5071992" cy="1200329"/>
          </a:xfrm>
          <a:prstGeom prst="rect">
            <a:avLst/>
          </a:prstGeom>
          <a:noFill/>
        </p:spPr>
        <p:txBody>
          <a:bodyPr wrap="square" rtlCol="0">
            <a:spAutoFit/>
          </a:bodyPr>
          <a:lstStyle/>
          <a:p>
            <a:r>
              <a:rPr lang="en-US" dirty="0" smtClean="0"/>
              <a:t>This gets addressed on an annual basis.  Each year, we develop tactics during our Summer Leadership Retreat.  These form the basis for our Annual (operational) Plan.</a:t>
            </a:r>
            <a:endParaRPr lang="en-US" dirty="0"/>
          </a:p>
        </p:txBody>
      </p:sp>
      <p:sp>
        <p:nvSpPr>
          <p:cNvPr id="6" name="Oval 5"/>
          <p:cNvSpPr/>
          <p:nvPr/>
        </p:nvSpPr>
        <p:spPr>
          <a:xfrm>
            <a:off x="4161721" y="4531550"/>
            <a:ext cx="6909050" cy="2084979"/>
          </a:xfrm>
          <a:prstGeom prst="ellipse">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Curved Connector 7"/>
          <p:cNvCxnSpPr>
            <a:stCxn id="6" idx="2"/>
            <a:endCxn id="3" idx="3"/>
          </p:cNvCxnSpPr>
          <p:nvPr/>
        </p:nvCxnSpPr>
        <p:spPr>
          <a:xfrm rot="10800000">
            <a:off x="1928739" y="4182028"/>
            <a:ext cx="2232983" cy="1392013"/>
          </a:xfrm>
          <a:prstGeom prst="curvedConnector2">
            <a:avLst/>
          </a:prstGeom>
          <a:ln w="38100">
            <a:solidFill>
              <a:schemeClr val="accent6">
                <a:lumMod val="75000"/>
              </a:schemeClr>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294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t>
            </a:r>
            <a:r>
              <a:rPr lang="en-US" dirty="0" smtClean="0"/>
              <a:t>and Strategies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14029410"/>
              </p:ext>
            </p:extLst>
          </p:nvPr>
        </p:nvGraphicFramePr>
        <p:xfrm>
          <a:off x="838200" y="1972770"/>
          <a:ext cx="10515600" cy="1463040"/>
        </p:xfrm>
        <a:graphic>
          <a:graphicData uri="http://schemas.openxmlformats.org/drawingml/2006/table">
            <a:tbl>
              <a:tblPr>
                <a:tableStyleId>{2D5ABB26-0587-4C30-8999-92F81FD0307C}</a:tableStyleId>
              </a:tblPr>
              <a:tblGrid>
                <a:gridCol w="1526628">
                  <a:extLst>
                    <a:ext uri="{9D8B030D-6E8A-4147-A177-3AD203B41FA5}">
                      <a16:colId xmlns:a16="http://schemas.microsoft.com/office/drawing/2014/main" val="3633809573"/>
                    </a:ext>
                  </a:extLst>
                </a:gridCol>
                <a:gridCol w="8988972">
                  <a:extLst>
                    <a:ext uri="{9D8B030D-6E8A-4147-A177-3AD203B41FA5}">
                      <a16:colId xmlns:a16="http://schemas.microsoft.com/office/drawing/2014/main" val="3465917289"/>
                    </a:ext>
                  </a:extLst>
                </a:gridCol>
              </a:tblGrid>
              <a:tr h="370840">
                <a:tc>
                  <a:txBody>
                    <a:bodyPr/>
                    <a:lstStyle/>
                    <a:p>
                      <a:r>
                        <a:rPr lang="en-US" sz="2800" b="1" dirty="0" smtClean="0"/>
                        <a:t>Goal:</a:t>
                      </a:r>
                      <a:endParaRPr lang="en-US" sz="2800" b="1" dirty="0"/>
                    </a:p>
                  </a:txBody>
                  <a:tcPr/>
                </a:tc>
                <a:tc>
                  <a:txBody>
                    <a:bodyPr/>
                    <a:lstStyle/>
                    <a:p>
                      <a:r>
                        <a:rPr lang="en-US" sz="2800" dirty="0" smtClean="0"/>
                        <a:t>A</a:t>
                      </a:r>
                      <a:r>
                        <a:rPr lang="en-US" sz="2800" baseline="0" dirty="0" smtClean="0"/>
                        <a:t> broad, general statement of intended outcomes or results</a:t>
                      </a:r>
                      <a:endParaRPr lang="en-US" sz="2800" dirty="0"/>
                    </a:p>
                  </a:txBody>
                  <a:tcPr/>
                </a:tc>
                <a:extLst>
                  <a:ext uri="{0D108BD9-81ED-4DB2-BD59-A6C34878D82A}">
                    <a16:rowId xmlns:a16="http://schemas.microsoft.com/office/drawing/2014/main" val="2522688236"/>
                  </a:ext>
                </a:extLst>
              </a:tr>
              <a:tr h="370840">
                <a:tc>
                  <a:txBody>
                    <a:bodyPr/>
                    <a:lstStyle/>
                    <a:p>
                      <a:r>
                        <a:rPr lang="en-US" sz="2800" b="1" dirty="0" smtClean="0"/>
                        <a:t>Strategy:</a:t>
                      </a:r>
                      <a:endParaRPr lang="en-US" sz="2800" b="1" dirty="0"/>
                    </a:p>
                  </a:txBody>
                  <a:tcPr/>
                </a:tc>
                <a:tc>
                  <a:txBody>
                    <a:bodyPr/>
                    <a:lstStyle/>
                    <a:p>
                      <a:r>
                        <a:rPr lang="en-US" sz="2800" b="0" dirty="0" smtClean="0"/>
                        <a:t>A</a:t>
                      </a:r>
                      <a:r>
                        <a:rPr lang="en-US" sz="2800" b="0" baseline="0" dirty="0" smtClean="0"/>
                        <a:t> plan of action created to achieve a goal or a vision or to address a strategic issue</a:t>
                      </a:r>
                      <a:endParaRPr lang="en-US" sz="2800" b="0" dirty="0"/>
                    </a:p>
                  </a:txBody>
                  <a:tcPr/>
                </a:tc>
                <a:extLst>
                  <a:ext uri="{0D108BD9-81ED-4DB2-BD59-A6C34878D82A}">
                    <a16:rowId xmlns:a16="http://schemas.microsoft.com/office/drawing/2014/main" val="349790945"/>
                  </a:ext>
                </a:extLst>
              </a:tr>
            </a:tbl>
          </a:graphicData>
        </a:graphic>
      </p:graphicFrame>
    </p:spTree>
    <p:extLst>
      <p:ext uri="{BB962C8B-B14F-4D97-AF65-F5344CB8AC3E}">
        <p14:creationId xmlns:p14="http://schemas.microsoft.com/office/powerpoint/2010/main" val="370958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Strategies</a:t>
            </a:r>
            <a:endParaRPr lang="en-US" dirty="0"/>
          </a:p>
        </p:txBody>
      </p:sp>
      <p:graphicFrame>
        <p:nvGraphicFramePr>
          <p:cNvPr id="4" name="Content Placeholder 3"/>
          <p:cNvGraphicFramePr>
            <a:graphicFrameLocks noGrp="1"/>
          </p:cNvGraphicFramePr>
          <p:nvPr>
            <p:ph idx="1"/>
          </p:nvPr>
        </p:nvGraphicFramePr>
        <p:xfrm>
          <a:off x="838200" y="1972770"/>
          <a:ext cx="10515600" cy="1463040"/>
        </p:xfrm>
        <a:graphic>
          <a:graphicData uri="http://schemas.openxmlformats.org/drawingml/2006/table">
            <a:tbl>
              <a:tblPr>
                <a:tableStyleId>{2D5ABB26-0587-4C30-8999-92F81FD0307C}</a:tableStyleId>
              </a:tblPr>
              <a:tblGrid>
                <a:gridCol w="1526628">
                  <a:extLst>
                    <a:ext uri="{9D8B030D-6E8A-4147-A177-3AD203B41FA5}">
                      <a16:colId xmlns:a16="http://schemas.microsoft.com/office/drawing/2014/main" val="3633809573"/>
                    </a:ext>
                  </a:extLst>
                </a:gridCol>
                <a:gridCol w="8988972">
                  <a:extLst>
                    <a:ext uri="{9D8B030D-6E8A-4147-A177-3AD203B41FA5}">
                      <a16:colId xmlns:a16="http://schemas.microsoft.com/office/drawing/2014/main" val="3465917289"/>
                    </a:ext>
                  </a:extLst>
                </a:gridCol>
              </a:tblGrid>
              <a:tr h="370840">
                <a:tc>
                  <a:txBody>
                    <a:bodyPr/>
                    <a:lstStyle/>
                    <a:p>
                      <a:r>
                        <a:rPr lang="en-US" sz="2800" b="1" dirty="0" smtClean="0"/>
                        <a:t>Goal:</a:t>
                      </a:r>
                      <a:endParaRPr lang="en-US" sz="2800" b="1" dirty="0"/>
                    </a:p>
                  </a:txBody>
                  <a:tcPr/>
                </a:tc>
                <a:tc>
                  <a:txBody>
                    <a:bodyPr/>
                    <a:lstStyle/>
                    <a:p>
                      <a:r>
                        <a:rPr lang="en-US" sz="2800" dirty="0" smtClean="0"/>
                        <a:t>A</a:t>
                      </a:r>
                      <a:r>
                        <a:rPr lang="en-US" sz="2800" baseline="0" dirty="0" smtClean="0"/>
                        <a:t> broad, general statement of intended outcomes or results</a:t>
                      </a:r>
                      <a:endParaRPr lang="en-US" sz="2800" dirty="0"/>
                    </a:p>
                  </a:txBody>
                  <a:tcPr/>
                </a:tc>
                <a:extLst>
                  <a:ext uri="{0D108BD9-81ED-4DB2-BD59-A6C34878D82A}">
                    <a16:rowId xmlns:a16="http://schemas.microsoft.com/office/drawing/2014/main" val="2522688236"/>
                  </a:ext>
                </a:extLst>
              </a:tr>
              <a:tr h="370840">
                <a:tc>
                  <a:txBody>
                    <a:bodyPr/>
                    <a:lstStyle/>
                    <a:p>
                      <a:r>
                        <a:rPr lang="en-US" sz="2800" b="1" dirty="0" smtClean="0"/>
                        <a:t>Strategy:</a:t>
                      </a:r>
                      <a:endParaRPr lang="en-US" sz="2800" b="1" dirty="0"/>
                    </a:p>
                  </a:txBody>
                  <a:tcPr/>
                </a:tc>
                <a:tc>
                  <a:txBody>
                    <a:bodyPr/>
                    <a:lstStyle/>
                    <a:p>
                      <a:r>
                        <a:rPr lang="en-US" sz="2800" b="0" dirty="0" smtClean="0"/>
                        <a:t>A</a:t>
                      </a:r>
                      <a:r>
                        <a:rPr lang="en-US" sz="2800" b="0" baseline="0" dirty="0" smtClean="0"/>
                        <a:t> plan of action created to achieve a goal or a vision or to address a strategic issue</a:t>
                      </a:r>
                      <a:endParaRPr lang="en-US" sz="2800" b="0" dirty="0"/>
                    </a:p>
                  </a:txBody>
                  <a:tcPr/>
                </a:tc>
                <a:extLst>
                  <a:ext uri="{0D108BD9-81ED-4DB2-BD59-A6C34878D82A}">
                    <a16:rowId xmlns:a16="http://schemas.microsoft.com/office/drawing/2014/main" val="349790945"/>
                  </a:ext>
                </a:extLst>
              </a:tr>
            </a:tbl>
          </a:graphicData>
        </a:graphic>
      </p:graphicFrame>
      <p:sp>
        <p:nvSpPr>
          <p:cNvPr id="7" name="Cloud Callout 6"/>
          <p:cNvSpPr/>
          <p:nvPr/>
        </p:nvSpPr>
        <p:spPr>
          <a:xfrm>
            <a:off x="2013857" y="4212771"/>
            <a:ext cx="7326086" cy="2296886"/>
          </a:xfrm>
          <a:prstGeom prst="cloudCallout">
            <a:avLst>
              <a:gd name="adj1" fmla="val -2051"/>
              <a:gd name="adj2" fmla="val -760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Goals are </a:t>
            </a:r>
            <a:r>
              <a:rPr lang="en-US" sz="2800" b="1" u="sng" dirty="0" smtClean="0"/>
              <a:t>WHAT</a:t>
            </a:r>
          </a:p>
          <a:p>
            <a:pPr algn="ctr"/>
            <a:r>
              <a:rPr lang="en-US" sz="2800" dirty="0" smtClean="0"/>
              <a:t>Strategies and tactics are </a:t>
            </a:r>
            <a:r>
              <a:rPr lang="en-US" sz="2800" b="1" u="sng" dirty="0" smtClean="0"/>
              <a:t>HOW</a:t>
            </a:r>
            <a:endParaRPr lang="en-US" sz="2800" b="1" u="sng" dirty="0"/>
          </a:p>
        </p:txBody>
      </p:sp>
    </p:spTree>
    <p:extLst>
      <p:ext uri="{BB962C8B-B14F-4D97-AF65-F5344CB8AC3E}">
        <p14:creationId xmlns:p14="http://schemas.microsoft.com/office/powerpoint/2010/main" val="78368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t>
            </a:r>
            <a:r>
              <a:rPr lang="en-US" b="1" dirty="0" smtClean="0"/>
              <a:t>GOAL</a:t>
            </a:r>
            <a:r>
              <a:rPr lang="en-US" dirty="0" smtClean="0"/>
              <a:t> Statements:</a:t>
            </a:r>
            <a:endParaRPr lang="en-US" dirty="0"/>
          </a:p>
        </p:txBody>
      </p:sp>
      <p:sp>
        <p:nvSpPr>
          <p:cNvPr id="3" name="Content Placeholder 2"/>
          <p:cNvSpPr>
            <a:spLocks noGrp="1"/>
          </p:cNvSpPr>
          <p:nvPr>
            <p:ph idx="1"/>
          </p:nvPr>
        </p:nvSpPr>
        <p:spPr/>
        <p:txBody>
          <a:bodyPr/>
          <a:lstStyle/>
          <a:p>
            <a:pPr marL="0" indent="0">
              <a:buNone/>
            </a:pPr>
            <a:r>
              <a:rPr lang="en-US" b="1" dirty="0" smtClean="0"/>
              <a:t>Return to Strategic Issues</a:t>
            </a:r>
          </a:p>
          <a:p>
            <a:pPr marL="0" indent="0">
              <a:buNone/>
            </a:pPr>
            <a:endParaRPr lang="en-US" b="1" dirty="0"/>
          </a:p>
          <a:p>
            <a:pPr marL="0" indent="0">
              <a:buNone/>
            </a:pPr>
            <a:r>
              <a:rPr lang="en-US" dirty="0" smtClean="0"/>
              <a:t>The easiest and most beneficial way to determine your goals is to return to your strategic issues.  You can ask the following for each issue:</a:t>
            </a:r>
          </a:p>
          <a:p>
            <a:pPr marL="0" indent="0">
              <a:buNone/>
            </a:pPr>
            <a:endParaRPr lang="en-US" dirty="0"/>
          </a:p>
          <a:p>
            <a:r>
              <a:rPr lang="en-US" dirty="0" smtClean="0"/>
              <a:t>If we resolved this strategic issue, what outcomes would we see?</a:t>
            </a:r>
          </a:p>
          <a:p>
            <a:r>
              <a:rPr lang="en-US" dirty="0" smtClean="0"/>
              <a:t>What benefits would we see?</a:t>
            </a:r>
            <a:endParaRPr lang="en-US" dirty="0"/>
          </a:p>
        </p:txBody>
      </p:sp>
    </p:spTree>
    <p:extLst>
      <p:ext uri="{BB962C8B-B14F-4D97-AF65-F5344CB8AC3E}">
        <p14:creationId xmlns:p14="http://schemas.microsoft.com/office/powerpoint/2010/main" val="263376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t>
            </a:r>
            <a:r>
              <a:rPr lang="en-US" b="1" dirty="0" smtClean="0"/>
              <a:t>GOAL</a:t>
            </a:r>
            <a:r>
              <a:rPr lang="en-US" dirty="0" smtClean="0"/>
              <a:t> Statements:</a:t>
            </a:r>
            <a:endParaRPr lang="en-US" dirty="0"/>
          </a:p>
        </p:txBody>
      </p:sp>
      <p:sp>
        <p:nvSpPr>
          <p:cNvPr id="3" name="Content Placeholder 2"/>
          <p:cNvSpPr>
            <a:spLocks noGrp="1"/>
          </p:cNvSpPr>
          <p:nvPr>
            <p:ph idx="1"/>
          </p:nvPr>
        </p:nvSpPr>
        <p:spPr/>
        <p:txBody>
          <a:bodyPr/>
          <a:lstStyle/>
          <a:p>
            <a:pPr marL="0" indent="0">
              <a:buNone/>
            </a:pPr>
            <a:r>
              <a:rPr lang="en-US" b="1" dirty="0" smtClean="0"/>
              <a:t>Phrase Goals as Results, Not Actions</a:t>
            </a:r>
          </a:p>
          <a:p>
            <a:pPr marL="0" indent="0">
              <a:buNone/>
            </a:pPr>
            <a:endParaRPr lang="en-US" b="1" dirty="0"/>
          </a:p>
          <a:p>
            <a:pPr marL="0" indent="0">
              <a:buNone/>
            </a:pPr>
            <a:r>
              <a:rPr lang="en-US" dirty="0" smtClean="0"/>
              <a:t>Goals written as outcomes leave room for stakeholders to come up with ideas on how to contribute to the goal.  </a:t>
            </a:r>
          </a:p>
          <a:p>
            <a:pPr marL="0" indent="0">
              <a:buNone/>
            </a:pPr>
            <a:endParaRPr lang="en-US" dirty="0"/>
          </a:p>
          <a:p>
            <a:pPr marL="0" indent="0">
              <a:buNone/>
            </a:pPr>
            <a:r>
              <a:rPr lang="en-US" dirty="0" smtClean="0"/>
              <a:t>They are more inspirational.</a:t>
            </a:r>
            <a:endParaRPr lang="en-US" dirty="0"/>
          </a:p>
        </p:txBody>
      </p:sp>
    </p:spTree>
    <p:extLst>
      <p:ext uri="{BB962C8B-B14F-4D97-AF65-F5344CB8AC3E}">
        <p14:creationId xmlns:p14="http://schemas.microsoft.com/office/powerpoint/2010/main" val="425297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371" y="365125"/>
            <a:ext cx="11361683" cy="1325563"/>
          </a:xfrm>
        </p:spPr>
        <p:txBody>
          <a:bodyPr/>
          <a:lstStyle/>
          <a:p>
            <a:r>
              <a:rPr lang="en-US" dirty="0" smtClean="0"/>
              <a:t>Two Tips for Writing Goals that are not Strategies:</a:t>
            </a:r>
            <a:endParaRPr lang="en-US" dirty="0"/>
          </a:p>
        </p:txBody>
      </p:sp>
      <p:sp>
        <p:nvSpPr>
          <p:cNvPr id="3" name="Content Placeholder 2"/>
          <p:cNvSpPr>
            <a:spLocks noGrp="1"/>
          </p:cNvSpPr>
          <p:nvPr>
            <p:ph idx="1"/>
          </p:nvPr>
        </p:nvSpPr>
        <p:spPr>
          <a:xfrm>
            <a:off x="838200" y="2293711"/>
            <a:ext cx="10515600" cy="4351338"/>
          </a:xfrm>
        </p:spPr>
        <p:txBody>
          <a:bodyPr>
            <a:normAutofit/>
          </a:bodyPr>
          <a:lstStyle/>
          <a:p>
            <a:pPr marL="514350" indent="-514350">
              <a:buFont typeface="+mj-lt"/>
              <a:buAutoNum type="arabicPeriod"/>
            </a:pPr>
            <a:r>
              <a:rPr lang="en-US" sz="3600" dirty="0" smtClean="0"/>
              <a:t>Think about phrasing your goals as “states of being” not actions.</a:t>
            </a:r>
          </a:p>
          <a:p>
            <a:pPr marL="514350" indent="-514350">
              <a:buFont typeface="+mj-lt"/>
              <a:buAutoNum type="arabicPeriod"/>
            </a:pPr>
            <a:endParaRPr lang="en-US" sz="3600" dirty="0" smtClean="0"/>
          </a:p>
          <a:p>
            <a:pPr marL="514350" indent="-514350">
              <a:buFont typeface="+mj-lt"/>
              <a:buAutoNum type="arabicPeriod"/>
            </a:pPr>
            <a:r>
              <a:rPr lang="en-US" sz="3600" dirty="0" smtClean="0"/>
              <a:t>Phrase your goals as results.</a:t>
            </a:r>
            <a:endParaRPr lang="en-US" sz="3600" dirty="0"/>
          </a:p>
        </p:txBody>
      </p:sp>
    </p:spTree>
    <p:extLst>
      <p:ext uri="{BB962C8B-B14F-4D97-AF65-F5344CB8AC3E}">
        <p14:creationId xmlns:p14="http://schemas.microsoft.com/office/powerpoint/2010/main" val="3889540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A31A9B-87F6-4FB3-9FD4-30AD3D34DF63}">
  <ds:schemaRefs>
    <ds:schemaRef ds:uri="http://schemas.microsoft.com/sharepoint/v3/contenttype/forms"/>
  </ds:schemaRefs>
</ds:datastoreItem>
</file>

<file path=customXml/itemProps2.xml><?xml version="1.0" encoding="utf-8"?>
<ds:datastoreItem xmlns:ds="http://schemas.openxmlformats.org/officeDocument/2006/customXml" ds:itemID="{FAAB3A27-3CE5-4190-974A-7E4310DEF2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DCB8FD-0316-4352-9EF0-13798F17971F}">
  <ds:schemaRefs>
    <ds:schemaRef ds:uri="http://www.w3.org/XML/1998/namespace"/>
    <ds:schemaRef ds:uri="http://schemas.microsoft.com/office/2006/documentManagement/types"/>
    <ds:schemaRef ds:uri="http://schemas.microsoft.com/office/infopath/2007/PartnerControls"/>
    <ds:schemaRef ds:uri="bb5bbb0b-6c89-44d7-be61-0adfe653f983"/>
    <ds:schemaRef ds:uri="http://purl.org/dc/dcmitype/"/>
    <ds:schemaRef ds:uri="2bc55ecc-363e-43e9-bfac-4ba2e86f45ee"/>
    <ds:schemaRef ds:uri="http://schemas.openxmlformats.org/package/2006/metadata/core-properties"/>
    <ds:schemaRef ds:uri="http://purl.org/dc/elements/1.1/"/>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424</TotalTime>
  <Words>2615</Words>
  <Application>Microsoft Office PowerPoint</Application>
  <PresentationFormat>Widescreen</PresentationFormat>
  <Paragraphs>264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Garamond</vt:lpstr>
      <vt:lpstr>Symbol</vt:lpstr>
      <vt:lpstr>Office Theme</vt:lpstr>
      <vt:lpstr>Educational Master Planning Task Force</vt:lpstr>
      <vt:lpstr>Topics</vt:lpstr>
      <vt:lpstr>SCUP: Goals, Strategies and Tactics</vt:lpstr>
      <vt:lpstr>SCUP: Goals, Strategies and Tactics</vt:lpstr>
      <vt:lpstr>Goals and Strategies</vt:lpstr>
      <vt:lpstr>Goals and Strategies</vt:lpstr>
      <vt:lpstr>Writing GOAL Statements:</vt:lpstr>
      <vt:lpstr>Writing GOAL Statements:</vt:lpstr>
      <vt:lpstr>Two Tips for Writing Goals that are not Strategies:</vt:lpstr>
      <vt:lpstr>SMART(E) Goals</vt:lpstr>
      <vt:lpstr>Goals from our last EMP</vt:lpstr>
      <vt:lpstr>Qualitative &amp; Quantitative Feedback on the 2017-22 EMP:</vt:lpstr>
      <vt:lpstr>EMP Goal #1:</vt:lpstr>
      <vt:lpstr>EMP Goal #2:</vt:lpstr>
      <vt:lpstr>EMP Goal #3:</vt:lpstr>
      <vt:lpstr>San Mateo County Community College District Goals (updated 2021)</vt:lpstr>
      <vt:lpstr>Other goals we have set</vt:lpstr>
      <vt:lpstr>PowerPoint Presentation</vt:lpstr>
      <vt:lpstr>Break Out Discussions:  Goal Statements</vt:lpstr>
      <vt:lpstr>Report Out:  Goal Statements</vt:lpstr>
      <vt:lpstr>Next Steps and Prep for EMP Retreat</vt:lpstr>
      <vt:lpstr>Extra Slides</vt:lpstr>
      <vt:lpstr>PowerPoint Presentation</vt:lpstr>
      <vt:lpstr>We track our progress via our newly adopted College Scorecard  as well as our  Data Dashboards </vt:lpstr>
      <vt:lpstr>District Goals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Scan Part I</dc:title>
  <dc:creator>Engel, Karen</dc:creator>
  <cp:lastModifiedBy>Engel, Karen</cp:lastModifiedBy>
  <cp:revision>31</cp:revision>
  <dcterms:created xsi:type="dcterms:W3CDTF">2021-10-20T15:24:50Z</dcterms:created>
  <dcterms:modified xsi:type="dcterms:W3CDTF">2022-03-01T16:11:27Z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