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4.xml" ContentType="application/vnd.openxmlformats-officedocument.presentationml.tag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5.xml" ContentType="application/vnd.openxmlformats-officedocument.presentationml.tag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6.xml" ContentType="application/vnd.openxmlformats-officedocument.presentationml.tag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ags/tag9.xml" ContentType="application/vnd.openxmlformats-officedocument.presentationml.tag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ags/tag10.xml" ContentType="application/vnd.openxmlformats-officedocument.presentationml.tag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4" r:id="rId6"/>
    <p:sldId id="283" r:id="rId7"/>
    <p:sldId id="257" r:id="rId8"/>
    <p:sldId id="267" r:id="rId9"/>
    <p:sldId id="258" r:id="rId10"/>
    <p:sldId id="259" r:id="rId11"/>
    <p:sldId id="260" r:id="rId12"/>
    <p:sldId id="261" r:id="rId13"/>
    <p:sldId id="270" r:id="rId14"/>
    <p:sldId id="268" r:id="rId15"/>
    <p:sldId id="269" r:id="rId16"/>
    <p:sldId id="262" r:id="rId17"/>
    <p:sldId id="299" r:id="rId18"/>
    <p:sldId id="272" r:id="rId19"/>
    <p:sldId id="293" r:id="rId20"/>
    <p:sldId id="286" r:id="rId21"/>
    <p:sldId id="287" r:id="rId22"/>
    <p:sldId id="294" r:id="rId23"/>
    <p:sldId id="295" r:id="rId24"/>
    <p:sldId id="296" r:id="rId25"/>
    <p:sldId id="289" r:id="rId26"/>
    <p:sldId id="290" r:id="rId27"/>
    <p:sldId id="291" r:id="rId28"/>
    <p:sldId id="297" r:id="rId29"/>
    <p:sldId id="29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MP%20Charts/EMP%20Data%20and%20Charts/compare%20ed%20attain%20w%20jobs%20in%20SMC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%20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%20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MP%20Charts/EMP%20Data%20and%20Charts/College%20going%20rates%20of%20SUHSD%20high%20school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MP%20Charts/EMP%20Data%20and%20Charts/College%20going%20rates%20of%20SUHSD%20high%20school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MP%20Charts/EMP%20Data%20and%20Charts/College%20going%20rates%20of%20SUHSD%20high%20school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familiar are you with Cañada College? </a:t>
            </a:r>
          </a:p>
        </c:rich>
      </c:tx>
      <c:layout>
        <c:manualLayout>
          <c:xMode val="edge"/>
          <c:yMode val="edge"/>
          <c:x val="0.21806524657403142"/>
          <c:y val="2.7602859826919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Charts!$A$43</c:f>
              <c:strCache>
                <c:ptCount val="1"/>
                <c:pt idx="0">
                  <c:v>English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Charts!$B$42:$F$42</c:f>
              <c:strCache>
                <c:ptCount val="5"/>
                <c:pt idx="0">
                  <c:v>Extremely familiar</c:v>
                </c:pt>
                <c:pt idx="1">
                  <c:v>Very familiar</c:v>
                </c:pt>
                <c:pt idx="2">
                  <c:v>Moderately familiar</c:v>
                </c:pt>
                <c:pt idx="3">
                  <c:v>Slightly familiar</c:v>
                </c:pt>
                <c:pt idx="4">
                  <c:v>Not familiar at all</c:v>
                </c:pt>
              </c:strCache>
            </c:strRef>
          </c:cat>
          <c:val>
            <c:numRef>
              <c:f>Charts!$B$43:$F$43</c:f>
              <c:numCache>
                <c:formatCode>0%</c:formatCode>
                <c:ptCount val="5"/>
                <c:pt idx="0">
                  <c:v>0.24806201550387597</c:v>
                </c:pt>
                <c:pt idx="1">
                  <c:v>0.2558139534883721</c:v>
                </c:pt>
                <c:pt idx="2">
                  <c:v>0.22480620155038761</c:v>
                </c:pt>
                <c:pt idx="3">
                  <c:v>0.16279069767441862</c:v>
                </c:pt>
                <c:pt idx="4">
                  <c:v>6.9767441860465115E-2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32-4A4F-BAEF-F0E5AD1FB889}"/>
            </c:ext>
          </c:extLst>
        </c:ser>
        <c:ser>
          <c:idx val="1"/>
          <c:order val="1"/>
          <c:tx>
            <c:strRef>
              <c:f>Charts!$A$44</c:f>
              <c:strCache>
                <c:ptCount val="1"/>
                <c:pt idx="0">
                  <c:v>Spanish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Charts!$B$42:$F$42</c:f>
              <c:strCache>
                <c:ptCount val="5"/>
                <c:pt idx="0">
                  <c:v>Extremely familiar</c:v>
                </c:pt>
                <c:pt idx="1">
                  <c:v>Very familiar</c:v>
                </c:pt>
                <c:pt idx="2">
                  <c:v>Moderately familiar</c:v>
                </c:pt>
                <c:pt idx="3">
                  <c:v>Slightly familiar</c:v>
                </c:pt>
                <c:pt idx="4">
                  <c:v>Not familiar at all</c:v>
                </c:pt>
              </c:strCache>
            </c:strRef>
          </c:cat>
          <c:val>
            <c:numRef>
              <c:f>Charts!$B$44:$F$44</c:f>
              <c:numCache>
                <c:formatCode>0%</c:formatCode>
                <c:ptCount val="5"/>
                <c:pt idx="0">
                  <c:v>4.2553191489361701E-2</c:v>
                </c:pt>
                <c:pt idx="1">
                  <c:v>0.1702127659574468</c:v>
                </c:pt>
                <c:pt idx="2">
                  <c:v>0.26595744680851063</c:v>
                </c:pt>
                <c:pt idx="3">
                  <c:v>0.20212765957446807</c:v>
                </c:pt>
                <c:pt idx="4">
                  <c:v>0.26595744680851063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32-4A4F-BAEF-F0E5AD1FB8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33881968"/>
        <c:axId val="733882384"/>
      </c:barChart>
      <c:catAx>
        <c:axId val="73388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882384"/>
        <c:crosses val="autoZero"/>
        <c:auto val="1"/>
        <c:lblAlgn val="ctr"/>
        <c:lblOffset val="100"/>
        <c:noMultiLvlLbl val="0"/>
      </c:catAx>
      <c:valAx>
        <c:axId val="73388238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88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The educational attainment of County residents v. the education requirements of County jobs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'[compare ed attain w jobs in SMC.xlsx]Sheet1'!$B$11</c:f>
              <c:strCache>
                <c:ptCount val="1"/>
                <c:pt idx="0">
                  <c:v>% of current job postings in San Mateo County requiring this level of education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'[compare ed attain w jobs in SMC.xlsx]Sheet1'!$A$12:$A$16</c:f>
              <c:strCache>
                <c:ptCount val="5"/>
                <c:pt idx="0">
                  <c:v>High school or vocational training</c:v>
                </c:pt>
                <c:pt idx="1">
                  <c:v>Associate's degree</c:v>
                </c:pt>
                <c:pt idx="2">
                  <c:v>Bachelor's degree</c:v>
                </c:pt>
                <c:pt idx="3">
                  <c:v>Master's degree</c:v>
                </c:pt>
                <c:pt idx="4">
                  <c:v>Doctoral degree</c:v>
                </c:pt>
              </c:strCache>
            </c:strRef>
          </c:cat>
          <c:val>
            <c:numRef>
              <c:f>'[compare ed attain w jobs in SMC.xlsx]Sheet1'!$B$12:$B$16</c:f>
              <c:numCache>
                <c:formatCode>0%</c:formatCode>
                <c:ptCount val="5"/>
                <c:pt idx="0">
                  <c:v>0.1411891726622142</c:v>
                </c:pt>
                <c:pt idx="1">
                  <c:v>5.8923572295315349E-2</c:v>
                </c:pt>
                <c:pt idx="2">
                  <c:v>0.49485481698053718</c:v>
                </c:pt>
                <c:pt idx="3">
                  <c:v>0.19914772455833596</c:v>
                </c:pt>
                <c:pt idx="4">
                  <c:v>0.10588471350359732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40-4FEF-B2E7-675E9E2479C2}"/>
            </c:ext>
          </c:extLst>
        </c:ser>
        <c:ser>
          <c:idx val="1"/>
          <c:order val="1"/>
          <c:tx>
            <c:strRef>
              <c:f>'[compare ed attain w jobs in SMC.xlsx]Sheet1'!$C$11</c:f>
              <c:strCache>
                <c:ptCount val="1"/>
                <c:pt idx="0">
                  <c:v>% of San Mateo residents over 25 years of age with this level of educational attainment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'[compare ed attain w jobs in SMC.xlsx]Sheet1'!$A$12:$A$16</c:f>
              <c:strCache>
                <c:ptCount val="5"/>
                <c:pt idx="0">
                  <c:v>High school or vocational training</c:v>
                </c:pt>
                <c:pt idx="1">
                  <c:v>Associate's degree</c:v>
                </c:pt>
                <c:pt idx="2">
                  <c:v>Bachelor's degree</c:v>
                </c:pt>
                <c:pt idx="3">
                  <c:v>Master's degree</c:v>
                </c:pt>
                <c:pt idx="4">
                  <c:v>Doctoral degree</c:v>
                </c:pt>
              </c:strCache>
            </c:strRef>
          </c:cat>
          <c:val>
            <c:numRef>
              <c:f>'[compare ed attain w jobs in SMC.xlsx]Sheet1'!$C$12:$C$16</c:f>
              <c:numCache>
                <c:formatCode>0%</c:formatCode>
                <c:ptCount val="5"/>
                <c:pt idx="0">
                  <c:v>0.32</c:v>
                </c:pt>
                <c:pt idx="1">
                  <c:v>7.0000000000000007E-2</c:v>
                </c:pt>
                <c:pt idx="2">
                  <c:v>0.28999999999999998</c:v>
                </c:pt>
                <c:pt idx="3">
                  <c:v>0.14000000000000001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40-4FEF-B2E7-675E9E2479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2358832"/>
        <c:axId val="1962355504"/>
      </c:barChart>
      <c:catAx>
        <c:axId val="196235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2355504"/>
        <c:crosses val="autoZero"/>
        <c:auto val="1"/>
        <c:lblAlgn val="ctr"/>
        <c:lblOffset val="100"/>
        <c:noMultiLvlLbl val="0"/>
      </c:catAx>
      <c:valAx>
        <c:axId val="196235550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2358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Overall, what is your perception of Cañada College?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'[Community Perceptions Questionnaire F21 merged master v2.xlsx]Favorability'!$B$18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'[Community Perceptions Questionnaire F21 merged master v2.xlsx]Favorability'!$A$19:$A$24</c:f>
              <c:strCache>
                <c:ptCount val="6"/>
                <c:pt idx="0">
                  <c:v>(blank)</c:v>
                </c:pt>
                <c:pt idx="1">
                  <c:v>Highly favorable</c:v>
                </c:pt>
                <c:pt idx="2">
                  <c:v>Somewhat favorable</c:v>
                </c:pt>
                <c:pt idx="3">
                  <c:v>Neutral</c:v>
                </c:pt>
                <c:pt idx="4">
                  <c:v>Somewhat unfavorable</c:v>
                </c:pt>
                <c:pt idx="5">
                  <c:v>Highly unfavorable</c:v>
                </c:pt>
              </c:strCache>
            </c:strRef>
          </c:cat>
          <c:val>
            <c:numRef>
              <c:f>'[Community Perceptions Questionnaire F21 merged master v2.xlsx]Favorability'!$B$19:$B$24</c:f>
              <c:numCache>
                <c:formatCode>0%</c:formatCode>
                <c:ptCount val="6"/>
                <c:pt idx="0">
                  <c:v>0.33</c:v>
                </c:pt>
                <c:pt idx="1">
                  <c:v>0.35874439461883406</c:v>
                </c:pt>
                <c:pt idx="2">
                  <c:v>0.14349775784753363</c:v>
                </c:pt>
                <c:pt idx="3">
                  <c:v>0.15695067264573992</c:v>
                </c:pt>
                <c:pt idx="4" formatCode="0.0%">
                  <c:v>4.4843049327354259E-3</c:v>
                </c:pt>
                <c:pt idx="5" formatCode="0.0%">
                  <c:v>4.4999999999999997E-3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39-4B04-B71E-F4AB2B271B2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3234080"/>
        <c:axId val="513230752"/>
      </c:barChart>
      <c:catAx>
        <c:axId val="51323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230752"/>
        <c:crosses val="autoZero"/>
        <c:auto val="1"/>
        <c:lblAlgn val="ctr"/>
        <c:lblOffset val="100"/>
        <c:noMultiLvlLbl val="0"/>
      </c:catAx>
      <c:valAx>
        <c:axId val="5132307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23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Overall, what is your perception of Cañada College?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Favorability!$B$27</c:f>
              <c:strCache>
                <c:ptCount val="1"/>
                <c:pt idx="0">
                  <c:v>English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Favorability!$A$28:$A$33</c:f>
              <c:strCache>
                <c:ptCount val="6"/>
                <c:pt idx="0">
                  <c:v>(blank)</c:v>
                </c:pt>
                <c:pt idx="1">
                  <c:v>Highly favorable</c:v>
                </c:pt>
                <c:pt idx="2">
                  <c:v>Somewhat favorable</c:v>
                </c:pt>
                <c:pt idx="3">
                  <c:v>Neutral</c:v>
                </c:pt>
                <c:pt idx="4">
                  <c:v>Somewhat unfavorable</c:v>
                </c:pt>
                <c:pt idx="5">
                  <c:v>Highly unfavorable</c:v>
                </c:pt>
              </c:strCache>
            </c:strRef>
          </c:cat>
          <c:val>
            <c:numRef>
              <c:f>Favorability!$B$28:$B$33</c:f>
              <c:numCache>
                <c:formatCode>0%</c:formatCode>
                <c:ptCount val="6"/>
                <c:pt idx="0">
                  <c:v>0.26356589147286824</c:v>
                </c:pt>
                <c:pt idx="1">
                  <c:v>0.34883720930232559</c:v>
                </c:pt>
                <c:pt idx="2">
                  <c:v>0.15503875968992248</c:v>
                </c:pt>
                <c:pt idx="3">
                  <c:v>0.22480620155038761</c:v>
                </c:pt>
                <c:pt idx="4">
                  <c:v>7.7519379844961239E-3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CE-4812-B551-BA22949EE856}"/>
            </c:ext>
          </c:extLst>
        </c:ser>
        <c:ser>
          <c:idx val="1"/>
          <c:order val="1"/>
          <c:tx>
            <c:strRef>
              <c:f>Favorability!$C$27</c:f>
              <c:strCache>
                <c:ptCount val="1"/>
                <c:pt idx="0">
                  <c:v>Spanish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Favorability!$A$28:$A$33</c:f>
              <c:strCache>
                <c:ptCount val="6"/>
                <c:pt idx="0">
                  <c:v>(blank)</c:v>
                </c:pt>
                <c:pt idx="1">
                  <c:v>Highly favorable</c:v>
                </c:pt>
                <c:pt idx="2">
                  <c:v>Somewhat favorable</c:v>
                </c:pt>
                <c:pt idx="3">
                  <c:v>Neutral</c:v>
                </c:pt>
                <c:pt idx="4">
                  <c:v>Somewhat unfavorable</c:v>
                </c:pt>
                <c:pt idx="5">
                  <c:v>Highly unfavorable</c:v>
                </c:pt>
              </c:strCache>
            </c:strRef>
          </c:cat>
          <c:val>
            <c:numRef>
              <c:f>Favorability!$C$28:$C$33</c:f>
              <c:numCache>
                <c:formatCode>0%</c:formatCode>
                <c:ptCount val="6"/>
                <c:pt idx="0">
                  <c:v>0.42553191489361702</c:v>
                </c:pt>
                <c:pt idx="1">
                  <c:v>0.37234042553191488</c:v>
                </c:pt>
                <c:pt idx="2">
                  <c:v>0.13</c:v>
                </c:pt>
                <c:pt idx="3">
                  <c:v>0.06</c:v>
                </c:pt>
                <c:pt idx="4">
                  <c:v>0</c:v>
                </c:pt>
                <c:pt idx="5">
                  <c:v>1.0638297872340425E-2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CE-4812-B551-BA22949EE8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9165728"/>
        <c:axId val="2069165312"/>
      </c:barChart>
      <c:catAx>
        <c:axId val="206916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165312"/>
        <c:crosses val="autoZero"/>
        <c:auto val="1"/>
        <c:lblAlgn val="ctr"/>
        <c:lblOffset val="100"/>
        <c:noMultiLvlLbl val="0"/>
      </c:catAx>
      <c:valAx>
        <c:axId val="206916531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16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Cañada College's main campus is easy to get to from where you live...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Charts!$A$137</c:f>
              <c:strCache>
                <c:ptCount val="1"/>
                <c:pt idx="0">
                  <c:v>Distinct Count of Response_ID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Charts!$B$136:$G$136</c:f>
              <c:strCache>
                <c:ptCount val="6"/>
                <c:pt idx="0">
                  <c:v>(blank)</c:v>
                </c:pt>
                <c:pt idx="1">
                  <c:v>Strongly agree</c:v>
                </c:pt>
                <c:pt idx="2">
                  <c:v>Somewhat 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I don't know where the main campus is</c:v>
                </c:pt>
              </c:strCache>
            </c:strRef>
          </c:cat>
          <c:val>
            <c:numRef>
              <c:f>Charts!$B$137:$G$137</c:f>
              <c:numCache>
                <c:formatCode>0%</c:formatCode>
                <c:ptCount val="6"/>
                <c:pt idx="0">
                  <c:v>0.3273542600896861</c:v>
                </c:pt>
                <c:pt idx="1">
                  <c:v>0.27802690582959644</c:v>
                </c:pt>
                <c:pt idx="2">
                  <c:v>0.24215246636771301</c:v>
                </c:pt>
                <c:pt idx="3">
                  <c:v>7.623318385650224E-2</c:v>
                </c:pt>
                <c:pt idx="4">
                  <c:v>2.6905829596412557E-2</c:v>
                </c:pt>
                <c:pt idx="5">
                  <c:v>4.9327354260089683E-2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A6-4FDD-BC81-7680EB2D07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08623728"/>
        <c:axId val="908624976"/>
      </c:barChart>
      <c:catAx>
        <c:axId val="90862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24976"/>
        <c:crosses val="autoZero"/>
        <c:auto val="1"/>
        <c:lblAlgn val="ctr"/>
        <c:lblOffset val="100"/>
        <c:noMultiLvlLbl val="0"/>
      </c:catAx>
      <c:valAx>
        <c:axId val="9086249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2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Cañada College's main campus is easy to get to from where you live...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Charts!$A$129</c:f>
              <c:strCache>
                <c:ptCount val="1"/>
                <c:pt idx="0">
                  <c:v>English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Charts!$B$128:$G$128</c:f>
              <c:strCache>
                <c:ptCount val="6"/>
                <c:pt idx="0">
                  <c:v>(blank)</c:v>
                </c:pt>
                <c:pt idx="1">
                  <c:v>Strongly agree</c:v>
                </c:pt>
                <c:pt idx="2">
                  <c:v>Somewhat 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I don't know where the main campus is</c:v>
                </c:pt>
              </c:strCache>
            </c:strRef>
          </c:cat>
          <c:val>
            <c:numRef>
              <c:f>Charts!$B$129:$G$129</c:f>
              <c:numCache>
                <c:formatCode>0%</c:formatCode>
                <c:ptCount val="6"/>
                <c:pt idx="0">
                  <c:v>0.24806201550387597</c:v>
                </c:pt>
                <c:pt idx="1">
                  <c:v>0.27906976744186046</c:v>
                </c:pt>
                <c:pt idx="2">
                  <c:v>0.27131782945736432</c:v>
                </c:pt>
                <c:pt idx="3">
                  <c:v>0.10852713178294573</c:v>
                </c:pt>
                <c:pt idx="4">
                  <c:v>3.875968992248062E-2</c:v>
                </c:pt>
                <c:pt idx="5">
                  <c:v>5.4263565891472867E-2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FA-4C5D-A6F5-293BA2C96573}"/>
            </c:ext>
          </c:extLst>
        </c:ser>
        <c:ser>
          <c:idx val="1"/>
          <c:order val="1"/>
          <c:tx>
            <c:strRef>
              <c:f>Charts!$A$130</c:f>
              <c:strCache>
                <c:ptCount val="1"/>
                <c:pt idx="0">
                  <c:v>Spanish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Charts!$B$128:$G$128</c:f>
              <c:strCache>
                <c:ptCount val="6"/>
                <c:pt idx="0">
                  <c:v>(blank)</c:v>
                </c:pt>
                <c:pt idx="1">
                  <c:v>Strongly agree</c:v>
                </c:pt>
                <c:pt idx="2">
                  <c:v>Somewhat 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I don't know where the main campus is</c:v>
                </c:pt>
              </c:strCache>
            </c:strRef>
          </c:cat>
          <c:val>
            <c:numRef>
              <c:f>Charts!$B$130:$G$130</c:f>
              <c:numCache>
                <c:formatCode>0%</c:formatCode>
                <c:ptCount val="6"/>
                <c:pt idx="0">
                  <c:v>0.43617021276595747</c:v>
                </c:pt>
                <c:pt idx="1">
                  <c:v>0.27659574468085107</c:v>
                </c:pt>
                <c:pt idx="2">
                  <c:v>0.20212765957446807</c:v>
                </c:pt>
                <c:pt idx="3">
                  <c:v>3.1914893617021274E-2</c:v>
                </c:pt>
                <c:pt idx="4">
                  <c:v>1.0638297872340425E-2</c:v>
                </c:pt>
                <c:pt idx="5">
                  <c:v>4.2553191489361701E-2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FA-4C5D-A6F5-293BA2C965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8896256"/>
        <c:axId val="968899168"/>
      </c:barChart>
      <c:catAx>
        <c:axId val="96889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8899168"/>
        <c:crosses val="autoZero"/>
        <c:auto val="1"/>
        <c:lblAlgn val="ctr"/>
        <c:lblOffset val="100"/>
        <c:noMultiLvlLbl val="0"/>
      </c:catAx>
      <c:valAx>
        <c:axId val="96889916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889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Cañada College's main campus is easy to get to from where you live...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Charts!$B$182</c:f>
              <c:strCache>
                <c:ptCount val="1"/>
                <c:pt idx="0">
                  <c:v>I don't know where the main campus 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Charts!$B$183:$B$192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0.15</c:v>
                </c:pt>
                <c:pt idx="4">
                  <c:v>0</c:v>
                </c:pt>
                <c:pt idx="5">
                  <c:v>0.33333333333333331</c:v>
                </c:pt>
                <c:pt idx="6">
                  <c:v>0.25</c:v>
                </c:pt>
                <c:pt idx="7">
                  <c:v>0.11764705882352941</c:v>
                </c:pt>
                <c:pt idx="8">
                  <c:v>1.5151515151515152E-2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EF-4078-96D3-534D78380C63}"/>
            </c:ext>
          </c:extLst>
        </c:ser>
        <c:ser>
          <c:idx val="1"/>
          <c:order val="1"/>
          <c:tx>
            <c:strRef>
              <c:f>Charts!$C$182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Charts!$C$183:$C$192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0.20833333333333334</c:v>
                </c:pt>
                <c:pt idx="3">
                  <c:v>0.35</c:v>
                </c:pt>
                <c:pt idx="4">
                  <c:v>0</c:v>
                </c:pt>
                <c:pt idx="5">
                  <c:v>0.44444444444444442</c:v>
                </c:pt>
                <c:pt idx="6">
                  <c:v>0.25</c:v>
                </c:pt>
                <c:pt idx="7">
                  <c:v>0.11764705882352941</c:v>
                </c:pt>
                <c:pt idx="8">
                  <c:v>0.5757575757575758</c:v>
                </c:pt>
                <c:pt idx="9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EF-4078-96D3-534D78380C63}"/>
            </c:ext>
          </c:extLst>
        </c:ser>
        <c:ser>
          <c:idx val="2"/>
          <c:order val="2"/>
          <c:tx>
            <c:strRef>
              <c:f>Charts!$D$182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Charts!$D$183:$D$192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0.33333333333333331</c:v>
                </c:pt>
                <c:pt idx="3">
                  <c:v>0.25</c:v>
                </c:pt>
                <c:pt idx="4">
                  <c:v>0</c:v>
                </c:pt>
                <c:pt idx="5">
                  <c:v>0.22222222222222221</c:v>
                </c:pt>
                <c:pt idx="6">
                  <c:v>0.25</c:v>
                </c:pt>
                <c:pt idx="7">
                  <c:v>0.58823529411764708</c:v>
                </c:pt>
                <c:pt idx="8">
                  <c:v>0.37878787878787878</c:v>
                </c:pt>
                <c:pt idx="9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EF-4078-96D3-534D78380C63}"/>
            </c:ext>
          </c:extLst>
        </c:ser>
        <c:ser>
          <c:idx val="3"/>
          <c:order val="3"/>
          <c:tx>
            <c:strRef>
              <c:f>Charts!$E$182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Charts!$E$183:$E$192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0.16666666666666666</c:v>
                </c:pt>
                <c:pt idx="3">
                  <c:v>0.2</c:v>
                </c:pt>
                <c:pt idx="4">
                  <c:v>1</c:v>
                </c:pt>
                <c:pt idx="5">
                  <c:v>0</c:v>
                </c:pt>
                <c:pt idx="6">
                  <c:v>0.25</c:v>
                </c:pt>
                <c:pt idx="7">
                  <c:v>0.17647058823529413</c:v>
                </c:pt>
                <c:pt idx="8">
                  <c:v>3.0303030303030304E-2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EF-4078-96D3-534D78380C63}"/>
            </c:ext>
          </c:extLst>
        </c:ser>
        <c:ser>
          <c:idx val="4"/>
          <c:order val="4"/>
          <c:tx>
            <c:strRef>
              <c:f>Charts!$F$182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Charts!$F$183:$F$192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0.25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EF-4078-96D3-534D78380C6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3321888"/>
        <c:axId val="976284848"/>
      </c:barChart>
      <c:catAx>
        <c:axId val="72332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6284848"/>
        <c:crosses val="autoZero"/>
        <c:auto val="1"/>
        <c:lblAlgn val="ctr"/>
        <c:lblOffset val="100"/>
        <c:noMultiLvlLbl val="0"/>
      </c:catAx>
      <c:valAx>
        <c:axId val="97628484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332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564109061139756E-3"/>
          <c:y val="0.83246430808856331"/>
          <c:w val="0.99626691931666655"/>
          <c:h val="0.15608229491204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San Mateo County K-12 Enrollment Trends </a:t>
            </a:r>
          </a:p>
          <a:p>
            <a:pPr>
              <a:defRPr/>
            </a:pPr>
            <a:r>
              <a:rPr lang="en-US"/>
              <a:t>2016-2021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'HS enrollment trends'!$B$35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'HS enrollment trends'!$A$36:$A$40</c:f>
              <c:strCache>
                <c:ptCount val="5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  <c:pt idx="3">
                  <c:v>2019-20</c:v>
                </c:pt>
                <c:pt idx="4">
                  <c:v>2020-21</c:v>
                </c:pt>
              </c:strCache>
            </c:strRef>
          </c:cat>
          <c:val>
            <c:numRef>
              <c:f>'HS enrollment trends'!$B$36:$B$40</c:f>
              <c:numCache>
                <c:formatCode>_(* #,##0_);_(* \(#,##0\);_(* "-"??_);_(@_)</c:formatCode>
                <c:ptCount val="5"/>
                <c:pt idx="0">
                  <c:v>95620</c:v>
                </c:pt>
                <c:pt idx="1">
                  <c:v>95155</c:v>
                </c:pt>
                <c:pt idx="2">
                  <c:v>94234</c:v>
                </c:pt>
                <c:pt idx="3">
                  <c:v>93554</c:v>
                </c:pt>
                <c:pt idx="4">
                  <c:v>90315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4C-4DB4-8D00-91B738866D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89415839"/>
        <c:axId val="2089416671"/>
      </c:barChart>
      <c:catAx>
        <c:axId val="2089415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416671"/>
        <c:crosses val="autoZero"/>
        <c:auto val="1"/>
        <c:lblAlgn val="ctr"/>
        <c:lblOffset val="100"/>
        <c:noMultiLvlLbl val="0"/>
      </c:catAx>
      <c:valAx>
        <c:axId val="2089416671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415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San Mateo County High School Graduates:  Projections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DOF!$A$3</c:f>
              <c:strCache>
                <c:ptCount val="1"/>
                <c:pt idx="0">
                  <c:v>SAN MATEO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DOF!$B$2:$M$2</c:f>
              <c:strCache>
                <c:ptCount val="12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  <c:pt idx="5">
                  <c:v>2024-25</c:v>
                </c:pt>
                <c:pt idx="6">
                  <c:v>2025-26</c:v>
                </c:pt>
                <c:pt idx="7">
                  <c:v>2026-27</c:v>
                </c:pt>
                <c:pt idx="8">
                  <c:v>2027-28</c:v>
                </c:pt>
                <c:pt idx="9">
                  <c:v>2028-29</c:v>
                </c:pt>
                <c:pt idx="10">
                  <c:v>2029-30</c:v>
                </c:pt>
                <c:pt idx="11">
                  <c:v>2030-31</c:v>
                </c:pt>
              </c:strCache>
            </c:strRef>
          </c:cat>
          <c:val>
            <c:numRef>
              <c:f>DOF!$B$3:$M$3</c:f>
              <c:numCache>
                <c:formatCode>#,##0</c:formatCode>
                <c:ptCount val="12"/>
                <c:pt idx="0">
                  <c:v>6592</c:v>
                </c:pt>
                <c:pt idx="1">
                  <c:v>6815</c:v>
                </c:pt>
                <c:pt idx="2">
                  <c:v>6744</c:v>
                </c:pt>
                <c:pt idx="3">
                  <c:v>6518</c:v>
                </c:pt>
                <c:pt idx="4">
                  <c:v>6643</c:v>
                </c:pt>
                <c:pt idx="5">
                  <c:v>6247</c:v>
                </c:pt>
                <c:pt idx="6">
                  <c:v>6279</c:v>
                </c:pt>
                <c:pt idx="7">
                  <c:v>5895</c:v>
                </c:pt>
                <c:pt idx="8">
                  <c:v>6198</c:v>
                </c:pt>
                <c:pt idx="9">
                  <c:v>6122</c:v>
                </c:pt>
                <c:pt idx="10">
                  <c:v>5925</c:v>
                </c:pt>
                <c:pt idx="11">
                  <c:v>5770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C0-4CE9-8026-864F786238B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65496335"/>
        <c:axId val="1065492175"/>
      </c:lineChart>
      <c:catAx>
        <c:axId val="1065496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492175"/>
        <c:crosses val="autoZero"/>
        <c:auto val="1"/>
        <c:lblAlgn val="ctr"/>
        <c:lblOffset val="100"/>
        <c:noMultiLvlLbl val="0"/>
      </c:catAx>
      <c:valAx>
        <c:axId val="1065492175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496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College-Going Rate of Cañada College feeder high schools and districs in 2017-18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SUHSD!$B$21</c:f>
              <c:strCache>
                <c:ptCount val="1"/>
                <c:pt idx="0">
                  <c:v>College-Going Rate in 2017-18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SUHSD!$A$22:$A$32</c:f>
              <c:strCache>
                <c:ptCount val="11"/>
                <c:pt idx="0">
                  <c:v>Redwood High</c:v>
                </c:pt>
                <c:pt idx="1">
                  <c:v>State of California</c:v>
                </c:pt>
                <c:pt idx="2">
                  <c:v>East Palo Alto Academy</c:v>
                </c:pt>
                <c:pt idx="3">
                  <c:v>Menlo-Atherton High</c:v>
                </c:pt>
                <c:pt idx="4">
                  <c:v>Sequoia High</c:v>
                </c:pt>
                <c:pt idx="5">
                  <c:v>Sequoia Union High School District</c:v>
                </c:pt>
                <c:pt idx="6">
                  <c:v>San Mateo Union High School District</c:v>
                </c:pt>
                <c:pt idx="7">
                  <c:v>Everest Public High</c:v>
                </c:pt>
                <c:pt idx="8">
                  <c:v>Woodside High</c:v>
                </c:pt>
                <c:pt idx="9">
                  <c:v>Summit Preparatory Charter High</c:v>
                </c:pt>
                <c:pt idx="10">
                  <c:v>Carlmont High</c:v>
                </c:pt>
              </c:strCache>
            </c:strRef>
          </c:cat>
          <c:val>
            <c:numRef>
              <c:f>SUHSD!$B$22:$B$32</c:f>
              <c:numCache>
                <c:formatCode>0%</c:formatCode>
                <c:ptCount val="11"/>
                <c:pt idx="0">
                  <c:v>0.255</c:v>
                </c:pt>
                <c:pt idx="1">
                  <c:v>0.64400000000000002</c:v>
                </c:pt>
                <c:pt idx="2">
                  <c:v>0.68100000000000005</c:v>
                </c:pt>
                <c:pt idx="3">
                  <c:v>0.72399999999999998</c:v>
                </c:pt>
                <c:pt idx="4">
                  <c:v>0.73199999999999998</c:v>
                </c:pt>
                <c:pt idx="5">
                  <c:v>0.73399999999999999</c:v>
                </c:pt>
                <c:pt idx="6">
                  <c:v>0.75700000000000001</c:v>
                </c:pt>
                <c:pt idx="7">
                  <c:v>0.76100000000000001</c:v>
                </c:pt>
                <c:pt idx="8">
                  <c:v>0.76700000000000002</c:v>
                </c:pt>
                <c:pt idx="9">
                  <c:v>0.79800000000000004</c:v>
                </c:pt>
                <c:pt idx="10">
                  <c:v>0.83599999999999997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3E-4F88-B001-1C9D32A964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2565487"/>
        <c:axId val="202561327"/>
      </c:barChart>
      <c:catAx>
        <c:axId val="20256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561327"/>
        <c:crosses val="autoZero"/>
        <c:auto val="1"/>
        <c:lblAlgn val="ctr"/>
        <c:lblOffset val="100"/>
        <c:noMultiLvlLbl val="0"/>
      </c:catAx>
      <c:valAx>
        <c:axId val="202561327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565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D31B4D-985B-4CC6-842B-B0E79138C69A}" type="doc">
      <dgm:prSet loTypeId="urn:microsoft.com/office/officeart/2005/8/layout/cycle3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6313FE4-1A3A-4957-A2C3-5A83189D509B}">
      <dgm:prSet phldrT="[Text]"/>
      <dgm:spPr/>
      <dgm:t>
        <a:bodyPr/>
        <a:lstStyle/>
        <a:p>
          <a:r>
            <a:rPr lang="en-US" dirty="0" smtClean="0"/>
            <a:t>High cost of living</a:t>
          </a:r>
          <a:endParaRPr lang="en-US" dirty="0"/>
        </a:p>
      </dgm:t>
    </dgm:pt>
    <dgm:pt modelId="{74E3F44C-FBE6-459A-9F28-3DCE7B06E6CB}" type="parTrans" cxnId="{F42581E7-7D8B-41FC-8930-D923686AFDA4}">
      <dgm:prSet/>
      <dgm:spPr/>
      <dgm:t>
        <a:bodyPr/>
        <a:lstStyle/>
        <a:p>
          <a:endParaRPr lang="en-US"/>
        </a:p>
      </dgm:t>
    </dgm:pt>
    <dgm:pt modelId="{9121FC3F-437C-456F-ABCC-E6CE4D99CEF1}" type="sibTrans" cxnId="{F42581E7-7D8B-41FC-8930-D923686AFDA4}">
      <dgm:prSet/>
      <dgm:spPr/>
      <dgm:t>
        <a:bodyPr/>
        <a:lstStyle/>
        <a:p>
          <a:endParaRPr lang="en-US"/>
        </a:p>
      </dgm:t>
    </dgm:pt>
    <dgm:pt modelId="{45DACC57-B5EC-446B-BD90-075A9C45ACC2}">
      <dgm:prSet phldrT="[Text]"/>
      <dgm:spPr/>
      <dgm:t>
        <a:bodyPr/>
        <a:lstStyle/>
        <a:p>
          <a:r>
            <a:rPr lang="en-US" dirty="0" smtClean="0"/>
            <a:t>Older, already educated residents move in</a:t>
          </a:r>
          <a:endParaRPr lang="en-US" dirty="0"/>
        </a:p>
      </dgm:t>
    </dgm:pt>
    <dgm:pt modelId="{B14248C5-0128-4EB8-B102-B7F68A045D37}" type="parTrans" cxnId="{846E7EC6-7C02-4CA8-8C36-1D0D0452CC94}">
      <dgm:prSet/>
      <dgm:spPr/>
      <dgm:t>
        <a:bodyPr/>
        <a:lstStyle/>
        <a:p>
          <a:endParaRPr lang="en-US"/>
        </a:p>
      </dgm:t>
    </dgm:pt>
    <dgm:pt modelId="{B6AAEE08-087A-4E69-90CC-0DE90A60F7F5}" type="sibTrans" cxnId="{846E7EC6-7C02-4CA8-8C36-1D0D0452CC94}">
      <dgm:prSet/>
      <dgm:spPr/>
      <dgm:t>
        <a:bodyPr/>
        <a:lstStyle/>
        <a:p>
          <a:endParaRPr lang="en-US"/>
        </a:p>
      </dgm:t>
    </dgm:pt>
    <dgm:pt modelId="{1B798621-BFA6-4424-BD75-B7BD0C37485C}">
      <dgm:prSet phldrT="[Text]"/>
      <dgm:spPr/>
      <dgm:t>
        <a:bodyPr/>
        <a:lstStyle/>
        <a:p>
          <a:r>
            <a:rPr lang="en-US" dirty="0" smtClean="0"/>
            <a:t>Low and moderate income families forced out</a:t>
          </a:r>
          <a:endParaRPr lang="en-US" dirty="0"/>
        </a:p>
      </dgm:t>
    </dgm:pt>
    <dgm:pt modelId="{060A8D22-061B-4191-9C96-381D68F53D97}" type="parTrans" cxnId="{A14A117B-1886-4E91-ACF5-7C7AD4706F19}">
      <dgm:prSet/>
      <dgm:spPr/>
      <dgm:t>
        <a:bodyPr/>
        <a:lstStyle/>
        <a:p>
          <a:endParaRPr lang="en-US"/>
        </a:p>
      </dgm:t>
    </dgm:pt>
    <dgm:pt modelId="{5E04A402-70FC-4432-A3E3-BAE781BE6C19}" type="sibTrans" cxnId="{A14A117B-1886-4E91-ACF5-7C7AD4706F19}">
      <dgm:prSet/>
      <dgm:spPr/>
      <dgm:t>
        <a:bodyPr/>
        <a:lstStyle/>
        <a:p>
          <a:endParaRPr lang="en-US"/>
        </a:p>
      </dgm:t>
    </dgm:pt>
    <dgm:pt modelId="{8DCC3AC7-E071-4BEE-A18E-F98108C81B6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/>
            <a:t>Silicon Valley industries generate high wages for some</a:t>
          </a:r>
          <a:endParaRPr lang="en-US" dirty="0"/>
        </a:p>
      </dgm:t>
    </dgm:pt>
    <dgm:pt modelId="{5C9FCA90-A305-4E03-8EDA-4EC1EA5B8F55}" type="parTrans" cxnId="{94FEF27F-85F1-40D3-86DC-5D3014FEDCBF}">
      <dgm:prSet/>
      <dgm:spPr/>
      <dgm:t>
        <a:bodyPr/>
        <a:lstStyle/>
        <a:p>
          <a:endParaRPr lang="en-US"/>
        </a:p>
      </dgm:t>
    </dgm:pt>
    <dgm:pt modelId="{12874713-B831-477D-A4F1-51A976DB0869}" type="sibTrans" cxnId="{94FEF27F-85F1-40D3-86DC-5D3014FEDCBF}">
      <dgm:prSet/>
      <dgm:spPr/>
      <dgm:t>
        <a:bodyPr/>
        <a:lstStyle/>
        <a:p>
          <a:endParaRPr lang="en-US"/>
        </a:p>
      </dgm:t>
    </dgm:pt>
    <dgm:pt modelId="{F127C9DF-4FEA-4339-9392-3BBD6505FB1A}">
      <dgm:prSet phldrT="[Text]"/>
      <dgm:spPr/>
      <dgm:t>
        <a:bodyPr/>
        <a:lstStyle/>
        <a:p>
          <a:r>
            <a:rPr lang="en-US" dirty="0" smtClean="0"/>
            <a:t>Traffic and commute patterns worsen</a:t>
          </a:r>
          <a:endParaRPr lang="en-US" dirty="0"/>
        </a:p>
      </dgm:t>
    </dgm:pt>
    <dgm:pt modelId="{5C6E7925-4DC6-4353-8B5C-CFA2B5645C95}" type="parTrans" cxnId="{582205AD-8822-44B6-8A35-344432CB5660}">
      <dgm:prSet/>
      <dgm:spPr/>
      <dgm:t>
        <a:bodyPr/>
        <a:lstStyle/>
        <a:p>
          <a:endParaRPr lang="en-US"/>
        </a:p>
      </dgm:t>
    </dgm:pt>
    <dgm:pt modelId="{F6F8076E-B3A3-4C36-8EDE-3A6D11F2B85B}" type="sibTrans" cxnId="{582205AD-8822-44B6-8A35-344432CB5660}">
      <dgm:prSet/>
      <dgm:spPr/>
      <dgm:t>
        <a:bodyPr/>
        <a:lstStyle/>
        <a:p>
          <a:endParaRPr lang="en-US"/>
        </a:p>
      </dgm:t>
    </dgm:pt>
    <dgm:pt modelId="{0DE8EA65-0C4C-4BE7-A6D6-23E30185B179}">
      <dgm:prSet phldrT="[Text]"/>
      <dgm:spPr/>
      <dgm:t>
        <a:bodyPr/>
        <a:lstStyle/>
        <a:p>
          <a:r>
            <a:rPr lang="en-US" smtClean="0"/>
            <a:t>School age population declining</a:t>
          </a:r>
          <a:endParaRPr lang="en-US" dirty="0"/>
        </a:p>
      </dgm:t>
    </dgm:pt>
    <dgm:pt modelId="{9E056D13-BC39-4800-894B-D3191CA88429}" type="parTrans" cxnId="{F4BBB562-F361-45C5-AE09-12827240880E}">
      <dgm:prSet/>
      <dgm:spPr/>
      <dgm:t>
        <a:bodyPr/>
        <a:lstStyle/>
        <a:p>
          <a:endParaRPr lang="en-US"/>
        </a:p>
      </dgm:t>
    </dgm:pt>
    <dgm:pt modelId="{DA2DD3B3-D937-4C66-9822-1EE7956217BC}" type="sibTrans" cxnId="{F4BBB562-F361-45C5-AE09-12827240880E}">
      <dgm:prSet/>
      <dgm:spPr/>
      <dgm:t>
        <a:bodyPr/>
        <a:lstStyle/>
        <a:p>
          <a:endParaRPr lang="en-US"/>
        </a:p>
      </dgm:t>
    </dgm:pt>
    <dgm:pt modelId="{B6FF6790-A213-411E-BC03-0982847AD5A0}">
      <dgm:prSet phldrT="[Text]"/>
      <dgm:spPr/>
      <dgm:t>
        <a:bodyPr/>
        <a:lstStyle/>
        <a:p>
          <a:r>
            <a:rPr lang="en-US" dirty="0" smtClean="0"/>
            <a:t>Work-school imbalance due to </a:t>
          </a:r>
        </a:p>
        <a:p>
          <a:r>
            <a:rPr lang="en-US" dirty="0" smtClean="0"/>
            <a:t>low-wage/high-cost environment</a:t>
          </a:r>
          <a:endParaRPr lang="en-US" dirty="0"/>
        </a:p>
      </dgm:t>
    </dgm:pt>
    <dgm:pt modelId="{21C4723C-D6A0-45A5-A1E5-F32A8E00C599}" type="parTrans" cxnId="{F94C9660-D288-4128-9F4B-F7612D0E8FAA}">
      <dgm:prSet/>
      <dgm:spPr/>
      <dgm:t>
        <a:bodyPr/>
        <a:lstStyle/>
        <a:p>
          <a:endParaRPr lang="en-US"/>
        </a:p>
      </dgm:t>
    </dgm:pt>
    <dgm:pt modelId="{2193FCBA-0E75-439F-950A-54F9EA9CBCEB}" type="sibTrans" cxnId="{F94C9660-D288-4128-9F4B-F7612D0E8FAA}">
      <dgm:prSet/>
      <dgm:spPr/>
      <dgm:t>
        <a:bodyPr/>
        <a:lstStyle/>
        <a:p>
          <a:endParaRPr lang="en-US"/>
        </a:p>
      </dgm:t>
    </dgm:pt>
    <dgm:pt modelId="{5A0AC26A-8BAF-4262-B20B-CE8590517F99}" type="pres">
      <dgm:prSet presAssocID="{F0D31B4D-985B-4CC6-842B-B0E79138C69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500BB5-A8FD-402A-88F8-830EFDEB7AB8}" type="pres">
      <dgm:prSet presAssocID="{F0D31B4D-985B-4CC6-842B-B0E79138C69A}" presName="cycle" presStyleCnt="0"/>
      <dgm:spPr/>
    </dgm:pt>
    <dgm:pt modelId="{9EFDB246-4320-417F-94E8-457ACAF03362}" type="pres">
      <dgm:prSet presAssocID="{8DCC3AC7-E071-4BEE-A18E-F98108C81B6B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99736-4E61-4724-AE63-52CE2DF71190}" type="pres">
      <dgm:prSet presAssocID="{12874713-B831-477D-A4F1-51A976DB0869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B4655F58-0B4F-4465-9597-7E9794C1D93D}" type="pres">
      <dgm:prSet presAssocID="{26313FE4-1A3A-4957-A2C3-5A83189D509B}" presName="nodeFollowingNodes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7E08CC-87FD-43A9-8491-8EE9F0BD1A33}" type="pres">
      <dgm:prSet presAssocID="{45DACC57-B5EC-446B-BD90-075A9C45ACC2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4E5DCF-52B2-4E48-AAA7-D8F0E48DCFAF}" type="pres">
      <dgm:prSet presAssocID="{1B798621-BFA6-4424-BD75-B7BD0C37485C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C0E2B-9D27-4618-A531-00524A2D8BDF}" type="pres">
      <dgm:prSet presAssocID="{B6FF6790-A213-411E-BC03-0982847AD5A0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FC697-FCF4-4A99-8D2E-28D0669D8642}" type="pres">
      <dgm:prSet presAssocID="{0DE8EA65-0C4C-4BE7-A6D6-23E30185B179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45C6A8-83A0-4AB0-838F-0C4B4580E650}" type="pres">
      <dgm:prSet presAssocID="{F127C9DF-4FEA-4339-9392-3BBD6505FB1A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4A117B-1886-4E91-ACF5-7C7AD4706F19}" srcId="{F0D31B4D-985B-4CC6-842B-B0E79138C69A}" destId="{1B798621-BFA6-4424-BD75-B7BD0C37485C}" srcOrd="3" destOrd="0" parTransId="{060A8D22-061B-4191-9C96-381D68F53D97}" sibTransId="{5E04A402-70FC-4432-A3E3-BAE781BE6C19}"/>
    <dgm:cxn modelId="{B5C6D82A-DDAC-4FB1-8721-6F536CFBE260}" type="presOf" srcId="{0DE8EA65-0C4C-4BE7-A6D6-23E30185B179}" destId="{C6DFC697-FCF4-4A99-8D2E-28D0669D8642}" srcOrd="0" destOrd="0" presId="urn:microsoft.com/office/officeart/2005/8/layout/cycle3"/>
    <dgm:cxn modelId="{74D2996E-681D-4F8B-A8F1-BFBD1F772791}" type="presOf" srcId="{1B798621-BFA6-4424-BD75-B7BD0C37485C}" destId="{BC4E5DCF-52B2-4E48-AAA7-D8F0E48DCFAF}" srcOrd="0" destOrd="0" presId="urn:microsoft.com/office/officeart/2005/8/layout/cycle3"/>
    <dgm:cxn modelId="{68E28EFA-2836-4DCE-B68D-7D31C74E07D9}" type="presOf" srcId="{45DACC57-B5EC-446B-BD90-075A9C45ACC2}" destId="{617E08CC-87FD-43A9-8491-8EE9F0BD1A33}" srcOrd="0" destOrd="0" presId="urn:microsoft.com/office/officeart/2005/8/layout/cycle3"/>
    <dgm:cxn modelId="{F94C9660-D288-4128-9F4B-F7612D0E8FAA}" srcId="{F0D31B4D-985B-4CC6-842B-B0E79138C69A}" destId="{B6FF6790-A213-411E-BC03-0982847AD5A0}" srcOrd="4" destOrd="0" parTransId="{21C4723C-D6A0-45A5-A1E5-F32A8E00C599}" sibTransId="{2193FCBA-0E75-439F-950A-54F9EA9CBCEB}"/>
    <dgm:cxn modelId="{E6288694-494E-4C8A-A140-F6F02C41295E}" type="presOf" srcId="{F127C9DF-4FEA-4339-9392-3BBD6505FB1A}" destId="{9345C6A8-83A0-4AB0-838F-0C4B4580E650}" srcOrd="0" destOrd="0" presId="urn:microsoft.com/office/officeart/2005/8/layout/cycle3"/>
    <dgm:cxn modelId="{19F6DA87-D673-4BA9-B7EB-824547882F02}" type="presOf" srcId="{26313FE4-1A3A-4957-A2C3-5A83189D509B}" destId="{B4655F58-0B4F-4465-9597-7E9794C1D93D}" srcOrd="0" destOrd="0" presId="urn:microsoft.com/office/officeart/2005/8/layout/cycle3"/>
    <dgm:cxn modelId="{89BF4599-18AB-49DF-86A3-7C4A8437C4AB}" type="presOf" srcId="{8DCC3AC7-E071-4BEE-A18E-F98108C81B6B}" destId="{9EFDB246-4320-417F-94E8-457ACAF03362}" srcOrd="0" destOrd="0" presId="urn:microsoft.com/office/officeart/2005/8/layout/cycle3"/>
    <dgm:cxn modelId="{8A30BC80-047C-4D71-9048-D0C27BBE12B1}" type="presOf" srcId="{12874713-B831-477D-A4F1-51A976DB0869}" destId="{7D499736-4E61-4724-AE63-52CE2DF71190}" srcOrd="0" destOrd="0" presId="urn:microsoft.com/office/officeart/2005/8/layout/cycle3"/>
    <dgm:cxn modelId="{8D4DBEC4-659B-4F4C-8A5B-D8DE957BD694}" type="presOf" srcId="{B6FF6790-A213-411E-BC03-0982847AD5A0}" destId="{3A1C0E2B-9D27-4618-A531-00524A2D8BDF}" srcOrd="0" destOrd="0" presId="urn:microsoft.com/office/officeart/2005/8/layout/cycle3"/>
    <dgm:cxn modelId="{F4BBB562-F361-45C5-AE09-12827240880E}" srcId="{F0D31B4D-985B-4CC6-842B-B0E79138C69A}" destId="{0DE8EA65-0C4C-4BE7-A6D6-23E30185B179}" srcOrd="5" destOrd="0" parTransId="{9E056D13-BC39-4800-894B-D3191CA88429}" sibTransId="{DA2DD3B3-D937-4C66-9822-1EE7956217BC}"/>
    <dgm:cxn modelId="{94FEF27F-85F1-40D3-86DC-5D3014FEDCBF}" srcId="{F0D31B4D-985B-4CC6-842B-B0E79138C69A}" destId="{8DCC3AC7-E071-4BEE-A18E-F98108C81B6B}" srcOrd="0" destOrd="0" parTransId="{5C9FCA90-A305-4E03-8EDA-4EC1EA5B8F55}" sibTransId="{12874713-B831-477D-A4F1-51A976DB0869}"/>
    <dgm:cxn modelId="{846E7EC6-7C02-4CA8-8C36-1D0D0452CC94}" srcId="{F0D31B4D-985B-4CC6-842B-B0E79138C69A}" destId="{45DACC57-B5EC-446B-BD90-075A9C45ACC2}" srcOrd="2" destOrd="0" parTransId="{B14248C5-0128-4EB8-B102-B7F68A045D37}" sibTransId="{B6AAEE08-087A-4E69-90CC-0DE90A60F7F5}"/>
    <dgm:cxn modelId="{F42581E7-7D8B-41FC-8930-D923686AFDA4}" srcId="{F0D31B4D-985B-4CC6-842B-B0E79138C69A}" destId="{26313FE4-1A3A-4957-A2C3-5A83189D509B}" srcOrd="1" destOrd="0" parTransId="{74E3F44C-FBE6-459A-9F28-3DCE7B06E6CB}" sibTransId="{9121FC3F-437C-456F-ABCC-E6CE4D99CEF1}"/>
    <dgm:cxn modelId="{A2D2834E-0D0C-4955-B860-8F5C772C7970}" type="presOf" srcId="{F0D31B4D-985B-4CC6-842B-B0E79138C69A}" destId="{5A0AC26A-8BAF-4262-B20B-CE8590517F99}" srcOrd="0" destOrd="0" presId="urn:microsoft.com/office/officeart/2005/8/layout/cycle3"/>
    <dgm:cxn modelId="{582205AD-8822-44B6-8A35-344432CB5660}" srcId="{F0D31B4D-985B-4CC6-842B-B0E79138C69A}" destId="{F127C9DF-4FEA-4339-9392-3BBD6505FB1A}" srcOrd="6" destOrd="0" parTransId="{5C6E7925-4DC6-4353-8B5C-CFA2B5645C95}" sibTransId="{F6F8076E-B3A3-4C36-8EDE-3A6D11F2B85B}"/>
    <dgm:cxn modelId="{09508F14-1550-4EC5-B207-81EA1ED302F6}" type="presParOf" srcId="{5A0AC26A-8BAF-4262-B20B-CE8590517F99}" destId="{66500BB5-A8FD-402A-88F8-830EFDEB7AB8}" srcOrd="0" destOrd="0" presId="urn:microsoft.com/office/officeart/2005/8/layout/cycle3"/>
    <dgm:cxn modelId="{8C60A414-B99F-4EB1-B446-AC3B56861BFC}" type="presParOf" srcId="{66500BB5-A8FD-402A-88F8-830EFDEB7AB8}" destId="{9EFDB246-4320-417F-94E8-457ACAF03362}" srcOrd="0" destOrd="0" presId="urn:microsoft.com/office/officeart/2005/8/layout/cycle3"/>
    <dgm:cxn modelId="{A9D16AE2-8B41-4AAD-B171-C8C2FCAB7628}" type="presParOf" srcId="{66500BB5-A8FD-402A-88F8-830EFDEB7AB8}" destId="{7D499736-4E61-4724-AE63-52CE2DF71190}" srcOrd="1" destOrd="0" presId="urn:microsoft.com/office/officeart/2005/8/layout/cycle3"/>
    <dgm:cxn modelId="{0305AB50-0D9F-4D16-BDCC-1AC4E0BE78C3}" type="presParOf" srcId="{66500BB5-A8FD-402A-88F8-830EFDEB7AB8}" destId="{B4655F58-0B4F-4465-9597-7E9794C1D93D}" srcOrd="2" destOrd="0" presId="urn:microsoft.com/office/officeart/2005/8/layout/cycle3"/>
    <dgm:cxn modelId="{B4566792-F9A3-41D5-AED6-6B290F18BC5D}" type="presParOf" srcId="{66500BB5-A8FD-402A-88F8-830EFDEB7AB8}" destId="{617E08CC-87FD-43A9-8491-8EE9F0BD1A33}" srcOrd="3" destOrd="0" presId="urn:microsoft.com/office/officeart/2005/8/layout/cycle3"/>
    <dgm:cxn modelId="{46632179-B939-4AF4-B560-C75C45359CF6}" type="presParOf" srcId="{66500BB5-A8FD-402A-88F8-830EFDEB7AB8}" destId="{BC4E5DCF-52B2-4E48-AAA7-D8F0E48DCFAF}" srcOrd="4" destOrd="0" presId="urn:microsoft.com/office/officeart/2005/8/layout/cycle3"/>
    <dgm:cxn modelId="{88AA11C4-8CC9-4D98-98EC-A1DF9687E2E3}" type="presParOf" srcId="{66500BB5-A8FD-402A-88F8-830EFDEB7AB8}" destId="{3A1C0E2B-9D27-4618-A531-00524A2D8BDF}" srcOrd="5" destOrd="0" presId="urn:microsoft.com/office/officeart/2005/8/layout/cycle3"/>
    <dgm:cxn modelId="{58878949-E3E2-437A-A8B2-7EA651F85ECF}" type="presParOf" srcId="{66500BB5-A8FD-402A-88F8-830EFDEB7AB8}" destId="{C6DFC697-FCF4-4A99-8D2E-28D0669D8642}" srcOrd="6" destOrd="0" presId="urn:microsoft.com/office/officeart/2005/8/layout/cycle3"/>
    <dgm:cxn modelId="{4074EE8D-D701-48DA-BEE5-C139A74D0650}" type="presParOf" srcId="{66500BB5-A8FD-402A-88F8-830EFDEB7AB8}" destId="{9345C6A8-83A0-4AB0-838F-0C4B4580E650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99736-4E61-4724-AE63-52CE2DF71190}">
      <dsp:nvSpPr>
        <dsp:cNvPr id="0" name=""/>
        <dsp:cNvSpPr/>
      </dsp:nvSpPr>
      <dsp:spPr>
        <a:xfrm>
          <a:off x="1267991" y="-34238"/>
          <a:ext cx="5592016" cy="5592016"/>
        </a:xfrm>
        <a:prstGeom prst="circularArrow">
          <a:avLst>
            <a:gd name="adj1" fmla="val 5544"/>
            <a:gd name="adj2" fmla="val 330680"/>
            <a:gd name="adj3" fmla="val 14501840"/>
            <a:gd name="adj4" fmla="val 16958206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EFDB246-4320-417F-94E8-457ACAF03362}">
      <dsp:nvSpPr>
        <dsp:cNvPr id="0" name=""/>
        <dsp:cNvSpPr/>
      </dsp:nvSpPr>
      <dsp:spPr>
        <a:xfrm>
          <a:off x="3184921" y="3216"/>
          <a:ext cx="1758156" cy="87907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Silicon Valley industries generate high wages for some</a:t>
          </a:r>
          <a:endParaRPr lang="en-US" sz="1200" kern="1200" dirty="0"/>
        </a:p>
      </dsp:txBody>
      <dsp:txXfrm>
        <a:off x="3227834" y="46129"/>
        <a:ext cx="1672330" cy="793252"/>
      </dsp:txXfrm>
    </dsp:sp>
    <dsp:sp modelId="{B4655F58-0B4F-4465-9597-7E9794C1D93D}">
      <dsp:nvSpPr>
        <dsp:cNvPr id="0" name=""/>
        <dsp:cNvSpPr/>
      </dsp:nvSpPr>
      <dsp:spPr>
        <a:xfrm>
          <a:off x="5049320" y="901063"/>
          <a:ext cx="1758156" cy="8790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High cost of living</a:t>
          </a:r>
          <a:endParaRPr lang="en-US" sz="1200" kern="1200" dirty="0"/>
        </a:p>
      </dsp:txBody>
      <dsp:txXfrm>
        <a:off x="5092233" y="943976"/>
        <a:ext cx="1672330" cy="793252"/>
      </dsp:txXfrm>
    </dsp:sp>
    <dsp:sp modelId="{617E08CC-87FD-43A9-8491-8EE9F0BD1A33}">
      <dsp:nvSpPr>
        <dsp:cNvPr id="0" name=""/>
        <dsp:cNvSpPr/>
      </dsp:nvSpPr>
      <dsp:spPr>
        <a:xfrm>
          <a:off x="5509788" y="2918507"/>
          <a:ext cx="1758156" cy="87907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Older, already educated residents move in</a:t>
          </a:r>
          <a:endParaRPr lang="en-US" sz="1200" kern="1200" dirty="0"/>
        </a:p>
      </dsp:txBody>
      <dsp:txXfrm>
        <a:off x="5552701" y="2961420"/>
        <a:ext cx="1672330" cy="793252"/>
      </dsp:txXfrm>
    </dsp:sp>
    <dsp:sp modelId="{BC4E5DCF-52B2-4E48-AAA7-D8F0E48DCFAF}">
      <dsp:nvSpPr>
        <dsp:cNvPr id="0" name=""/>
        <dsp:cNvSpPr/>
      </dsp:nvSpPr>
      <dsp:spPr>
        <a:xfrm>
          <a:off x="4219584" y="4536372"/>
          <a:ext cx="1758156" cy="87907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Low and moderate income families forced out</a:t>
          </a:r>
          <a:endParaRPr lang="en-US" sz="1200" kern="1200" dirty="0"/>
        </a:p>
      </dsp:txBody>
      <dsp:txXfrm>
        <a:off x="4262497" y="4579285"/>
        <a:ext cx="1672330" cy="793252"/>
      </dsp:txXfrm>
    </dsp:sp>
    <dsp:sp modelId="{3A1C0E2B-9D27-4618-A531-00524A2D8BDF}">
      <dsp:nvSpPr>
        <dsp:cNvPr id="0" name=""/>
        <dsp:cNvSpPr/>
      </dsp:nvSpPr>
      <dsp:spPr>
        <a:xfrm>
          <a:off x="2150258" y="4536372"/>
          <a:ext cx="1758156" cy="87907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Work-school imbalance due to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low-wage/high-cost environment</a:t>
          </a:r>
          <a:endParaRPr lang="en-US" sz="1200" kern="1200" dirty="0"/>
        </a:p>
      </dsp:txBody>
      <dsp:txXfrm>
        <a:off x="2193171" y="4579285"/>
        <a:ext cx="1672330" cy="793252"/>
      </dsp:txXfrm>
    </dsp:sp>
    <dsp:sp modelId="{C6DFC697-FCF4-4A99-8D2E-28D0669D8642}">
      <dsp:nvSpPr>
        <dsp:cNvPr id="0" name=""/>
        <dsp:cNvSpPr/>
      </dsp:nvSpPr>
      <dsp:spPr>
        <a:xfrm>
          <a:off x="860055" y="2918507"/>
          <a:ext cx="1758156" cy="87907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School age population declining</a:t>
          </a:r>
          <a:endParaRPr lang="en-US" sz="1200" kern="1200" dirty="0"/>
        </a:p>
      </dsp:txBody>
      <dsp:txXfrm>
        <a:off x="902968" y="2961420"/>
        <a:ext cx="1672330" cy="793252"/>
      </dsp:txXfrm>
    </dsp:sp>
    <dsp:sp modelId="{9345C6A8-83A0-4AB0-838F-0C4B4580E650}">
      <dsp:nvSpPr>
        <dsp:cNvPr id="0" name=""/>
        <dsp:cNvSpPr/>
      </dsp:nvSpPr>
      <dsp:spPr>
        <a:xfrm>
          <a:off x="1320523" y="901063"/>
          <a:ext cx="1758156" cy="8790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Traffic and commute patterns worsen</a:t>
          </a:r>
          <a:endParaRPr lang="en-US" sz="1200" kern="1200" dirty="0"/>
        </a:p>
      </dsp:txBody>
      <dsp:txXfrm>
        <a:off x="1363436" y="943976"/>
        <a:ext cx="1672330" cy="793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7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4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5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6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6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7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2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9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2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5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8DF2F-AEB0-4BF1-8CBE-A2E95071BE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4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college.edu/emp/SMCCCD%20External%20Scan%20DRAFT%20for%20EMP%20Task%20Force%2012.01.21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External Scan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3755"/>
          </a:xfrm>
        </p:spPr>
        <p:txBody>
          <a:bodyPr>
            <a:normAutofit/>
          </a:bodyPr>
          <a:lstStyle/>
          <a:p>
            <a:r>
              <a:rPr lang="en-US" dirty="0" smtClean="0"/>
              <a:t>Prepared for the Educational Master Planning Task Force</a:t>
            </a:r>
          </a:p>
          <a:p>
            <a:endParaRPr lang="en-US" dirty="0"/>
          </a:p>
          <a:p>
            <a:r>
              <a:rPr lang="en-US" dirty="0" smtClean="0"/>
              <a:t>December 1, 2021</a:t>
            </a:r>
          </a:p>
          <a:p>
            <a:endParaRPr lang="en-US" dirty="0"/>
          </a:p>
          <a:p>
            <a:r>
              <a:rPr lang="en-US" dirty="0" smtClean="0"/>
              <a:t>Office of Planning, Research &amp; Institutional Effectiveness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61" y="1030289"/>
            <a:ext cx="2524477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234" y="2060026"/>
            <a:ext cx="10321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degree to which respondents are familiar with the college has a positive correlation (.24) with their opinion of the college:  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the more familiar, the more positive the overall perception of Cañada.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83667796"/>
              </p:ext>
            </p:extLst>
          </p:nvPr>
        </p:nvGraphicFramePr>
        <p:xfrm>
          <a:off x="704193" y="420415"/>
          <a:ext cx="10678510" cy="5927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01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6781474"/>
              </p:ext>
            </p:extLst>
          </p:nvPr>
        </p:nvGraphicFramePr>
        <p:xfrm>
          <a:off x="483476" y="525517"/>
          <a:ext cx="11414234" cy="5959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21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9182561"/>
              </p:ext>
            </p:extLst>
          </p:nvPr>
        </p:nvGraphicFramePr>
        <p:xfrm>
          <a:off x="73572" y="115614"/>
          <a:ext cx="11981793" cy="6653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99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Preliminary, anecdotal feedback from 1:1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Overall, Cañada’s brand is positive</a:t>
            </a:r>
          </a:p>
          <a:p>
            <a:r>
              <a:rPr lang="en-US" dirty="0" smtClean="0"/>
              <a:t>The Middle College and Promise Program are well known and well regarded</a:t>
            </a:r>
          </a:p>
          <a:p>
            <a:r>
              <a:rPr lang="en-US" dirty="0" smtClean="0"/>
              <a:t>Events that showcase student work should be highlighted</a:t>
            </a:r>
          </a:p>
          <a:p>
            <a:r>
              <a:rPr lang="en-US" dirty="0" smtClean="0"/>
              <a:t>There is a real desire for more community access and engagement with the campus.  </a:t>
            </a:r>
          </a:p>
          <a:p>
            <a:r>
              <a:rPr lang="en-US" dirty="0" smtClean="0"/>
              <a:t>The campus is a community asset which should be leveraged for more hours of the day and on weekends.  It should never be or feel empty and unused.  Summer camps and programs should increase.</a:t>
            </a:r>
          </a:p>
          <a:p>
            <a:r>
              <a:rPr lang="en-US" dirty="0" smtClean="0"/>
              <a:t>Neighborhood support (and resistance) for student housing.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Scan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4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8073695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369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5.googleusercontent.com/bFnb6tmqi40uISInzkh_usXpeI8Kvpx9xOpfoAShyfwXhU12JONFwL-GgaXqvFF8j_FxfCWfN3_n-vDTKMAOLUmcdZdkOtTi7GaYyuPeVM8YuTLLQCsolg3m-LuflWaMSFsJu2y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44" y="208947"/>
            <a:ext cx="10035036" cy="639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1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46889899"/>
              </p:ext>
            </p:extLst>
          </p:nvPr>
        </p:nvGraphicFramePr>
        <p:xfrm>
          <a:off x="3116318" y="134006"/>
          <a:ext cx="5197364" cy="353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73232837"/>
              </p:ext>
            </p:extLst>
          </p:nvPr>
        </p:nvGraphicFramePr>
        <p:xfrm>
          <a:off x="735724" y="3846786"/>
          <a:ext cx="1057532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063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1036642"/>
              </p:ext>
            </p:extLst>
          </p:nvPr>
        </p:nvGraphicFramePr>
        <p:xfrm>
          <a:off x="178676" y="1229711"/>
          <a:ext cx="12013324" cy="4687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58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the External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Perceptions Questionnaire</a:t>
            </a:r>
          </a:p>
          <a:p>
            <a:r>
              <a:rPr lang="en-US" dirty="0" smtClean="0">
                <a:hlinkClick r:id="rId2"/>
              </a:rPr>
              <a:t>SMCCCD Environmental Scan</a:t>
            </a:r>
            <a:r>
              <a:rPr lang="en-US" dirty="0" smtClean="0"/>
              <a:t> (separate document)</a:t>
            </a:r>
          </a:p>
          <a:p>
            <a:r>
              <a:rPr lang="en-US" dirty="0"/>
              <a:t>U.S. Census data and mapping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lh6.googleusercontent.com/rhivRkMkNDz6QC6bDxGV67UP4ZExUcQJFK9SZBeHRUPlLWYh0n6oKUIZhkJupzlizI6Ty3qmTXfKa8JUMBWhwwNmaVzFSqZAM1XCDVYL4JfGHz7_UINcCTZ4Uf1OLbxLEzAsiW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37" y="150150"/>
            <a:ext cx="10261953" cy="650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58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lh6.googleusercontent.com/Zlk0opYRWZRHFfSZ8cBuofLVaVuDs5rCVhbDcOeTXP0XyoRiqWQiDLejT3Ogmj3q6jeXhNDamWvnbQxrknzzenu78717fo-oaLDVR1-RlyaMbu6oRiSssquvSwzQb7aS7xdxlzB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264" y="-218089"/>
            <a:ext cx="9261694" cy="7554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89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13293735"/>
              </p:ext>
            </p:extLst>
          </p:nvPr>
        </p:nvGraphicFramePr>
        <p:xfrm>
          <a:off x="283779" y="210207"/>
          <a:ext cx="11624442" cy="633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6634" y="6550223"/>
            <a:ext cx="5799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Sources:  Burning Glass/Labor Insight/EMSI and the US Census 2019 American Community Survey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043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lh6.googleusercontent.com/Bqh3zXCCiilwgS51NDMR0VBKUQHvDleqorFdVrIwrPNDdyzPBC2moJGp-draXVPi7SKcqhDIjYuqRur0gr0rOZ-Uf18rmTZEXGWOWd3XGnyuVOBBT-e4slHyGHhBLQ7I5-XkWtm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76" y="189186"/>
            <a:ext cx="10318229" cy="656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8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lh3.googleusercontent.com/6LSLco3pPAOpXtX6PaRI3eE46OM8b_yKIzmv-TuX23O3-Cjrnoqu6-hR0Z2uSjcvn7UnCmkK4N_wtIX1RCVkzBw5CBhIW5sPxYduEohU5i5stdUopffd_tMHrfaWjdesHzaOmBw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480" y="94593"/>
            <a:ext cx="9115259" cy="6763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7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165" y="336443"/>
            <a:ext cx="8135007" cy="609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2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Group 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Socio-economic and demographic shifts in our region are dramatically changing who our potential students are and what they might need.  How can Cañada adapt?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shifts or modifications to existing college programs might help?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kind of new programs or strategies might help </a:t>
            </a:r>
            <a:r>
              <a:rPr lang="en-US" dirty="0" smtClean="0"/>
              <a:t>Cañada? </a:t>
            </a:r>
          </a:p>
          <a:p>
            <a:r>
              <a:rPr lang="en-US" dirty="0" smtClean="0"/>
              <a:t>Are </a:t>
            </a:r>
            <a:r>
              <a:rPr lang="en-US" dirty="0"/>
              <a:t>there ways of leveraging the transfer center plan to better support as many types of students as possible</a:t>
            </a:r>
            <a:r>
              <a:rPr lang="en-US" dirty="0" smtClean="0"/>
              <a:t>?</a:t>
            </a:r>
          </a:p>
          <a:p>
            <a:r>
              <a:rPr lang="en-US" dirty="0"/>
              <a:t>We can’t be all things to all people, but what are the 1-2 things we could do well?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things should Cañada prioritize the most?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kind of strategic partnerships should Cañada develop or further develop (such as with high schools or our sister colleges)?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Perceptions Questionnaire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and follow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QUESTIONNAIRE DETAILS: </a:t>
            </a:r>
            <a:endParaRPr lang="en-US" dirty="0"/>
          </a:p>
          <a:p>
            <a:pPr lvl="1"/>
            <a:r>
              <a:rPr lang="en-US" dirty="0"/>
              <a:t>sent in English and Spanish </a:t>
            </a:r>
          </a:p>
          <a:p>
            <a:pPr lvl="1"/>
            <a:r>
              <a:rPr lang="en-US" dirty="0" smtClean="0"/>
              <a:t>distributed </a:t>
            </a:r>
            <a:r>
              <a:rPr lang="en-US" dirty="0"/>
              <a:t>to approximately 71 community organizations, 26 high schools, and 81 churches and religious organizations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i="1" dirty="0" smtClean="0"/>
              <a:t>RESPONSES: </a:t>
            </a:r>
            <a:endParaRPr lang="en-US" dirty="0"/>
          </a:p>
          <a:p>
            <a:pPr lvl="1"/>
            <a:r>
              <a:rPr lang="en-US" dirty="0"/>
              <a:t>received 223 responses</a:t>
            </a:r>
          </a:p>
          <a:p>
            <a:pPr lvl="1"/>
            <a:r>
              <a:rPr lang="en-US" dirty="0"/>
              <a:t>about 40% of responses in Spanish</a:t>
            </a:r>
          </a:p>
          <a:p>
            <a:pPr lvl="1"/>
            <a:r>
              <a:rPr lang="en-US" dirty="0"/>
              <a:t>68 </a:t>
            </a:r>
            <a:r>
              <a:rPr lang="en-US" dirty="0" smtClean="0"/>
              <a:t>respondents </a:t>
            </a:r>
            <a:r>
              <a:rPr lang="en-US" dirty="0"/>
              <a:t>indicated a willingness to speak with us further about their feedback</a:t>
            </a:r>
          </a:p>
          <a:p>
            <a:pPr lvl="1"/>
            <a:r>
              <a:rPr lang="en-US" dirty="0"/>
              <a:t>currently </a:t>
            </a:r>
            <a:r>
              <a:rPr lang="en-US" dirty="0" smtClean="0"/>
              <a:t>conducting 1:1 </a:t>
            </a:r>
            <a:r>
              <a:rPr lang="en-US" dirty="0"/>
              <a:t>phone calls and focus </a:t>
            </a:r>
            <a:r>
              <a:rPr lang="en-US" dirty="0" smtClean="0"/>
              <a:t>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3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 of Respondents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respondents are not a representative sample of a larger group</a:t>
            </a:r>
          </a:p>
          <a:p>
            <a:r>
              <a:rPr lang="en-US" dirty="0" smtClean="0"/>
              <a:t>Disaggregating responses by anything other than language is not possible due to a high percentage of blanks for various questions</a:t>
            </a:r>
          </a:p>
          <a:p>
            <a:r>
              <a:rPr lang="en-US" dirty="0" smtClean="0"/>
              <a:t>English speaking respondents are more likely to be older than the Spanish speaking respondents and twice as likely to be Hispanic/Latinx than White.</a:t>
            </a:r>
          </a:p>
          <a:p>
            <a:r>
              <a:rPr lang="en-US" dirty="0" smtClean="0"/>
              <a:t>Spanish speaking respondents were more likely than English speakers to NOT provide any demographic information and much more likely to be Hispanic/Latinx than any other race or ethnicity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3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41212"/>
              </p:ext>
            </p:extLst>
          </p:nvPr>
        </p:nvGraphicFramePr>
        <p:xfrm>
          <a:off x="1891862" y="735727"/>
          <a:ext cx="8418786" cy="5370782"/>
        </p:xfrm>
        <a:graphic>
          <a:graphicData uri="http://schemas.openxmlformats.org/drawingml/2006/table">
            <a:tbl>
              <a:tblPr firstRow="1" firstCol="1">
                <a:tableStyleId>{68D230F3-CF80-4859-8CE7-A43EE81993B5}</a:tableStyleId>
              </a:tblPr>
              <a:tblGrid>
                <a:gridCol w="5638998">
                  <a:extLst>
                    <a:ext uri="{9D8B030D-6E8A-4147-A177-3AD203B41FA5}">
                      <a16:colId xmlns:a16="http://schemas.microsoft.com/office/drawing/2014/main" val="2372388746"/>
                    </a:ext>
                  </a:extLst>
                </a:gridCol>
                <a:gridCol w="2779788">
                  <a:extLst>
                    <a:ext uri="{9D8B030D-6E8A-4147-A177-3AD203B41FA5}">
                      <a16:colId xmlns:a16="http://schemas.microsoft.com/office/drawing/2014/main" val="685849215"/>
                    </a:ext>
                  </a:extLst>
                </a:gridCol>
              </a:tblGrid>
              <a:tr h="82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Neighborhood where respondent lives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% of total respondents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17027486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NO RESIDENCE LOCATION PROVIDED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34.1%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73963980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Redwood City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29.6%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48465641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East Palo Alto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10.8%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92074758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 do not live in San Mateo County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9.0%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67421737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San Mateo County city (not on this list)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0616499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Menlo Park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4.0%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24204232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North Fair Oaks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1.8%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5295923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San Carlos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1.8%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87852871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Atherton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88544635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Belle Haven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44014993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La Honda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90951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5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59116950"/>
              </p:ext>
            </p:extLst>
          </p:nvPr>
        </p:nvGraphicFramePr>
        <p:xfrm>
          <a:off x="630621" y="515008"/>
          <a:ext cx="10731062" cy="595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21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183564"/>
              </p:ext>
            </p:extLst>
          </p:nvPr>
        </p:nvGraphicFramePr>
        <p:xfrm>
          <a:off x="451945" y="357352"/>
          <a:ext cx="11225047" cy="615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25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68294718"/>
              </p:ext>
            </p:extLst>
          </p:nvPr>
        </p:nvGraphicFramePr>
        <p:xfrm>
          <a:off x="430923" y="220718"/>
          <a:ext cx="11361683" cy="6442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002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8F076E33_98C3_4B9D_B35B_4E85C5CEACB1&quot;,&quot;SourceFullName&quot;:&quot;https://smccd-my.sharepoint.com/personal/engelk_smccd_edu/Documents/Surveys/Community Perception 2021/Community Perceptions Questionnaire F21 merged master.xlsx&quot;,&quot;LastUpdate&quot;:&quot;2021-11-28 6:08 PM&quot;,&quot;UpdatedBy&quot;:&quot;engelk&quot;,&quot;IsLinked&quot;:false,&quot;IsBrokenLink&quot;:false,&quot;Type&quot;:1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F1061B89_B363_4D8A_A3C6_E123CD80AE84&quot;,&quot;SourceFullName&quot;:&quot;https://smccd-my.sharepoint.com/personal/engelk_smccd_edu/Documents/EMP Charts/EMP Data and Charts/compare ed attain w jobs in SMC.xlsx&quot;,&quot;LastUpdate&quot;:&quot;2021-11-30 7:23 PM&quot;,&quot;UpdatedBy&quot;:&quot;engelk&quot;,&quot;IsLinked&quot;:false,&quot;IsBrokenLink&quot;:false,&quot;Type&quot;:1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3B193054_D03F_4D6D_BA98_20C1F8C6230B&quot;,&quot;SourceFullName&quot;:&quot;https://smccd-my.sharepoint.com/personal/engelk_smccd_edu/Documents/Surveys/Community Perception 2021/Community Perceptions Questionnaire F21 merged master v2.xlsx&quot;,&quot;LastUpdate&quot;:&quot;2021-11-29 6:39 PM&quot;,&quot;UpdatedBy&quot;:&quot;engelk&quot;,&quot;IsLinked&quot;:false,&quot;IsBrokenLink&quot;:false,&quot;Type&quot;:1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4797319F_001F_4F96_8424_DCD6D42C95E4&quot;,&quot;SourceFullName&quot;:&quot;https://smccd-my.sharepoint.com/personal/engelk_smccd_edu/Documents/Surveys/Community Perception 2021/Community Perceptions Questionnaire F21 merged master v2.xlsx&quot;,&quot;LastUpdate&quot;:&quot;2021-11-30 7:02 PM&quot;,&quot;UpdatedBy&quot;:&quot;engelk&quot;,&quot;IsLinked&quot;:false,&quot;IsBrokenLink&quot;:false,&quot;Type&quot;:1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3C2C187B_3E61_480E_8933_D765D5BDC4BB&quot;,&quot;SourceFullName&quot;:&quot;https://smccd-my.sharepoint.com/personal/engelk_smccd_edu/Documents/Surveys/Community Perception 2021/Community Perceptions Questionnaire F21 merged master.xlsx&quot;,&quot;LastUpdate&quot;:&quot;2021-11-28 6:39 PM&quot;,&quot;UpdatedBy&quot;:&quot;engelk&quot;,&quot;IsLinked&quot;:false,&quot;IsBrokenLink&quot;:false,&quot;Type&quot;:1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49DCB357_53D5_4388_8FAF_C4F8E29D5241&quot;,&quot;SourceFullName&quot;:&quot;https://smccd-my.sharepoint.com/personal/engelk_smccd_edu/Documents/Surveys/Community Perception 2021/Community Perceptions Questionnaire F21 merged master.xlsx&quot;,&quot;LastUpdate&quot;:&quot;2021-11-28 6:40 PM&quot;,&quot;UpdatedBy&quot;:&quot;engelk&quot;,&quot;IsLinked&quot;:false,&quot;IsBrokenLink&quot;:false,&quot;Type&quot;:1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B316488A_3DF6_445A_A60C_CC910DC43144&quot;,&quot;SourceFullName&quot;:&quot;https://smccd-my.sharepoint.com/personal/engelk_smccd_edu/Documents/Surveys/Community Perception 2021/Community Perceptions Questionnaire F21 merged master.xlsx&quot;,&quot;LastUpdate&quot;:&quot;2021-11-28 6:12 PM&quot;,&quot;UpdatedBy&quot;:&quot;engelk&quot;,&quot;IsLinked&quot;:false,&quot;IsBrokenLink&quot;:false,&quot;Type&quot;:1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1BE32A0B_4BFE_4C9D_8DCD_F3BA6AE51D8C&quot;,&quot;SourceFullName&quot;:&quot;https://smccd-my.sharepoint.com/personal/engelk_smccd_edu/Documents/EMP Charts/EMP Data and Charts/College going rates of SUHSD high schools.xlsx&quot;,&quot;LastUpdate&quot;:&quot;2021-11-30 7:35 PM&quot;,&quot;UpdatedBy&quot;:&quot;engelk&quot;,&quot;IsLinked&quot;:false,&quot;IsBrokenLink&quot;:false,&quot;Type&quot;:1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22BEEAFF_F323_41CA_9CCF_DB05901CED85&quot;,&quot;SourceFullName&quot;:&quot;https://smccd-my.sharepoint.com/personal/engelk_smccd_edu/Documents/EMP Charts/EMP Data and Charts/College going rates of SUHSD high schools.xlsx&quot;,&quot;LastUpdate&quot;:&quot;2021-11-30 7:35 PM&quot;,&quot;UpdatedBy&quot;:&quot;engelk&quot;,&quot;IsLinked&quot;:false,&quot;IsBrokenLink&quot;:false,&quot;Type&quot;:1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D7E84DD4_B5BE_4631_8062_3A2E85AF5A7E&quot;,&quot;SourceFullName&quot;:&quot;https://smccd-my.sharepoint.com/personal/engelk_smccd_edu/Documents/EMP Charts/EMP Data and Charts/College going rates of SUHSD high schools.xlsx&quot;,&quot;LastUpdate&quot;:&quot;2021-11-30 7:37 PM&quot;,&quot;UpdatedBy&quot;:&quot;engelk&quot;,&quot;IsLinked&quot;:false,&quot;IsBrokenLink&quot;:false,&quot;Type&quot;:1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CFEF5E-BAFC-422B-A4BF-BCFDCF64AA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B3365E-DE1C-470B-8789-A6382EBF981E}">
  <ds:schemaRefs>
    <ds:schemaRef ds:uri="http://www.w3.org/XML/1998/namespace"/>
    <ds:schemaRef ds:uri="http://purl.org/dc/terms/"/>
    <ds:schemaRef ds:uri="2bc55ecc-363e-43e9-bfac-4ba2e86f45ee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bb5bbb0b-6c89-44d7-be61-0adfe653f98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267C93F-6877-4A20-897D-847B3554AD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2171</TotalTime>
  <Words>687</Words>
  <Application>Microsoft Office PowerPoint</Application>
  <PresentationFormat>Widescreen</PresentationFormat>
  <Paragraphs>90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Gill Sans MT</vt:lpstr>
      <vt:lpstr>Office Theme</vt:lpstr>
      <vt:lpstr>External Scan</vt:lpstr>
      <vt:lpstr>Elements of the External Scan</vt:lpstr>
      <vt:lpstr>Community Perceptions Questionnaire</vt:lpstr>
      <vt:lpstr>Distribution and follow up</vt:lpstr>
      <vt:lpstr>Demographics of Respondents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Preliminary, anecdotal feedback from 1:1 interviews</vt:lpstr>
      <vt:lpstr>Environmental Scan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Breakout Group 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37</cp:revision>
  <dcterms:created xsi:type="dcterms:W3CDTF">2021-11-29T02:04:59Z</dcterms:created>
  <dcterms:modified xsi:type="dcterms:W3CDTF">2022-01-05T00:57:59Z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