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xml" ContentType="application/vnd.openxmlformats-officedocument.presentationml.tags+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6.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7.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8.xml" ContentType="application/vnd.openxmlformats-officedocument.presentationml.tags+xml"/>
  <Override PartName="/ppt/notesSlides/notesSlide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11.xml" ContentType="application/vnd.openxmlformats-officedocument.presentationml.tag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12.xml" ContentType="application/vnd.openxmlformats-officedocument.presentationml.tag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13.xml" ContentType="application/vnd.openxmlformats-officedocument.presentationml.tag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14.xml" ContentType="application/vnd.openxmlformats-officedocument.presentationml.tag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20.xml" ContentType="application/vnd.openxmlformats-officedocument.presentationml.tag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21.xml" ContentType="application/vnd.openxmlformats-officedocument.presentationml.tag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23.xml" ContentType="application/vnd.openxmlformats-officedocument.presentationml.tag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24.xml" ContentType="application/vnd.openxmlformats-officedocument.presentationml.tags+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25.xml" ContentType="application/vnd.openxmlformats-officedocument.presentationml.tags+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3.xml" ContentType="application/vnd.openxmlformats-officedocument.drawingml.chartshapes+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drawings/drawing4.xml" ContentType="application/vnd.openxmlformats-officedocument.drawingml.chartshapes+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5.xml" ContentType="application/vnd.openxmlformats-officedocument.drawingml.chartshapes+xml"/>
  <Override PartName="/ppt/tags/tag27.xml" ContentType="application/vnd.openxmlformats-officedocument.presentationml.tags+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0.xml" ContentType="application/vnd.openxmlformats-officedocument.presentationml.notesSlide+xml"/>
  <Override PartName="/ppt/tags/tag28.xml" ContentType="application/vnd.openxmlformats-officedocument.presentationml.tags+xml"/>
  <Override PartName="/ppt/charts/chartEx1.xml" ContentType="application/vnd.ms-office.chartex+xml"/>
  <Override PartName="/ppt/charts/style31.xml" ContentType="application/vnd.ms-office.chartstyle+xml"/>
  <Override PartName="/ppt/charts/colors31.xml" ContentType="application/vnd.ms-office.chartcolorstyle+xml"/>
  <Override PartName="/ppt/tags/tag29.xml" ContentType="application/vnd.openxmlformats-officedocument.presentationml.tags+xml"/>
  <Override PartName="/ppt/charts/chartEx2.xml" ContentType="application/vnd.ms-office.chartex+xml"/>
  <Override PartName="/ppt/charts/style32.xml" ContentType="application/vnd.ms-office.chartstyle+xml"/>
  <Override PartName="/ppt/charts/colors32.xml" ContentType="application/vnd.ms-office.chartcolorstyle+xml"/>
  <Override PartName="/ppt/notesSlides/notesSlide11.xml" ContentType="application/vnd.openxmlformats-officedocument.presentationml.notesSlide+xml"/>
  <Override PartName="/ppt/charts/chart31.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1.xml" ContentType="application/vnd.openxmlformats-officedocument.themeOverride+xml"/>
  <Override PartName="/ppt/tags/tag30.xml" ContentType="application/vnd.openxmlformats-officedocument.presentationml.tags+xml"/>
  <Override PartName="/ppt/charts/chartEx3.xml" ContentType="application/vnd.ms-office.chartex+xml"/>
  <Override PartName="/ppt/charts/style34.xml" ContentType="application/vnd.ms-office.chartstyle+xml"/>
  <Override PartName="/ppt/charts/colors34.xml" ContentType="application/vnd.ms-office.chartcolorstyle+xml"/>
  <Override PartName="/ppt/notesSlides/notesSlide12.xml" ContentType="application/vnd.openxmlformats-officedocument.presentationml.notesSlide+xml"/>
  <Override PartName="/ppt/charts/chart32.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charts/chart33.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308" r:id="rId40"/>
    <p:sldId id="309"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varScale="1">
        <p:scale>
          <a:sx n="116" d="100"/>
          <a:sy n="116" d="100"/>
        </p:scale>
        <p:origin x="13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ngelk\OneDrive%20-%20San%20Mateo%20County%20Community%20College%20District\Admin\President's%20Office\President's%20Advisory%20Council\Enrollment%20Data%20for%20President's%20Advisory%20Council%20September%2028%20202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smccd-my.sharepoint.com/personal/engelk_smccd_edu/Documents/Management%20-%20Cabinet/Leadership%20Retreat%20July%202021/Data%20for%20Retreat/Average%20and%20Median%20Units%20taken%20by%20home%20campus%20fall%202019%2020%202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20Files/Internal%20Scan/Swirl.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engelk\Dropbox%20(SMCCD)\PRIE%20-%20Canada%20College\Scorecard\20-21%20Scorecard\College%20Scorecard%20Metrics_20-21_2021-8-5.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engelk\Dropbox%20(SMCCD)\PRIE%20-%20Canada%20College\Scorecard\20-21%20Scorecard\College%20Scorecard%20Metrics_20-21_2021-8-5.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engelk\Dropbox%20(SMCCD)\PRIE%20-%20Canada%20College\Scorecard\20-21%20Scorecard\College%20Scorecard%20Metrics_20-21_2021-8-5.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engelk\Dropbox%20(SMCCD)\PRIE%20-%20Canada%20College\Scorecard\20-21%20Scorecard\College%20Scorecard%20Metrics_20-21_2021-8-5.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ngelk\OneDrive%20-%20San%20Mateo%20County%20Community%20College%20District\College%20PLANS\Education%20Master%20Plan%20(EMP)\2022-27%20EMP%20Planning%20Process%20Files\Internal%20Scan%20(equity%20audit)\Data\Statewide%2020%20year%20trends.xls"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claxtona\Downloads\EMP_internal_scan_success_DI.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claxtona\Downloads\EMP_internal_scan_success_DI.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Course%20Success%20by%20Modality%20over%20time.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Course%20Success%20by%20Modality%20over%20time.xlsx" TargetMode="Externa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3.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chartUserShapes" Target="../drawings/drawing4.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claxtona\Downloads\Student_Equity_Plan_Report_(Persistence)%20(1).xlsx" TargetMode="Externa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5.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claxtona\Downloads\Student_Equity_Plan_Report_(Persistence)%20(1).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laxtona\Downloads\Average_Units_by_year.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claxtona\Downloads\Student_Equity_Plan_Report_(Persistence).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2.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3.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4.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claxtona\Downloads\Average_Units_by_year.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Data/Units%20taken%205%20year%20trend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smccd-my.sharepoint.com/personal/engelk_smccd_edu/Documents/Admin/President's%20Office/President's%20Advisory%20Council/Enrollment%20Data%20for%20President's%20Advisory%20Council%20September%2028%20202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Data/10%20year%20enrollment%20trends%20SAP.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engelk\AppData\Local\Microsoft\Windows\INetCache\Content.Outlook\DTZTF8UJ\EnrollmentStats2019-2020.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smccd-my.sharepoint.com/personal/engelk_smccd_edu/Documents/Management%20-%20Cabinet/Leadership%20Retreat%20July%202021/Data%20for%20Retreat/Average%20and%20Median%20Units%20taken%20by%20home%20campus%20fall%202019%2020%2021.xlsx" TargetMode="External"/><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31.xml"/><Relationship Id="rId2" Type="http://schemas.microsoft.com/office/2011/relationships/chartStyle" Target="style31.xml"/><Relationship Id="rId1" Type="http://schemas.openxmlformats.org/officeDocument/2006/relationships/oleObject" Target="https://smccd-my.sharepoint.com/personal/engelk_smccd_edu/Documents/College%20PLANS/Education%20Master%20Plan%20(EMP)/2022-27%20EMP%20Planning%20Process/Internal%20Scan/Ed%20Goal%20by%20Home%20Campus%20F21.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32.xml"/><Relationship Id="rId2" Type="http://schemas.microsoft.com/office/2011/relationships/chartStyle" Target="style32.xml"/><Relationship Id="rId1" Type="http://schemas.openxmlformats.org/officeDocument/2006/relationships/oleObject" Target="https://smccd-my.sharepoint.com/personal/engelk_smccd_edu/Documents/College%20PLANS/Education%20Master%20Plan%20(EMP)/2022-27%20EMP%20Planning%20Process/Internal%20Scan/Ed%20Goal%20by%20Home%20Campus%20F21.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34.xml"/><Relationship Id="rId2" Type="http://schemas.microsoft.com/office/2011/relationships/chartStyle" Target="style34.xml"/><Relationship Id="rId1" Type="http://schemas.openxmlformats.org/officeDocument/2006/relationships/oleObject" Target="https://smccd-my.sharepoint.com/personal/engelk_smccd_edu/Documents/College%20PLANS/Education%20Master%20Plan%20(EMP)/2022-27%20EMP%20Planning%20Process/Internal%20Scan/Ed%20Goal%20by%20Home%20Campus%20F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Full Time Equivalent Students as a % of All Students (Headcount)</a:t>
            </a:r>
          </a:p>
        </c:rich>
      </c:tx>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'CAN 20 year trends'!$J$1</c:f>
              <c:strCache>
                <c:ptCount val="1"/>
                <c:pt idx="0">
                  <c:v>Headcount</c:v>
                </c:pt>
              </c:strCache>
            </c:strRef>
          </c:tx>
          <c:spPr>
            <a:solidFill>
              <a:schemeClr val="accent1"/>
            </a:solidFill>
            <a:ln>
              <a:noFill/>
            </a:ln>
            <a:effectLst/>
          </c:spPr>
          <c:invertIfNegative val="0"/>
          <c:cat>
            <c:strRef>
              <c:f>'CAN 20 year trends'!$I$2:$I$22</c:f>
              <c:strCache>
                <c:ptCount val="21"/>
                <c:pt idx="0">
                  <c:v>Fall 2001</c:v>
                </c:pt>
                <c:pt idx="1">
                  <c:v>Fall 2002</c:v>
                </c:pt>
                <c:pt idx="2">
                  <c:v>Fall 2003</c:v>
                </c:pt>
                <c:pt idx="3">
                  <c:v>Fall 2004</c:v>
                </c:pt>
                <c:pt idx="4">
                  <c:v>Fall 2005</c:v>
                </c:pt>
                <c:pt idx="5">
                  <c:v>Fall 2006</c:v>
                </c:pt>
                <c:pt idx="6">
                  <c:v>Fall 2007</c:v>
                </c:pt>
                <c:pt idx="7">
                  <c:v>Fall 2008</c:v>
                </c:pt>
                <c:pt idx="8">
                  <c:v>Fall 2009</c:v>
                </c:pt>
                <c:pt idx="9">
                  <c:v>Fall 2010</c:v>
                </c:pt>
                <c:pt idx="10">
                  <c:v>Fall 2011</c:v>
                </c:pt>
                <c:pt idx="11">
                  <c:v>Fall 2012</c:v>
                </c:pt>
                <c:pt idx="12">
                  <c:v>Fall 2013</c:v>
                </c:pt>
                <c:pt idx="13">
                  <c:v>Fall 2014</c:v>
                </c:pt>
                <c:pt idx="14">
                  <c:v>Fall 2015</c:v>
                </c:pt>
                <c:pt idx="15">
                  <c:v>Fall 2016</c:v>
                </c:pt>
                <c:pt idx="16">
                  <c:v>Fall 2017</c:v>
                </c:pt>
                <c:pt idx="17">
                  <c:v>Fall 2018</c:v>
                </c:pt>
                <c:pt idx="18">
                  <c:v>Fall 2019</c:v>
                </c:pt>
                <c:pt idx="19">
                  <c:v>Fall 2020</c:v>
                </c:pt>
                <c:pt idx="20">
                  <c:v>Fall 2021</c:v>
                </c:pt>
              </c:strCache>
            </c:strRef>
          </c:cat>
          <c:val>
            <c:numRef>
              <c:f>'CAN 20 year trends'!$J$2:$J$22</c:f>
              <c:numCache>
                <c:formatCode>#,##0</c:formatCode>
                <c:ptCount val="21"/>
                <c:pt idx="0">
                  <c:v>6139</c:v>
                </c:pt>
                <c:pt idx="1">
                  <c:v>6994</c:v>
                </c:pt>
                <c:pt idx="2">
                  <c:v>6807</c:v>
                </c:pt>
                <c:pt idx="3">
                  <c:v>6364</c:v>
                </c:pt>
                <c:pt idx="4">
                  <c:v>6388</c:v>
                </c:pt>
                <c:pt idx="5">
                  <c:v>6425</c:v>
                </c:pt>
                <c:pt idx="6">
                  <c:v>6820</c:v>
                </c:pt>
                <c:pt idx="7">
                  <c:v>6914</c:v>
                </c:pt>
                <c:pt idx="8">
                  <c:v>7453</c:v>
                </c:pt>
                <c:pt idx="9">
                  <c:v>7127</c:v>
                </c:pt>
                <c:pt idx="10">
                  <c:v>7188</c:v>
                </c:pt>
                <c:pt idx="11">
                  <c:v>6796</c:v>
                </c:pt>
                <c:pt idx="12">
                  <c:v>6766</c:v>
                </c:pt>
                <c:pt idx="13">
                  <c:v>6734</c:v>
                </c:pt>
                <c:pt idx="14">
                  <c:v>6694</c:v>
                </c:pt>
                <c:pt idx="15">
                  <c:v>6697</c:v>
                </c:pt>
                <c:pt idx="16">
                  <c:v>6309</c:v>
                </c:pt>
                <c:pt idx="17">
                  <c:v>6127</c:v>
                </c:pt>
                <c:pt idx="18">
                  <c:v>5961</c:v>
                </c:pt>
                <c:pt idx="19">
                  <c:v>6013</c:v>
                </c:pt>
                <c:pt idx="20">
                  <c:v>5541</c:v>
                </c:pt>
              </c:numCache>
            </c:numRef>
          </c:val>
          <c:extLst>
            <c:ext xmlns:c16="http://schemas.microsoft.com/office/drawing/2014/chart" uri="{C3380CC4-5D6E-409C-BE32-E72D297353CC}">
              <c16:uniqueId val="{00000000-6D9C-47C8-8A76-F44ECC2D278C}"/>
            </c:ext>
          </c:extLst>
        </c:ser>
        <c:dLbls>
          <c:showLegendKey val="0"/>
          <c:showVal val="0"/>
          <c:showCatName val="0"/>
          <c:showSerName val="0"/>
          <c:showPercent val="0"/>
          <c:showBubbleSize val="0"/>
        </c:dLbls>
        <c:gapWidth val="219"/>
        <c:overlap val="-27"/>
        <c:axId val="1370733951"/>
        <c:axId val="1370734783"/>
      </c:barChart>
      <c:lineChart>
        <c:grouping val="standard"/>
        <c:varyColors val="0"/>
        <c:ser>
          <c:idx val="1"/>
          <c:order val="1"/>
          <c:tx>
            <c:strRef>
              <c:f>'CAN 20 year trends'!$K$1</c:f>
              <c:strCache>
                <c:ptCount val="1"/>
                <c:pt idx="0">
                  <c:v>FTES as % of Headcount</c:v>
                </c:pt>
              </c:strCache>
            </c:strRef>
          </c:tx>
          <c:spPr>
            <a:ln w="28575" cap="rnd">
              <a:solidFill>
                <a:schemeClr val="accent2"/>
              </a:solidFill>
              <a:round/>
            </a:ln>
            <a:effectLst/>
          </c:spPr>
          <c:marker>
            <c:symbol val="none"/>
          </c:marker>
          <c:cat>
            <c:strRef>
              <c:f>'CAN 20 year trends'!$I$2:$I$22</c:f>
              <c:strCache>
                <c:ptCount val="21"/>
                <c:pt idx="0">
                  <c:v>Fall 2001</c:v>
                </c:pt>
                <c:pt idx="1">
                  <c:v>Fall 2002</c:v>
                </c:pt>
                <c:pt idx="2">
                  <c:v>Fall 2003</c:v>
                </c:pt>
                <c:pt idx="3">
                  <c:v>Fall 2004</c:v>
                </c:pt>
                <c:pt idx="4">
                  <c:v>Fall 2005</c:v>
                </c:pt>
                <c:pt idx="5">
                  <c:v>Fall 2006</c:v>
                </c:pt>
                <c:pt idx="6">
                  <c:v>Fall 2007</c:v>
                </c:pt>
                <c:pt idx="7">
                  <c:v>Fall 2008</c:v>
                </c:pt>
                <c:pt idx="8">
                  <c:v>Fall 2009</c:v>
                </c:pt>
                <c:pt idx="9">
                  <c:v>Fall 2010</c:v>
                </c:pt>
                <c:pt idx="10">
                  <c:v>Fall 2011</c:v>
                </c:pt>
                <c:pt idx="11">
                  <c:v>Fall 2012</c:v>
                </c:pt>
                <c:pt idx="12">
                  <c:v>Fall 2013</c:v>
                </c:pt>
                <c:pt idx="13">
                  <c:v>Fall 2014</c:v>
                </c:pt>
                <c:pt idx="14">
                  <c:v>Fall 2015</c:v>
                </c:pt>
                <c:pt idx="15">
                  <c:v>Fall 2016</c:v>
                </c:pt>
                <c:pt idx="16">
                  <c:v>Fall 2017</c:v>
                </c:pt>
                <c:pt idx="17">
                  <c:v>Fall 2018</c:v>
                </c:pt>
                <c:pt idx="18">
                  <c:v>Fall 2019</c:v>
                </c:pt>
                <c:pt idx="19">
                  <c:v>Fall 2020</c:v>
                </c:pt>
                <c:pt idx="20">
                  <c:v>Fall 2021</c:v>
                </c:pt>
              </c:strCache>
            </c:strRef>
          </c:cat>
          <c:val>
            <c:numRef>
              <c:f>'CAN 20 year trends'!$K$2:$K$22</c:f>
              <c:numCache>
                <c:formatCode>0%</c:formatCode>
                <c:ptCount val="21"/>
                <c:pt idx="0">
                  <c:v>0.29336388662648638</c:v>
                </c:pt>
                <c:pt idx="1">
                  <c:v>0.27233255647698029</c:v>
                </c:pt>
                <c:pt idx="2">
                  <c:v>0.27531250183634493</c:v>
                </c:pt>
                <c:pt idx="3">
                  <c:v>0.29108381521055937</c:v>
                </c:pt>
                <c:pt idx="4">
                  <c:v>0.30386729805886037</c:v>
                </c:pt>
                <c:pt idx="5">
                  <c:v>0.30029396108949413</c:v>
                </c:pt>
                <c:pt idx="6">
                  <c:v>0.29918473607038126</c:v>
                </c:pt>
                <c:pt idx="7">
                  <c:v>0.29852105872143475</c:v>
                </c:pt>
                <c:pt idx="8">
                  <c:v>0.3085136857641218</c:v>
                </c:pt>
                <c:pt idx="9">
                  <c:v>0.31390001403114914</c:v>
                </c:pt>
                <c:pt idx="10">
                  <c:v>0.29766712576516419</c:v>
                </c:pt>
                <c:pt idx="11">
                  <c:v>0.29349577692760448</c:v>
                </c:pt>
                <c:pt idx="12">
                  <c:v>0.28104302394324565</c:v>
                </c:pt>
                <c:pt idx="13">
                  <c:v>0.26822828927828929</c:v>
                </c:pt>
                <c:pt idx="14">
                  <c:v>0.2681248730206155</c:v>
                </c:pt>
                <c:pt idx="15">
                  <c:v>0.26279593847991639</c:v>
                </c:pt>
                <c:pt idx="16">
                  <c:v>0.2589904422253923</c:v>
                </c:pt>
                <c:pt idx="17">
                  <c:v>0.25602635874000329</c:v>
                </c:pt>
                <c:pt idx="18">
                  <c:v>0.25771947659788624</c:v>
                </c:pt>
                <c:pt idx="19">
                  <c:v>0.23321841011142525</c:v>
                </c:pt>
                <c:pt idx="20">
                  <c:v>0.23425374481140587</c:v>
                </c:pt>
              </c:numCache>
            </c:numRef>
          </c:val>
          <c:smooth val="0"/>
          <c:extLst>
            <c:ext xmlns:c16="http://schemas.microsoft.com/office/drawing/2014/chart" uri="{C3380CC4-5D6E-409C-BE32-E72D297353CC}">
              <c16:uniqueId val="{00000001-6D9C-47C8-8A76-F44ECC2D278C}"/>
            </c:ext>
          </c:extLst>
        </c:ser>
        <c:dLbls>
          <c:showLegendKey val="0"/>
          <c:showVal val="0"/>
          <c:showCatName val="0"/>
          <c:showSerName val="0"/>
          <c:showPercent val="0"/>
          <c:showBubbleSize val="0"/>
        </c:dLbls>
        <c:marker val="1"/>
        <c:smooth val="0"/>
        <c:axId val="1259740223"/>
        <c:axId val="1370731871"/>
      </c:lineChart>
      <c:catAx>
        <c:axId val="1370733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70734783"/>
        <c:crosses val="autoZero"/>
        <c:auto val="1"/>
        <c:lblAlgn val="ctr"/>
        <c:lblOffset val="100"/>
        <c:noMultiLvlLbl val="0"/>
      </c:catAx>
      <c:valAx>
        <c:axId val="13707347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70733951"/>
        <c:crosses val="autoZero"/>
        <c:crossBetween val="between"/>
      </c:valAx>
      <c:valAx>
        <c:axId val="1370731871"/>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59740223"/>
        <c:crosses val="max"/>
        <c:crossBetween val="between"/>
      </c:valAx>
      <c:catAx>
        <c:axId val="1259740223"/>
        <c:scaling>
          <c:orientation val="minMax"/>
        </c:scaling>
        <c:delete val="1"/>
        <c:axPos val="b"/>
        <c:numFmt formatCode="General" sourceLinked="1"/>
        <c:majorTickMark val="none"/>
        <c:minorTickMark val="none"/>
        <c:tickLblPos val="nextTo"/>
        <c:crossAx val="1370731871"/>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Median Units Taken at Cañada </a:t>
            </a:r>
          </a:p>
          <a:p>
            <a:pPr>
              <a:defRPr/>
            </a:pPr>
            <a:r>
              <a:rPr lang="en-US"/>
              <a:t>by Students' Home Campus </a:t>
            </a:r>
          </a:p>
        </c:rich>
      </c:tx>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'[Average and Median Units taken by home campus fall 2019 20 21.xlsx]Sheet1'!$Q$6</c:f>
              <c:strCache>
                <c:ptCount val="1"/>
                <c:pt idx="0">
                  <c:v>Fall 2019</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21.xlsx]Sheet1'!$P$7:$P$9</c:f>
              <c:strCache>
                <c:ptCount val="3"/>
                <c:pt idx="0">
                  <c:v>CAN</c:v>
                </c:pt>
                <c:pt idx="1">
                  <c:v>CSM</c:v>
                </c:pt>
                <c:pt idx="2">
                  <c:v>SKY</c:v>
                </c:pt>
              </c:strCache>
            </c:strRef>
          </c:cat>
          <c:val>
            <c:numRef>
              <c:f>'[Average and Median Units taken by home campus fall 2019 20 21.xlsx]Sheet1'!$Q$7:$Q$9</c:f>
              <c:numCache>
                <c:formatCode>General</c:formatCode>
                <c:ptCount val="3"/>
                <c:pt idx="0">
                  <c:v>4.5</c:v>
                </c:pt>
                <c:pt idx="1">
                  <c:v>3</c:v>
                </c:pt>
                <c:pt idx="2">
                  <c:v>3</c:v>
                </c:pt>
              </c:numCache>
            </c:numRef>
          </c:val>
          <c:extLst>
            <c:ext xmlns:c16="http://schemas.microsoft.com/office/drawing/2014/chart" uri="{C3380CC4-5D6E-409C-BE32-E72D297353CC}">
              <c16:uniqueId val="{00000000-F83A-4533-A817-46EEBB94B9F4}"/>
            </c:ext>
          </c:extLst>
        </c:ser>
        <c:ser>
          <c:idx val="1"/>
          <c:order val="1"/>
          <c:tx>
            <c:strRef>
              <c:f>'[Average and Median Units taken by home campus fall 2019 20 21.xlsx]Sheet1'!$R$6</c:f>
              <c:strCache>
                <c:ptCount val="1"/>
                <c:pt idx="0">
                  <c:v>Fall 2020</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21.xlsx]Sheet1'!$P$7:$P$9</c:f>
              <c:strCache>
                <c:ptCount val="3"/>
                <c:pt idx="0">
                  <c:v>CAN</c:v>
                </c:pt>
                <c:pt idx="1">
                  <c:v>CSM</c:v>
                </c:pt>
                <c:pt idx="2">
                  <c:v>SKY</c:v>
                </c:pt>
              </c:strCache>
            </c:strRef>
          </c:cat>
          <c:val>
            <c:numRef>
              <c:f>'[Average and Median Units taken by home campus fall 2019 20 21.xlsx]Sheet1'!$R$7:$R$9</c:f>
              <c:numCache>
                <c:formatCode>General</c:formatCode>
                <c:ptCount val="3"/>
                <c:pt idx="0">
                  <c:v>4</c:v>
                </c:pt>
                <c:pt idx="1">
                  <c:v>3</c:v>
                </c:pt>
                <c:pt idx="2">
                  <c:v>3</c:v>
                </c:pt>
              </c:numCache>
            </c:numRef>
          </c:val>
          <c:extLst>
            <c:ext xmlns:c16="http://schemas.microsoft.com/office/drawing/2014/chart" uri="{C3380CC4-5D6E-409C-BE32-E72D297353CC}">
              <c16:uniqueId val="{00000001-F83A-4533-A817-46EEBB94B9F4}"/>
            </c:ext>
          </c:extLst>
        </c:ser>
        <c:ser>
          <c:idx val="2"/>
          <c:order val="2"/>
          <c:tx>
            <c:strRef>
              <c:f>'[Average and Median Units taken by home campus fall 2019 20 21.xlsx]Sheet1'!$S$6</c:f>
              <c:strCache>
                <c:ptCount val="1"/>
                <c:pt idx="0">
                  <c:v>Fall 2021</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21.xlsx]Sheet1'!$P$7:$P$9</c:f>
              <c:strCache>
                <c:ptCount val="3"/>
                <c:pt idx="0">
                  <c:v>CAN</c:v>
                </c:pt>
                <c:pt idx="1">
                  <c:v>CSM</c:v>
                </c:pt>
                <c:pt idx="2">
                  <c:v>SKY</c:v>
                </c:pt>
              </c:strCache>
            </c:strRef>
          </c:cat>
          <c:val>
            <c:numRef>
              <c:f>'[Average and Median Units taken by home campus fall 2019 20 21.xlsx]Sheet1'!$S$7:$S$9</c:f>
              <c:numCache>
                <c:formatCode>General</c:formatCode>
                <c:ptCount val="3"/>
                <c:pt idx="0">
                  <c:v>4</c:v>
                </c:pt>
                <c:pt idx="1">
                  <c:v>3</c:v>
                </c:pt>
                <c:pt idx="2">
                  <c:v>3</c:v>
                </c:pt>
              </c:numCache>
            </c:numRef>
          </c:val>
          <c:extLst>
            <c:ext xmlns:c16="http://schemas.microsoft.com/office/drawing/2014/chart" uri="{C3380CC4-5D6E-409C-BE32-E72D297353CC}">
              <c16:uniqueId val="{00000002-F83A-4533-A817-46EEBB94B9F4}"/>
            </c:ext>
          </c:extLst>
        </c:ser>
        <c:dLbls>
          <c:dLblPos val="outEnd"/>
          <c:showLegendKey val="0"/>
          <c:showVal val="1"/>
          <c:showCatName val="0"/>
          <c:showSerName val="0"/>
          <c:showPercent val="0"/>
          <c:showBubbleSize val="0"/>
        </c:dLbls>
        <c:gapWidth val="219"/>
        <c:overlap val="-27"/>
        <c:axId val="236090543"/>
        <c:axId val="236089711"/>
      </c:barChart>
      <c:catAx>
        <c:axId val="236090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6089711"/>
        <c:crosses val="autoZero"/>
        <c:auto val="1"/>
        <c:lblAlgn val="ctr"/>
        <c:lblOffset val="100"/>
        <c:noMultiLvlLbl val="0"/>
      </c:catAx>
      <c:valAx>
        <c:axId val="236089711"/>
        <c:scaling>
          <c:orientation val="minMax"/>
          <c:max val="14"/>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609054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 of District Students Attending Multiple SMCCCD Colleges</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[Swirl.xlsx]Swirl!$B$38</c:f>
              <c:strCache>
                <c:ptCount val="1"/>
                <c:pt idx="0">
                  <c:v>Attended Multiple SMCCCD Colleges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[Swirl.xlsx]Swirl!$A$39:$A$43</c:f>
              <c:strCache>
                <c:ptCount val="5"/>
                <c:pt idx="0">
                  <c:v>Fall 2019</c:v>
                </c:pt>
                <c:pt idx="1">
                  <c:v>Spring 2020</c:v>
                </c:pt>
                <c:pt idx="2">
                  <c:v>Fall 2020</c:v>
                </c:pt>
                <c:pt idx="3">
                  <c:v>Spring 2021</c:v>
                </c:pt>
                <c:pt idx="4">
                  <c:v>Fall 2021</c:v>
                </c:pt>
              </c:strCache>
            </c:strRef>
          </c:cat>
          <c:val>
            <c:numRef>
              <c:f>[Swirl.xlsx]Swirl!$B$39:$B$43</c:f>
              <c:numCache>
                <c:formatCode>0%</c:formatCode>
                <c:ptCount val="5"/>
                <c:pt idx="0">
                  <c:v>0.16500000000000001</c:v>
                </c:pt>
                <c:pt idx="1">
                  <c:v>0.17599999999999999</c:v>
                </c:pt>
                <c:pt idx="2">
                  <c:v>0.23699999999999999</c:v>
                </c:pt>
                <c:pt idx="3">
                  <c:v>0.27200000000000002</c:v>
                </c:pt>
                <c:pt idx="4">
                  <c:v>0.26100000000000001</c:v>
                </c:pt>
              </c:numCache>
            </c:numRef>
          </c:val>
          <c:extLst>
            <c:ext xmlns:c16="http://schemas.microsoft.com/office/drawing/2014/chart" uri="{C3380CC4-5D6E-409C-BE32-E72D297353CC}">
              <c16:uniqueId val="{00000000-8A7D-4837-AB95-5B81BCF1BB6A}"/>
            </c:ext>
          </c:extLst>
        </c:ser>
        <c:dLbls>
          <c:dLblPos val="outEnd"/>
          <c:showLegendKey val="0"/>
          <c:showVal val="1"/>
          <c:showCatName val="0"/>
          <c:showSerName val="0"/>
          <c:showPercent val="0"/>
          <c:showBubbleSize val="0"/>
        </c:dLbls>
        <c:gapWidth val="219"/>
        <c:overlap val="-27"/>
        <c:axId val="1575557679"/>
        <c:axId val="1575556431"/>
      </c:barChart>
      <c:catAx>
        <c:axId val="1575557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75556431"/>
        <c:crosses val="autoZero"/>
        <c:auto val="1"/>
        <c:lblAlgn val="ctr"/>
        <c:lblOffset val="100"/>
        <c:noMultiLvlLbl val="0"/>
      </c:catAx>
      <c:valAx>
        <c:axId val="157555643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75557679"/>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Cañada Home Campus students as a % of Enrolled Students</a:t>
            </a:r>
          </a:p>
        </c:rich>
      </c:tx>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'Home campus'!$A$2</c:f>
              <c:strCache>
                <c:ptCount val="1"/>
                <c:pt idx="0">
                  <c:v>CAN home campus</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'Home campus'!$B$1:$D$1</c:f>
              <c:strCache>
                <c:ptCount val="3"/>
                <c:pt idx="0">
                  <c:v>Fall 2019</c:v>
                </c:pt>
                <c:pt idx="1">
                  <c:v>Fall 2020</c:v>
                </c:pt>
                <c:pt idx="2">
                  <c:v>Fall 2021</c:v>
                </c:pt>
              </c:strCache>
            </c:strRef>
          </c:cat>
          <c:val>
            <c:numRef>
              <c:f>'Home campus'!$B$2:$D$2</c:f>
              <c:numCache>
                <c:formatCode>0%</c:formatCode>
                <c:ptCount val="3"/>
                <c:pt idx="0">
                  <c:v>0.66</c:v>
                </c:pt>
                <c:pt idx="1">
                  <c:v>0.56000000000000005</c:v>
                </c:pt>
                <c:pt idx="2">
                  <c:v>0.54</c:v>
                </c:pt>
              </c:numCache>
            </c:numRef>
          </c:val>
          <c:extLst>
            <c:ext xmlns:c16="http://schemas.microsoft.com/office/drawing/2014/chart" uri="{C3380CC4-5D6E-409C-BE32-E72D297353CC}">
              <c16:uniqueId val="{00000000-B553-438F-A4F6-F729847405CF}"/>
            </c:ext>
          </c:extLst>
        </c:ser>
        <c:ser>
          <c:idx val="1"/>
          <c:order val="1"/>
          <c:tx>
            <c:strRef>
              <c:f>'Home campus'!$A$3</c:f>
              <c:strCache>
                <c:ptCount val="1"/>
                <c:pt idx="0">
                  <c:v>SKY &amp; CSM home campus</c:v>
                </c:pt>
              </c:strCache>
            </c:strRef>
          </c:tx>
          <c:spPr>
            <a:solidFill>
              <a:schemeClr val="bg2">
                <a:lumMod val="90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'Home campus'!$B$1:$D$1</c:f>
              <c:strCache>
                <c:ptCount val="3"/>
                <c:pt idx="0">
                  <c:v>Fall 2019</c:v>
                </c:pt>
                <c:pt idx="1">
                  <c:v>Fall 2020</c:v>
                </c:pt>
                <c:pt idx="2">
                  <c:v>Fall 2021</c:v>
                </c:pt>
              </c:strCache>
            </c:strRef>
          </c:cat>
          <c:val>
            <c:numRef>
              <c:f>'Home campus'!$B$3:$D$3</c:f>
              <c:numCache>
                <c:formatCode>0%</c:formatCode>
                <c:ptCount val="3"/>
                <c:pt idx="0">
                  <c:v>0.34</c:v>
                </c:pt>
                <c:pt idx="1">
                  <c:v>0.44</c:v>
                </c:pt>
                <c:pt idx="2">
                  <c:v>0.46</c:v>
                </c:pt>
              </c:numCache>
            </c:numRef>
          </c:val>
          <c:extLst>
            <c:ext xmlns:c16="http://schemas.microsoft.com/office/drawing/2014/chart" uri="{C3380CC4-5D6E-409C-BE32-E72D297353CC}">
              <c16:uniqueId val="{00000001-B553-438F-A4F6-F729847405CF}"/>
            </c:ext>
          </c:extLst>
        </c:ser>
        <c:dLbls>
          <c:dLblPos val="ctr"/>
          <c:showLegendKey val="0"/>
          <c:showVal val="1"/>
          <c:showCatName val="0"/>
          <c:showSerName val="0"/>
          <c:showPercent val="0"/>
          <c:showBubbleSize val="0"/>
        </c:dLbls>
        <c:gapWidth val="150"/>
        <c:overlap val="100"/>
        <c:axId val="760545871"/>
        <c:axId val="760542127"/>
      </c:barChart>
      <c:catAx>
        <c:axId val="760545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0542127"/>
        <c:crosses val="autoZero"/>
        <c:auto val="1"/>
        <c:lblAlgn val="ctr"/>
        <c:lblOffset val="100"/>
        <c:noMultiLvlLbl val="0"/>
      </c:catAx>
      <c:valAx>
        <c:axId val="76054212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054587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dirty="0"/>
              <a:t>Cañada Primary Campus Enrolled Students by Fall Term</a:t>
            </a:r>
          </a:p>
        </c:rich>
      </c:tx>
      <c:layout/>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'[Fall 21 std counts by spec pop.xlsx]Fall Prim Cmpus headct'!$B$13</c:f>
              <c:strCache>
                <c:ptCount val="1"/>
                <c:pt idx="0">
                  <c:v>Primary Campus Enrolled Students by Fall Term</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'[Fall 21 std counts by spec pop.xlsx]Fall Prim Cmpus headct'!$A$14:$A$18</c:f>
              <c:strCache>
                <c:ptCount val="5"/>
                <c:pt idx="0">
                  <c:v>Fall 2017</c:v>
                </c:pt>
                <c:pt idx="1">
                  <c:v>Fall 2018</c:v>
                </c:pt>
                <c:pt idx="2">
                  <c:v>Fall 2019</c:v>
                </c:pt>
                <c:pt idx="3">
                  <c:v>Fall 2020</c:v>
                </c:pt>
                <c:pt idx="4">
                  <c:v>Fall 2021</c:v>
                </c:pt>
              </c:strCache>
            </c:strRef>
          </c:cat>
          <c:val>
            <c:numRef>
              <c:f>'[Fall 21 std counts by spec pop.xlsx]Fall Prim Cmpus headct'!$B$14:$B$18</c:f>
              <c:numCache>
                <c:formatCode>_(* #,##0_);_(* \(#,##0\);_(* "-"??_);_(@_)</c:formatCode>
                <c:ptCount val="5"/>
                <c:pt idx="0">
                  <c:v>6150</c:v>
                </c:pt>
                <c:pt idx="1">
                  <c:v>5673</c:v>
                </c:pt>
                <c:pt idx="2">
                  <c:v>5361</c:v>
                </c:pt>
                <c:pt idx="3">
                  <c:v>4791</c:v>
                </c:pt>
                <c:pt idx="4">
                  <c:v>4321</c:v>
                </c:pt>
              </c:numCache>
            </c:numRef>
          </c:val>
          <c:extLst>
            <c:ext xmlns:c16="http://schemas.microsoft.com/office/drawing/2014/chart" uri="{C3380CC4-5D6E-409C-BE32-E72D297353CC}">
              <c16:uniqueId val="{00000000-1C59-4416-8626-326AE5BFD8F9}"/>
            </c:ext>
          </c:extLst>
        </c:ser>
        <c:dLbls>
          <c:dLblPos val="outEnd"/>
          <c:showLegendKey val="0"/>
          <c:showVal val="1"/>
          <c:showCatName val="0"/>
          <c:showSerName val="0"/>
          <c:showPercent val="0"/>
          <c:showBubbleSize val="0"/>
        </c:dLbls>
        <c:gapWidth val="219"/>
        <c:overlap val="-27"/>
        <c:axId val="2065304815"/>
        <c:axId val="2065301071"/>
      </c:barChart>
      <c:catAx>
        <c:axId val="2065304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65301071"/>
        <c:crosses val="autoZero"/>
        <c:auto val="1"/>
        <c:lblAlgn val="ctr"/>
        <c:lblOffset val="100"/>
        <c:noMultiLvlLbl val="0"/>
      </c:catAx>
      <c:valAx>
        <c:axId val="2065301071"/>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65304815"/>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Sheet5!$A$2</c:f>
              <c:strCache>
                <c:ptCount val="1"/>
                <c:pt idx="0">
                  <c:v># of students who enrolled in a course in the same or subsequent year of applying to CAN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Sheet5!$B$1:$F$1</c:f>
              <c:strCache>
                <c:ptCount val="5"/>
                <c:pt idx="0">
                  <c:v>2016-17</c:v>
                </c:pt>
                <c:pt idx="1">
                  <c:v>2017-18</c:v>
                </c:pt>
                <c:pt idx="2">
                  <c:v>2018-19</c:v>
                </c:pt>
                <c:pt idx="3">
                  <c:v>2019-20</c:v>
                </c:pt>
                <c:pt idx="4">
                  <c:v>2020-21</c:v>
                </c:pt>
              </c:strCache>
            </c:strRef>
          </c:cat>
          <c:val>
            <c:numRef>
              <c:f>Sheet5!$B$2:$F$2</c:f>
              <c:numCache>
                <c:formatCode>#,##0</c:formatCode>
                <c:ptCount val="5"/>
                <c:pt idx="0">
                  <c:v>1587</c:v>
                </c:pt>
                <c:pt idx="1">
                  <c:v>1572</c:v>
                </c:pt>
                <c:pt idx="2">
                  <c:v>1477</c:v>
                </c:pt>
                <c:pt idx="3">
                  <c:v>1294</c:v>
                </c:pt>
                <c:pt idx="4">
                  <c:v>1127</c:v>
                </c:pt>
              </c:numCache>
            </c:numRef>
          </c:val>
          <c:extLst>
            <c:ext xmlns:c16="http://schemas.microsoft.com/office/drawing/2014/chart" uri="{C3380CC4-5D6E-409C-BE32-E72D297353CC}">
              <c16:uniqueId val="{00000000-76BE-4534-A166-2B925E9F72AC}"/>
            </c:ext>
          </c:extLst>
        </c:ser>
        <c:dLbls>
          <c:dLblPos val="outEnd"/>
          <c:showLegendKey val="0"/>
          <c:showVal val="1"/>
          <c:showCatName val="0"/>
          <c:showSerName val="0"/>
          <c:showPercent val="0"/>
          <c:showBubbleSize val="0"/>
        </c:dLbls>
        <c:gapWidth val="219"/>
        <c:overlap val="-27"/>
        <c:axId val="1882980768"/>
        <c:axId val="1882974528"/>
      </c:barChart>
      <c:catAx>
        <c:axId val="188298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82974528"/>
        <c:crosses val="autoZero"/>
        <c:auto val="1"/>
        <c:lblAlgn val="ctr"/>
        <c:lblOffset val="100"/>
        <c:noMultiLvlLbl val="0"/>
      </c:catAx>
      <c:valAx>
        <c:axId val="188297452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82980768"/>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Low Income Students as % of All Enrolled Students</a:t>
            </a:r>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Sheet1!$A$14</c:f>
              <c:strCache>
                <c:ptCount val="1"/>
                <c:pt idx="0">
                  <c:v>Low Income Students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Sheet1!$B$13:$F$13</c:f>
              <c:strCache>
                <c:ptCount val="5"/>
                <c:pt idx="0">
                  <c:v>2016-17</c:v>
                </c:pt>
                <c:pt idx="1">
                  <c:v>2017-18</c:v>
                </c:pt>
                <c:pt idx="2">
                  <c:v>2018-19</c:v>
                </c:pt>
                <c:pt idx="3">
                  <c:v>2019-20‡</c:v>
                </c:pt>
                <c:pt idx="4">
                  <c:v>2020-21‡</c:v>
                </c:pt>
              </c:strCache>
            </c:strRef>
          </c:cat>
          <c:val>
            <c:numRef>
              <c:f>Sheet1!$B$14:$F$14</c:f>
              <c:numCache>
                <c:formatCode>0%</c:formatCode>
                <c:ptCount val="5"/>
                <c:pt idx="0">
                  <c:v>0.34499999999999997</c:v>
                </c:pt>
                <c:pt idx="1">
                  <c:v>0.33700000000000002</c:v>
                </c:pt>
                <c:pt idx="2">
                  <c:v>0.31</c:v>
                </c:pt>
                <c:pt idx="3">
                  <c:v>0.28399999999999997</c:v>
                </c:pt>
                <c:pt idx="4">
                  <c:v>0.24</c:v>
                </c:pt>
              </c:numCache>
            </c:numRef>
          </c:val>
          <c:extLst>
            <c:ext xmlns:c16="http://schemas.microsoft.com/office/drawing/2014/chart" uri="{C3380CC4-5D6E-409C-BE32-E72D297353CC}">
              <c16:uniqueId val="{00000000-0EEB-4E34-B108-60D7DBB95761}"/>
            </c:ext>
          </c:extLst>
        </c:ser>
        <c:dLbls>
          <c:dLblPos val="outEnd"/>
          <c:showLegendKey val="0"/>
          <c:showVal val="1"/>
          <c:showCatName val="0"/>
          <c:showSerName val="0"/>
          <c:showPercent val="0"/>
          <c:showBubbleSize val="0"/>
        </c:dLbls>
        <c:gapWidth val="219"/>
        <c:overlap val="-27"/>
        <c:axId val="1476533791"/>
        <c:axId val="1476540447"/>
      </c:barChart>
      <c:catAx>
        <c:axId val="1476533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76540447"/>
        <c:crosses val="autoZero"/>
        <c:auto val="1"/>
        <c:lblAlgn val="ctr"/>
        <c:lblOffset val="100"/>
        <c:noMultiLvlLbl val="0"/>
      </c:catAx>
      <c:valAx>
        <c:axId val="147654044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76533791"/>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Financial Aid Recipients</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Sheet1!$A$9</c:f>
              <c:strCache>
                <c:ptCount val="1"/>
                <c:pt idx="0">
                  <c:v>% of all students receiving Pell Grants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Sheet1!$B$8:$F$8</c:f>
              <c:strCache>
                <c:ptCount val="5"/>
                <c:pt idx="0">
                  <c:v>2016-17</c:v>
                </c:pt>
                <c:pt idx="1">
                  <c:v>2017-18</c:v>
                </c:pt>
                <c:pt idx="2">
                  <c:v>2018-19</c:v>
                </c:pt>
                <c:pt idx="3">
                  <c:v>2019-20‡</c:v>
                </c:pt>
                <c:pt idx="4">
                  <c:v>2020-21‡</c:v>
                </c:pt>
              </c:strCache>
            </c:strRef>
          </c:cat>
          <c:val>
            <c:numRef>
              <c:f>Sheet1!$B$9:$F$9</c:f>
              <c:numCache>
                <c:formatCode>0%</c:formatCode>
                <c:ptCount val="5"/>
                <c:pt idx="0">
                  <c:v>0.20779457293753414</c:v>
                </c:pt>
                <c:pt idx="1">
                  <c:v>0.19341027550260612</c:v>
                </c:pt>
                <c:pt idx="2">
                  <c:v>0.18708703039456295</c:v>
                </c:pt>
                <c:pt idx="3">
                  <c:v>0.18151847183166878</c:v>
                </c:pt>
                <c:pt idx="4">
                  <c:v>0.17696733481811433</c:v>
                </c:pt>
              </c:numCache>
            </c:numRef>
          </c:val>
          <c:extLst>
            <c:ext xmlns:c16="http://schemas.microsoft.com/office/drawing/2014/chart" uri="{C3380CC4-5D6E-409C-BE32-E72D297353CC}">
              <c16:uniqueId val="{00000000-EC78-422F-A50C-BF4D18EC50D2}"/>
            </c:ext>
          </c:extLst>
        </c:ser>
        <c:ser>
          <c:idx val="1"/>
          <c:order val="1"/>
          <c:tx>
            <c:strRef>
              <c:f>Sheet1!$A$10</c:f>
              <c:strCache>
                <c:ptCount val="1"/>
                <c:pt idx="0">
                  <c:v>% of all students receiving California College Promise Grant (CCPG)</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Sheet1!$B$8:$F$8</c:f>
              <c:strCache>
                <c:ptCount val="5"/>
                <c:pt idx="0">
                  <c:v>2016-17</c:v>
                </c:pt>
                <c:pt idx="1">
                  <c:v>2017-18</c:v>
                </c:pt>
                <c:pt idx="2">
                  <c:v>2018-19</c:v>
                </c:pt>
                <c:pt idx="3">
                  <c:v>2019-20‡</c:v>
                </c:pt>
                <c:pt idx="4">
                  <c:v>2020-21‡</c:v>
                </c:pt>
              </c:strCache>
            </c:strRef>
          </c:cat>
          <c:val>
            <c:numRef>
              <c:f>Sheet1!$B$10:$F$10</c:f>
              <c:numCache>
                <c:formatCode>0%</c:formatCode>
                <c:ptCount val="5"/>
                <c:pt idx="0">
                  <c:v>0.5195774904389</c:v>
                </c:pt>
                <c:pt idx="1">
                  <c:v>0.50856291883842142</c:v>
                </c:pt>
                <c:pt idx="2">
                  <c:v>0.4931093071549934</c:v>
                </c:pt>
                <c:pt idx="3">
                  <c:v>0.47619509357122081</c:v>
                </c:pt>
                <c:pt idx="4">
                  <c:v>0.44988864142538976</c:v>
                </c:pt>
              </c:numCache>
            </c:numRef>
          </c:val>
          <c:extLst>
            <c:ext xmlns:c16="http://schemas.microsoft.com/office/drawing/2014/chart" uri="{C3380CC4-5D6E-409C-BE32-E72D297353CC}">
              <c16:uniqueId val="{00000001-EC78-422F-A50C-BF4D18EC50D2}"/>
            </c:ext>
          </c:extLst>
        </c:ser>
        <c:dLbls>
          <c:dLblPos val="outEnd"/>
          <c:showLegendKey val="0"/>
          <c:showVal val="1"/>
          <c:showCatName val="0"/>
          <c:showSerName val="0"/>
          <c:showPercent val="0"/>
          <c:showBubbleSize val="0"/>
        </c:dLbls>
        <c:gapWidth val="219"/>
        <c:overlap val="-27"/>
        <c:axId val="1476532127"/>
        <c:axId val="1476537535"/>
      </c:barChart>
      <c:catAx>
        <c:axId val="1476532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76537535"/>
        <c:crosses val="autoZero"/>
        <c:auto val="1"/>
        <c:lblAlgn val="ctr"/>
        <c:lblOffset val="100"/>
        <c:noMultiLvlLbl val="0"/>
      </c:catAx>
      <c:valAx>
        <c:axId val="147653753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7653212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Fall 2021 Enrolled Home Campus Students by Age</a:t>
            </a:r>
            <a:endParaRPr lang="en-US">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'[Fall 21 std counts by spec pop.xlsx]Demos Chart'!$A$41</c:f>
              <c:strCache>
                <c:ptCount val="1"/>
                <c:pt idx="0">
                  <c:v>SKY</c:v>
                </c:pt>
              </c:strCache>
            </c:strRef>
          </c:tx>
          <c:spPr>
            <a:ln w="28575" cap="rnd">
              <a:solidFill>
                <a:srgbClr val="FF0000"/>
              </a:solidFill>
              <a:round/>
            </a:ln>
            <a:effectLst/>
          </c:spPr>
          <c:marker>
            <c:symbol val="none"/>
          </c:marker>
          <c:cat>
            <c:numRef>
              <c:f>'[Fall 21 std counts by spec pop.xlsx]Demos Chart'!$B$40:$BX$40</c:f>
              <c:numCache>
                <c:formatCode>General</c:formatCode>
                <c:ptCount val="75"/>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31</c:v>
                </c:pt>
                <c:pt idx="20">
                  <c:v>32</c:v>
                </c:pt>
                <c:pt idx="21">
                  <c:v>33</c:v>
                </c:pt>
                <c:pt idx="22">
                  <c:v>34</c:v>
                </c:pt>
                <c:pt idx="23">
                  <c:v>35</c:v>
                </c:pt>
                <c:pt idx="24">
                  <c:v>36</c:v>
                </c:pt>
                <c:pt idx="25">
                  <c:v>37</c:v>
                </c:pt>
                <c:pt idx="26">
                  <c:v>38</c:v>
                </c:pt>
                <c:pt idx="27">
                  <c:v>39</c:v>
                </c:pt>
                <c:pt idx="28">
                  <c:v>40</c:v>
                </c:pt>
                <c:pt idx="29">
                  <c:v>41</c:v>
                </c:pt>
                <c:pt idx="30">
                  <c:v>42</c:v>
                </c:pt>
                <c:pt idx="31">
                  <c:v>43</c:v>
                </c:pt>
                <c:pt idx="32">
                  <c:v>44</c:v>
                </c:pt>
                <c:pt idx="33">
                  <c:v>45</c:v>
                </c:pt>
                <c:pt idx="34">
                  <c:v>46</c:v>
                </c:pt>
                <c:pt idx="35">
                  <c:v>47</c:v>
                </c:pt>
                <c:pt idx="36">
                  <c:v>48</c:v>
                </c:pt>
                <c:pt idx="37">
                  <c:v>49</c:v>
                </c:pt>
                <c:pt idx="38">
                  <c:v>50</c:v>
                </c:pt>
                <c:pt idx="39">
                  <c:v>51</c:v>
                </c:pt>
                <c:pt idx="40">
                  <c:v>52</c:v>
                </c:pt>
                <c:pt idx="41">
                  <c:v>53</c:v>
                </c:pt>
                <c:pt idx="42">
                  <c:v>54</c:v>
                </c:pt>
                <c:pt idx="43">
                  <c:v>55</c:v>
                </c:pt>
                <c:pt idx="44">
                  <c:v>56</c:v>
                </c:pt>
                <c:pt idx="45">
                  <c:v>57</c:v>
                </c:pt>
                <c:pt idx="46">
                  <c:v>58</c:v>
                </c:pt>
                <c:pt idx="47">
                  <c:v>59</c:v>
                </c:pt>
                <c:pt idx="48">
                  <c:v>60</c:v>
                </c:pt>
                <c:pt idx="49">
                  <c:v>61</c:v>
                </c:pt>
                <c:pt idx="50">
                  <c:v>62</c:v>
                </c:pt>
                <c:pt idx="51">
                  <c:v>63</c:v>
                </c:pt>
                <c:pt idx="52">
                  <c:v>64</c:v>
                </c:pt>
                <c:pt idx="53">
                  <c:v>65</c:v>
                </c:pt>
                <c:pt idx="54">
                  <c:v>66</c:v>
                </c:pt>
                <c:pt idx="55">
                  <c:v>67</c:v>
                </c:pt>
                <c:pt idx="56">
                  <c:v>68</c:v>
                </c:pt>
                <c:pt idx="57">
                  <c:v>69</c:v>
                </c:pt>
                <c:pt idx="58">
                  <c:v>70</c:v>
                </c:pt>
                <c:pt idx="59">
                  <c:v>71</c:v>
                </c:pt>
                <c:pt idx="60">
                  <c:v>72</c:v>
                </c:pt>
                <c:pt idx="61">
                  <c:v>73</c:v>
                </c:pt>
                <c:pt idx="62">
                  <c:v>74</c:v>
                </c:pt>
                <c:pt idx="63">
                  <c:v>75</c:v>
                </c:pt>
                <c:pt idx="64">
                  <c:v>76</c:v>
                </c:pt>
                <c:pt idx="65">
                  <c:v>77</c:v>
                </c:pt>
                <c:pt idx="66">
                  <c:v>78</c:v>
                </c:pt>
                <c:pt idx="67">
                  <c:v>79</c:v>
                </c:pt>
                <c:pt idx="68">
                  <c:v>80</c:v>
                </c:pt>
                <c:pt idx="69">
                  <c:v>81</c:v>
                </c:pt>
                <c:pt idx="70">
                  <c:v>82</c:v>
                </c:pt>
                <c:pt idx="71">
                  <c:v>83</c:v>
                </c:pt>
                <c:pt idx="72">
                  <c:v>84</c:v>
                </c:pt>
                <c:pt idx="73">
                  <c:v>85</c:v>
                </c:pt>
                <c:pt idx="74">
                  <c:v>86</c:v>
                </c:pt>
              </c:numCache>
            </c:numRef>
          </c:cat>
          <c:val>
            <c:numRef>
              <c:f>'[Fall 21 std counts by spec pop.xlsx]Demos Chart'!$B$41:$BX$41</c:f>
              <c:numCache>
                <c:formatCode>General</c:formatCode>
                <c:ptCount val="75"/>
                <c:pt idx="1">
                  <c:v>11</c:v>
                </c:pt>
                <c:pt idx="2">
                  <c:v>86</c:v>
                </c:pt>
                <c:pt idx="3">
                  <c:v>129</c:v>
                </c:pt>
                <c:pt idx="4">
                  <c:v>356</c:v>
                </c:pt>
                <c:pt idx="5">
                  <c:v>578</c:v>
                </c:pt>
                <c:pt idx="6">
                  <c:v>705</c:v>
                </c:pt>
                <c:pt idx="7">
                  <c:v>738</c:v>
                </c:pt>
                <c:pt idx="8">
                  <c:v>564</c:v>
                </c:pt>
                <c:pt idx="9">
                  <c:v>414</c:v>
                </c:pt>
                <c:pt idx="10">
                  <c:v>365</c:v>
                </c:pt>
                <c:pt idx="11">
                  <c:v>308</c:v>
                </c:pt>
                <c:pt idx="12">
                  <c:v>269</c:v>
                </c:pt>
                <c:pt idx="13">
                  <c:v>225</c:v>
                </c:pt>
                <c:pt idx="14">
                  <c:v>181</c:v>
                </c:pt>
                <c:pt idx="15">
                  <c:v>154</c:v>
                </c:pt>
                <c:pt idx="16">
                  <c:v>124</c:v>
                </c:pt>
                <c:pt idx="17">
                  <c:v>139</c:v>
                </c:pt>
                <c:pt idx="18">
                  <c:v>133</c:v>
                </c:pt>
                <c:pt idx="19">
                  <c:v>108</c:v>
                </c:pt>
                <c:pt idx="20">
                  <c:v>107</c:v>
                </c:pt>
                <c:pt idx="21">
                  <c:v>99</c:v>
                </c:pt>
                <c:pt idx="22">
                  <c:v>71</c:v>
                </c:pt>
                <c:pt idx="23">
                  <c:v>70</c:v>
                </c:pt>
                <c:pt idx="24">
                  <c:v>79</c:v>
                </c:pt>
                <c:pt idx="25">
                  <c:v>56</c:v>
                </c:pt>
                <c:pt idx="26">
                  <c:v>66</c:v>
                </c:pt>
                <c:pt idx="27">
                  <c:v>46</c:v>
                </c:pt>
                <c:pt idx="28">
                  <c:v>45</c:v>
                </c:pt>
                <c:pt idx="29">
                  <c:v>47</c:v>
                </c:pt>
                <c:pt idx="30">
                  <c:v>45</c:v>
                </c:pt>
                <c:pt idx="31">
                  <c:v>38</c:v>
                </c:pt>
                <c:pt idx="32">
                  <c:v>40</c:v>
                </c:pt>
                <c:pt idx="33">
                  <c:v>39</c:v>
                </c:pt>
                <c:pt idx="34">
                  <c:v>22</c:v>
                </c:pt>
                <c:pt idx="35">
                  <c:v>22</c:v>
                </c:pt>
                <c:pt idx="36">
                  <c:v>26</c:v>
                </c:pt>
                <c:pt idx="37">
                  <c:v>24</c:v>
                </c:pt>
                <c:pt idx="38">
                  <c:v>26</c:v>
                </c:pt>
                <c:pt idx="39">
                  <c:v>20</c:v>
                </c:pt>
                <c:pt idx="40">
                  <c:v>31</c:v>
                </c:pt>
                <c:pt idx="41">
                  <c:v>18</c:v>
                </c:pt>
                <c:pt idx="42">
                  <c:v>13</c:v>
                </c:pt>
                <c:pt idx="43">
                  <c:v>15</c:v>
                </c:pt>
                <c:pt idx="44">
                  <c:v>23</c:v>
                </c:pt>
                <c:pt idx="45">
                  <c:v>17</c:v>
                </c:pt>
                <c:pt idx="46">
                  <c:v>16</c:v>
                </c:pt>
                <c:pt idx="47">
                  <c:v>16</c:v>
                </c:pt>
                <c:pt idx="48">
                  <c:v>11</c:v>
                </c:pt>
                <c:pt idx="49">
                  <c:v>14</c:v>
                </c:pt>
                <c:pt idx="50">
                  <c:v>13</c:v>
                </c:pt>
                <c:pt idx="51">
                  <c:v>6</c:v>
                </c:pt>
                <c:pt idx="52">
                  <c:v>8</c:v>
                </c:pt>
                <c:pt idx="53">
                  <c:v>8</c:v>
                </c:pt>
                <c:pt idx="54">
                  <c:v>11</c:v>
                </c:pt>
                <c:pt idx="55">
                  <c:v>6</c:v>
                </c:pt>
                <c:pt idx="56">
                  <c:v>4</c:v>
                </c:pt>
                <c:pt idx="57">
                  <c:v>5</c:v>
                </c:pt>
                <c:pt idx="58">
                  <c:v>3</c:v>
                </c:pt>
                <c:pt idx="59">
                  <c:v>6</c:v>
                </c:pt>
                <c:pt idx="60">
                  <c:v>3</c:v>
                </c:pt>
                <c:pt idx="61">
                  <c:v>1</c:v>
                </c:pt>
                <c:pt idx="62">
                  <c:v>1</c:v>
                </c:pt>
                <c:pt idx="63">
                  <c:v>1</c:v>
                </c:pt>
                <c:pt idx="64">
                  <c:v>2</c:v>
                </c:pt>
                <c:pt idx="65">
                  <c:v>1</c:v>
                </c:pt>
                <c:pt idx="66">
                  <c:v>2</c:v>
                </c:pt>
                <c:pt idx="67">
                  <c:v>2</c:v>
                </c:pt>
                <c:pt idx="69">
                  <c:v>1</c:v>
                </c:pt>
                <c:pt idx="70">
                  <c:v>1</c:v>
                </c:pt>
                <c:pt idx="71">
                  <c:v>1</c:v>
                </c:pt>
                <c:pt idx="73">
                  <c:v>1</c:v>
                </c:pt>
              </c:numCache>
            </c:numRef>
          </c:val>
          <c:smooth val="0"/>
          <c:extLst>
            <c:ext xmlns:c16="http://schemas.microsoft.com/office/drawing/2014/chart" uri="{C3380CC4-5D6E-409C-BE32-E72D297353CC}">
              <c16:uniqueId val="{00000000-40EC-484B-864A-657EFA497802}"/>
            </c:ext>
          </c:extLst>
        </c:ser>
        <c:ser>
          <c:idx val="1"/>
          <c:order val="1"/>
          <c:tx>
            <c:strRef>
              <c:f>'[Fall 21 std counts by spec pop.xlsx]Demos Chart'!$A$42</c:f>
              <c:strCache>
                <c:ptCount val="1"/>
                <c:pt idx="0">
                  <c:v>CAN</c:v>
                </c:pt>
              </c:strCache>
            </c:strRef>
          </c:tx>
          <c:spPr>
            <a:ln w="28575" cap="rnd">
              <a:solidFill>
                <a:schemeClr val="accent6">
                  <a:lumMod val="75000"/>
                </a:schemeClr>
              </a:solidFill>
              <a:round/>
            </a:ln>
            <a:effectLst/>
          </c:spPr>
          <c:marker>
            <c:symbol val="none"/>
          </c:marker>
          <c:cat>
            <c:numRef>
              <c:f>'[Fall 21 std counts by spec pop.xlsx]Demos Chart'!$B$40:$BX$40</c:f>
              <c:numCache>
                <c:formatCode>General</c:formatCode>
                <c:ptCount val="75"/>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31</c:v>
                </c:pt>
                <c:pt idx="20">
                  <c:v>32</c:v>
                </c:pt>
                <c:pt idx="21">
                  <c:v>33</c:v>
                </c:pt>
                <c:pt idx="22">
                  <c:v>34</c:v>
                </c:pt>
                <c:pt idx="23">
                  <c:v>35</c:v>
                </c:pt>
                <c:pt idx="24">
                  <c:v>36</c:v>
                </c:pt>
                <c:pt idx="25">
                  <c:v>37</c:v>
                </c:pt>
                <c:pt idx="26">
                  <c:v>38</c:v>
                </c:pt>
                <c:pt idx="27">
                  <c:v>39</c:v>
                </c:pt>
                <c:pt idx="28">
                  <c:v>40</c:v>
                </c:pt>
                <c:pt idx="29">
                  <c:v>41</c:v>
                </c:pt>
                <c:pt idx="30">
                  <c:v>42</c:v>
                </c:pt>
                <c:pt idx="31">
                  <c:v>43</c:v>
                </c:pt>
                <c:pt idx="32">
                  <c:v>44</c:v>
                </c:pt>
                <c:pt idx="33">
                  <c:v>45</c:v>
                </c:pt>
                <c:pt idx="34">
                  <c:v>46</c:v>
                </c:pt>
                <c:pt idx="35">
                  <c:v>47</c:v>
                </c:pt>
                <c:pt idx="36">
                  <c:v>48</c:v>
                </c:pt>
                <c:pt idx="37">
                  <c:v>49</c:v>
                </c:pt>
                <c:pt idx="38">
                  <c:v>50</c:v>
                </c:pt>
                <c:pt idx="39">
                  <c:v>51</c:v>
                </c:pt>
                <c:pt idx="40">
                  <c:v>52</c:v>
                </c:pt>
                <c:pt idx="41">
                  <c:v>53</c:v>
                </c:pt>
                <c:pt idx="42">
                  <c:v>54</c:v>
                </c:pt>
                <c:pt idx="43">
                  <c:v>55</c:v>
                </c:pt>
                <c:pt idx="44">
                  <c:v>56</c:v>
                </c:pt>
                <c:pt idx="45">
                  <c:v>57</c:v>
                </c:pt>
                <c:pt idx="46">
                  <c:v>58</c:v>
                </c:pt>
                <c:pt idx="47">
                  <c:v>59</c:v>
                </c:pt>
                <c:pt idx="48">
                  <c:v>60</c:v>
                </c:pt>
                <c:pt idx="49">
                  <c:v>61</c:v>
                </c:pt>
                <c:pt idx="50">
                  <c:v>62</c:v>
                </c:pt>
                <c:pt idx="51">
                  <c:v>63</c:v>
                </c:pt>
                <c:pt idx="52">
                  <c:v>64</c:v>
                </c:pt>
                <c:pt idx="53">
                  <c:v>65</c:v>
                </c:pt>
                <c:pt idx="54">
                  <c:v>66</c:v>
                </c:pt>
                <c:pt idx="55">
                  <c:v>67</c:v>
                </c:pt>
                <c:pt idx="56">
                  <c:v>68</c:v>
                </c:pt>
                <c:pt idx="57">
                  <c:v>69</c:v>
                </c:pt>
                <c:pt idx="58">
                  <c:v>70</c:v>
                </c:pt>
                <c:pt idx="59">
                  <c:v>71</c:v>
                </c:pt>
                <c:pt idx="60">
                  <c:v>72</c:v>
                </c:pt>
                <c:pt idx="61">
                  <c:v>73</c:v>
                </c:pt>
                <c:pt idx="62">
                  <c:v>74</c:v>
                </c:pt>
                <c:pt idx="63">
                  <c:v>75</c:v>
                </c:pt>
                <c:pt idx="64">
                  <c:v>76</c:v>
                </c:pt>
                <c:pt idx="65">
                  <c:v>77</c:v>
                </c:pt>
                <c:pt idx="66">
                  <c:v>78</c:v>
                </c:pt>
                <c:pt idx="67">
                  <c:v>79</c:v>
                </c:pt>
                <c:pt idx="68">
                  <c:v>80</c:v>
                </c:pt>
                <c:pt idx="69">
                  <c:v>81</c:v>
                </c:pt>
                <c:pt idx="70">
                  <c:v>82</c:v>
                </c:pt>
                <c:pt idx="71">
                  <c:v>83</c:v>
                </c:pt>
                <c:pt idx="72">
                  <c:v>84</c:v>
                </c:pt>
                <c:pt idx="73">
                  <c:v>85</c:v>
                </c:pt>
                <c:pt idx="74">
                  <c:v>86</c:v>
                </c:pt>
              </c:numCache>
            </c:numRef>
          </c:cat>
          <c:val>
            <c:numRef>
              <c:f>'[Fall 21 std counts by spec pop.xlsx]Demos Chart'!$B$42:$BX$42</c:f>
              <c:numCache>
                <c:formatCode>General</c:formatCode>
                <c:ptCount val="75"/>
                <c:pt idx="0">
                  <c:v>2</c:v>
                </c:pt>
                <c:pt idx="1">
                  <c:v>6</c:v>
                </c:pt>
                <c:pt idx="2">
                  <c:v>5</c:v>
                </c:pt>
                <c:pt idx="3">
                  <c:v>40</c:v>
                </c:pt>
                <c:pt idx="4">
                  <c:v>153</c:v>
                </c:pt>
                <c:pt idx="5">
                  <c:v>221</c:v>
                </c:pt>
                <c:pt idx="6">
                  <c:v>360</c:v>
                </c:pt>
                <c:pt idx="7">
                  <c:v>331</c:v>
                </c:pt>
                <c:pt idx="8">
                  <c:v>268</c:v>
                </c:pt>
                <c:pt idx="9">
                  <c:v>195</c:v>
                </c:pt>
                <c:pt idx="10">
                  <c:v>139</c:v>
                </c:pt>
                <c:pt idx="11">
                  <c:v>127</c:v>
                </c:pt>
                <c:pt idx="12">
                  <c:v>117</c:v>
                </c:pt>
                <c:pt idx="13">
                  <c:v>98</c:v>
                </c:pt>
                <c:pt idx="14">
                  <c:v>86</c:v>
                </c:pt>
                <c:pt idx="15">
                  <c:v>95</c:v>
                </c:pt>
                <c:pt idx="16">
                  <c:v>102</c:v>
                </c:pt>
                <c:pt idx="17">
                  <c:v>77</c:v>
                </c:pt>
                <c:pt idx="18">
                  <c:v>78</c:v>
                </c:pt>
                <c:pt idx="19">
                  <c:v>68</c:v>
                </c:pt>
                <c:pt idx="20">
                  <c:v>69</c:v>
                </c:pt>
                <c:pt idx="21">
                  <c:v>73</c:v>
                </c:pt>
                <c:pt idx="22">
                  <c:v>66</c:v>
                </c:pt>
                <c:pt idx="23">
                  <c:v>59</c:v>
                </c:pt>
                <c:pt idx="24">
                  <c:v>57</c:v>
                </c:pt>
                <c:pt idx="25">
                  <c:v>56</c:v>
                </c:pt>
                <c:pt idx="26">
                  <c:v>46</c:v>
                </c:pt>
                <c:pt idx="27">
                  <c:v>36</c:v>
                </c:pt>
                <c:pt idx="28">
                  <c:v>52</c:v>
                </c:pt>
                <c:pt idx="29">
                  <c:v>59</c:v>
                </c:pt>
                <c:pt idx="30">
                  <c:v>42</c:v>
                </c:pt>
                <c:pt idx="31">
                  <c:v>29</c:v>
                </c:pt>
                <c:pt idx="32">
                  <c:v>46</c:v>
                </c:pt>
                <c:pt idx="33">
                  <c:v>28</c:v>
                </c:pt>
                <c:pt idx="34">
                  <c:v>36</c:v>
                </c:pt>
                <c:pt idx="35">
                  <c:v>31</c:v>
                </c:pt>
                <c:pt idx="36">
                  <c:v>22</c:v>
                </c:pt>
                <c:pt idx="37">
                  <c:v>28</c:v>
                </c:pt>
                <c:pt idx="38">
                  <c:v>25</c:v>
                </c:pt>
                <c:pt idx="39">
                  <c:v>34</c:v>
                </c:pt>
                <c:pt idx="40">
                  <c:v>30</c:v>
                </c:pt>
                <c:pt idx="41">
                  <c:v>22</c:v>
                </c:pt>
                <c:pt idx="42">
                  <c:v>19</c:v>
                </c:pt>
                <c:pt idx="43">
                  <c:v>17</c:v>
                </c:pt>
                <c:pt idx="44">
                  <c:v>19</c:v>
                </c:pt>
                <c:pt idx="45">
                  <c:v>23</c:v>
                </c:pt>
                <c:pt idx="46">
                  <c:v>14</c:v>
                </c:pt>
                <c:pt idx="47">
                  <c:v>16</c:v>
                </c:pt>
                <c:pt idx="48">
                  <c:v>21</c:v>
                </c:pt>
                <c:pt idx="49">
                  <c:v>13</c:v>
                </c:pt>
                <c:pt idx="50">
                  <c:v>10</c:v>
                </c:pt>
                <c:pt idx="51">
                  <c:v>13</c:v>
                </c:pt>
                <c:pt idx="52">
                  <c:v>12</c:v>
                </c:pt>
                <c:pt idx="53">
                  <c:v>12</c:v>
                </c:pt>
                <c:pt idx="54">
                  <c:v>6</c:v>
                </c:pt>
                <c:pt idx="55">
                  <c:v>5</c:v>
                </c:pt>
                <c:pt idx="56">
                  <c:v>3</c:v>
                </c:pt>
                <c:pt idx="57">
                  <c:v>7</c:v>
                </c:pt>
                <c:pt idx="58">
                  <c:v>7</c:v>
                </c:pt>
                <c:pt idx="59">
                  <c:v>6</c:v>
                </c:pt>
                <c:pt idx="60">
                  <c:v>1</c:v>
                </c:pt>
                <c:pt idx="61">
                  <c:v>5</c:v>
                </c:pt>
                <c:pt idx="62">
                  <c:v>1</c:v>
                </c:pt>
                <c:pt idx="63">
                  <c:v>3</c:v>
                </c:pt>
                <c:pt idx="64">
                  <c:v>1</c:v>
                </c:pt>
                <c:pt idx="65">
                  <c:v>1</c:v>
                </c:pt>
                <c:pt idx="66">
                  <c:v>3</c:v>
                </c:pt>
                <c:pt idx="67">
                  <c:v>2</c:v>
                </c:pt>
                <c:pt idx="68">
                  <c:v>1</c:v>
                </c:pt>
                <c:pt idx="71">
                  <c:v>1</c:v>
                </c:pt>
                <c:pt idx="72">
                  <c:v>1</c:v>
                </c:pt>
              </c:numCache>
            </c:numRef>
          </c:val>
          <c:smooth val="0"/>
          <c:extLst>
            <c:ext xmlns:c16="http://schemas.microsoft.com/office/drawing/2014/chart" uri="{C3380CC4-5D6E-409C-BE32-E72D297353CC}">
              <c16:uniqueId val="{00000001-40EC-484B-864A-657EFA497802}"/>
            </c:ext>
          </c:extLst>
        </c:ser>
        <c:ser>
          <c:idx val="2"/>
          <c:order val="2"/>
          <c:tx>
            <c:strRef>
              <c:f>'[Fall 21 std counts by spec pop.xlsx]Demos Chart'!$A$43</c:f>
              <c:strCache>
                <c:ptCount val="1"/>
                <c:pt idx="0">
                  <c:v>CSM</c:v>
                </c:pt>
              </c:strCache>
            </c:strRef>
          </c:tx>
          <c:spPr>
            <a:ln w="28575" cap="rnd">
              <a:solidFill>
                <a:schemeClr val="accent1">
                  <a:lumMod val="75000"/>
                </a:schemeClr>
              </a:solidFill>
              <a:round/>
            </a:ln>
            <a:effectLst/>
          </c:spPr>
          <c:marker>
            <c:symbol val="none"/>
          </c:marker>
          <c:cat>
            <c:numRef>
              <c:f>'[Fall 21 std counts by spec pop.xlsx]Demos Chart'!$B$40:$BX$40</c:f>
              <c:numCache>
                <c:formatCode>General</c:formatCode>
                <c:ptCount val="75"/>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31</c:v>
                </c:pt>
                <c:pt idx="20">
                  <c:v>32</c:v>
                </c:pt>
                <c:pt idx="21">
                  <c:v>33</c:v>
                </c:pt>
                <c:pt idx="22">
                  <c:v>34</c:v>
                </c:pt>
                <c:pt idx="23">
                  <c:v>35</c:v>
                </c:pt>
                <c:pt idx="24">
                  <c:v>36</c:v>
                </c:pt>
                <c:pt idx="25">
                  <c:v>37</c:v>
                </c:pt>
                <c:pt idx="26">
                  <c:v>38</c:v>
                </c:pt>
                <c:pt idx="27">
                  <c:v>39</c:v>
                </c:pt>
                <c:pt idx="28">
                  <c:v>40</c:v>
                </c:pt>
                <c:pt idx="29">
                  <c:v>41</c:v>
                </c:pt>
                <c:pt idx="30">
                  <c:v>42</c:v>
                </c:pt>
                <c:pt idx="31">
                  <c:v>43</c:v>
                </c:pt>
                <c:pt idx="32">
                  <c:v>44</c:v>
                </c:pt>
                <c:pt idx="33">
                  <c:v>45</c:v>
                </c:pt>
                <c:pt idx="34">
                  <c:v>46</c:v>
                </c:pt>
                <c:pt idx="35">
                  <c:v>47</c:v>
                </c:pt>
                <c:pt idx="36">
                  <c:v>48</c:v>
                </c:pt>
                <c:pt idx="37">
                  <c:v>49</c:v>
                </c:pt>
                <c:pt idx="38">
                  <c:v>50</c:v>
                </c:pt>
                <c:pt idx="39">
                  <c:v>51</c:v>
                </c:pt>
                <c:pt idx="40">
                  <c:v>52</c:v>
                </c:pt>
                <c:pt idx="41">
                  <c:v>53</c:v>
                </c:pt>
                <c:pt idx="42">
                  <c:v>54</c:v>
                </c:pt>
                <c:pt idx="43">
                  <c:v>55</c:v>
                </c:pt>
                <c:pt idx="44">
                  <c:v>56</c:v>
                </c:pt>
                <c:pt idx="45">
                  <c:v>57</c:v>
                </c:pt>
                <c:pt idx="46">
                  <c:v>58</c:v>
                </c:pt>
                <c:pt idx="47">
                  <c:v>59</c:v>
                </c:pt>
                <c:pt idx="48">
                  <c:v>60</c:v>
                </c:pt>
                <c:pt idx="49">
                  <c:v>61</c:v>
                </c:pt>
                <c:pt idx="50">
                  <c:v>62</c:v>
                </c:pt>
                <c:pt idx="51">
                  <c:v>63</c:v>
                </c:pt>
                <c:pt idx="52">
                  <c:v>64</c:v>
                </c:pt>
                <c:pt idx="53">
                  <c:v>65</c:v>
                </c:pt>
                <c:pt idx="54">
                  <c:v>66</c:v>
                </c:pt>
                <c:pt idx="55">
                  <c:v>67</c:v>
                </c:pt>
                <c:pt idx="56">
                  <c:v>68</c:v>
                </c:pt>
                <c:pt idx="57">
                  <c:v>69</c:v>
                </c:pt>
                <c:pt idx="58">
                  <c:v>70</c:v>
                </c:pt>
                <c:pt idx="59">
                  <c:v>71</c:v>
                </c:pt>
                <c:pt idx="60">
                  <c:v>72</c:v>
                </c:pt>
                <c:pt idx="61">
                  <c:v>73</c:v>
                </c:pt>
                <c:pt idx="62">
                  <c:v>74</c:v>
                </c:pt>
                <c:pt idx="63">
                  <c:v>75</c:v>
                </c:pt>
                <c:pt idx="64">
                  <c:v>76</c:v>
                </c:pt>
                <c:pt idx="65">
                  <c:v>77</c:v>
                </c:pt>
                <c:pt idx="66">
                  <c:v>78</c:v>
                </c:pt>
                <c:pt idx="67">
                  <c:v>79</c:v>
                </c:pt>
                <c:pt idx="68">
                  <c:v>80</c:v>
                </c:pt>
                <c:pt idx="69">
                  <c:v>81</c:v>
                </c:pt>
                <c:pt idx="70">
                  <c:v>82</c:v>
                </c:pt>
                <c:pt idx="71">
                  <c:v>83</c:v>
                </c:pt>
                <c:pt idx="72">
                  <c:v>84</c:v>
                </c:pt>
                <c:pt idx="73">
                  <c:v>85</c:v>
                </c:pt>
                <c:pt idx="74">
                  <c:v>86</c:v>
                </c:pt>
              </c:numCache>
            </c:numRef>
          </c:cat>
          <c:val>
            <c:numRef>
              <c:f>'[Fall 21 std counts by spec pop.xlsx]Demos Chart'!$B$43:$BX$43</c:f>
              <c:numCache>
                <c:formatCode>General</c:formatCode>
                <c:ptCount val="75"/>
                <c:pt idx="1">
                  <c:v>2</c:v>
                </c:pt>
                <c:pt idx="2">
                  <c:v>39</c:v>
                </c:pt>
                <c:pt idx="3">
                  <c:v>87</c:v>
                </c:pt>
                <c:pt idx="4">
                  <c:v>234</c:v>
                </c:pt>
                <c:pt idx="5">
                  <c:v>360</c:v>
                </c:pt>
                <c:pt idx="6">
                  <c:v>1023</c:v>
                </c:pt>
                <c:pt idx="7">
                  <c:v>1089</c:v>
                </c:pt>
                <c:pt idx="8">
                  <c:v>763</c:v>
                </c:pt>
                <c:pt idx="9">
                  <c:v>412</c:v>
                </c:pt>
                <c:pt idx="10">
                  <c:v>330</c:v>
                </c:pt>
                <c:pt idx="11">
                  <c:v>268</c:v>
                </c:pt>
                <c:pt idx="12">
                  <c:v>213</c:v>
                </c:pt>
                <c:pt idx="13">
                  <c:v>184</c:v>
                </c:pt>
                <c:pt idx="14">
                  <c:v>179</c:v>
                </c:pt>
                <c:pt idx="15">
                  <c:v>163</c:v>
                </c:pt>
                <c:pt idx="16">
                  <c:v>131</c:v>
                </c:pt>
                <c:pt idx="17">
                  <c:v>134</c:v>
                </c:pt>
                <c:pt idx="18">
                  <c:v>128</c:v>
                </c:pt>
                <c:pt idx="19">
                  <c:v>106</c:v>
                </c:pt>
                <c:pt idx="20">
                  <c:v>107</c:v>
                </c:pt>
                <c:pt idx="21">
                  <c:v>89</c:v>
                </c:pt>
                <c:pt idx="22">
                  <c:v>96</c:v>
                </c:pt>
                <c:pt idx="23">
                  <c:v>68</c:v>
                </c:pt>
                <c:pt idx="24">
                  <c:v>64</c:v>
                </c:pt>
                <c:pt idx="25">
                  <c:v>74</c:v>
                </c:pt>
                <c:pt idx="26">
                  <c:v>57</c:v>
                </c:pt>
                <c:pt idx="27">
                  <c:v>44</c:v>
                </c:pt>
                <c:pt idx="28">
                  <c:v>55</c:v>
                </c:pt>
                <c:pt idx="29">
                  <c:v>55</c:v>
                </c:pt>
                <c:pt idx="30">
                  <c:v>57</c:v>
                </c:pt>
                <c:pt idx="31">
                  <c:v>47</c:v>
                </c:pt>
                <c:pt idx="32">
                  <c:v>33</c:v>
                </c:pt>
                <c:pt idx="33">
                  <c:v>39</c:v>
                </c:pt>
                <c:pt idx="34">
                  <c:v>43</c:v>
                </c:pt>
                <c:pt idx="35">
                  <c:v>35</c:v>
                </c:pt>
                <c:pt idx="36">
                  <c:v>33</c:v>
                </c:pt>
                <c:pt idx="37">
                  <c:v>31</c:v>
                </c:pt>
                <c:pt idx="38">
                  <c:v>35</c:v>
                </c:pt>
                <c:pt idx="39">
                  <c:v>34</c:v>
                </c:pt>
                <c:pt idx="40">
                  <c:v>29</c:v>
                </c:pt>
                <c:pt idx="41">
                  <c:v>29</c:v>
                </c:pt>
                <c:pt idx="42">
                  <c:v>22</c:v>
                </c:pt>
                <c:pt idx="43">
                  <c:v>26</c:v>
                </c:pt>
                <c:pt idx="44">
                  <c:v>25</c:v>
                </c:pt>
                <c:pt idx="45">
                  <c:v>21</c:v>
                </c:pt>
                <c:pt idx="46">
                  <c:v>23</c:v>
                </c:pt>
                <c:pt idx="47">
                  <c:v>24</c:v>
                </c:pt>
                <c:pt idx="48">
                  <c:v>17</c:v>
                </c:pt>
                <c:pt idx="49">
                  <c:v>16</c:v>
                </c:pt>
                <c:pt idx="50">
                  <c:v>14</c:v>
                </c:pt>
                <c:pt idx="51">
                  <c:v>14</c:v>
                </c:pt>
                <c:pt idx="52">
                  <c:v>16</c:v>
                </c:pt>
                <c:pt idx="53">
                  <c:v>12</c:v>
                </c:pt>
                <c:pt idx="54">
                  <c:v>19</c:v>
                </c:pt>
                <c:pt idx="55">
                  <c:v>2</c:v>
                </c:pt>
                <c:pt idx="56">
                  <c:v>11</c:v>
                </c:pt>
                <c:pt idx="57">
                  <c:v>14</c:v>
                </c:pt>
                <c:pt idx="58">
                  <c:v>4</c:v>
                </c:pt>
                <c:pt idx="59">
                  <c:v>5</c:v>
                </c:pt>
                <c:pt idx="60">
                  <c:v>4</c:v>
                </c:pt>
                <c:pt idx="61">
                  <c:v>6</c:v>
                </c:pt>
                <c:pt idx="62">
                  <c:v>11</c:v>
                </c:pt>
                <c:pt idx="63">
                  <c:v>2</c:v>
                </c:pt>
                <c:pt idx="64">
                  <c:v>2</c:v>
                </c:pt>
                <c:pt idx="65">
                  <c:v>5</c:v>
                </c:pt>
                <c:pt idx="66">
                  <c:v>2</c:v>
                </c:pt>
                <c:pt idx="67">
                  <c:v>2</c:v>
                </c:pt>
                <c:pt idx="68">
                  <c:v>3</c:v>
                </c:pt>
                <c:pt idx="69">
                  <c:v>2</c:v>
                </c:pt>
                <c:pt idx="70">
                  <c:v>2</c:v>
                </c:pt>
                <c:pt idx="72">
                  <c:v>1</c:v>
                </c:pt>
                <c:pt idx="74">
                  <c:v>1</c:v>
                </c:pt>
              </c:numCache>
            </c:numRef>
          </c:val>
          <c:smooth val="0"/>
          <c:extLst>
            <c:ext xmlns:c16="http://schemas.microsoft.com/office/drawing/2014/chart" uri="{C3380CC4-5D6E-409C-BE32-E72D297353CC}">
              <c16:uniqueId val="{00000002-40EC-484B-864A-657EFA497802}"/>
            </c:ext>
          </c:extLst>
        </c:ser>
        <c:dLbls>
          <c:showLegendKey val="0"/>
          <c:showVal val="0"/>
          <c:showCatName val="0"/>
          <c:showSerName val="0"/>
          <c:showPercent val="0"/>
          <c:showBubbleSize val="0"/>
        </c:dLbls>
        <c:smooth val="0"/>
        <c:axId val="79298111"/>
        <c:axId val="79291871"/>
      </c:lineChart>
      <c:catAx>
        <c:axId val="79298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291871"/>
        <c:crosses val="autoZero"/>
        <c:auto val="1"/>
        <c:lblAlgn val="ctr"/>
        <c:lblOffset val="100"/>
        <c:noMultiLvlLbl val="0"/>
      </c:catAx>
      <c:valAx>
        <c:axId val="792918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2981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Fall 2021 Enrolled Home Campus Student by Gender</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'[Fall 21 std counts by spec pop.xlsx]Demos Chart'!$B$31</c:f>
              <c:strCache>
                <c:ptCount val="1"/>
                <c:pt idx="0">
                  <c:v>Female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Chart'!$A$32:$A$34</c:f>
              <c:strCache>
                <c:ptCount val="3"/>
                <c:pt idx="0">
                  <c:v>SKY</c:v>
                </c:pt>
                <c:pt idx="1">
                  <c:v>CAN</c:v>
                </c:pt>
                <c:pt idx="2">
                  <c:v>CSM</c:v>
                </c:pt>
              </c:strCache>
            </c:strRef>
          </c:cat>
          <c:val>
            <c:numRef>
              <c:f>'[Fall 21 std counts by spec pop.xlsx]Demos Chart'!$B$32:$B$34</c:f>
              <c:numCache>
                <c:formatCode>_(* #,##0_);_(* \(#,##0\);_(* "-"??_);_(@_)</c:formatCode>
                <c:ptCount val="3"/>
                <c:pt idx="0">
                  <c:v>3592</c:v>
                </c:pt>
                <c:pt idx="1">
                  <c:v>2404</c:v>
                </c:pt>
                <c:pt idx="2">
                  <c:v>3734</c:v>
                </c:pt>
              </c:numCache>
            </c:numRef>
          </c:val>
          <c:extLst>
            <c:ext xmlns:c16="http://schemas.microsoft.com/office/drawing/2014/chart" uri="{C3380CC4-5D6E-409C-BE32-E72D297353CC}">
              <c16:uniqueId val="{00000000-6276-49A4-A8C9-4B0B8CB31DF9}"/>
            </c:ext>
          </c:extLst>
        </c:ser>
        <c:ser>
          <c:idx val="1"/>
          <c:order val="1"/>
          <c:tx>
            <c:strRef>
              <c:f>'[Fall 21 std counts by spec pop.xlsx]Demos Chart'!$C$31</c:f>
              <c:strCache>
                <c:ptCount val="1"/>
                <c:pt idx="0">
                  <c:v>Male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Chart'!$A$32:$A$34</c:f>
              <c:strCache>
                <c:ptCount val="3"/>
                <c:pt idx="0">
                  <c:v>SKY</c:v>
                </c:pt>
                <c:pt idx="1">
                  <c:v>CAN</c:v>
                </c:pt>
                <c:pt idx="2">
                  <c:v>CSM</c:v>
                </c:pt>
              </c:strCache>
            </c:strRef>
          </c:cat>
          <c:val>
            <c:numRef>
              <c:f>'[Fall 21 std counts by spec pop.xlsx]Demos Chart'!$C$32:$C$34</c:f>
              <c:numCache>
                <c:formatCode>_(* #,##0_);_(* \(#,##0\);_(* "-"??_);_(@_)</c:formatCode>
                <c:ptCount val="3"/>
                <c:pt idx="0">
                  <c:v>3098</c:v>
                </c:pt>
                <c:pt idx="1">
                  <c:v>1243</c:v>
                </c:pt>
                <c:pt idx="2">
                  <c:v>3405</c:v>
                </c:pt>
              </c:numCache>
            </c:numRef>
          </c:val>
          <c:extLst>
            <c:ext xmlns:c16="http://schemas.microsoft.com/office/drawing/2014/chart" uri="{C3380CC4-5D6E-409C-BE32-E72D297353CC}">
              <c16:uniqueId val="{00000001-6276-49A4-A8C9-4B0B8CB31DF9}"/>
            </c:ext>
          </c:extLst>
        </c:ser>
        <c:ser>
          <c:idx val="2"/>
          <c:order val="2"/>
          <c:tx>
            <c:strRef>
              <c:f>'[Fall 21 std counts by spec pop.xlsx]Demos Chart'!$D$31</c:f>
              <c:strCache>
                <c:ptCount val="1"/>
                <c:pt idx="0">
                  <c:v>Non-Binary/Unknown</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Chart'!$A$32:$A$34</c:f>
              <c:strCache>
                <c:ptCount val="3"/>
                <c:pt idx="0">
                  <c:v>SKY</c:v>
                </c:pt>
                <c:pt idx="1">
                  <c:v>CAN</c:v>
                </c:pt>
                <c:pt idx="2">
                  <c:v>CSM</c:v>
                </c:pt>
              </c:strCache>
            </c:strRef>
          </c:cat>
          <c:val>
            <c:numRef>
              <c:f>'[Fall 21 std counts by spec pop.xlsx]Demos Chart'!$D$32:$D$34</c:f>
              <c:numCache>
                <c:formatCode>General</c:formatCode>
                <c:ptCount val="3"/>
                <c:pt idx="0">
                  <c:v>146</c:v>
                </c:pt>
                <c:pt idx="1">
                  <c:v>112</c:v>
                </c:pt>
                <c:pt idx="2">
                  <c:v>188</c:v>
                </c:pt>
              </c:numCache>
            </c:numRef>
          </c:val>
          <c:extLst>
            <c:ext xmlns:c16="http://schemas.microsoft.com/office/drawing/2014/chart" uri="{C3380CC4-5D6E-409C-BE32-E72D297353CC}">
              <c16:uniqueId val="{00000002-6276-49A4-A8C9-4B0B8CB31DF9}"/>
            </c:ext>
          </c:extLst>
        </c:ser>
        <c:dLbls>
          <c:dLblPos val="outEnd"/>
          <c:showLegendKey val="0"/>
          <c:showVal val="1"/>
          <c:showCatName val="0"/>
          <c:showSerName val="0"/>
          <c:showPercent val="0"/>
          <c:showBubbleSize val="0"/>
        </c:dLbls>
        <c:gapWidth val="219"/>
        <c:overlap val="-27"/>
        <c:axId val="82252031"/>
        <c:axId val="82252863"/>
      </c:barChart>
      <c:catAx>
        <c:axId val="82252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2252863"/>
        <c:crosses val="autoZero"/>
        <c:auto val="1"/>
        <c:lblAlgn val="ctr"/>
        <c:lblOffset val="100"/>
        <c:noMultiLvlLbl val="0"/>
      </c:catAx>
      <c:valAx>
        <c:axId val="82252863"/>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225203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Fall 2021 Enrolled Home Campus Students by Race &amp; Ethnicity</a:t>
            </a:r>
            <a:endParaRPr lang="en-US">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'[Fall 21 std counts by spec pop.xlsx]Demos Chart'!$A$54</c:f>
              <c:strCache>
                <c:ptCount val="1"/>
                <c:pt idx="0">
                  <c:v>SKY</c:v>
                </c:pt>
              </c:strCache>
            </c:strRef>
          </c:tx>
          <c:spPr>
            <a:solidFill>
              <a:srgbClr val="FF0000"/>
            </a:solidFill>
            <a:ln>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Chart'!$B$53:$J$53</c:f>
              <c:strCache>
                <c:ptCount val="9"/>
                <c:pt idx="0">
                  <c:v>American Indian/Alaskan Native</c:v>
                </c:pt>
                <c:pt idx="1">
                  <c:v>Asian</c:v>
                </c:pt>
                <c:pt idx="2">
                  <c:v>Black - Non-Hispanic</c:v>
                </c:pt>
                <c:pt idx="3">
                  <c:v>Filipino</c:v>
                </c:pt>
                <c:pt idx="4">
                  <c:v>Hispanic</c:v>
                </c:pt>
                <c:pt idx="5">
                  <c:v>Multiraces</c:v>
                </c:pt>
                <c:pt idx="6">
                  <c:v>Pacific Islander</c:v>
                </c:pt>
                <c:pt idx="7">
                  <c:v>Unknown</c:v>
                </c:pt>
                <c:pt idx="8">
                  <c:v>White Non-Hispanic</c:v>
                </c:pt>
              </c:strCache>
            </c:strRef>
          </c:cat>
          <c:val>
            <c:numRef>
              <c:f>'[Fall 21 std counts by spec pop.xlsx]Demos Chart'!$B$54:$J$54</c:f>
              <c:numCache>
                <c:formatCode>0%</c:formatCode>
                <c:ptCount val="9"/>
                <c:pt idx="0" formatCode="0.0%">
                  <c:v>5.8513750731421885E-4</c:v>
                </c:pt>
                <c:pt idx="1">
                  <c:v>0.17963721474546518</c:v>
                </c:pt>
                <c:pt idx="2">
                  <c:v>2.4722059684025747E-2</c:v>
                </c:pt>
                <c:pt idx="3">
                  <c:v>0.20157987126974838</c:v>
                </c:pt>
                <c:pt idx="4">
                  <c:v>0.31699824458747805</c:v>
                </c:pt>
                <c:pt idx="5">
                  <c:v>7.533645406670568E-2</c:v>
                </c:pt>
                <c:pt idx="6">
                  <c:v>1.1995318899941486E-2</c:v>
                </c:pt>
                <c:pt idx="7">
                  <c:v>2.5307197191339965E-2</c:v>
                </c:pt>
                <c:pt idx="8">
                  <c:v>0.16383850204798128</c:v>
                </c:pt>
              </c:numCache>
            </c:numRef>
          </c:val>
          <c:extLst>
            <c:ext xmlns:c16="http://schemas.microsoft.com/office/drawing/2014/chart" uri="{C3380CC4-5D6E-409C-BE32-E72D297353CC}">
              <c16:uniqueId val="{00000000-13DA-4B07-9275-52A394FE5C93}"/>
            </c:ext>
          </c:extLst>
        </c:ser>
        <c:ser>
          <c:idx val="1"/>
          <c:order val="1"/>
          <c:tx>
            <c:strRef>
              <c:f>'[Fall 21 std counts by spec pop.xlsx]Demos Chart'!$A$55</c:f>
              <c:strCache>
                <c:ptCount val="1"/>
                <c:pt idx="0">
                  <c:v>CAN</c:v>
                </c:pt>
              </c:strCache>
            </c:strRef>
          </c:tx>
          <c:spPr>
            <a:solidFill>
              <a:schemeClr val="accent6">
                <a:lumMod val="75000"/>
              </a:schemeClr>
            </a:solidFill>
            <a:ln>
              <a:solidFill>
                <a:schemeClr val="accent6">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Chart'!$B$53:$J$53</c:f>
              <c:strCache>
                <c:ptCount val="9"/>
                <c:pt idx="0">
                  <c:v>American Indian/Alaskan Native</c:v>
                </c:pt>
                <c:pt idx="1">
                  <c:v>Asian</c:v>
                </c:pt>
                <c:pt idx="2">
                  <c:v>Black - Non-Hispanic</c:v>
                </c:pt>
                <c:pt idx="3">
                  <c:v>Filipino</c:v>
                </c:pt>
                <c:pt idx="4">
                  <c:v>Hispanic</c:v>
                </c:pt>
                <c:pt idx="5">
                  <c:v>Multiraces</c:v>
                </c:pt>
                <c:pt idx="6">
                  <c:v>Pacific Islander</c:v>
                </c:pt>
                <c:pt idx="7">
                  <c:v>Unknown</c:v>
                </c:pt>
                <c:pt idx="8">
                  <c:v>White Non-Hispanic</c:v>
                </c:pt>
              </c:strCache>
            </c:strRef>
          </c:cat>
          <c:val>
            <c:numRef>
              <c:f>'[Fall 21 std counts by spec pop.xlsx]Demos Chart'!$B$55:$J$55</c:f>
              <c:numCache>
                <c:formatCode>0%</c:formatCode>
                <c:ptCount val="9"/>
                <c:pt idx="0" formatCode="0.0%">
                  <c:v>2.3929805902685457E-3</c:v>
                </c:pt>
                <c:pt idx="1">
                  <c:v>8.8540281839936189E-2</c:v>
                </c:pt>
                <c:pt idx="2">
                  <c:v>2.4727466099441639E-2</c:v>
                </c:pt>
                <c:pt idx="3">
                  <c:v>2.1802712044668972E-2</c:v>
                </c:pt>
                <c:pt idx="4">
                  <c:v>0.49614464238234512</c:v>
                </c:pt>
                <c:pt idx="5">
                  <c:v>4.5200744482850302E-2</c:v>
                </c:pt>
                <c:pt idx="6">
                  <c:v>1.1433129486838606E-2</c:v>
                </c:pt>
                <c:pt idx="7">
                  <c:v>5.9292741292209517E-2</c:v>
                </c:pt>
                <c:pt idx="8">
                  <c:v>0.25046530178144111</c:v>
                </c:pt>
              </c:numCache>
            </c:numRef>
          </c:val>
          <c:extLst>
            <c:ext xmlns:c16="http://schemas.microsoft.com/office/drawing/2014/chart" uri="{C3380CC4-5D6E-409C-BE32-E72D297353CC}">
              <c16:uniqueId val="{00000001-13DA-4B07-9275-52A394FE5C93}"/>
            </c:ext>
          </c:extLst>
        </c:ser>
        <c:ser>
          <c:idx val="2"/>
          <c:order val="2"/>
          <c:tx>
            <c:strRef>
              <c:f>'[Fall 21 std counts by spec pop.xlsx]Demos Chart'!$A$56</c:f>
              <c:strCache>
                <c:ptCount val="1"/>
                <c:pt idx="0">
                  <c:v>CSM</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Chart'!$B$53:$J$53</c:f>
              <c:strCache>
                <c:ptCount val="9"/>
                <c:pt idx="0">
                  <c:v>American Indian/Alaskan Native</c:v>
                </c:pt>
                <c:pt idx="1">
                  <c:v>Asian</c:v>
                </c:pt>
                <c:pt idx="2">
                  <c:v>Black - Non-Hispanic</c:v>
                </c:pt>
                <c:pt idx="3">
                  <c:v>Filipino</c:v>
                </c:pt>
                <c:pt idx="4">
                  <c:v>Hispanic</c:v>
                </c:pt>
                <c:pt idx="5">
                  <c:v>Multiraces</c:v>
                </c:pt>
                <c:pt idx="6">
                  <c:v>Pacific Islander</c:v>
                </c:pt>
                <c:pt idx="7">
                  <c:v>Unknown</c:v>
                </c:pt>
                <c:pt idx="8">
                  <c:v>White Non-Hispanic</c:v>
                </c:pt>
              </c:strCache>
            </c:strRef>
          </c:cat>
          <c:val>
            <c:numRef>
              <c:f>'[Fall 21 std counts by spec pop.xlsx]Demos Chart'!$B$56:$J$56</c:f>
              <c:numCache>
                <c:formatCode>0%</c:formatCode>
                <c:ptCount val="9"/>
                <c:pt idx="0" formatCode="0.0%">
                  <c:v>6.8240753377917288E-4</c:v>
                </c:pt>
                <c:pt idx="1">
                  <c:v>0.17469632864746826</c:v>
                </c:pt>
                <c:pt idx="2">
                  <c:v>2.8388153405213595E-2</c:v>
                </c:pt>
                <c:pt idx="3">
                  <c:v>6.5784086256312269E-2</c:v>
                </c:pt>
                <c:pt idx="4">
                  <c:v>0.32932987580182888</c:v>
                </c:pt>
                <c:pt idx="5">
                  <c:v>7.7521495837314047E-2</c:v>
                </c:pt>
                <c:pt idx="6">
                  <c:v>2.8251671898457759E-2</c:v>
                </c:pt>
                <c:pt idx="7">
                  <c:v>3.0435376006551114E-2</c:v>
                </c:pt>
                <c:pt idx="8">
                  <c:v>0.26491060461307492</c:v>
                </c:pt>
              </c:numCache>
            </c:numRef>
          </c:val>
          <c:extLst>
            <c:ext xmlns:c16="http://schemas.microsoft.com/office/drawing/2014/chart" uri="{C3380CC4-5D6E-409C-BE32-E72D297353CC}">
              <c16:uniqueId val="{00000002-13DA-4B07-9275-52A394FE5C93}"/>
            </c:ext>
          </c:extLst>
        </c:ser>
        <c:dLbls>
          <c:dLblPos val="outEnd"/>
          <c:showLegendKey val="0"/>
          <c:showVal val="1"/>
          <c:showCatName val="0"/>
          <c:showSerName val="0"/>
          <c:showPercent val="0"/>
          <c:showBubbleSize val="0"/>
        </c:dLbls>
        <c:gapWidth val="219"/>
        <c:overlap val="-27"/>
        <c:axId val="68400223"/>
        <c:axId val="68399807"/>
      </c:barChart>
      <c:catAx>
        <c:axId val="6840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399807"/>
        <c:crosses val="autoZero"/>
        <c:auto val="1"/>
        <c:lblAlgn val="ctr"/>
        <c:lblOffset val="100"/>
        <c:noMultiLvlLbl val="0"/>
      </c:catAx>
      <c:valAx>
        <c:axId val="6839980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40022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California Community Colleges State-wide System FTES as % of All Students (Headcount)</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Sheet!$A$34</c:f>
              <c:strCache>
                <c:ptCount val="1"/>
                <c:pt idx="0">
                  <c:v>Headcount</c:v>
                </c:pt>
              </c:strCache>
            </c:strRef>
          </c:tx>
          <c:spPr>
            <a:solidFill>
              <a:schemeClr val="accent1"/>
            </a:solidFill>
            <a:ln>
              <a:noFill/>
            </a:ln>
            <a:effectLst/>
          </c:spPr>
          <c:invertIfNegative val="0"/>
          <c:cat>
            <c:strRef>
              <c:f>Sheet!$B$33:$U$33</c:f>
              <c:strCache>
                <c:ptCount val="20"/>
                <c:pt idx="0">
                  <c:v>Fall 2001</c:v>
                </c:pt>
                <c:pt idx="1">
                  <c:v>Fall 2002</c:v>
                </c:pt>
                <c:pt idx="2">
                  <c:v>Fall 2003</c:v>
                </c:pt>
                <c:pt idx="3">
                  <c:v>Fall 2004</c:v>
                </c:pt>
                <c:pt idx="4">
                  <c:v>Fall 2005</c:v>
                </c:pt>
                <c:pt idx="5">
                  <c:v>Fall 2006</c:v>
                </c:pt>
                <c:pt idx="6">
                  <c:v>Fall 2007</c:v>
                </c:pt>
                <c:pt idx="7">
                  <c:v>Fall 2008</c:v>
                </c:pt>
                <c:pt idx="8">
                  <c:v>Fall 2009</c:v>
                </c:pt>
                <c:pt idx="9">
                  <c:v>Fall 2010</c:v>
                </c:pt>
                <c:pt idx="10">
                  <c:v>Fall 2011</c:v>
                </c:pt>
                <c:pt idx="11">
                  <c:v>Fall 2012</c:v>
                </c:pt>
                <c:pt idx="12">
                  <c:v>Fall 2013</c:v>
                </c:pt>
                <c:pt idx="13">
                  <c:v>Fall 2014</c:v>
                </c:pt>
                <c:pt idx="14">
                  <c:v>Fall 2015</c:v>
                </c:pt>
                <c:pt idx="15">
                  <c:v>Fall 2016</c:v>
                </c:pt>
                <c:pt idx="16">
                  <c:v>Fall 2017</c:v>
                </c:pt>
                <c:pt idx="17">
                  <c:v>Fall 2018</c:v>
                </c:pt>
                <c:pt idx="18">
                  <c:v>Fall 2019</c:v>
                </c:pt>
                <c:pt idx="19">
                  <c:v>Fall 2020</c:v>
                </c:pt>
              </c:strCache>
            </c:strRef>
          </c:cat>
          <c:val>
            <c:numRef>
              <c:f>Sheet!$B$34:$U$34</c:f>
              <c:numCache>
                <c:formatCode>#,##0</c:formatCode>
                <c:ptCount val="20"/>
                <c:pt idx="0">
                  <c:v>1684798</c:v>
                </c:pt>
                <c:pt idx="1">
                  <c:v>1747788</c:v>
                </c:pt>
                <c:pt idx="2">
                  <c:v>1635045</c:v>
                </c:pt>
                <c:pt idx="3">
                  <c:v>1606289</c:v>
                </c:pt>
                <c:pt idx="4">
                  <c:v>1607452</c:v>
                </c:pt>
                <c:pt idx="5">
                  <c:v>1644087</c:v>
                </c:pt>
                <c:pt idx="6">
                  <c:v>1723774</c:v>
                </c:pt>
                <c:pt idx="7">
                  <c:v>1823724</c:v>
                </c:pt>
                <c:pt idx="8">
                  <c:v>1822833</c:v>
                </c:pt>
                <c:pt idx="9">
                  <c:v>1747230</c:v>
                </c:pt>
                <c:pt idx="10">
                  <c:v>1655072</c:v>
                </c:pt>
                <c:pt idx="11">
                  <c:v>1582301</c:v>
                </c:pt>
                <c:pt idx="12">
                  <c:v>1582452</c:v>
                </c:pt>
                <c:pt idx="13">
                  <c:v>1578778</c:v>
                </c:pt>
                <c:pt idx="14">
                  <c:v>1593894</c:v>
                </c:pt>
                <c:pt idx="15">
                  <c:v>1591274</c:v>
                </c:pt>
                <c:pt idx="16">
                  <c:v>1595897</c:v>
                </c:pt>
                <c:pt idx="17">
                  <c:v>1591662</c:v>
                </c:pt>
                <c:pt idx="18">
                  <c:v>1569502</c:v>
                </c:pt>
                <c:pt idx="19">
                  <c:v>1317144</c:v>
                </c:pt>
              </c:numCache>
            </c:numRef>
          </c:val>
          <c:extLst>
            <c:ext xmlns:c16="http://schemas.microsoft.com/office/drawing/2014/chart" uri="{C3380CC4-5D6E-409C-BE32-E72D297353CC}">
              <c16:uniqueId val="{00000000-17EF-4C79-937C-F68766635B84}"/>
            </c:ext>
          </c:extLst>
        </c:ser>
        <c:dLbls>
          <c:showLegendKey val="0"/>
          <c:showVal val="0"/>
          <c:showCatName val="0"/>
          <c:showSerName val="0"/>
          <c:showPercent val="0"/>
          <c:showBubbleSize val="0"/>
        </c:dLbls>
        <c:gapWidth val="219"/>
        <c:overlap val="-27"/>
        <c:axId val="2070389391"/>
        <c:axId val="2070388143"/>
      </c:barChart>
      <c:lineChart>
        <c:grouping val="standard"/>
        <c:varyColors val="0"/>
        <c:ser>
          <c:idx val="1"/>
          <c:order val="1"/>
          <c:tx>
            <c:strRef>
              <c:f>Sheet!$A$35</c:f>
              <c:strCache>
                <c:ptCount val="1"/>
                <c:pt idx="0">
                  <c:v>FTES as % of Headcount</c:v>
                </c:pt>
              </c:strCache>
            </c:strRef>
          </c:tx>
          <c:spPr>
            <a:ln w="28575" cap="rnd">
              <a:solidFill>
                <a:schemeClr val="accent2"/>
              </a:solidFill>
              <a:round/>
            </a:ln>
            <a:effectLst/>
          </c:spPr>
          <c:marker>
            <c:symbol val="none"/>
          </c:marker>
          <c:cat>
            <c:strRef>
              <c:f>Sheet!$B$33:$U$33</c:f>
              <c:strCache>
                <c:ptCount val="20"/>
                <c:pt idx="0">
                  <c:v>Fall 2001</c:v>
                </c:pt>
                <c:pt idx="1">
                  <c:v>Fall 2002</c:v>
                </c:pt>
                <c:pt idx="2">
                  <c:v>Fall 2003</c:v>
                </c:pt>
                <c:pt idx="3">
                  <c:v>Fall 2004</c:v>
                </c:pt>
                <c:pt idx="4">
                  <c:v>Fall 2005</c:v>
                </c:pt>
                <c:pt idx="5">
                  <c:v>Fall 2006</c:v>
                </c:pt>
                <c:pt idx="6">
                  <c:v>Fall 2007</c:v>
                </c:pt>
                <c:pt idx="7">
                  <c:v>Fall 2008</c:v>
                </c:pt>
                <c:pt idx="8">
                  <c:v>Fall 2009</c:v>
                </c:pt>
                <c:pt idx="9">
                  <c:v>Fall 2010</c:v>
                </c:pt>
                <c:pt idx="10">
                  <c:v>Fall 2011</c:v>
                </c:pt>
                <c:pt idx="11">
                  <c:v>Fall 2012</c:v>
                </c:pt>
                <c:pt idx="12">
                  <c:v>Fall 2013</c:v>
                </c:pt>
                <c:pt idx="13">
                  <c:v>Fall 2014</c:v>
                </c:pt>
                <c:pt idx="14">
                  <c:v>Fall 2015</c:v>
                </c:pt>
                <c:pt idx="15">
                  <c:v>Fall 2016</c:v>
                </c:pt>
                <c:pt idx="16">
                  <c:v>Fall 2017</c:v>
                </c:pt>
                <c:pt idx="17">
                  <c:v>Fall 2018</c:v>
                </c:pt>
                <c:pt idx="18">
                  <c:v>Fall 2019</c:v>
                </c:pt>
                <c:pt idx="19">
                  <c:v>Fall 2020</c:v>
                </c:pt>
              </c:strCache>
            </c:strRef>
          </c:cat>
          <c:val>
            <c:numRef>
              <c:f>Sheet!$B$35:$U$35</c:f>
              <c:numCache>
                <c:formatCode>0%</c:formatCode>
                <c:ptCount val="20"/>
                <c:pt idx="0">
                  <c:v>0.26294416643080393</c:v>
                </c:pt>
                <c:pt idx="1">
                  <c:v>0.26670087622046784</c:v>
                </c:pt>
                <c:pt idx="2">
                  <c:v>0.28121755448990854</c:v>
                </c:pt>
                <c:pt idx="3">
                  <c:v>0.28076668976338209</c:v>
                </c:pt>
                <c:pt idx="4">
                  <c:v>0.28549033329648127</c:v>
                </c:pt>
                <c:pt idx="5">
                  <c:v>0.28119316637947611</c:v>
                </c:pt>
                <c:pt idx="6">
                  <c:v>0.28647480779576284</c:v>
                </c:pt>
                <c:pt idx="7">
                  <c:v>0.28887441249203244</c:v>
                </c:pt>
                <c:pt idx="8">
                  <c:v>0.29814625622131402</c:v>
                </c:pt>
                <c:pt idx="9">
                  <c:v>0.31003446783657235</c:v>
                </c:pt>
                <c:pt idx="10">
                  <c:v>0.30927839559965015</c:v>
                </c:pt>
                <c:pt idx="11">
                  <c:v>0.30902232092918486</c:v>
                </c:pt>
                <c:pt idx="12">
                  <c:v>0.31609854531960202</c:v>
                </c:pt>
                <c:pt idx="13">
                  <c:v>0.31648130835850169</c:v>
                </c:pt>
                <c:pt idx="14">
                  <c:v>0.31391926068812459</c:v>
                </c:pt>
                <c:pt idx="15">
                  <c:v>0.31314802461064845</c:v>
                </c:pt>
                <c:pt idx="16">
                  <c:v>0.31448457113400596</c:v>
                </c:pt>
                <c:pt idx="17">
                  <c:v>0.31157780208300945</c:v>
                </c:pt>
                <c:pt idx="18">
                  <c:v>0.31583768014737529</c:v>
                </c:pt>
                <c:pt idx="19">
                  <c:v>0.33467018842789142</c:v>
                </c:pt>
              </c:numCache>
            </c:numRef>
          </c:val>
          <c:smooth val="0"/>
          <c:extLst>
            <c:ext xmlns:c16="http://schemas.microsoft.com/office/drawing/2014/chart" uri="{C3380CC4-5D6E-409C-BE32-E72D297353CC}">
              <c16:uniqueId val="{00000001-17EF-4C79-937C-F68766635B84}"/>
            </c:ext>
          </c:extLst>
        </c:ser>
        <c:dLbls>
          <c:showLegendKey val="0"/>
          <c:showVal val="0"/>
          <c:showCatName val="0"/>
          <c:showSerName val="0"/>
          <c:showPercent val="0"/>
          <c:showBubbleSize val="0"/>
        </c:dLbls>
        <c:marker val="1"/>
        <c:smooth val="0"/>
        <c:axId val="2070388559"/>
        <c:axId val="2070390223"/>
      </c:lineChart>
      <c:catAx>
        <c:axId val="2070389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70388143"/>
        <c:crosses val="autoZero"/>
        <c:auto val="1"/>
        <c:lblAlgn val="ctr"/>
        <c:lblOffset val="100"/>
        <c:noMultiLvlLbl val="0"/>
      </c:catAx>
      <c:valAx>
        <c:axId val="20703881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70389391"/>
        <c:crosses val="autoZero"/>
        <c:crossBetween val="between"/>
      </c:valAx>
      <c:valAx>
        <c:axId val="2070390223"/>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70388559"/>
        <c:crosses val="max"/>
        <c:crossBetween val="between"/>
      </c:valAx>
      <c:catAx>
        <c:axId val="2070388559"/>
        <c:scaling>
          <c:orientation val="minMax"/>
        </c:scaling>
        <c:delete val="1"/>
        <c:axPos val="b"/>
        <c:numFmt formatCode="General" sourceLinked="1"/>
        <c:majorTickMark val="none"/>
        <c:minorTickMark val="none"/>
        <c:tickLblPos val="nextTo"/>
        <c:crossAx val="2070390223"/>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 of College Home Campus Students in Each Special Population</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'[Fall 21 std counts by spec pop.xlsx]Sheet1'!$A$56</c:f>
              <c:strCache>
                <c:ptCount val="1"/>
                <c:pt idx="0">
                  <c:v>SKY</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'[Fall 21 std counts by spec pop.xlsx]Sheet1'!$B$55:$J$55</c:f>
              <c:strCache>
                <c:ptCount val="9"/>
                <c:pt idx="0">
                  <c:v>VETERAN 
(Current or Former)</c:v>
                </c:pt>
                <c:pt idx="1">
                  <c:v>FOSTER YOUTH (Current or Former)</c:v>
                </c:pt>
                <c:pt idx="2">
                  <c:v>LOW INCOME STUDENT</c:v>
                </c:pt>
                <c:pt idx="3">
                  <c:v>K-12 STUDENT</c:v>
                </c:pt>
                <c:pt idx="4">
                  <c:v>DUALLY ENROLLED HS STUDENT</c:v>
                </c:pt>
                <c:pt idx="5">
                  <c:v>FIRST TIME STUDENT</c:v>
                </c:pt>
                <c:pt idx="6">
                  <c:v>INTERNATIONAL STUDENT</c:v>
                </c:pt>
                <c:pt idx="7">
                  <c:v>INCARCERATED STUDENTS (Current or Former)</c:v>
                </c:pt>
                <c:pt idx="8">
                  <c:v>STUDENT ATHLETES</c:v>
                </c:pt>
              </c:strCache>
            </c:strRef>
          </c:cat>
          <c:val>
            <c:numRef>
              <c:f>'[Fall 21 std counts by spec pop.xlsx]Sheet1'!$B$56:$J$56</c:f>
              <c:numCache>
                <c:formatCode>0%</c:formatCode>
                <c:ptCount val="9"/>
                <c:pt idx="0">
                  <c:v>3.7302516091281449E-2</c:v>
                </c:pt>
                <c:pt idx="1">
                  <c:v>1.0532475131655939E-2</c:v>
                </c:pt>
                <c:pt idx="2">
                  <c:v>0.27223522527794031</c:v>
                </c:pt>
                <c:pt idx="3">
                  <c:v>0.16500877706260972</c:v>
                </c:pt>
                <c:pt idx="4">
                  <c:v>0.10298420128730251</c:v>
                </c:pt>
                <c:pt idx="5">
                  <c:v>0.13823873610298421</c:v>
                </c:pt>
                <c:pt idx="6">
                  <c:v>2.0040959625511997E-2</c:v>
                </c:pt>
                <c:pt idx="7">
                  <c:v>1.1702750146284377E-3</c:v>
                </c:pt>
                <c:pt idx="8">
                  <c:v>1.2580456407255705E-2</c:v>
                </c:pt>
              </c:numCache>
            </c:numRef>
          </c:val>
          <c:extLst>
            <c:ext xmlns:c16="http://schemas.microsoft.com/office/drawing/2014/chart" uri="{C3380CC4-5D6E-409C-BE32-E72D297353CC}">
              <c16:uniqueId val="{00000000-FA36-4956-90A8-8137E65F6CFF}"/>
            </c:ext>
          </c:extLst>
        </c:ser>
        <c:ser>
          <c:idx val="1"/>
          <c:order val="1"/>
          <c:tx>
            <c:strRef>
              <c:f>'[Fall 21 std counts by spec pop.xlsx]Sheet1'!$A$57</c:f>
              <c:strCache>
                <c:ptCount val="1"/>
                <c:pt idx="0">
                  <c:v>CAN</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'[Fall 21 std counts by spec pop.xlsx]Sheet1'!$B$55:$J$55</c:f>
              <c:strCache>
                <c:ptCount val="9"/>
                <c:pt idx="0">
                  <c:v>VETERAN 
(Current or Former)</c:v>
                </c:pt>
                <c:pt idx="1">
                  <c:v>FOSTER YOUTH (Current or Former)</c:v>
                </c:pt>
                <c:pt idx="2">
                  <c:v>LOW INCOME STUDENT</c:v>
                </c:pt>
                <c:pt idx="3">
                  <c:v>K-12 STUDENT</c:v>
                </c:pt>
                <c:pt idx="4">
                  <c:v>DUALLY ENROLLED HS STUDENT</c:v>
                </c:pt>
                <c:pt idx="5">
                  <c:v>FIRST TIME STUDENT</c:v>
                </c:pt>
                <c:pt idx="6">
                  <c:v>INTERNATIONAL STUDENT</c:v>
                </c:pt>
                <c:pt idx="7">
                  <c:v>INCARCERATED STUDENTS (Current or Former)</c:v>
                </c:pt>
                <c:pt idx="8">
                  <c:v>STUDENT ATHLETES</c:v>
                </c:pt>
              </c:strCache>
            </c:strRef>
          </c:cat>
          <c:val>
            <c:numRef>
              <c:f>'[Fall 21 std counts by spec pop.xlsx]Sheet1'!$B$57:$J$57</c:f>
              <c:numCache>
                <c:formatCode>0%</c:formatCode>
                <c:ptCount val="9"/>
                <c:pt idx="0">
                  <c:v>1.9941504918904545E-2</c:v>
                </c:pt>
                <c:pt idx="1">
                  <c:v>7.1789417708056366E-3</c:v>
                </c:pt>
                <c:pt idx="2">
                  <c:v>0.33235841531507576</c:v>
                </c:pt>
                <c:pt idx="3">
                  <c:v>0.11300186120712577</c:v>
                </c:pt>
                <c:pt idx="4">
                  <c:v>3.5894708854028186E-2</c:v>
                </c:pt>
                <c:pt idx="5">
                  <c:v>0.13985642116458388</c:v>
                </c:pt>
                <c:pt idx="6">
                  <c:v>2.2600372241425151E-2</c:v>
                </c:pt>
                <c:pt idx="7">
                  <c:v>2.6588673225206064E-4</c:v>
                </c:pt>
                <c:pt idx="8">
                  <c:v>1.5421430470619515E-2</c:v>
                </c:pt>
              </c:numCache>
            </c:numRef>
          </c:val>
          <c:extLst>
            <c:ext xmlns:c16="http://schemas.microsoft.com/office/drawing/2014/chart" uri="{C3380CC4-5D6E-409C-BE32-E72D297353CC}">
              <c16:uniqueId val="{00000001-FA36-4956-90A8-8137E65F6CFF}"/>
            </c:ext>
          </c:extLst>
        </c:ser>
        <c:ser>
          <c:idx val="2"/>
          <c:order val="2"/>
          <c:tx>
            <c:strRef>
              <c:f>'[Fall 21 std counts by spec pop.xlsx]Sheet1'!$A$58</c:f>
              <c:strCache>
                <c:ptCount val="1"/>
                <c:pt idx="0">
                  <c:v>CSM</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'[Fall 21 std counts by spec pop.xlsx]Sheet1'!$B$55:$J$55</c:f>
              <c:strCache>
                <c:ptCount val="9"/>
                <c:pt idx="0">
                  <c:v>VETERAN 
(Current or Former)</c:v>
                </c:pt>
                <c:pt idx="1">
                  <c:v>FOSTER YOUTH (Current or Former)</c:v>
                </c:pt>
                <c:pt idx="2">
                  <c:v>LOW INCOME STUDENT</c:v>
                </c:pt>
                <c:pt idx="3">
                  <c:v>K-12 STUDENT</c:v>
                </c:pt>
                <c:pt idx="4">
                  <c:v>DUALLY ENROLLED HS STUDENT</c:v>
                </c:pt>
                <c:pt idx="5">
                  <c:v>FIRST TIME STUDENT</c:v>
                </c:pt>
                <c:pt idx="6">
                  <c:v>INTERNATIONAL STUDENT</c:v>
                </c:pt>
                <c:pt idx="7">
                  <c:v>INCARCERATED STUDENTS (Current or Former)</c:v>
                </c:pt>
                <c:pt idx="8">
                  <c:v>STUDENT ATHLETES</c:v>
                </c:pt>
              </c:strCache>
            </c:strRef>
          </c:cat>
          <c:val>
            <c:numRef>
              <c:f>'[Fall 21 std counts by spec pop.xlsx]Sheet1'!$B$58:$J$58</c:f>
              <c:numCache>
                <c:formatCode>0%</c:formatCode>
                <c:ptCount val="9"/>
                <c:pt idx="0">
                  <c:v>4.326463764159956E-2</c:v>
                </c:pt>
                <c:pt idx="1">
                  <c:v>8.0524088985942412E-3</c:v>
                </c:pt>
                <c:pt idx="2">
                  <c:v>0.23351985805923298</c:v>
                </c:pt>
                <c:pt idx="3">
                  <c:v>8.8030571857513312E-2</c:v>
                </c:pt>
                <c:pt idx="4">
                  <c:v>1.8152040398525998E-2</c:v>
                </c:pt>
                <c:pt idx="5">
                  <c:v>0.18056503343796915</c:v>
                </c:pt>
                <c:pt idx="6">
                  <c:v>2.7159819844411081E-2</c:v>
                </c:pt>
                <c:pt idx="7">
                  <c:v>5.7322232837450525E-3</c:v>
                </c:pt>
                <c:pt idx="8">
                  <c:v>3.0162412993039442E-2</c:v>
                </c:pt>
              </c:numCache>
            </c:numRef>
          </c:val>
          <c:extLst>
            <c:ext xmlns:c16="http://schemas.microsoft.com/office/drawing/2014/chart" uri="{C3380CC4-5D6E-409C-BE32-E72D297353CC}">
              <c16:uniqueId val="{00000002-FA36-4956-90A8-8137E65F6CFF}"/>
            </c:ext>
          </c:extLst>
        </c:ser>
        <c:dLbls>
          <c:dLblPos val="outEnd"/>
          <c:showLegendKey val="0"/>
          <c:showVal val="1"/>
          <c:showCatName val="0"/>
          <c:showSerName val="0"/>
          <c:showPercent val="0"/>
          <c:showBubbleSize val="0"/>
        </c:dLbls>
        <c:gapWidth val="219"/>
        <c:overlap val="-27"/>
        <c:axId val="79298527"/>
        <c:axId val="79293535"/>
      </c:barChart>
      <c:catAx>
        <c:axId val="79298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9293535"/>
        <c:crosses val="autoZero"/>
        <c:auto val="1"/>
        <c:lblAlgn val="ctr"/>
        <c:lblOffset val="100"/>
        <c:noMultiLvlLbl val="0"/>
      </c:catAx>
      <c:valAx>
        <c:axId val="7929353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929852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sz="2400" dirty="0"/>
              <a:t>5-Year </a:t>
            </a:r>
            <a:r>
              <a:rPr lang="en-US" sz="2400" dirty="0" smtClean="0"/>
              <a:t>Demographic Trends </a:t>
            </a:r>
            <a:r>
              <a:rPr lang="en-US" sz="2400" dirty="0"/>
              <a:t>for Cañada Primary Campus Students</a:t>
            </a:r>
          </a:p>
        </c:rich>
      </c:tx>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'[Fall 21 std counts by spec pop.xlsx]Demo Trnds Can Primary'!$J$31</c:f>
              <c:strCache>
                <c:ptCount val="1"/>
                <c:pt idx="0">
                  <c:v>Fall 2017</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 Trnds Can Primary'!$K$30:$W$30</c:f>
              <c:strCache>
                <c:ptCount val="13"/>
                <c:pt idx="0">
                  <c:v>Low Income Students</c:v>
                </c:pt>
                <c:pt idx="1">
                  <c:v>Female Students</c:v>
                </c:pt>
                <c:pt idx="2">
                  <c:v>Male Students</c:v>
                </c:pt>
                <c:pt idx="3">
                  <c:v>Unknown Gender</c:v>
                </c:pt>
                <c:pt idx="4">
                  <c:v>American Indian/Alaskan Native</c:v>
                </c:pt>
                <c:pt idx="5">
                  <c:v>Asian</c:v>
                </c:pt>
                <c:pt idx="6">
                  <c:v>Black - Non-Hispanic</c:v>
                </c:pt>
                <c:pt idx="7">
                  <c:v>Filipino</c:v>
                </c:pt>
                <c:pt idx="8">
                  <c:v>Hispanic</c:v>
                </c:pt>
                <c:pt idx="9">
                  <c:v>Multiraces</c:v>
                </c:pt>
                <c:pt idx="10">
                  <c:v>Pacific Islander</c:v>
                </c:pt>
                <c:pt idx="11">
                  <c:v>Unknown</c:v>
                </c:pt>
                <c:pt idx="12">
                  <c:v>White Non-Hispanic</c:v>
                </c:pt>
              </c:strCache>
            </c:strRef>
          </c:cat>
          <c:val>
            <c:numRef>
              <c:f>'[Fall 21 std counts by spec pop.xlsx]Demo Trnds Can Primary'!$K$31:$W$31</c:f>
              <c:numCache>
                <c:formatCode>_(* #,##0_);_(* \(#,##0\);_(* "-"??_);_(@_)</c:formatCode>
                <c:ptCount val="13"/>
                <c:pt idx="0">
                  <c:v>3048</c:v>
                </c:pt>
                <c:pt idx="1">
                  <c:v>3782</c:v>
                </c:pt>
                <c:pt idx="2">
                  <c:v>2220</c:v>
                </c:pt>
                <c:pt idx="3">
                  <c:v>148</c:v>
                </c:pt>
                <c:pt idx="4">
                  <c:v>6</c:v>
                </c:pt>
                <c:pt idx="5">
                  <c:v>681</c:v>
                </c:pt>
                <c:pt idx="6">
                  <c:v>203</c:v>
                </c:pt>
                <c:pt idx="7">
                  <c:v>260</c:v>
                </c:pt>
                <c:pt idx="8">
                  <c:v>2830</c:v>
                </c:pt>
                <c:pt idx="9">
                  <c:v>266</c:v>
                </c:pt>
                <c:pt idx="10">
                  <c:v>97</c:v>
                </c:pt>
                <c:pt idx="11">
                  <c:v>378</c:v>
                </c:pt>
                <c:pt idx="12">
                  <c:v>1429</c:v>
                </c:pt>
              </c:numCache>
            </c:numRef>
          </c:val>
          <c:extLst>
            <c:ext xmlns:c16="http://schemas.microsoft.com/office/drawing/2014/chart" uri="{C3380CC4-5D6E-409C-BE32-E72D297353CC}">
              <c16:uniqueId val="{00000000-93B3-4CB9-B00B-974F6B87FDB0}"/>
            </c:ext>
          </c:extLst>
        </c:ser>
        <c:ser>
          <c:idx val="1"/>
          <c:order val="1"/>
          <c:tx>
            <c:strRef>
              <c:f>'[Fall 21 std counts by spec pop.xlsx]Demo Trnds Can Primary'!$J$32</c:f>
              <c:strCache>
                <c:ptCount val="1"/>
                <c:pt idx="0">
                  <c:v>Fall 2018</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 Trnds Can Primary'!$K$30:$W$30</c:f>
              <c:strCache>
                <c:ptCount val="13"/>
                <c:pt idx="0">
                  <c:v>Low Income Students</c:v>
                </c:pt>
                <c:pt idx="1">
                  <c:v>Female Students</c:v>
                </c:pt>
                <c:pt idx="2">
                  <c:v>Male Students</c:v>
                </c:pt>
                <c:pt idx="3">
                  <c:v>Unknown Gender</c:v>
                </c:pt>
                <c:pt idx="4">
                  <c:v>American Indian/Alaskan Native</c:v>
                </c:pt>
                <c:pt idx="5">
                  <c:v>Asian</c:v>
                </c:pt>
                <c:pt idx="6">
                  <c:v>Black - Non-Hispanic</c:v>
                </c:pt>
                <c:pt idx="7">
                  <c:v>Filipino</c:v>
                </c:pt>
                <c:pt idx="8">
                  <c:v>Hispanic</c:v>
                </c:pt>
                <c:pt idx="9">
                  <c:v>Multiraces</c:v>
                </c:pt>
                <c:pt idx="10">
                  <c:v>Pacific Islander</c:v>
                </c:pt>
                <c:pt idx="11">
                  <c:v>Unknown</c:v>
                </c:pt>
                <c:pt idx="12">
                  <c:v>White Non-Hispanic</c:v>
                </c:pt>
              </c:strCache>
            </c:strRef>
          </c:cat>
          <c:val>
            <c:numRef>
              <c:f>'[Fall 21 std counts by spec pop.xlsx]Demo Trnds Can Primary'!$K$32:$W$32</c:f>
              <c:numCache>
                <c:formatCode>_(* #,##0_);_(* \(#,##0\);_(* "-"??_);_(@_)</c:formatCode>
                <c:ptCount val="13"/>
                <c:pt idx="0">
                  <c:v>2713</c:v>
                </c:pt>
                <c:pt idx="1">
                  <c:v>3435</c:v>
                </c:pt>
                <c:pt idx="2">
                  <c:v>2100</c:v>
                </c:pt>
                <c:pt idx="3">
                  <c:v>138</c:v>
                </c:pt>
                <c:pt idx="4">
                  <c:v>5</c:v>
                </c:pt>
                <c:pt idx="5">
                  <c:v>613</c:v>
                </c:pt>
                <c:pt idx="6">
                  <c:v>181</c:v>
                </c:pt>
                <c:pt idx="7">
                  <c:v>269</c:v>
                </c:pt>
                <c:pt idx="8">
                  <c:v>2515</c:v>
                </c:pt>
                <c:pt idx="9">
                  <c:v>255</c:v>
                </c:pt>
                <c:pt idx="10">
                  <c:v>67</c:v>
                </c:pt>
                <c:pt idx="11">
                  <c:v>448</c:v>
                </c:pt>
                <c:pt idx="12">
                  <c:v>1320</c:v>
                </c:pt>
              </c:numCache>
            </c:numRef>
          </c:val>
          <c:extLst>
            <c:ext xmlns:c16="http://schemas.microsoft.com/office/drawing/2014/chart" uri="{C3380CC4-5D6E-409C-BE32-E72D297353CC}">
              <c16:uniqueId val="{00000001-93B3-4CB9-B00B-974F6B87FDB0}"/>
            </c:ext>
          </c:extLst>
        </c:ser>
        <c:ser>
          <c:idx val="2"/>
          <c:order val="2"/>
          <c:tx>
            <c:strRef>
              <c:f>'[Fall 21 std counts by spec pop.xlsx]Demo Trnds Can Primary'!$J$33</c:f>
              <c:strCache>
                <c:ptCount val="1"/>
                <c:pt idx="0">
                  <c:v>Fall 2019</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 Trnds Can Primary'!$K$30:$W$30</c:f>
              <c:strCache>
                <c:ptCount val="13"/>
                <c:pt idx="0">
                  <c:v>Low Income Students</c:v>
                </c:pt>
                <c:pt idx="1">
                  <c:v>Female Students</c:v>
                </c:pt>
                <c:pt idx="2">
                  <c:v>Male Students</c:v>
                </c:pt>
                <c:pt idx="3">
                  <c:v>Unknown Gender</c:v>
                </c:pt>
                <c:pt idx="4">
                  <c:v>American Indian/Alaskan Native</c:v>
                </c:pt>
                <c:pt idx="5">
                  <c:v>Asian</c:v>
                </c:pt>
                <c:pt idx="6">
                  <c:v>Black - Non-Hispanic</c:v>
                </c:pt>
                <c:pt idx="7">
                  <c:v>Filipino</c:v>
                </c:pt>
                <c:pt idx="8">
                  <c:v>Hispanic</c:v>
                </c:pt>
                <c:pt idx="9">
                  <c:v>Multiraces</c:v>
                </c:pt>
                <c:pt idx="10">
                  <c:v>Pacific Islander</c:v>
                </c:pt>
                <c:pt idx="11">
                  <c:v>Unknown</c:v>
                </c:pt>
                <c:pt idx="12">
                  <c:v>White Non-Hispanic</c:v>
                </c:pt>
              </c:strCache>
            </c:strRef>
          </c:cat>
          <c:val>
            <c:numRef>
              <c:f>'[Fall 21 std counts by spec pop.xlsx]Demo Trnds Can Primary'!$K$33:$W$33</c:f>
              <c:numCache>
                <c:formatCode>_(* #,##0_);_(* \(#,##0\);_(* "-"??_);_(@_)</c:formatCode>
                <c:ptCount val="13"/>
                <c:pt idx="0">
                  <c:v>2443</c:v>
                </c:pt>
                <c:pt idx="1">
                  <c:v>3231</c:v>
                </c:pt>
                <c:pt idx="2">
                  <c:v>1986</c:v>
                </c:pt>
                <c:pt idx="3">
                  <c:v>144</c:v>
                </c:pt>
                <c:pt idx="4">
                  <c:v>6</c:v>
                </c:pt>
                <c:pt idx="5">
                  <c:v>589</c:v>
                </c:pt>
                <c:pt idx="6">
                  <c:v>142</c:v>
                </c:pt>
                <c:pt idx="7">
                  <c:v>224</c:v>
                </c:pt>
                <c:pt idx="8">
                  <c:v>2372</c:v>
                </c:pt>
                <c:pt idx="9">
                  <c:v>210</c:v>
                </c:pt>
                <c:pt idx="10">
                  <c:v>88</c:v>
                </c:pt>
                <c:pt idx="11">
                  <c:v>542</c:v>
                </c:pt>
                <c:pt idx="12">
                  <c:v>1188</c:v>
                </c:pt>
              </c:numCache>
            </c:numRef>
          </c:val>
          <c:extLst>
            <c:ext xmlns:c16="http://schemas.microsoft.com/office/drawing/2014/chart" uri="{C3380CC4-5D6E-409C-BE32-E72D297353CC}">
              <c16:uniqueId val="{00000002-93B3-4CB9-B00B-974F6B87FDB0}"/>
            </c:ext>
          </c:extLst>
        </c:ser>
        <c:ser>
          <c:idx val="3"/>
          <c:order val="3"/>
          <c:tx>
            <c:strRef>
              <c:f>'[Fall 21 std counts by spec pop.xlsx]Demo Trnds Can Primary'!$J$34</c:f>
              <c:strCache>
                <c:ptCount val="1"/>
                <c:pt idx="0">
                  <c:v>Fall 2020</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 Trnds Can Primary'!$K$30:$W$30</c:f>
              <c:strCache>
                <c:ptCount val="13"/>
                <c:pt idx="0">
                  <c:v>Low Income Students</c:v>
                </c:pt>
                <c:pt idx="1">
                  <c:v>Female Students</c:v>
                </c:pt>
                <c:pt idx="2">
                  <c:v>Male Students</c:v>
                </c:pt>
                <c:pt idx="3">
                  <c:v>Unknown Gender</c:v>
                </c:pt>
                <c:pt idx="4">
                  <c:v>American Indian/Alaskan Native</c:v>
                </c:pt>
                <c:pt idx="5">
                  <c:v>Asian</c:v>
                </c:pt>
                <c:pt idx="6">
                  <c:v>Black - Non-Hispanic</c:v>
                </c:pt>
                <c:pt idx="7">
                  <c:v>Filipino</c:v>
                </c:pt>
                <c:pt idx="8">
                  <c:v>Hispanic</c:v>
                </c:pt>
                <c:pt idx="9">
                  <c:v>Multiraces</c:v>
                </c:pt>
                <c:pt idx="10">
                  <c:v>Pacific Islander</c:v>
                </c:pt>
                <c:pt idx="11">
                  <c:v>Unknown</c:v>
                </c:pt>
                <c:pt idx="12">
                  <c:v>White Non-Hispanic</c:v>
                </c:pt>
              </c:strCache>
            </c:strRef>
          </c:cat>
          <c:val>
            <c:numRef>
              <c:f>'[Fall 21 std counts by spec pop.xlsx]Demo Trnds Can Primary'!$K$34:$W$34</c:f>
              <c:numCache>
                <c:formatCode>_(* #,##0_);_(* \(#,##0\);_(* "-"??_);_(@_)</c:formatCode>
                <c:ptCount val="13"/>
                <c:pt idx="0">
                  <c:v>1979</c:v>
                </c:pt>
                <c:pt idx="1">
                  <c:v>2991</c:v>
                </c:pt>
                <c:pt idx="2">
                  <c:v>1663</c:v>
                </c:pt>
                <c:pt idx="3">
                  <c:v>137</c:v>
                </c:pt>
                <c:pt idx="4">
                  <c:v>6</c:v>
                </c:pt>
                <c:pt idx="5">
                  <c:v>591</c:v>
                </c:pt>
                <c:pt idx="6">
                  <c:v>131</c:v>
                </c:pt>
                <c:pt idx="7">
                  <c:v>250</c:v>
                </c:pt>
                <c:pt idx="8">
                  <c:v>2082</c:v>
                </c:pt>
                <c:pt idx="9">
                  <c:v>259</c:v>
                </c:pt>
                <c:pt idx="10">
                  <c:v>64</c:v>
                </c:pt>
                <c:pt idx="11">
                  <c:v>299</c:v>
                </c:pt>
                <c:pt idx="12">
                  <c:v>1109</c:v>
                </c:pt>
              </c:numCache>
            </c:numRef>
          </c:val>
          <c:extLst>
            <c:ext xmlns:c16="http://schemas.microsoft.com/office/drawing/2014/chart" uri="{C3380CC4-5D6E-409C-BE32-E72D297353CC}">
              <c16:uniqueId val="{00000003-93B3-4CB9-B00B-974F6B87FDB0}"/>
            </c:ext>
          </c:extLst>
        </c:ser>
        <c:ser>
          <c:idx val="4"/>
          <c:order val="4"/>
          <c:tx>
            <c:strRef>
              <c:f>'[Fall 21 std counts by spec pop.xlsx]Demo Trnds Can Primary'!$J$35</c:f>
              <c:strCache>
                <c:ptCount val="1"/>
                <c:pt idx="0">
                  <c:v>Fall 2021</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 Trnds Can Primary'!$K$30:$W$30</c:f>
              <c:strCache>
                <c:ptCount val="13"/>
                <c:pt idx="0">
                  <c:v>Low Income Students</c:v>
                </c:pt>
                <c:pt idx="1">
                  <c:v>Female Students</c:v>
                </c:pt>
                <c:pt idx="2">
                  <c:v>Male Students</c:v>
                </c:pt>
                <c:pt idx="3">
                  <c:v>Unknown Gender</c:v>
                </c:pt>
                <c:pt idx="4">
                  <c:v>American Indian/Alaskan Native</c:v>
                </c:pt>
                <c:pt idx="5">
                  <c:v>Asian</c:v>
                </c:pt>
                <c:pt idx="6">
                  <c:v>Black - Non-Hispanic</c:v>
                </c:pt>
                <c:pt idx="7">
                  <c:v>Filipino</c:v>
                </c:pt>
                <c:pt idx="8">
                  <c:v>Hispanic</c:v>
                </c:pt>
                <c:pt idx="9">
                  <c:v>Multiraces</c:v>
                </c:pt>
                <c:pt idx="10">
                  <c:v>Pacific Islander</c:v>
                </c:pt>
                <c:pt idx="11">
                  <c:v>Unknown</c:v>
                </c:pt>
                <c:pt idx="12">
                  <c:v>White Non-Hispanic</c:v>
                </c:pt>
              </c:strCache>
            </c:strRef>
          </c:cat>
          <c:val>
            <c:numRef>
              <c:f>'[Fall 21 std counts by spec pop.xlsx]Demo Trnds Can Primary'!$K$35:$W$35</c:f>
              <c:numCache>
                <c:formatCode>_(* #,##0_);_(* \(#,##0\);_(* "-"??_);_(@_)</c:formatCode>
                <c:ptCount val="13"/>
                <c:pt idx="0">
                  <c:v>1397</c:v>
                </c:pt>
                <c:pt idx="1">
                  <c:v>2711</c:v>
                </c:pt>
                <c:pt idx="2">
                  <c:v>1481</c:v>
                </c:pt>
                <c:pt idx="3">
                  <c:v>127</c:v>
                </c:pt>
                <c:pt idx="4">
                  <c:v>5</c:v>
                </c:pt>
                <c:pt idx="5">
                  <c:v>492</c:v>
                </c:pt>
                <c:pt idx="6">
                  <c:v>94</c:v>
                </c:pt>
                <c:pt idx="7">
                  <c:v>203</c:v>
                </c:pt>
                <c:pt idx="8">
                  <c:v>1960</c:v>
                </c:pt>
                <c:pt idx="9">
                  <c:v>243</c:v>
                </c:pt>
                <c:pt idx="10">
                  <c:v>58</c:v>
                </c:pt>
                <c:pt idx="11">
                  <c:v>242</c:v>
                </c:pt>
                <c:pt idx="12">
                  <c:v>1024</c:v>
                </c:pt>
              </c:numCache>
            </c:numRef>
          </c:val>
          <c:extLst>
            <c:ext xmlns:c16="http://schemas.microsoft.com/office/drawing/2014/chart" uri="{C3380CC4-5D6E-409C-BE32-E72D297353CC}">
              <c16:uniqueId val="{00000004-93B3-4CB9-B00B-974F6B87FDB0}"/>
            </c:ext>
          </c:extLst>
        </c:ser>
        <c:dLbls>
          <c:dLblPos val="outEnd"/>
          <c:showLegendKey val="0"/>
          <c:showVal val="1"/>
          <c:showCatName val="0"/>
          <c:showSerName val="0"/>
          <c:showPercent val="0"/>
          <c:showBubbleSize val="0"/>
        </c:dLbls>
        <c:gapWidth val="150"/>
        <c:axId val="292468335"/>
        <c:axId val="292466255"/>
      </c:barChart>
      <c:catAx>
        <c:axId val="292468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92466255"/>
        <c:crosses val="autoZero"/>
        <c:auto val="1"/>
        <c:lblAlgn val="ctr"/>
        <c:lblOffset val="100"/>
        <c:noMultiLvlLbl val="0"/>
      </c:catAx>
      <c:valAx>
        <c:axId val="292466255"/>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9246833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2016-2017</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Sheet3!$G$2:$G$8</c:f>
              <c:strCache>
                <c:ptCount val="7"/>
                <c:pt idx="0">
                  <c:v>Age 18 - 22</c:v>
                </c:pt>
                <c:pt idx="1">
                  <c:v>homeless</c:v>
                </c:pt>
                <c:pt idx="2">
                  <c:v>Veteran</c:v>
                </c:pt>
                <c:pt idx="3">
                  <c:v>Currently enrolled in Adult Sc</c:v>
                </c:pt>
                <c:pt idx="4">
                  <c:v>GED, HS Certif of Equiv/Compl</c:v>
                </c:pt>
                <c:pt idx="5">
                  <c:v>Received High School Diploma</c:v>
                </c:pt>
                <c:pt idx="6">
                  <c:v>First Generation</c:v>
                </c:pt>
              </c:strCache>
            </c:strRef>
          </c:cat>
          <c:val>
            <c:numRef>
              <c:f>Sheet3!$D$2:$D$8</c:f>
              <c:numCache>
                <c:formatCode>0%</c:formatCode>
                <c:ptCount val="7"/>
                <c:pt idx="0">
                  <c:v>-2.6864861698037257E-2</c:v>
                </c:pt>
                <c:pt idx="1">
                  <c:v>-0.37278921774629292</c:v>
                </c:pt>
                <c:pt idx="2">
                  <c:v>-6.1564727950374487E-2</c:v>
                </c:pt>
                <c:pt idx="3">
                  <c:v>-0.17677694780764264</c:v>
                </c:pt>
                <c:pt idx="4">
                  <c:v>-6.664415394508405E-2</c:v>
                </c:pt>
                <c:pt idx="5">
                  <c:v>-3.9158847910092165E-2</c:v>
                </c:pt>
                <c:pt idx="6">
                  <c:v>-3.7343504542078687E-2</c:v>
                </c:pt>
              </c:numCache>
            </c:numRef>
          </c:val>
          <c:extLst>
            <c:ext xmlns:c16="http://schemas.microsoft.com/office/drawing/2014/chart" uri="{C3380CC4-5D6E-409C-BE32-E72D297353CC}">
              <c16:uniqueId val="{00000000-F50B-4AFC-9750-C5B2E8C14F8A}"/>
            </c:ext>
          </c:extLst>
        </c:ser>
        <c:ser>
          <c:idx val="1"/>
          <c:order val="1"/>
          <c:tx>
            <c:v>2020-2021</c:v>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Sheet3!$G$2:$G$8</c:f>
              <c:strCache>
                <c:ptCount val="7"/>
                <c:pt idx="0">
                  <c:v>Age 18 - 22</c:v>
                </c:pt>
                <c:pt idx="1">
                  <c:v>homeless</c:v>
                </c:pt>
                <c:pt idx="2">
                  <c:v>Veteran</c:v>
                </c:pt>
                <c:pt idx="3">
                  <c:v>Currently enrolled in Adult Sc</c:v>
                </c:pt>
                <c:pt idx="4">
                  <c:v>GED, HS Certif of Equiv/Compl</c:v>
                </c:pt>
                <c:pt idx="5">
                  <c:v>Received High School Diploma</c:v>
                </c:pt>
                <c:pt idx="6">
                  <c:v>First Generation</c:v>
                </c:pt>
              </c:strCache>
            </c:strRef>
          </c:cat>
          <c:val>
            <c:numRef>
              <c:f>Sheet3!$E$2:$E$8</c:f>
              <c:numCache>
                <c:formatCode>0%</c:formatCode>
                <c:ptCount val="7"/>
                <c:pt idx="0">
                  <c:v>-3.7654765829788883E-2</c:v>
                </c:pt>
                <c:pt idx="1">
                  <c:v>-0.21770332064449704</c:v>
                </c:pt>
                <c:pt idx="2">
                  <c:v>-7.5055663290957142E-3</c:v>
                </c:pt>
                <c:pt idx="3">
                  <c:v>1.5684478919773093E-2</c:v>
                </c:pt>
                <c:pt idx="4">
                  <c:v>-4.5997432450673226E-2</c:v>
                </c:pt>
                <c:pt idx="5">
                  <c:v>-4.3380829989090319E-2</c:v>
                </c:pt>
                <c:pt idx="6">
                  <c:v>-4.0235051813868661E-2</c:v>
                </c:pt>
              </c:numCache>
            </c:numRef>
          </c:val>
          <c:extLst>
            <c:ext xmlns:c16="http://schemas.microsoft.com/office/drawing/2014/chart" uri="{C3380CC4-5D6E-409C-BE32-E72D297353CC}">
              <c16:uniqueId val="{00000001-F50B-4AFC-9750-C5B2E8C14F8A}"/>
            </c:ext>
          </c:extLst>
        </c:ser>
        <c:dLbls>
          <c:dLblPos val="outEnd"/>
          <c:showLegendKey val="0"/>
          <c:showVal val="1"/>
          <c:showCatName val="0"/>
          <c:showSerName val="0"/>
          <c:showPercent val="0"/>
          <c:showBubbleSize val="0"/>
        </c:dLbls>
        <c:gapWidth val="219"/>
        <c:overlap val="-27"/>
        <c:axId val="1694115167"/>
        <c:axId val="1521453199"/>
      </c:barChart>
      <c:catAx>
        <c:axId val="169411516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21453199"/>
        <c:crosses val="autoZero"/>
        <c:auto val="1"/>
        <c:lblAlgn val="ctr"/>
        <c:lblOffset val="100"/>
        <c:noMultiLvlLbl val="0"/>
      </c:catAx>
      <c:valAx>
        <c:axId val="15214531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9411516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2016-2017</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Sheet3!$G$9:$G$16</c:f>
              <c:strCache>
                <c:ptCount val="8"/>
                <c:pt idx="0">
                  <c:v>Black</c:v>
                </c:pt>
                <c:pt idx="1">
                  <c:v>Hispanic</c:v>
                </c:pt>
                <c:pt idx="2">
                  <c:v>Pacific Islander</c:v>
                </c:pt>
                <c:pt idx="3">
                  <c:v>Black-F</c:v>
                </c:pt>
                <c:pt idx="4">
                  <c:v>Hispanic-F</c:v>
                </c:pt>
                <c:pt idx="5">
                  <c:v>Pacific Islander-F</c:v>
                </c:pt>
                <c:pt idx="6">
                  <c:v>Black-M</c:v>
                </c:pt>
                <c:pt idx="7">
                  <c:v>Hispanic-M</c:v>
                </c:pt>
              </c:strCache>
            </c:strRef>
          </c:cat>
          <c:val>
            <c:numRef>
              <c:f>Sheet3!$D$9:$D$16</c:f>
              <c:numCache>
                <c:formatCode>0%</c:formatCode>
                <c:ptCount val="8"/>
                <c:pt idx="0">
                  <c:v>-7.0932857429798712E-2</c:v>
                </c:pt>
                <c:pt idx="1">
                  <c:v>-4.9757286035891357E-2</c:v>
                </c:pt>
                <c:pt idx="2">
                  <c:v>-0.20011103200115254</c:v>
                </c:pt>
                <c:pt idx="3">
                  <c:v>-7.4234304451495259E-2</c:v>
                </c:pt>
                <c:pt idx="4">
                  <c:v>-2.375417457717155E-2</c:v>
                </c:pt>
                <c:pt idx="5">
                  <c:v>-0.26564636060343577</c:v>
                </c:pt>
                <c:pt idx="6">
                  <c:v>-6.2876048426466546E-2</c:v>
                </c:pt>
                <c:pt idx="7">
                  <c:v>-8.9275892541624713E-2</c:v>
                </c:pt>
              </c:numCache>
            </c:numRef>
          </c:val>
          <c:extLst>
            <c:ext xmlns:c16="http://schemas.microsoft.com/office/drawing/2014/chart" uri="{C3380CC4-5D6E-409C-BE32-E72D297353CC}">
              <c16:uniqueId val="{00000000-E0F9-4169-BFCA-E838E98BE12B}"/>
            </c:ext>
          </c:extLst>
        </c:ser>
        <c:ser>
          <c:idx val="1"/>
          <c:order val="1"/>
          <c:tx>
            <c:v>2020-2021</c:v>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Sheet3!$G$9:$G$16</c:f>
              <c:strCache>
                <c:ptCount val="8"/>
                <c:pt idx="0">
                  <c:v>Black</c:v>
                </c:pt>
                <c:pt idx="1">
                  <c:v>Hispanic</c:v>
                </c:pt>
                <c:pt idx="2">
                  <c:v>Pacific Islander</c:v>
                </c:pt>
                <c:pt idx="3">
                  <c:v>Black-F</c:v>
                </c:pt>
                <c:pt idx="4">
                  <c:v>Hispanic-F</c:v>
                </c:pt>
                <c:pt idx="5">
                  <c:v>Pacific Islander-F</c:v>
                </c:pt>
                <c:pt idx="6">
                  <c:v>Black-M</c:v>
                </c:pt>
                <c:pt idx="7">
                  <c:v>Hispanic-M</c:v>
                </c:pt>
              </c:strCache>
            </c:strRef>
          </c:cat>
          <c:val>
            <c:numRef>
              <c:f>Sheet3!$E$9:$E$16</c:f>
              <c:numCache>
                <c:formatCode>0%</c:formatCode>
                <c:ptCount val="8"/>
                <c:pt idx="0">
                  <c:v>-9.0947254233258223E-2</c:v>
                </c:pt>
                <c:pt idx="1">
                  <c:v>-5.8046996556710084E-2</c:v>
                </c:pt>
                <c:pt idx="2">
                  <c:v>-8.4295913237089626E-2</c:v>
                </c:pt>
                <c:pt idx="3">
                  <c:v>-9.4018351628788799E-2</c:v>
                </c:pt>
                <c:pt idx="4">
                  <c:v>-4.7367301657550653E-2</c:v>
                </c:pt>
                <c:pt idx="5">
                  <c:v>-8.1801289581175718E-2</c:v>
                </c:pt>
                <c:pt idx="6">
                  <c:v>-7.158409384797948E-2</c:v>
                </c:pt>
                <c:pt idx="7">
                  <c:v>-7.5536701987187871E-2</c:v>
                </c:pt>
              </c:numCache>
            </c:numRef>
          </c:val>
          <c:extLst>
            <c:ext xmlns:c16="http://schemas.microsoft.com/office/drawing/2014/chart" uri="{C3380CC4-5D6E-409C-BE32-E72D297353CC}">
              <c16:uniqueId val="{00000001-E0F9-4169-BFCA-E838E98BE12B}"/>
            </c:ext>
          </c:extLst>
        </c:ser>
        <c:dLbls>
          <c:dLblPos val="outEnd"/>
          <c:showLegendKey val="0"/>
          <c:showVal val="1"/>
          <c:showCatName val="0"/>
          <c:showSerName val="0"/>
          <c:showPercent val="0"/>
          <c:showBubbleSize val="0"/>
        </c:dLbls>
        <c:gapWidth val="219"/>
        <c:overlap val="-27"/>
        <c:axId val="1694115167"/>
        <c:axId val="1521453199"/>
      </c:barChart>
      <c:catAx>
        <c:axId val="169411516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21453199"/>
        <c:crosses val="autoZero"/>
        <c:auto val="1"/>
        <c:lblAlgn val="ctr"/>
        <c:lblOffset val="100"/>
        <c:noMultiLvlLbl val="0"/>
      </c:catAx>
      <c:valAx>
        <c:axId val="15214531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9411516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'[Course Success by Modality over time.xlsx]Sheet1'!$B$1</c:f>
              <c:strCache>
                <c:ptCount val="1"/>
                <c:pt idx="0">
                  <c:v>Overall Course Success Rate</c:v>
                </c:pt>
              </c:strCache>
            </c:strRef>
          </c:tx>
          <c:spPr>
            <a:ln w="28575" cap="rnd">
              <a:solidFill>
                <a:schemeClr val="accent1"/>
              </a:solidFill>
              <a:round/>
            </a:ln>
            <a:effectLst/>
          </c:spPr>
          <c:marker>
            <c:symbol val="none"/>
          </c:marker>
          <c:cat>
            <c:strRef>
              <c:f>'[Course Success by Modality over time.xlsx]Sheet1'!$A$2:$A$6</c:f>
              <c:strCache>
                <c:ptCount val="5"/>
                <c:pt idx="0">
                  <c:v>2016-2017</c:v>
                </c:pt>
                <c:pt idx="1">
                  <c:v>2017-2018</c:v>
                </c:pt>
                <c:pt idx="2">
                  <c:v>2018-2019</c:v>
                </c:pt>
                <c:pt idx="3">
                  <c:v>2019-2020</c:v>
                </c:pt>
                <c:pt idx="4">
                  <c:v>2020-2021</c:v>
                </c:pt>
              </c:strCache>
            </c:strRef>
          </c:cat>
          <c:val>
            <c:numRef>
              <c:f>'[Course Success by Modality over time.xlsx]Sheet1'!$B$2:$B$6</c:f>
              <c:numCache>
                <c:formatCode>0.0%</c:formatCode>
                <c:ptCount val="5"/>
                <c:pt idx="0">
                  <c:v>0.72399999999999998</c:v>
                </c:pt>
                <c:pt idx="1">
                  <c:v>0.72699999999999998</c:v>
                </c:pt>
                <c:pt idx="2">
                  <c:v>0.73</c:v>
                </c:pt>
                <c:pt idx="3">
                  <c:v>0.71399999999999997</c:v>
                </c:pt>
                <c:pt idx="4">
                  <c:v>0.72799999999999998</c:v>
                </c:pt>
              </c:numCache>
            </c:numRef>
          </c:val>
          <c:smooth val="0"/>
          <c:extLst>
            <c:ext xmlns:c16="http://schemas.microsoft.com/office/drawing/2014/chart" uri="{C3380CC4-5D6E-409C-BE32-E72D297353CC}">
              <c16:uniqueId val="{00000000-4F18-46F3-B9CD-C8AD1DE96EBD}"/>
            </c:ext>
          </c:extLst>
        </c:ser>
        <c:ser>
          <c:idx val="1"/>
          <c:order val="1"/>
          <c:tx>
            <c:strRef>
              <c:f>'[Course Success by Modality over time.xlsx]Sheet1'!$C$1</c:f>
              <c:strCache>
                <c:ptCount val="1"/>
                <c:pt idx="0">
                  <c:v>Face to Face</c:v>
                </c:pt>
              </c:strCache>
            </c:strRef>
          </c:tx>
          <c:spPr>
            <a:ln w="28575" cap="rnd">
              <a:solidFill>
                <a:schemeClr val="accent2"/>
              </a:solidFill>
              <a:round/>
            </a:ln>
            <a:effectLst/>
          </c:spPr>
          <c:marker>
            <c:symbol val="none"/>
          </c:marker>
          <c:cat>
            <c:strRef>
              <c:f>'[Course Success by Modality over time.xlsx]Sheet1'!$A$2:$A$6</c:f>
              <c:strCache>
                <c:ptCount val="5"/>
                <c:pt idx="0">
                  <c:v>2016-2017</c:v>
                </c:pt>
                <c:pt idx="1">
                  <c:v>2017-2018</c:v>
                </c:pt>
                <c:pt idx="2">
                  <c:v>2018-2019</c:v>
                </c:pt>
                <c:pt idx="3">
                  <c:v>2019-2020</c:v>
                </c:pt>
                <c:pt idx="4">
                  <c:v>2020-2021</c:v>
                </c:pt>
              </c:strCache>
            </c:strRef>
          </c:cat>
          <c:val>
            <c:numRef>
              <c:f>'[Course Success by Modality over time.xlsx]Sheet1'!$C$2:$C$6</c:f>
              <c:numCache>
                <c:formatCode>0.0%</c:formatCode>
                <c:ptCount val="5"/>
                <c:pt idx="0">
                  <c:v>0.749</c:v>
                </c:pt>
                <c:pt idx="1">
                  <c:v>0.746</c:v>
                </c:pt>
                <c:pt idx="2">
                  <c:v>0.746</c:v>
                </c:pt>
                <c:pt idx="3">
                  <c:v>0.72099999999999997</c:v>
                </c:pt>
                <c:pt idx="4">
                  <c:v>0.72299999999999998</c:v>
                </c:pt>
              </c:numCache>
            </c:numRef>
          </c:val>
          <c:smooth val="0"/>
          <c:extLst>
            <c:ext xmlns:c16="http://schemas.microsoft.com/office/drawing/2014/chart" uri="{C3380CC4-5D6E-409C-BE32-E72D297353CC}">
              <c16:uniqueId val="{00000001-4F18-46F3-B9CD-C8AD1DE96EBD}"/>
            </c:ext>
          </c:extLst>
        </c:ser>
        <c:ser>
          <c:idx val="2"/>
          <c:order val="2"/>
          <c:tx>
            <c:strRef>
              <c:f>'[Course Success by Modality over time.xlsx]Sheet1'!$D$1</c:f>
              <c:strCache>
                <c:ptCount val="1"/>
                <c:pt idx="0">
                  <c:v>Hybrid</c:v>
                </c:pt>
              </c:strCache>
            </c:strRef>
          </c:tx>
          <c:spPr>
            <a:ln w="28575" cap="rnd">
              <a:solidFill>
                <a:schemeClr val="accent3"/>
              </a:solidFill>
              <a:round/>
            </a:ln>
            <a:effectLst/>
          </c:spPr>
          <c:marker>
            <c:symbol val="none"/>
          </c:marker>
          <c:cat>
            <c:strRef>
              <c:f>'[Course Success by Modality over time.xlsx]Sheet1'!$A$2:$A$6</c:f>
              <c:strCache>
                <c:ptCount val="5"/>
                <c:pt idx="0">
                  <c:v>2016-2017</c:v>
                </c:pt>
                <c:pt idx="1">
                  <c:v>2017-2018</c:v>
                </c:pt>
                <c:pt idx="2">
                  <c:v>2018-2019</c:v>
                </c:pt>
                <c:pt idx="3">
                  <c:v>2019-2020</c:v>
                </c:pt>
                <c:pt idx="4">
                  <c:v>2020-2021</c:v>
                </c:pt>
              </c:strCache>
            </c:strRef>
          </c:cat>
          <c:val>
            <c:numRef>
              <c:f>'[Course Success by Modality over time.xlsx]Sheet1'!$D$2:$D$6</c:f>
              <c:numCache>
                <c:formatCode>0.0%</c:formatCode>
                <c:ptCount val="5"/>
                <c:pt idx="0">
                  <c:v>0.72899999999999998</c:v>
                </c:pt>
                <c:pt idx="1">
                  <c:v>0.73</c:v>
                </c:pt>
                <c:pt idx="2">
                  <c:v>0.70899999999999996</c:v>
                </c:pt>
                <c:pt idx="3">
                  <c:v>0.71399999999999997</c:v>
                </c:pt>
                <c:pt idx="4">
                  <c:v>0.72299999999999998</c:v>
                </c:pt>
              </c:numCache>
            </c:numRef>
          </c:val>
          <c:smooth val="0"/>
          <c:extLst>
            <c:ext xmlns:c16="http://schemas.microsoft.com/office/drawing/2014/chart" uri="{C3380CC4-5D6E-409C-BE32-E72D297353CC}">
              <c16:uniqueId val="{00000002-4F18-46F3-B9CD-C8AD1DE96EBD}"/>
            </c:ext>
          </c:extLst>
        </c:ser>
        <c:ser>
          <c:idx val="3"/>
          <c:order val="3"/>
          <c:tx>
            <c:strRef>
              <c:f>'[Course Success by Modality over time.xlsx]Sheet1'!$E$1</c:f>
              <c:strCache>
                <c:ptCount val="1"/>
                <c:pt idx="0">
                  <c:v>Online</c:v>
                </c:pt>
              </c:strCache>
            </c:strRef>
          </c:tx>
          <c:spPr>
            <a:ln w="28575" cap="rnd">
              <a:solidFill>
                <a:schemeClr val="accent4"/>
              </a:solidFill>
              <a:round/>
            </a:ln>
            <a:effectLst/>
          </c:spPr>
          <c:marker>
            <c:symbol val="none"/>
          </c:marker>
          <c:cat>
            <c:strRef>
              <c:f>'[Course Success by Modality over time.xlsx]Sheet1'!$A$2:$A$6</c:f>
              <c:strCache>
                <c:ptCount val="5"/>
                <c:pt idx="0">
                  <c:v>2016-2017</c:v>
                </c:pt>
                <c:pt idx="1">
                  <c:v>2017-2018</c:v>
                </c:pt>
                <c:pt idx="2">
                  <c:v>2018-2019</c:v>
                </c:pt>
                <c:pt idx="3">
                  <c:v>2019-2020</c:v>
                </c:pt>
                <c:pt idx="4">
                  <c:v>2020-2021</c:v>
                </c:pt>
              </c:strCache>
            </c:strRef>
          </c:cat>
          <c:val>
            <c:numRef>
              <c:f>'[Course Success by Modality over time.xlsx]Sheet1'!$E$2:$E$6</c:f>
              <c:numCache>
                <c:formatCode>0.0%</c:formatCode>
                <c:ptCount val="5"/>
                <c:pt idx="0">
                  <c:v>0.64400000000000002</c:v>
                </c:pt>
                <c:pt idx="1">
                  <c:v>0.67700000000000005</c:v>
                </c:pt>
                <c:pt idx="2">
                  <c:v>0.70099999999999996</c:v>
                </c:pt>
                <c:pt idx="3">
                  <c:v>0.70299999999999996</c:v>
                </c:pt>
                <c:pt idx="4">
                  <c:v>0.73299999999999998</c:v>
                </c:pt>
              </c:numCache>
            </c:numRef>
          </c:val>
          <c:smooth val="0"/>
          <c:extLst>
            <c:ext xmlns:c16="http://schemas.microsoft.com/office/drawing/2014/chart" uri="{C3380CC4-5D6E-409C-BE32-E72D297353CC}">
              <c16:uniqueId val="{00000003-4F18-46F3-B9CD-C8AD1DE96EBD}"/>
            </c:ext>
          </c:extLst>
        </c:ser>
        <c:dLbls>
          <c:showLegendKey val="0"/>
          <c:showVal val="0"/>
          <c:showCatName val="0"/>
          <c:showSerName val="0"/>
          <c:showPercent val="0"/>
          <c:showBubbleSize val="0"/>
        </c:dLbls>
        <c:smooth val="0"/>
        <c:axId val="1396191183"/>
        <c:axId val="1396191599"/>
      </c:lineChart>
      <c:catAx>
        <c:axId val="1396191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96191599"/>
        <c:crosses val="autoZero"/>
        <c:auto val="1"/>
        <c:lblAlgn val="ctr"/>
        <c:lblOffset val="100"/>
        <c:noMultiLvlLbl val="0"/>
      </c:catAx>
      <c:valAx>
        <c:axId val="13961915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9619118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Sheet1!$N$4</c:f>
              <c:strCache>
                <c:ptCount val="1"/>
                <c:pt idx="0">
                  <c:v>2016-17</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Sheet1!$M$5:$M$10</c:f>
              <c:strCache>
                <c:ptCount val="6"/>
                <c:pt idx="0">
                  <c:v>Black-Non Hispanic Female</c:v>
                </c:pt>
                <c:pt idx="1">
                  <c:v>Black-Non Hispanic Male</c:v>
                </c:pt>
                <c:pt idx="2">
                  <c:v>Hispanic Female</c:v>
                </c:pt>
                <c:pt idx="3">
                  <c:v>Hispanic Male</c:v>
                </c:pt>
                <c:pt idx="4">
                  <c:v>Pacific Islander Famale</c:v>
                </c:pt>
                <c:pt idx="5">
                  <c:v>Pacific Islander Male</c:v>
                </c:pt>
              </c:strCache>
            </c:strRef>
          </c:cat>
          <c:val>
            <c:numRef>
              <c:f>Sheet1!$N$5:$N$10</c:f>
              <c:numCache>
                <c:formatCode>0.0%</c:formatCode>
                <c:ptCount val="6"/>
                <c:pt idx="0">
                  <c:v>-0.127</c:v>
                </c:pt>
                <c:pt idx="1">
                  <c:v>-7.9000000000000001E-2</c:v>
                </c:pt>
                <c:pt idx="2">
                  <c:v>-4.7E-2</c:v>
                </c:pt>
                <c:pt idx="3">
                  <c:v>-9.5000000000000001E-2</c:v>
                </c:pt>
                <c:pt idx="4">
                  <c:v>-0.23200000000000001</c:v>
                </c:pt>
                <c:pt idx="5">
                  <c:v>-0.17499999999999999</c:v>
                </c:pt>
              </c:numCache>
            </c:numRef>
          </c:val>
          <c:extLst>
            <c:ext xmlns:c16="http://schemas.microsoft.com/office/drawing/2014/chart" uri="{C3380CC4-5D6E-409C-BE32-E72D297353CC}">
              <c16:uniqueId val="{00000000-EDF6-4C80-8A94-D29A8151D3E3}"/>
            </c:ext>
          </c:extLst>
        </c:ser>
        <c:ser>
          <c:idx val="1"/>
          <c:order val="1"/>
          <c:tx>
            <c:strRef>
              <c:f>Sheet1!$O$4</c:f>
              <c:strCache>
                <c:ptCount val="1"/>
                <c:pt idx="0">
                  <c:v>2020-21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Sheet1!$M$5:$M$10</c:f>
              <c:strCache>
                <c:ptCount val="6"/>
                <c:pt idx="0">
                  <c:v>Black-Non Hispanic Female</c:v>
                </c:pt>
                <c:pt idx="1">
                  <c:v>Black-Non Hispanic Male</c:v>
                </c:pt>
                <c:pt idx="2">
                  <c:v>Hispanic Female</c:v>
                </c:pt>
                <c:pt idx="3">
                  <c:v>Hispanic Male</c:v>
                </c:pt>
                <c:pt idx="4">
                  <c:v>Pacific Islander Famale</c:v>
                </c:pt>
                <c:pt idx="5">
                  <c:v>Pacific Islander Male</c:v>
                </c:pt>
              </c:strCache>
            </c:strRef>
          </c:cat>
          <c:val>
            <c:numRef>
              <c:f>Sheet1!$O$5:$O$10</c:f>
              <c:numCache>
                <c:formatCode>0.0%</c:formatCode>
                <c:ptCount val="6"/>
                <c:pt idx="0">
                  <c:v>-0.10299999999999999</c:v>
                </c:pt>
                <c:pt idx="1">
                  <c:v>-0.15</c:v>
                </c:pt>
                <c:pt idx="2">
                  <c:v>-4.9000000000000002E-2</c:v>
                </c:pt>
                <c:pt idx="3">
                  <c:v>-5.6000000000000001E-2</c:v>
                </c:pt>
                <c:pt idx="4">
                  <c:v>-0.104</c:v>
                </c:pt>
                <c:pt idx="5">
                  <c:v>-8.5999999999999993E-2</c:v>
                </c:pt>
              </c:numCache>
            </c:numRef>
          </c:val>
          <c:extLst>
            <c:ext xmlns:c16="http://schemas.microsoft.com/office/drawing/2014/chart" uri="{C3380CC4-5D6E-409C-BE32-E72D297353CC}">
              <c16:uniqueId val="{00000001-EDF6-4C80-8A94-D29A8151D3E3}"/>
            </c:ext>
          </c:extLst>
        </c:ser>
        <c:dLbls>
          <c:dLblPos val="outEnd"/>
          <c:showLegendKey val="0"/>
          <c:showVal val="1"/>
          <c:showCatName val="0"/>
          <c:showSerName val="0"/>
          <c:showPercent val="0"/>
          <c:showBubbleSize val="0"/>
        </c:dLbls>
        <c:gapWidth val="219"/>
        <c:overlap val="-27"/>
        <c:axId val="1477961583"/>
        <c:axId val="1477953679"/>
      </c:barChart>
      <c:catAx>
        <c:axId val="1477961583"/>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77953679"/>
        <c:crosses val="autoZero"/>
        <c:auto val="1"/>
        <c:lblAlgn val="ctr"/>
        <c:lblOffset val="100"/>
        <c:noMultiLvlLbl val="0"/>
      </c:catAx>
      <c:valAx>
        <c:axId val="1477953679"/>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7796158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Enrollment in English Courses: By Course Level, by race/ethnicity</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Enrollment!$K$35</c:f>
              <c:strCache>
                <c:ptCount val="1"/>
                <c:pt idx="0">
                  <c:v>Below Transfer-Level</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Enrollment!$I$36:$J$46</c:f>
              <c:multiLvlStrCache>
                <c:ptCount val="11"/>
                <c:lvl>
                  <c:pt idx="0">
                    <c:v>Latinx</c:v>
                  </c:pt>
                  <c:pt idx="1">
                    <c:v>White</c:v>
                  </c:pt>
                  <c:pt idx="3">
                    <c:v>Latinx</c:v>
                  </c:pt>
                  <c:pt idx="4">
                    <c:v>White</c:v>
                  </c:pt>
                  <c:pt idx="6">
                    <c:v>Latinx</c:v>
                  </c:pt>
                  <c:pt idx="7">
                    <c:v>White</c:v>
                  </c:pt>
                  <c:pt idx="9">
                    <c:v>Latinx</c:v>
                  </c:pt>
                  <c:pt idx="10">
                    <c:v>White</c:v>
                  </c:pt>
                </c:lvl>
                <c:lvl>
                  <c:pt idx="0">
                    <c:v>Fall 2016</c:v>
                  </c:pt>
                  <c:pt idx="3">
                    <c:v>Fall 2017</c:v>
                  </c:pt>
                  <c:pt idx="6">
                    <c:v>Fall 2018</c:v>
                  </c:pt>
                  <c:pt idx="9">
                    <c:v>Fall 2019</c:v>
                  </c:pt>
                </c:lvl>
              </c:multiLvlStrCache>
            </c:multiLvlStrRef>
          </c:cat>
          <c:val>
            <c:numRef>
              <c:f>Enrollment!$K$36:$K$46</c:f>
              <c:numCache>
                <c:formatCode>0.0%</c:formatCode>
                <c:ptCount val="11"/>
                <c:pt idx="0">
                  <c:v>0.47417840375586856</c:v>
                </c:pt>
                <c:pt idx="1">
                  <c:v>0.1206896551724138</c:v>
                </c:pt>
                <c:pt idx="3">
                  <c:v>0.28095238095238095</c:v>
                </c:pt>
                <c:pt idx="4">
                  <c:v>1.3157894736842105E-2</c:v>
                </c:pt>
                <c:pt idx="6">
                  <c:v>0.19066147859922178</c:v>
                </c:pt>
                <c:pt idx="7">
                  <c:v>6.8493150684931503E-2</c:v>
                </c:pt>
                <c:pt idx="9">
                  <c:v>4.11522633744856E-3</c:v>
                </c:pt>
                <c:pt idx="10">
                  <c:v>0</c:v>
                </c:pt>
              </c:numCache>
            </c:numRef>
          </c:val>
          <c:extLst>
            <c:ext xmlns:c16="http://schemas.microsoft.com/office/drawing/2014/chart" uri="{C3380CC4-5D6E-409C-BE32-E72D297353CC}">
              <c16:uniqueId val="{00000000-9FD7-4AF5-85D0-E2074FF856E4}"/>
            </c:ext>
          </c:extLst>
        </c:ser>
        <c:ser>
          <c:idx val="1"/>
          <c:order val="1"/>
          <c:tx>
            <c:strRef>
              <c:f>Enrollment!$L$35</c:f>
              <c:strCache>
                <c:ptCount val="1"/>
                <c:pt idx="0">
                  <c:v>Transfer-Level</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Enrollment!$I$36:$J$46</c:f>
              <c:multiLvlStrCache>
                <c:ptCount val="11"/>
                <c:lvl>
                  <c:pt idx="0">
                    <c:v>Latinx</c:v>
                  </c:pt>
                  <c:pt idx="1">
                    <c:v>White</c:v>
                  </c:pt>
                  <c:pt idx="3">
                    <c:v>Latinx</c:v>
                  </c:pt>
                  <c:pt idx="4">
                    <c:v>White</c:v>
                  </c:pt>
                  <c:pt idx="6">
                    <c:v>Latinx</c:v>
                  </c:pt>
                  <c:pt idx="7">
                    <c:v>White</c:v>
                  </c:pt>
                  <c:pt idx="9">
                    <c:v>Latinx</c:v>
                  </c:pt>
                  <c:pt idx="10">
                    <c:v>White</c:v>
                  </c:pt>
                </c:lvl>
                <c:lvl>
                  <c:pt idx="0">
                    <c:v>Fall 2016</c:v>
                  </c:pt>
                  <c:pt idx="3">
                    <c:v>Fall 2017</c:v>
                  </c:pt>
                  <c:pt idx="6">
                    <c:v>Fall 2018</c:v>
                  </c:pt>
                  <c:pt idx="9">
                    <c:v>Fall 2019</c:v>
                  </c:pt>
                </c:lvl>
              </c:multiLvlStrCache>
            </c:multiLvlStrRef>
          </c:cat>
          <c:val>
            <c:numRef>
              <c:f>Enrollment!$L$36:$L$46</c:f>
              <c:numCache>
                <c:formatCode>0.0%</c:formatCode>
                <c:ptCount val="11"/>
                <c:pt idx="0">
                  <c:v>0.5258215962441315</c:v>
                </c:pt>
                <c:pt idx="1">
                  <c:v>0.87931034482758619</c:v>
                </c:pt>
                <c:pt idx="3">
                  <c:v>0.71904761904761905</c:v>
                </c:pt>
                <c:pt idx="4">
                  <c:v>0.98684210526315785</c:v>
                </c:pt>
                <c:pt idx="6">
                  <c:v>0.80933852140077822</c:v>
                </c:pt>
                <c:pt idx="7">
                  <c:v>0.93150684931506844</c:v>
                </c:pt>
                <c:pt idx="9">
                  <c:v>0.99588477366255146</c:v>
                </c:pt>
                <c:pt idx="10">
                  <c:v>1</c:v>
                </c:pt>
              </c:numCache>
            </c:numRef>
          </c:val>
          <c:extLst>
            <c:ext xmlns:c16="http://schemas.microsoft.com/office/drawing/2014/chart" uri="{C3380CC4-5D6E-409C-BE32-E72D297353CC}">
              <c16:uniqueId val="{00000001-9FD7-4AF5-85D0-E2074FF856E4}"/>
            </c:ext>
          </c:extLst>
        </c:ser>
        <c:dLbls>
          <c:showLegendKey val="0"/>
          <c:showVal val="0"/>
          <c:showCatName val="0"/>
          <c:showSerName val="0"/>
          <c:showPercent val="0"/>
          <c:showBubbleSize val="0"/>
        </c:dLbls>
        <c:gapWidth val="219"/>
        <c:overlap val="-27"/>
        <c:axId val="1909815968"/>
        <c:axId val="1909816800"/>
      </c:barChart>
      <c:catAx>
        <c:axId val="190981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9816800"/>
        <c:crosses val="autoZero"/>
        <c:auto val="1"/>
        <c:lblAlgn val="ctr"/>
        <c:lblOffset val="100"/>
        <c:noMultiLvlLbl val="0"/>
      </c:catAx>
      <c:valAx>
        <c:axId val="1909816800"/>
        <c:scaling>
          <c:orientation val="minMax"/>
        </c:scaling>
        <c:delete val="0"/>
        <c:axPos val="l"/>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98159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Enrollment in Math Courses: By Race/Ethnicity</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1772475505679655E-2"/>
          <c:y val="9.8190141950587034E-2"/>
          <c:w val="0.96264618125914048"/>
          <c:h val="0.68784739290934338"/>
        </c:manualLayout>
      </c:layout>
      <c:barChart>
        <c:barDir val="col"/>
        <c:grouping val="clustered"/>
        <c:varyColors val="0"/>
        <c:ser>
          <c:idx val="0"/>
          <c:order val="0"/>
          <c:tx>
            <c:strRef>
              <c:f>'Course Enroll'!$M$16</c:f>
              <c:strCache>
                <c:ptCount val="1"/>
                <c:pt idx="0">
                  <c:v>Below Transfer-Level</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'Course Enroll'!$K$17:$L$27</c:f>
              <c:multiLvlStrCache>
                <c:ptCount val="11"/>
                <c:lvl>
                  <c:pt idx="0">
                    <c:v>Latinx</c:v>
                  </c:pt>
                  <c:pt idx="1">
                    <c:v>White</c:v>
                  </c:pt>
                  <c:pt idx="3">
                    <c:v>Latinx</c:v>
                  </c:pt>
                  <c:pt idx="4">
                    <c:v>White</c:v>
                  </c:pt>
                  <c:pt idx="6">
                    <c:v>Latinx</c:v>
                  </c:pt>
                  <c:pt idx="7">
                    <c:v>White</c:v>
                  </c:pt>
                  <c:pt idx="9">
                    <c:v>Latinx</c:v>
                  </c:pt>
                  <c:pt idx="10">
                    <c:v>White</c:v>
                  </c:pt>
                </c:lvl>
                <c:lvl>
                  <c:pt idx="0">
                    <c:v>Fall 2016</c:v>
                  </c:pt>
                  <c:pt idx="3">
                    <c:v>Fall 2017</c:v>
                  </c:pt>
                  <c:pt idx="6">
                    <c:v>Fall 2018</c:v>
                  </c:pt>
                  <c:pt idx="9">
                    <c:v>Fall 2019</c:v>
                  </c:pt>
                </c:lvl>
              </c:multiLvlStrCache>
            </c:multiLvlStrRef>
          </c:cat>
          <c:val>
            <c:numRef>
              <c:f>'Course Enroll'!$M$17:$M$27</c:f>
              <c:numCache>
                <c:formatCode>0.0%</c:formatCode>
                <c:ptCount val="11"/>
                <c:pt idx="0">
                  <c:v>0.73394495412844041</c:v>
                </c:pt>
                <c:pt idx="1">
                  <c:v>0.43076923076923079</c:v>
                </c:pt>
                <c:pt idx="3">
                  <c:v>0.64736842105263159</c:v>
                </c:pt>
                <c:pt idx="4">
                  <c:v>0.45070422535211269</c:v>
                </c:pt>
                <c:pt idx="6">
                  <c:v>0.57377049180327866</c:v>
                </c:pt>
                <c:pt idx="7">
                  <c:v>0.3888888888888889</c:v>
                </c:pt>
                <c:pt idx="9">
                  <c:v>0.26470588235294118</c:v>
                </c:pt>
                <c:pt idx="10">
                  <c:v>0.16949152542372881</c:v>
                </c:pt>
              </c:numCache>
            </c:numRef>
          </c:val>
          <c:extLst>
            <c:ext xmlns:c16="http://schemas.microsoft.com/office/drawing/2014/chart" uri="{C3380CC4-5D6E-409C-BE32-E72D297353CC}">
              <c16:uniqueId val="{00000000-3A1E-4964-B175-44F997BACDB2}"/>
            </c:ext>
          </c:extLst>
        </c:ser>
        <c:ser>
          <c:idx val="1"/>
          <c:order val="1"/>
          <c:tx>
            <c:strRef>
              <c:f>'Course Enroll'!$N$16</c:f>
              <c:strCache>
                <c:ptCount val="1"/>
                <c:pt idx="0">
                  <c:v>Transfer-Level</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'Course Enroll'!$K$17:$L$27</c:f>
              <c:multiLvlStrCache>
                <c:ptCount val="11"/>
                <c:lvl>
                  <c:pt idx="0">
                    <c:v>Latinx</c:v>
                  </c:pt>
                  <c:pt idx="1">
                    <c:v>White</c:v>
                  </c:pt>
                  <c:pt idx="3">
                    <c:v>Latinx</c:v>
                  </c:pt>
                  <c:pt idx="4">
                    <c:v>White</c:v>
                  </c:pt>
                  <c:pt idx="6">
                    <c:v>Latinx</c:v>
                  </c:pt>
                  <c:pt idx="7">
                    <c:v>White</c:v>
                  </c:pt>
                  <c:pt idx="9">
                    <c:v>Latinx</c:v>
                  </c:pt>
                  <c:pt idx="10">
                    <c:v>White</c:v>
                  </c:pt>
                </c:lvl>
                <c:lvl>
                  <c:pt idx="0">
                    <c:v>Fall 2016</c:v>
                  </c:pt>
                  <c:pt idx="3">
                    <c:v>Fall 2017</c:v>
                  </c:pt>
                  <c:pt idx="6">
                    <c:v>Fall 2018</c:v>
                  </c:pt>
                  <c:pt idx="9">
                    <c:v>Fall 2019</c:v>
                  </c:pt>
                </c:lvl>
              </c:multiLvlStrCache>
            </c:multiLvlStrRef>
          </c:cat>
          <c:val>
            <c:numRef>
              <c:f>'Course Enroll'!$N$17:$N$27</c:f>
              <c:numCache>
                <c:formatCode>0.0%</c:formatCode>
                <c:ptCount val="11"/>
                <c:pt idx="0">
                  <c:v>0.26605504587155965</c:v>
                </c:pt>
                <c:pt idx="1">
                  <c:v>0.56923076923076921</c:v>
                </c:pt>
                <c:pt idx="3">
                  <c:v>0.35263157894736841</c:v>
                </c:pt>
                <c:pt idx="4">
                  <c:v>0.54929577464788737</c:v>
                </c:pt>
                <c:pt idx="6">
                  <c:v>0.42622950819672129</c:v>
                </c:pt>
                <c:pt idx="7">
                  <c:v>0.61111111111111116</c:v>
                </c:pt>
                <c:pt idx="9">
                  <c:v>0.73529411764705888</c:v>
                </c:pt>
                <c:pt idx="10">
                  <c:v>0.83050847457627119</c:v>
                </c:pt>
              </c:numCache>
            </c:numRef>
          </c:val>
          <c:extLst>
            <c:ext xmlns:c16="http://schemas.microsoft.com/office/drawing/2014/chart" uri="{C3380CC4-5D6E-409C-BE32-E72D297353CC}">
              <c16:uniqueId val="{00000001-3A1E-4964-B175-44F997BACDB2}"/>
            </c:ext>
          </c:extLst>
        </c:ser>
        <c:dLbls>
          <c:showLegendKey val="0"/>
          <c:showVal val="0"/>
          <c:showCatName val="0"/>
          <c:showSerName val="0"/>
          <c:showPercent val="0"/>
          <c:showBubbleSize val="0"/>
        </c:dLbls>
        <c:gapWidth val="219"/>
        <c:overlap val="-27"/>
        <c:axId val="295001519"/>
        <c:axId val="295001935"/>
      </c:barChart>
      <c:catAx>
        <c:axId val="295001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5001935"/>
        <c:crosses val="autoZero"/>
        <c:auto val="1"/>
        <c:lblAlgn val="ctr"/>
        <c:lblOffset val="100"/>
        <c:noMultiLvlLbl val="0"/>
      </c:catAx>
      <c:valAx>
        <c:axId val="295001935"/>
        <c:scaling>
          <c:orientation val="minMax"/>
        </c:scaling>
        <c:delete val="0"/>
        <c:axPos val="l"/>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500151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6.559891970025486E-2"/>
          <c:y val="5.541766693371096E-2"/>
          <c:w val="0.92111605614515579"/>
          <c:h val="0.44816467946181154"/>
        </c:manualLayout>
      </c:layout>
      <c:barChart>
        <c:barDir val="col"/>
        <c:grouping val="clustered"/>
        <c:varyColors val="0"/>
        <c:ser>
          <c:idx val="0"/>
          <c:order val="0"/>
          <c:tx>
            <c:strRef>
              <c:f>RACE�ETHNICITY!$K$3</c:f>
              <c:strCache>
                <c:ptCount val="1"/>
                <c:pt idx="0">
                  <c:v>Fall 2019</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RACE�ETHNICITY!$L$2:$S$2</c:f>
              <c:strCache>
                <c:ptCount val="8"/>
                <c:pt idx="0">
                  <c:v>Asian</c:v>
                </c:pt>
                <c:pt idx="1">
                  <c:v>Black - Non-Hispanic</c:v>
                </c:pt>
                <c:pt idx="2">
                  <c:v>Filipino</c:v>
                </c:pt>
                <c:pt idx="3">
                  <c:v>Hispanic</c:v>
                </c:pt>
                <c:pt idx="4">
                  <c:v>Pacific Islander</c:v>
                </c:pt>
                <c:pt idx="5">
                  <c:v>White Non-Hispanic</c:v>
                </c:pt>
                <c:pt idx="6">
                  <c:v>Unknown</c:v>
                </c:pt>
                <c:pt idx="7">
                  <c:v>Multiraces</c:v>
                </c:pt>
              </c:strCache>
            </c:strRef>
          </c:cat>
          <c:val>
            <c:numRef>
              <c:f>RACE�ETHNICITY!$L$3:$S$3</c:f>
              <c:numCache>
                <c:formatCode>0%</c:formatCode>
                <c:ptCount val="8"/>
                <c:pt idx="0">
                  <c:v>0.63311688311688297</c:v>
                </c:pt>
                <c:pt idx="1">
                  <c:v>0.47413793103448298</c:v>
                </c:pt>
                <c:pt idx="2">
                  <c:v>0.63414634146341498</c:v>
                </c:pt>
                <c:pt idx="3">
                  <c:v>0.66699900299102699</c:v>
                </c:pt>
                <c:pt idx="4">
                  <c:v>0.64150943396226401</c:v>
                </c:pt>
                <c:pt idx="5">
                  <c:v>0.63888888888888895</c:v>
                </c:pt>
                <c:pt idx="6">
                  <c:v>0.63972286374133902</c:v>
                </c:pt>
                <c:pt idx="7">
                  <c:v>0.644067796610169</c:v>
                </c:pt>
              </c:numCache>
            </c:numRef>
          </c:val>
          <c:extLst>
            <c:ext xmlns:c16="http://schemas.microsoft.com/office/drawing/2014/chart" uri="{C3380CC4-5D6E-409C-BE32-E72D297353CC}">
              <c16:uniqueId val="{00000000-6E7D-4CA7-8FDF-3C4B5CB1C0BD}"/>
            </c:ext>
          </c:extLst>
        </c:ser>
        <c:ser>
          <c:idx val="1"/>
          <c:order val="1"/>
          <c:tx>
            <c:strRef>
              <c:f>RACE�ETHNICITY!$K$4</c:f>
              <c:strCache>
                <c:ptCount val="1"/>
                <c:pt idx="0">
                  <c:v>Fall 2020</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RACE�ETHNICITY!$L$2:$S$2</c:f>
              <c:strCache>
                <c:ptCount val="8"/>
                <c:pt idx="0">
                  <c:v>Asian</c:v>
                </c:pt>
                <c:pt idx="1">
                  <c:v>Black - Non-Hispanic</c:v>
                </c:pt>
                <c:pt idx="2">
                  <c:v>Filipino</c:v>
                </c:pt>
                <c:pt idx="3">
                  <c:v>Hispanic</c:v>
                </c:pt>
                <c:pt idx="4">
                  <c:v>Pacific Islander</c:v>
                </c:pt>
                <c:pt idx="5">
                  <c:v>White Non-Hispanic</c:v>
                </c:pt>
                <c:pt idx="6">
                  <c:v>Unknown</c:v>
                </c:pt>
                <c:pt idx="7">
                  <c:v>Multiraces</c:v>
                </c:pt>
              </c:strCache>
            </c:strRef>
          </c:cat>
          <c:val>
            <c:numRef>
              <c:f>RACE�ETHNICITY!$L$4:$S$4</c:f>
              <c:numCache>
                <c:formatCode>0%</c:formatCode>
                <c:ptCount val="8"/>
                <c:pt idx="0">
                  <c:v>0.67540983606557403</c:v>
                </c:pt>
                <c:pt idx="1">
                  <c:v>0.53846153846153799</c:v>
                </c:pt>
                <c:pt idx="2">
                  <c:v>0.58510638297872297</c:v>
                </c:pt>
                <c:pt idx="3">
                  <c:v>0.70405167351732201</c:v>
                </c:pt>
                <c:pt idx="4">
                  <c:v>0.67647058823529405</c:v>
                </c:pt>
                <c:pt idx="5">
                  <c:v>0.69113924050632902</c:v>
                </c:pt>
                <c:pt idx="6">
                  <c:v>0.69547325102880697</c:v>
                </c:pt>
                <c:pt idx="7">
                  <c:v>0.69047619047619102</c:v>
                </c:pt>
              </c:numCache>
            </c:numRef>
          </c:val>
          <c:extLst>
            <c:ext xmlns:c16="http://schemas.microsoft.com/office/drawing/2014/chart" uri="{C3380CC4-5D6E-409C-BE32-E72D297353CC}">
              <c16:uniqueId val="{00000001-6E7D-4CA7-8FDF-3C4B5CB1C0BD}"/>
            </c:ext>
          </c:extLst>
        </c:ser>
        <c:dLbls>
          <c:dLblPos val="outEnd"/>
          <c:showLegendKey val="0"/>
          <c:showVal val="1"/>
          <c:showCatName val="0"/>
          <c:showSerName val="0"/>
          <c:showPercent val="0"/>
          <c:showBubbleSize val="0"/>
        </c:dLbls>
        <c:gapWidth val="219"/>
        <c:axId val="1652669599"/>
        <c:axId val="1650821231"/>
      </c:barChart>
      <c:catAx>
        <c:axId val="1652669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50821231"/>
        <c:crosses val="autoZero"/>
        <c:auto val="1"/>
        <c:lblAlgn val="ctr"/>
        <c:lblOffset val="100"/>
        <c:noMultiLvlLbl val="0"/>
      </c:catAx>
      <c:valAx>
        <c:axId val="165082123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5266959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'misc DI'!$A$2</c:f>
              <c:strCache>
                <c:ptCount val="1"/>
                <c:pt idx="0">
                  <c:v>Fall 2019</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'misc DI'!$B$1:$G$1</c:f>
              <c:strCache>
                <c:ptCount val="6"/>
                <c:pt idx="0">
                  <c:v>Associate Degree</c:v>
                </c:pt>
                <c:pt idx="1">
                  <c:v>Bachelor degree or higher</c:v>
                </c:pt>
                <c:pt idx="2">
                  <c:v>Disability</c:v>
                </c:pt>
                <c:pt idx="3">
                  <c:v>Age 25 - 29</c:v>
                </c:pt>
                <c:pt idx="4">
                  <c:v>Age 40 - 54</c:v>
                </c:pt>
                <c:pt idx="5">
                  <c:v>LGBTQ</c:v>
                </c:pt>
              </c:strCache>
            </c:strRef>
          </c:cat>
          <c:val>
            <c:numRef>
              <c:f>'misc DI'!$B$2:$G$2</c:f>
              <c:numCache>
                <c:formatCode>#,##0%;\-#,##0%</c:formatCode>
                <c:ptCount val="6"/>
                <c:pt idx="0">
                  <c:v>0.52173913043478304</c:v>
                </c:pt>
                <c:pt idx="1">
                  <c:v>0.45551601423487498</c:v>
                </c:pt>
                <c:pt idx="2">
                  <c:v>0.59798994974874398</c:v>
                </c:pt>
                <c:pt idx="3">
                  <c:v>0.56825938566552903</c:v>
                </c:pt>
                <c:pt idx="4">
                  <c:v>0.54644808743169404</c:v>
                </c:pt>
                <c:pt idx="5">
                  <c:v>0.55339805825242705</c:v>
                </c:pt>
              </c:numCache>
            </c:numRef>
          </c:val>
          <c:extLst>
            <c:ext xmlns:c16="http://schemas.microsoft.com/office/drawing/2014/chart" uri="{C3380CC4-5D6E-409C-BE32-E72D297353CC}">
              <c16:uniqueId val="{00000000-6F41-4211-82A2-20666DF37BE0}"/>
            </c:ext>
          </c:extLst>
        </c:ser>
        <c:ser>
          <c:idx val="1"/>
          <c:order val="1"/>
          <c:tx>
            <c:strRef>
              <c:f>'misc DI'!$A$3</c:f>
              <c:strCache>
                <c:ptCount val="1"/>
                <c:pt idx="0">
                  <c:v>Fall 2020</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'misc DI'!$B$1:$G$1</c:f>
              <c:strCache>
                <c:ptCount val="6"/>
                <c:pt idx="0">
                  <c:v>Associate Degree</c:v>
                </c:pt>
                <c:pt idx="1">
                  <c:v>Bachelor degree or higher</c:v>
                </c:pt>
                <c:pt idx="2">
                  <c:v>Disability</c:v>
                </c:pt>
                <c:pt idx="3">
                  <c:v>Age 25 - 29</c:v>
                </c:pt>
                <c:pt idx="4">
                  <c:v>Age 40 - 54</c:v>
                </c:pt>
                <c:pt idx="5">
                  <c:v>LGBTQ</c:v>
                </c:pt>
              </c:strCache>
            </c:strRef>
          </c:cat>
          <c:val>
            <c:numRef>
              <c:f>'misc DI'!$B$3:$G$3</c:f>
              <c:numCache>
                <c:formatCode>#,##0%;\-#,##0%</c:formatCode>
                <c:ptCount val="6"/>
                <c:pt idx="0">
                  <c:v>0.57599999999999996</c:v>
                </c:pt>
                <c:pt idx="1">
                  <c:v>0.58571428571428596</c:v>
                </c:pt>
                <c:pt idx="2">
                  <c:v>0.548022598870056</c:v>
                </c:pt>
                <c:pt idx="3">
                  <c:v>0.57057654075546704</c:v>
                </c:pt>
                <c:pt idx="4">
                  <c:v>0.67067307692307698</c:v>
                </c:pt>
                <c:pt idx="5">
                  <c:v>0.67816091954022995</c:v>
                </c:pt>
              </c:numCache>
            </c:numRef>
          </c:val>
          <c:extLst>
            <c:ext xmlns:c16="http://schemas.microsoft.com/office/drawing/2014/chart" uri="{C3380CC4-5D6E-409C-BE32-E72D297353CC}">
              <c16:uniqueId val="{00000001-6F41-4211-82A2-20666DF37BE0}"/>
            </c:ext>
          </c:extLst>
        </c:ser>
        <c:dLbls>
          <c:dLblPos val="outEnd"/>
          <c:showLegendKey val="0"/>
          <c:showVal val="1"/>
          <c:showCatName val="0"/>
          <c:showSerName val="0"/>
          <c:showPercent val="0"/>
          <c:showBubbleSize val="0"/>
        </c:dLbls>
        <c:gapWidth val="219"/>
        <c:overlap val="-27"/>
        <c:axId val="1341930143"/>
        <c:axId val="1212901535"/>
      </c:barChart>
      <c:catAx>
        <c:axId val="1341930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12901535"/>
        <c:crosses val="autoZero"/>
        <c:auto val="1"/>
        <c:lblAlgn val="ctr"/>
        <c:lblOffset val="100"/>
        <c:noMultiLvlLbl val="0"/>
      </c:catAx>
      <c:valAx>
        <c:axId val="1212901535"/>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4193014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'18-19 pivot'!$I$2:$I$6</c:f>
              <c:strCache>
                <c:ptCount val="5"/>
                <c:pt idx="0">
                  <c:v>24 or more</c:v>
                </c:pt>
                <c:pt idx="1">
                  <c:v>12 to 23.5</c:v>
                </c:pt>
                <c:pt idx="2">
                  <c:v>6.5 to 11.5</c:v>
                </c:pt>
                <c:pt idx="3">
                  <c:v>3 to 6</c:v>
                </c:pt>
                <c:pt idx="4">
                  <c:v>3 or fewer</c:v>
                </c:pt>
              </c:strCache>
            </c:strRef>
          </c:cat>
          <c:val>
            <c:numRef>
              <c:f>'18-19 pivot'!$K$2:$K$6</c:f>
              <c:numCache>
                <c:formatCode>General</c:formatCode>
                <c:ptCount val="5"/>
                <c:pt idx="0">
                  <c:v>1</c:v>
                </c:pt>
                <c:pt idx="1">
                  <c:v>1.7470427516592388</c:v>
                </c:pt>
                <c:pt idx="2">
                  <c:v>3.1746449098733112</c:v>
                </c:pt>
                <c:pt idx="3">
                  <c:v>5.5193011984008198</c:v>
                </c:pt>
                <c:pt idx="4">
                  <c:v>10.165311840564978</c:v>
                </c:pt>
              </c:numCache>
            </c:numRef>
          </c:val>
          <c:extLst>
            <c:ext xmlns:c16="http://schemas.microsoft.com/office/drawing/2014/chart" uri="{C3380CC4-5D6E-409C-BE32-E72D297353CC}">
              <c16:uniqueId val="{00000000-E2CD-4595-A40E-0A28439DE9F5}"/>
            </c:ext>
          </c:extLst>
        </c:ser>
        <c:dLbls>
          <c:showLegendKey val="0"/>
          <c:showVal val="0"/>
          <c:showCatName val="0"/>
          <c:showSerName val="0"/>
          <c:showPercent val="0"/>
          <c:showBubbleSize val="0"/>
        </c:dLbls>
        <c:gapWidth val="219"/>
        <c:overlap val="-27"/>
        <c:axId val="1342253536"/>
        <c:axId val="1427783056"/>
      </c:barChart>
      <c:catAx>
        <c:axId val="1342253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27783056"/>
        <c:crosses val="autoZero"/>
        <c:auto val="1"/>
        <c:lblAlgn val="ctr"/>
        <c:lblOffset val="100"/>
        <c:noMultiLvlLbl val="0"/>
      </c:catAx>
      <c:valAx>
        <c:axId val="1427783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42253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RACE�ETHNICITY!$L$2</c:f>
              <c:strCache>
                <c:ptCount val="1"/>
                <c:pt idx="0">
                  <c:v>Asian</c:v>
                </c:pt>
              </c:strCache>
            </c:strRef>
          </c:tx>
          <c:spPr>
            <a:ln w="28575" cap="rnd">
              <a:solidFill>
                <a:schemeClr val="accent1"/>
              </a:solidFill>
              <a:round/>
            </a:ln>
            <a:effectLst/>
          </c:spPr>
          <c:marker>
            <c:symbol val="circle"/>
            <c:size val="5"/>
            <c:spPr>
              <a:solidFill>
                <a:schemeClr val="accent1"/>
              </a:solidFill>
              <a:ln w="19050">
                <a:solidFill>
                  <a:schemeClr val="accent1"/>
                </a:solidFill>
              </a:ln>
              <a:effectLst/>
            </c:spPr>
          </c:marker>
          <c:dPt>
            <c:idx val="1"/>
            <c:marker>
              <c:symbol val="circle"/>
              <c:size val="5"/>
              <c:spPr>
                <a:solidFill>
                  <a:srgbClr val="FF0000"/>
                </a:solidFill>
                <a:ln w="19050">
                  <a:solidFill>
                    <a:schemeClr val="accent1"/>
                  </a:solidFill>
                </a:ln>
                <a:effectLst/>
              </c:spPr>
            </c:marker>
            <c:bubble3D val="0"/>
            <c:extLst>
              <c:ext xmlns:c16="http://schemas.microsoft.com/office/drawing/2014/chart" uri="{C3380CC4-5D6E-409C-BE32-E72D297353CC}">
                <c16:uniqueId val="{00000007-5C74-43B1-9D0F-BBAC071F1E6D}"/>
              </c:ext>
            </c:extLst>
          </c:dPt>
          <c:dPt>
            <c:idx val="2"/>
            <c:marker>
              <c:symbol val="circle"/>
              <c:size val="5"/>
              <c:spPr>
                <a:solidFill>
                  <a:srgbClr val="FF0000"/>
                </a:solidFill>
                <a:ln w="19050">
                  <a:solidFill>
                    <a:schemeClr val="accent1"/>
                  </a:solidFill>
                </a:ln>
                <a:effectLst/>
              </c:spPr>
            </c:marker>
            <c:bubble3D val="0"/>
            <c:extLst>
              <c:ext xmlns:c16="http://schemas.microsoft.com/office/drawing/2014/chart" uri="{C3380CC4-5D6E-409C-BE32-E72D297353CC}">
                <c16:uniqueId val="{00000008-5C74-43B1-9D0F-BBAC071F1E6D}"/>
              </c:ext>
            </c:extLst>
          </c:dPt>
          <c:dPt>
            <c:idx val="3"/>
            <c:marker>
              <c:symbol val="circle"/>
              <c:size val="5"/>
              <c:spPr>
                <a:solidFill>
                  <a:srgbClr val="FF0000"/>
                </a:solidFill>
                <a:ln w="19050">
                  <a:solidFill>
                    <a:schemeClr val="accent1"/>
                  </a:solidFill>
                </a:ln>
                <a:effectLst/>
              </c:spPr>
            </c:marker>
            <c:bubble3D val="0"/>
            <c:extLst>
              <c:ext xmlns:c16="http://schemas.microsoft.com/office/drawing/2014/chart" uri="{C3380CC4-5D6E-409C-BE32-E72D297353CC}">
                <c16:uniqueId val="{00000009-5C74-43B1-9D0F-BBAC071F1E6D}"/>
              </c:ext>
            </c:extLst>
          </c:dPt>
          <c:cat>
            <c:strRef>
              <c:f>RACE�ETHNICITY!$K$3:$K$7</c:f>
              <c:strCache>
                <c:ptCount val="5"/>
                <c:pt idx="0">
                  <c:v>Fall 2016</c:v>
                </c:pt>
                <c:pt idx="1">
                  <c:v>Fall 2017</c:v>
                </c:pt>
                <c:pt idx="2">
                  <c:v>Fall 2018</c:v>
                </c:pt>
                <c:pt idx="3">
                  <c:v>Fall 2019</c:v>
                </c:pt>
                <c:pt idx="4">
                  <c:v>Fall 2020</c:v>
                </c:pt>
              </c:strCache>
            </c:strRef>
          </c:cat>
          <c:val>
            <c:numRef>
              <c:f>RACE�ETHNICITY!$L$3:$L$7</c:f>
              <c:numCache>
                <c:formatCode>General</c:formatCode>
                <c:ptCount val="5"/>
                <c:pt idx="0">
                  <c:v>0.55959302325581395</c:v>
                </c:pt>
                <c:pt idx="1">
                  <c:v>0.496263079222721</c:v>
                </c:pt>
                <c:pt idx="2">
                  <c:v>0.48051948051948101</c:v>
                </c:pt>
                <c:pt idx="3">
                  <c:v>0.482468443197756</c:v>
                </c:pt>
                <c:pt idx="4">
                  <c:v>0.48997134670487102</c:v>
                </c:pt>
              </c:numCache>
            </c:numRef>
          </c:val>
          <c:smooth val="0"/>
          <c:extLst>
            <c:ext xmlns:c16="http://schemas.microsoft.com/office/drawing/2014/chart" uri="{C3380CC4-5D6E-409C-BE32-E72D297353CC}">
              <c16:uniqueId val="{00000000-5C74-43B1-9D0F-BBAC071F1E6D}"/>
            </c:ext>
          </c:extLst>
        </c:ser>
        <c:ser>
          <c:idx val="1"/>
          <c:order val="1"/>
          <c:tx>
            <c:strRef>
              <c:f>RACE�ETHNICITY!$M$2</c:f>
              <c:strCache>
                <c:ptCount val="1"/>
                <c:pt idx="0">
                  <c:v>Black - non-hispanic</c:v>
                </c:pt>
              </c:strCache>
            </c:strRef>
          </c:tx>
          <c:spPr>
            <a:ln w="28575" cap="rnd">
              <a:solidFill>
                <a:schemeClr val="accent2"/>
              </a:solidFill>
              <a:round/>
            </a:ln>
            <a:effectLst/>
          </c:spPr>
          <c:marker>
            <c:symbol val="circle"/>
            <c:size val="5"/>
            <c:spPr>
              <a:solidFill>
                <a:schemeClr val="accent2"/>
              </a:solidFill>
              <a:ln w="19050">
                <a:solidFill>
                  <a:schemeClr val="accent2"/>
                </a:solidFill>
              </a:ln>
              <a:effectLst/>
            </c:spPr>
          </c:marker>
          <c:dPt>
            <c:idx val="3"/>
            <c:marker>
              <c:symbol val="circle"/>
              <c:size val="5"/>
              <c:spPr>
                <a:solidFill>
                  <a:srgbClr val="FF0000"/>
                </a:solidFill>
                <a:ln w="19050">
                  <a:solidFill>
                    <a:schemeClr val="accent2"/>
                  </a:solidFill>
                </a:ln>
                <a:effectLst/>
              </c:spPr>
            </c:marker>
            <c:bubble3D val="0"/>
            <c:extLst>
              <c:ext xmlns:c16="http://schemas.microsoft.com/office/drawing/2014/chart" uri="{C3380CC4-5D6E-409C-BE32-E72D297353CC}">
                <c16:uniqueId val="{0000000B-5C74-43B1-9D0F-BBAC071F1E6D}"/>
              </c:ext>
            </c:extLst>
          </c:dPt>
          <c:dPt>
            <c:idx val="4"/>
            <c:marker>
              <c:symbol val="circle"/>
              <c:size val="5"/>
              <c:spPr>
                <a:solidFill>
                  <a:srgbClr val="FF0000"/>
                </a:solidFill>
                <a:ln w="19050">
                  <a:solidFill>
                    <a:schemeClr val="accent2"/>
                  </a:solidFill>
                </a:ln>
                <a:effectLst/>
              </c:spPr>
            </c:marker>
            <c:bubble3D val="0"/>
            <c:extLst>
              <c:ext xmlns:c16="http://schemas.microsoft.com/office/drawing/2014/chart" uri="{C3380CC4-5D6E-409C-BE32-E72D297353CC}">
                <c16:uniqueId val="{0000000A-5C74-43B1-9D0F-BBAC071F1E6D}"/>
              </c:ext>
            </c:extLst>
          </c:dPt>
          <c:cat>
            <c:strRef>
              <c:f>RACE�ETHNICITY!$K$3:$K$7</c:f>
              <c:strCache>
                <c:ptCount val="5"/>
                <c:pt idx="0">
                  <c:v>Fall 2016</c:v>
                </c:pt>
                <c:pt idx="1">
                  <c:v>Fall 2017</c:v>
                </c:pt>
                <c:pt idx="2">
                  <c:v>Fall 2018</c:v>
                </c:pt>
                <c:pt idx="3">
                  <c:v>Fall 2019</c:v>
                </c:pt>
                <c:pt idx="4">
                  <c:v>Fall 2020</c:v>
                </c:pt>
              </c:strCache>
            </c:strRef>
          </c:cat>
          <c:val>
            <c:numRef>
              <c:f>RACE�ETHNICITY!$M$3:$M$7</c:f>
              <c:numCache>
                <c:formatCode>General</c:formatCode>
                <c:ptCount val="5"/>
                <c:pt idx="0">
                  <c:v>0.60326086956521696</c:v>
                </c:pt>
                <c:pt idx="1">
                  <c:v>0.55675675675675695</c:v>
                </c:pt>
                <c:pt idx="2">
                  <c:v>0.53005464480874298</c:v>
                </c:pt>
                <c:pt idx="3">
                  <c:v>0.41401273885350298</c:v>
                </c:pt>
                <c:pt idx="4">
                  <c:v>0.41358024691357997</c:v>
                </c:pt>
              </c:numCache>
            </c:numRef>
          </c:val>
          <c:smooth val="0"/>
          <c:extLst>
            <c:ext xmlns:c16="http://schemas.microsoft.com/office/drawing/2014/chart" uri="{C3380CC4-5D6E-409C-BE32-E72D297353CC}">
              <c16:uniqueId val="{00000001-5C74-43B1-9D0F-BBAC071F1E6D}"/>
            </c:ext>
          </c:extLst>
        </c:ser>
        <c:ser>
          <c:idx val="2"/>
          <c:order val="2"/>
          <c:tx>
            <c:strRef>
              <c:f>RACE�ETHNICITY!$N$2</c:f>
              <c:strCache>
                <c:ptCount val="1"/>
                <c:pt idx="0">
                  <c:v>Filipino</c:v>
                </c:pt>
              </c:strCache>
            </c:strRef>
          </c:tx>
          <c:spPr>
            <a:ln w="28575" cap="rnd">
              <a:solidFill>
                <a:schemeClr val="accent3"/>
              </a:solidFill>
              <a:round/>
            </a:ln>
            <a:effectLst/>
          </c:spPr>
          <c:marker>
            <c:symbol val="circle"/>
            <c:size val="5"/>
            <c:spPr>
              <a:solidFill>
                <a:srgbClr val="FF0000"/>
              </a:solidFill>
              <a:ln w="19050">
                <a:solidFill>
                  <a:schemeClr val="accent3"/>
                </a:solidFill>
              </a:ln>
              <a:effectLst/>
            </c:spPr>
          </c:marker>
          <c:cat>
            <c:strRef>
              <c:f>RACE�ETHNICITY!$K$3:$K$7</c:f>
              <c:strCache>
                <c:ptCount val="5"/>
                <c:pt idx="0">
                  <c:v>Fall 2016</c:v>
                </c:pt>
                <c:pt idx="1">
                  <c:v>Fall 2017</c:v>
                </c:pt>
                <c:pt idx="2">
                  <c:v>Fall 2018</c:v>
                </c:pt>
                <c:pt idx="3">
                  <c:v>Fall 2019</c:v>
                </c:pt>
                <c:pt idx="4">
                  <c:v>Fall 2020</c:v>
                </c:pt>
              </c:strCache>
            </c:strRef>
          </c:cat>
          <c:val>
            <c:numRef>
              <c:f>RACE�ETHNICITY!$N$3:$N$7</c:f>
              <c:numCache>
                <c:formatCode>General</c:formatCode>
                <c:ptCount val="5"/>
                <c:pt idx="0">
                  <c:v>0.45147679324894502</c:v>
                </c:pt>
                <c:pt idx="1">
                  <c:v>0.42084942084942101</c:v>
                </c:pt>
                <c:pt idx="2">
                  <c:v>0.35074626865671599</c:v>
                </c:pt>
                <c:pt idx="3">
                  <c:v>0.39920948616600799</c:v>
                </c:pt>
                <c:pt idx="4">
                  <c:v>0.35672514619883</c:v>
                </c:pt>
              </c:numCache>
            </c:numRef>
          </c:val>
          <c:smooth val="0"/>
          <c:extLst>
            <c:ext xmlns:c16="http://schemas.microsoft.com/office/drawing/2014/chart" uri="{C3380CC4-5D6E-409C-BE32-E72D297353CC}">
              <c16:uniqueId val="{00000002-5C74-43B1-9D0F-BBAC071F1E6D}"/>
            </c:ext>
          </c:extLst>
        </c:ser>
        <c:ser>
          <c:idx val="3"/>
          <c:order val="3"/>
          <c:tx>
            <c:strRef>
              <c:f>RACE�ETHNICITY!$O$2</c:f>
              <c:strCache>
                <c:ptCount val="1"/>
                <c:pt idx="0">
                  <c:v>Hispanic</c:v>
                </c:pt>
              </c:strCache>
            </c:strRef>
          </c:tx>
          <c:spPr>
            <a:ln w="28575" cap="rnd">
              <a:solidFill>
                <a:schemeClr val="accent4"/>
              </a:solidFill>
              <a:round/>
            </a:ln>
            <a:effectLst/>
          </c:spPr>
          <c:marker>
            <c:symbol val="circle"/>
            <c:size val="5"/>
            <c:spPr>
              <a:solidFill>
                <a:schemeClr val="accent4"/>
              </a:solidFill>
              <a:ln w="19050">
                <a:solidFill>
                  <a:schemeClr val="accent4"/>
                </a:solidFill>
              </a:ln>
              <a:effectLst/>
            </c:spPr>
          </c:marker>
          <c:cat>
            <c:strRef>
              <c:f>RACE�ETHNICITY!$K$3:$K$7</c:f>
              <c:strCache>
                <c:ptCount val="5"/>
                <c:pt idx="0">
                  <c:v>Fall 2016</c:v>
                </c:pt>
                <c:pt idx="1">
                  <c:v>Fall 2017</c:v>
                </c:pt>
                <c:pt idx="2">
                  <c:v>Fall 2018</c:v>
                </c:pt>
                <c:pt idx="3">
                  <c:v>Fall 2019</c:v>
                </c:pt>
                <c:pt idx="4">
                  <c:v>Fall 2020</c:v>
                </c:pt>
              </c:strCache>
            </c:strRef>
          </c:cat>
          <c:val>
            <c:numRef>
              <c:f>RACE�ETHNICITY!$O$3:$O$7</c:f>
              <c:numCache>
                <c:formatCode>General</c:formatCode>
                <c:ptCount val="5"/>
                <c:pt idx="0">
                  <c:v>0.62815057283142395</c:v>
                </c:pt>
                <c:pt idx="1">
                  <c:v>0.61683277962347705</c:v>
                </c:pt>
                <c:pt idx="2">
                  <c:v>0.62233423807677402</c:v>
                </c:pt>
                <c:pt idx="3">
                  <c:v>0.59205350118017297</c:v>
                </c:pt>
                <c:pt idx="4">
                  <c:v>0.57003395585738503</c:v>
                </c:pt>
              </c:numCache>
            </c:numRef>
          </c:val>
          <c:smooth val="0"/>
          <c:extLst>
            <c:ext xmlns:c16="http://schemas.microsoft.com/office/drawing/2014/chart" uri="{C3380CC4-5D6E-409C-BE32-E72D297353CC}">
              <c16:uniqueId val="{00000003-5C74-43B1-9D0F-BBAC071F1E6D}"/>
            </c:ext>
          </c:extLst>
        </c:ser>
        <c:ser>
          <c:idx val="4"/>
          <c:order val="4"/>
          <c:tx>
            <c:strRef>
              <c:f>RACE�ETHNICITY!$P$2</c:f>
              <c:strCache>
                <c:ptCount val="1"/>
                <c:pt idx="0">
                  <c:v>Pacific Islander</c:v>
                </c:pt>
              </c:strCache>
            </c:strRef>
          </c:tx>
          <c:spPr>
            <a:ln w="28575" cap="rnd">
              <a:solidFill>
                <a:schemeClr val="accent5"/>
              </a:solidFill>
              <a:round/>
            </a:ln>
            <a:effectLst/>
          </c:spPr>
          <c:marker>
            <c:symbol val="circle"/>
            <c:size val="5"/>
            <c:spPr>
              <a:solidFill>
                <a:schemeClr val="accent5"/>
              </a:solidFill>
              <a:ln w="19050">
                <a:solidFill>
                  <a:schemeClr val="accent5"/>
                </a:solidFill>
              </a:ln>
              <a:effectLst/>
            </c:spPr>
          </c:marker>
          <c:dPt>
            <c:idx val="0"/>
            <c:marker>
              <c:symbol val="circle"/>
              <c:size val="5"/>
              <c:spPr>
                <a:solidFill>
                  <a:srgbClr val="FF0000"/>
                </a:solidFill>
                <a:ln w="19050">
                  <a:solidFill>
                    <a:schemeClr val="accent5"/>
                  </a:solidFill>
                </a:ln>
                <a:effectLst/>
              </c:spPr>
            </c:marker>
            <c:bubble3D val="0"/>
            <c:extLst>
              <c:ext xmlns:c16="http://schemas.microsoft.com/office/drawing/2014/chart" uri="{C3380CC4-5D6E-409C-BE32-E72D297353CC}">
                <c16:uniqueId val="{0000000C-5C74-43B1-9D0F-BBAC071F1E6D}"/>
              </c:ext>
            </c:extLst>
          </c:dPt>
          <c:cat>
            <c:strRef>
              <c:f>RACE�ETHNICITY!$K$3:$K$7</c:f>
              <c:strCache>
                <c:ptCount val="5"/>
                <c:pt idx="0">
                  <c:v>Fall 2016</c:v>
                </c:pt>
                <c:pt idx="1">
                  <c:v>Fall 2017</c:v>
                </c:pt>
                <c:pt idx="2">
                  <c:v>Fall 2018</c:v>
                </c:pt>
                <c:pt idx="3">
                  <c:v>Fall 2019</c:v>
                </c:pt>
                <c:pt idx="4">
                  <c:v>Fall 2020</c:v>
                </c:pt>
              </c:strCache>
            </c:strRef>
          </c:cat>
          <c:val>
            <c:numRef>
              <c:f>RACE�ETHNICITY!$P$3:$P$7</c:f>
              <c:numCache>
                <c:formatCode>General</c:formatCode>
                <c:ptCount val="5"/>
                <c:pt idx="0">
                  <c:v>0.48888888888888898</c:v>
                </c:pt>
                <c:pt idx="1">
                  <c:v>0.581395348837209</c:v>
                </c:pt>
                <c:pt idx="2">
                  <c:v>0.515625</c:v>
                </c:pt>
                <c:pt idx="3">
                  <c:v>0.493670886075949</c:v>
                </c:pt>
                <c:pt idx="4">
                  <c:v>0.441176470588235</c:v>
                </c:pt>
              </c:numCache>
            </c:numRef>
          </c:val>
          <c:smooth val="0"/>
          <c:extLst>
            <c:ext xmlns:c16="http://schemas.microsoft.com/office/drawing/2014/chart" uri="{C3380CC4-5D6E-409C-BE32-E72D297353CC}">
              <c16:uniqueId val="{00000004-5C74-43B1-9D0F-BBAC071F1E6D}"/>
            </c:ext>
          </c:extLst>
        </c:ser>
        <c:ser>
          <c:idx val="5"/>
          <c:order val="5"/>
          <c:tx>
            <c:strRef>
              <c:f>RACE�ETHNICITY!$Q$2</c:f>
              <c:strCache>
                <c:ptCount val="1"/>
                <c:pt idx="0">
                  <c:v>White non-Hispanic</c:v>
                </c:pt>
              </c:strCache>
            </c:strRef>
          </c:tx>
          <c:spPr>
            <a:ln w="28575" cap="rnd">
              <a:solidFill>
                <a:schemeClr val="accent6"/>
              </a:solidFill>
              <a:round/>
            </a:ln>
            <a:effectLst/>
          </c:spPr>
          <c:marker>
            <c:symbol val="circle"/>
            <c:size val="5"/>
            <c:spPr>
              <a:solidFill>
                <a:schemeClr val="accent6"/>
              </a:solidFill>
              <a:ln w="19050">
                <a:solidFill>
                  <a:schemeClr val="accent6"/>
                </a:solidFill>
              </a:ln>
              <a:effectLst/>
            </c:spPr>
          </c:marker>
          <c:dPt>
            <c:idx val="1"/>
            <c:marker>
              <c:symbol val="circle"/>
              <c:size val="5"/>
              <c:spPr>
                <a:solidFill>
                  <a:srgbClr val="FF0000"/>
                </a:solidFill>
                <a:ln w="19050">
                  <a:solidFill>
                    <a:schemeClr val="accent6"/>
                  </a:solidFill>
                </a:ln>
                <a:effectLst/>
              </c:spPr>
            </c:marker>
            <c:bubble3D val="0"/>
            <c:extLst>
              <c:ext xmlns:c16="http://schemas.microsoft.com/office/drawing/2014/chart" uri="{C3380CC4-5D6E-409C-BE32-E72D297353CC}">
                <c16:uniqueId val="{0000000D-5C74-43B1-9D0F-BBAC071F1E6D}"/>
              </c:ext>
            </c:extLst>
          </c:dPt>
          <c:cat>
            <c:strRef>
              <c:f>RACE�ETHNICITY!$K$3:$K$7</c:f>
              <c:strCache>
                <c:ptCount val="5"/>
                <c:pt idx="0">
                  <c:v>Fall 2016</c:v>
                </c:pt>
                <c:pt idx="1">
                  <c:v>Fall 2017</c:v>
                </c:pt>
                <c:pt idx="2">
                  <c:v>Fall 2018</c:v>
                </c:pt>
                <c:pt idx="3">
                  <c:v>Fall 2019</c:v>
                </c:pt>
                <c:pt idx="4">
                  <c:v>Fall 2020</c:v>
                </c:pt>
              </c:strCache>
            </c:strRef>
          </c:cat>
          <c:val>
            <c:numRef>
              <c:f>RACE�ETHNICITY!$Q$3:$Q$7</c:f>
              <c:numCache>
                <c:formatCode>General</c:formatCode>
                <c:ptCount val="5"/>
                <c:pt idx="0">
                  <c:v>0.58945260347129502</c:v>
                </c:pt>
                <c:pt idx="1">
                  <c:v>0.53748125937031499</c:v>
                </c:pt>
                <c:pt idx="2">
                  <c:v>0.56330128205128205</c:v>
                </c:pt>
                <c:pt idx="3">
                  <c:v>0.55349248452696698</c:v>
                </c:pt>
                <c:pt idx="4">
                  <c:v>0.53258246178600199</c:v>
                </c:pt>
              </c:numCache>
            </c:numRef>
          </c:val>
          <c:smooth val="0"/>
          <c:extLst>
            <c:ext xmlns:c16="http://schemas.microsoft.com/office/drawing/2014/chart" uri="{C3380CC4-5D6E-409C-BE32-E72D297353CC}">
              <c16:uniqueId val="{00000005-5C74-43B1-9D0F-BBAC071F1E6D}"/>
            </c:ext>
          </c:extLst>
        </c:ser>
        <c:ser>
          <c:idx val="6"/>
          <c:order val="6"/>
          <c:tx>
            <c:strRef>
              <c:f>RACE�ETHNICITY!$R$2</c:f>
              <c:strCache>
                <c:ptCount val="1"/>
                <c:pt idx="0">
                  <c:v>Multiraces</c:v>
                </c:pt>
              </c:strCache>
            </c:strRef>
          </c:tx>
          <c:spPr>
            <a:ln w="28575" cap="rnd">
              <a:solidFill>
                <a:schemeClr val="accent1">
                  <a:lumMod val="60000"/>
                </a:schemeClr>
              </a:solidFill>
              <a:round/>
            </a:ln>
            <a:effectLst/>
          </c:spPr>
          <c:marker>
            <c:symbol val="circle"/>
            <c:size val="5"/>
            <c:spPr>
              <a:solidFill>
                <a:schemeClr val="accent1">
                  <a:lumMod val="60000"/>
                </a:schemeClr>
              </a:solidFill>
              <a:ln w="19050">
                <a:solidFill>
                  <a:schemeClr val="accent1">
                    <a:lumMod val="60000"/>
                  </a:schemeClr>
                </a:solidFill>
              </a:ln>
              <a:effectLst/>
            </c:spPr>
          </c:marker>
          <c:dPt>
            <c:idx val="2"/>
            <c:marker>
              <c:symbol val="circle"/>
              <c:size val="5"/>
              <c:spPr>
                <a:solidFill>
                  <a:srgbClr val="FF0000"/>
                </a:solidFill>
                <a:ln w="19050">
                  <a:solidFill>
                    <a:schemeClr val="accent1">
                      <a:lumMod val="60000"/>
                    </a:schemeClr>
                  </a:solidFill>
                </a:ln>
                <a:effectLst/>
              </c:spPr>
            </c:marker>
            <c:bubble3D val="0"/>
            <c:extLst>
              <c:ext xmlns:c16="http://schemas.microsoft.com/office/drawing/2014/chart" uri="{C3380CC4-5D6E-409C-BE32-E72D297353CC}">
                <c16:uniqueId val="{0000000F-5C74-43B1-9D0F-BBAC071F1E6D}"/>
              </c:ext>
            </c:extLst>
          </c:dPt>
          <c:dPt>
            <c:idx val="3"/>
            <c:marker>
              <c:symbol val="circle"/>
              <c:size val="5"/>
              <c:spPr>
                <a:solidFill>
                  <a:srgbClr val="FF0000"/>
                </a:solidFill>
                <a:ln w="19050">
                  <a:solidFill>
                    <a:schemeClr val="accent1">
                      <a:lumMod val="60000"/>
                    </a:schemeClr>
                  </a:solidFill>
                </a:ln>
                <a:effectLst/>
              </c:spPr>
            </c:marker>
            <c:bubble3D val="0"/>
            <c:extLst>
              <c:ext xmlns:c16="http://schemas.microsoft.com/office/drawing/2014/chart" uri="{C3380CC4-5D6E-409C-BE32-E72D297353CC}">
                <c16:uniqueId val="{0000000E-5C74-43B1-9D0F-BBAC071F1E6D}"/>
              </c:ext>
            </c:extLst>
          </c:dPt>
          <c:cat>
            <c:strRef>
              <c:f>RACE�ETHNICITY!$K$3:$K$7</c:f>
              <c:strCache>
                <c:ptCount val="5"/>
                <c:pt idx="0">
                  <c:v>Fall 2016</c:v>
                </c:pt>
                <c:pt idx="1">
                  <c:v>Fall 2017</c:v>
                </c:pt>
                <c:pt idx="2">
                  <c:v>Fall 2018</c:v>
                </c:pt>
                <c:pt idx="3">
                  <c:v>Fall 2019</c:v>
                </c:pt>
                <c:pt idx="4">
                  <c:v>Fall 2020</c:v>
                </c:pt>
              </c:strCache>
            </c:strRef>
          </c:cat>
          <c:val>
            <c:numRef>
              <c:f>RACE�ETHNICITY!$R$3:$R$7</c:f>
              <c:numCache>
                <c:formatCode>General</c:formatCode>
                <c:ptCount val="5"/>
                <c:pt idx="0">
                  <c:v>0.64069264069264098</c:v>
                </c:pt>
                <c:pt idx="1">
                  <c:v>0.56538461538461504</c:v>
                </c:pt>
                <c:pt idx="2">
                  <c:v>0.4921875</c:v>
                </c:pt>
                <c:pt idx="3">
                  <c:v>0.468354430379747</c:v>
                </c:pt>
                <c:pt idx="4">
                  <c:v>0.50181818181818205</c:v>
                </c:pt>
              </c:numCache>
            </c:numRef>
          </c:val>
          <c:smooth val="0"/>
          <c:extLst>
            <c:ext xmlns:c16="http://schemas.microsoft.com/office/drawing/2014/chart" uri="{C3380CC4-5D6E-409C-BE32-E72D297353CC}">
              <c16:uniqueId val="{00000006-5C74-43B1-9D0F-BBAC071F1E6D}"/>
            </c:ext>
          </c:extLst>
        </c:ser>
        <c:dLbls>
          <c:showLegendKey val="0"/>
          <c:showVal val="0"/>
          <c:showCatName val="0"/>
          <c:showSerName val="0"/>
          <c:showPercent val="0"/>
          <c:showBubbleSize val="0"/>
        </c:dLbls>
        <c:marker val="1"/>
        <c:smooth val="0"/>
        <c:axId val="1552641919"/>
        <c:axId val="1551925151"/>
      </c:lineChart>
      <c:catAx>
        <c:axId val="1552641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51925151"/>
        <c:crosses val="autoZero"/>
        <c:auto val="1"/>
        <c:lblAlgn val="ctr"/>
        <c:lblOffset val="100"/>
        <c:noMultiLvlLbl val="0"/>
      </c:catAx>
      <c:valAx>
        <c:axId val="15519251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5264191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Sheet1!$Y$2</c:f>
              <c:strCache>
                <c:ptCount val="1"/>
                <c:pt idx="0">
                  <c:v>100% time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Sheet1!$Z$1:$AD$1</c:f>
              <c:strCache>
                <c:ptCount val="5"/>
                <c:pt idx="0">
                  <c:v>2016-17</c:v>
                </c:pt>
                <c:pt idx="1">
                  <c:v>2017-18</c:v>
                </c:pt>
                <c:pt idx="2">
                  <c:v>2018-19</c:v>
                </c:pt>
                <c:pt idx="3">
                  <c:v>2019-20‡</c:v>
                </c:pt>
                <c:pt idx="4">
                  <c:v>2020-21‡</c:v>
                </c:pt>
              </c:strCache>
            </c:strRef>
          </c:cat>
          <c:val>
            <c:numRef>
              <c:f>Sheet1!$Z$2:$AD$2</c:f>
              <c:numCache>
                <c:formatCode>0%</c:formatCode>
                <c:ptCount val="5"/>
                <c:pt idx="0">
                  <c:v>1.5987210231814548E-2</c:v>
                </c:pt>
                <c:pt idx="1">
                  <c:v>1.4427412082957619E-2</c:v>
                </c:pt>
                <c:pt idx="2">
                  <c:v>2.0872865275142316E-2</c:v>
                </c:pt>
                <c:pt idx="3">
                  <c:v>2.059308072487644E-2</c:v>
                </c:pt>
                <c:pt idx="4">
                  <c:v>1.4999999999999999E-2</c:v>
                </c:pt>
              </c:numCache>
            </c:numRef>
          </c:val>
          <c:extLst>
            <c:ext xmlns:c16="http://schemas.microsoft.com/office/drawing/2014/chart" uri="{C3380CC4-5D6E-409C-BE32-E72D297353CC}">
              <c16:uniqueId val="{00000000-41DE-45D1-AA71-0D5526D6A873}"/>
            </c:ext>
          </c:extLst>
        </c:ser>
        <c:ser>
          <c:idx val="1"/>
          <c:order val="1"/>
          <c:tx>
            <c:strRef>
              <c:f>Sheet1!$Y$3</c:f>
              <c:strCache>
                <c:ptCount val="1"/>
                <c:pt idx="0">
                  <c:v>150% time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Sheet1!$Z$1:$AD$1</c:f>
              <c:strCache>
                <c:ptCount val="5"/>
                <c:pt idx="0">
                  <c:v>2016-17</c:v>
                </c:pt>
                <c:pt idx="1">
                  <c:v>2017-18</c:v>
                </c:pt>
                <c:pt idx="2">
                  <c:v>2018-19</c:v>
                </c:pt>
                <c:pt idx="3">
                  <c:v>2019-20‡</c:v>
                </c:pt>
                <c:pt idx="4">
                  <c:v>2020-21‡</c:v>
                </c:pt>
              </c:strCache>
            </c:strRef>
          </c:cat>
          <c:val>
            <c:numRef>
              <c:f>Sheet1!$Z$3:$AD$3</c:f>
              <c:numCache>
                <c:formatCode>0%</c:formatCode>
                <c:ptCount val="5"/>
                <c:pt idx="0">
                  <c:v>5.0381679389312976E-2</c:v>
                </c:pt>
                <c:pt idx="1">
                  <c:v>6.6346922462030375E-2</c:v>
                </c:pt>
                <c:pt idx="2">
                  <c:v>6.8530207394048692E-2</c:v>
                </c:pt>
                <c:pt idx="3">
                  <c:v>8.6337760910815936E-2</c:v>
                </c:pt>
                <c:pt idx="4">
                  <c:v>6.8369028006589783E-2</c:v>
                </c:pt>
              </c:numCache>
            </c:numRef>
          </c:val>
          <c:extLst>
            <c:ext xmlns:c16="http://schemas.microsoft.com/office/drawing/2014/chart" uri="{C3380CC4-5D6E-409C-BE32-E72D297353CC}">
              <c16:uniqueId val="{00000001-41DE-45D1-AA71-0D5526D6A873}"/>
            </c:ext>
          </c:extLst>
        </c:ser>
        <c:ser>
          <c:idx val="2"/>
          <c:order val="2"/>
          <c:tx>
            <c:strRef>
              <c:f>Sheet1!$Y$4</c:f>
              <c:strCache>
                <c:ptCount val="1"/>
                <c:pt idx="0">
                  <c:v>200% time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Sheet1!$Z$1:$AD$1</c:f>
              <c:strCache>
                <c:ptCount val="5"/>
                <c:pt idx="0">
                  <c:v>2016-17</c:v>
                </c:pt>
                <c:pt idx="1">
                  <c:v>2017-18</c:v>
                </c:pt>
                <c:pt idx="2">
                  <c:v>2018-19</c:v>
                </c:pt>
                <c:pt idx="3">
                  <c:v>2019-20‡</c:v>
                </c:pt>
                <c:pt idx="4">
                  <c:v>2020-21‡</c:v>
                </c:pt>
              </c:strCache>
            </c:strRef>
          </c:cat>
          <c:val>
            <c:numRef>
              <c:f>Sheet1!$Z$4:$AD$4</c:f>
              <c:numCache>
                <c:formatCode>0%</c:formatCode>
                <c:ptCount val="5"/>
                <c:pt idx="0">
                  <c:v>8.9328063241106717E-2</c:v>
                </c:pt>
                <c:pt idx="1">
                  <c:v>0.10152671755725191</c:v>
                </c:pt>
                <c:pt idx="2">
                  <c:v>0.14308553157474022</c:v>
                </c:pt>
                <c:pt idx="3">
                  <c:v>0.13976555455365194</c:v>
                </c:pt>
                <c:pt idx="4">
                  <c:v>0.10721062618595825</c:v>
                </c:pt>
              </c:numCache>
            </c:numRef>
          </c:val>
          <c:extLst>
            <c:ext xmlns:c16="http://schemas.microsoft.com/office/drawing/2014/chart" uri="{C3380CC4-5D6E-409C-BE32-E72D297353CC}">
              <c16:uniqueId val="{00000002-41DE-45D1-AA71-0D5526D6A873}"/>
            </c:ext>
          </c:extLst>
        </c:ser>
        <c:dLbls>
          <c:dLblPos val="outEnd"/>
          <c:showLegendKey val="0"/>
          <c:showVal val="1"/>
          <c:showCatName val="0"/>
          <c:showSerName val="0"/>
          <c:showPercent val="0"/>
          <c:showBubbleSize val="0"/>
        </c:dLbls>
        <c:gapWidth val="219"/>
        <c:overlap val="-27"/>
        <c:axId val="535529967"/>
        <c:axId val="51075215"/>
      </c:barChart>
      <c:catAx>
        <c:axId val="535529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1075215"/>
        <c:crosses val="autoZero"/>
        <c:auto val="1"/>
        <c:lblAlgn val="ctr"/>
        <c:lblOffset val="100"/>
        <c:noMultiLvlLbl val="0"/>
      </c:catAx>
      <c:valAx>
        <c:axId val="510752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Percent Earning a Degree</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3552996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Sheet1!$O$2:$Q$2</c:f>
              <c:strCache>
                <c:ptCount val="3"/>
                <c:pt idx="0">
                  <c:v>2 year</c:v>
                </c:pt>
                <c:pt idx="1">
                  <c:v>3 year</c:v>
                </c:pt>
                <c:pt idx="2">
                  <c:v>4 year</c:v>
                </c:pt>
              </c:strCache>
            </c:strRef>
          </c:cat>
          <c:val>
            <c:numRef>
              <c:f>Sheet1!$O$4:$Q$4</c:f>
              <c:numCache>
                <c:formatCode>0%</c:formatCode>
                <c:ptCount val="3"/>
                <c:pt idx="0">
                  <c:v>8.5714285714285715E-2</c:v>
                </c:pt>
                <c:pt idx="1">
                  <c:v>0.1774436090225564</c:v>
                </c:pt>
                <c:pt idx="2">
                  <c:v>0.23759398496240602</c:v>
                </c:pt>
              </c:numCache>
            </c:numRef>
          </c:val>
          <c:extLst>
            <c:ext xmlns:c16="http://schemas.microsoft.com/office/drawing/2014/chart" uri="{C3380CC4-5D6E-409C-BE32-E72D297353CC}">
              <c16:uniqueId val="{00000000-BAEE-47EC-B76C-858F108AFAD2}"/>
            </c:ext>
          </c:extLst>
        </c:ser>
        <c:dLbls>
          <c:dLblPos val="outEnd"/>
          <c:showLegendKey val="0"/>
          <c:showVal val="1"/>
          <c:showCatName val="0"/>
          <c:showSerName val="0"/>
          <c:showPercent val="0"/>
          <c:showBubbleSize val="0"/>
        </c:dLbls>
        <c:gapWidth val="219"/>
        <c:overlap val="-27"/>
        <c:axId val="68983487"/>
        <c:axId val="75997135"/>
      </c:barChart>
      <c:catAx>
        <c:axId val="68983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5997135"/>
        <c:crosses val="autoZero"/>
        <c:auto val="1"/>
        <c:lblAlgn val="ctr"/>
        <c:lblOffset val="100"/>
        <c:noMultiLvlLbl val="0"/>
      </c:catAx>
      <c:valAx>
        <c:axId val="759971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Percent  Transferring</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89834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Sheet1!$R$28:$T$28</c:f>
              <c:strCache>
                <c:ptCount val="3"/>
                <c:pt idx="0">
                  <c:v>2017-18</c:v>
                </c:pt>
                <c:pt idx="1">
                  <c:v>2018-19</c:v>
                </c:pt>
                <c:pt idx="2">
                  <c:v>2019-20‡</c:v>
                </c:pt>
              </c:strCache>
            </c:strRef>
          </c:cat>
          <c:val>
            <c:numRef>
              <c:f>Sheet1!$R$29:$T$29</c:f>
              <c:numCache>
                <c:formatCode>0%</c:formatCode>
                <c:ptCount val="3"/>
                <c:pt idx="0">
                  <c:v>0.74358974358974361</c:v>
                </c:pt>
                <c:pt idx="1">
                  <c:v>0.71153846153846156</c:v>
                </c:pt>
                <c:pt idx="2">
                  <c:v>0.77300000000000002</c:v>
                </c:pt>
              </c:numCache>
            </c:numRef>
          </c:val>
          <c:extLst>
            <c:ext xmlns:c16="http://schemas.microsoft.com/office/drawing/2014/chart" uri="{C3380CC4-5D6E-409C-BE32-E72D297353CC}">
              <c16:uniqueId val="{00000000-4F74-4543-8B08-1CB3545E76FC}"/>
            </c:ext>
          </c:extLst>
        </c:ser>
        <c:dLbls>
          <c:dLblPos val="outEnd"/>
          <c:showLegendKey val="0"/>
          <c:showVal val="1"/>
          <c:showCatName val="0"/>
          <c:showSerName val="0"/>
          <c:showPercent val="0"/>
          <c:showBubbleSize val="0"/>
        </c:dLbls>
        <c:gapWidth val="219"/>
        <c:overlap val="-27"/>
        <c:axId val="438437967"/>
        <c:axId val="438440495"/>
      </c:barChart>
      <c:catAx>
        <c:axId val="438437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8440495"/>
        <c:crosses val="autoZero"/>
        <c:auto val="1"/>
        <c:lblAlgn val="ctr"/>
        <c:lblOffset val="100"/>
        <c:noMultiLvlLbl val="0"/>
      </c:catAx>
      <c:valAx>
        <c:axId val="438440495"/>
        <c:scaling>
          <c:orientation val="minMax"/>
          <c:max val="0.78"/>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 Reporting Close or </a:t>
                </a:r>
              </a:p>
              <a:p>
                <a:pPr>
                  <a:defRPr/>
                </a:pPr>
                <a:r>
                  <a:rPr lang="en-US"/>
                  <a:t>Very Close Relation</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84379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'18-19 pivot'!$I$2:$I$6</c:f>
              <c:strCache>
                <c:ptCount val="5"/>
                <c:pt idx="0">
                  <c:v>24 or more</c:v>
                </c:pt>
                <c:pt idx="1">
                  <c:v>12 to 23.5</c:v>
                </c:pt>
                <c:pt idx="2">
                  <c:v>6.5 to 11.5</c:v>
                </c:pt>
                <c:pt idx="3">
                  <c:v>3 to 6</c:v>
                </c:pt>
                <c:pt idx="4">
                  <c:v>3 or fewer</c:v>
                </c:pt>
              </c:strCache>
            </c:strRef>
          </c:cat>
          <c:val>
            <c:numRef>
              <c:f>'18-19 pivot'!$K$2:$K$6</c:f>
              <c:numCache>
                <c:formatCode>General</c:formatCode>
                <c:ptCount val="5"/>
                <c:pt idx="0">
                  <c:v>1</c:v>
                </c:pt>
                <c:pt idx="1">
                  <c:v>1.7470427516592388</c:v>
                </c:pt>
                <c:pt idx="2">
                  <c:v>3.1746449098733112</c:v>
                </c:pt>
                <c:pt idx="3">
                  <c:v>5.5193011984008198</c:v>
                </c:pt>
                <c:pt idx="4">
                  <c:v>10.165311840564978</c:v>
                </c:pt>
              </c:numCache>
            </c:numRef>
          </c:val>
          <c:extLst>
            <c:ext xmlns:c16="http://schemas.microsoft.com/office/drawing/2014/chart" uri="{C3380CC4-5D6E-409C-BE32-E72D297353CC}">
              <c16:uniqueId val="{00000000-E2CD-4595-A40E-0A28439DE9F5}"/>
            </c:ext>
          </c:extLst>
        </c:ser>
        <c:dLbls>
          <c:showLegendKey val="0"/>
          <c:showVal val="0"/>
          <c:showCatName val="0"/>
          <c:showSerName val="0"/>
          <c:showPercent val="0"/>
          <c:showBubbleSize val="0"/>
        </c:dLbls>
        <c:gapWidth val="219"/>
        <c:overlap val="-27"/>
        <c:axId val="1342253536"/>
        <c:axId val="1427783056"/>
      </c:barChart>
      <c:catAx>
        <c:axId val="1342253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27783056"/>
        <c:crosses val="autoZero"/>
        <c:auto val="1"/>
        <c:lblAlgn val="ctr"/>
        <c:lblOffset val="100"/>
        <c:noMultiLvlLbl val="0"/>
      </c:catAx>
      <c:valAx>
        <c:axId val="142778305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42253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00000"/>
            </a:solidFill>
            <a:ln>
              <a:noFill/>
            </a:ln>
            <a:effectLst/>
          </c:spPr>
          <c:invertIfNegative val="0"/>
          <c:dPt>
            <c:idx val="3"/>
            <c:invertIfNegative val="0"/>
            <c:bubble3D val="0"/>
            <c:spPr>
              <a:solidFill>
                <a:schemeClr val="accent6">
                  <a:lumMod val="75000"/>
                </a:schemeClr>
              </a:solidFill>
              <a:ln>
                <a:noFill/>
              </a:ln>
              <a:effectLst/>
            </c:spPr>
            <c:extLst>
              <c:ext xmlns:c16="http://schemas.microsoft.com/office/drawing/2014/chart" uri="{C3380CC4-5D6E-409C-BE32-E72D297353CC}">
                <c16:uniqueId val="{00000001-1212-4945-BED5-313EA80F7054}"/>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'[Units taken 5 year trends.xlsx]Sheet1'!$A$2:$A$6</c:f>
              <c:strCache>
                <c:ptCount val="5"/>
                <c:pt idx="0">
                  <c:v>24 or more</c:v>
                </c:pt>
                <c:pt idx="1">
                  <c:v>12 to 23.5</c:v>
                </c:pt>
                <c:pt idx="2">
                  <c:v>6.5 to 11.5</c:v>
                </c:pt>
                <c:pt idx="3">
                  <c:v>3 to 6 </c:v>
                </c:pt>
                <c:pt idx="4">
                  <c:v>3 or fewer</c:v>
                </c:pt>
              </c:strCache>
            </c:strRef>
          </c:cat>
          <c:val>
            <c:numRef>
              <c:f>'[Units taken 5 year trends.xlsx]Sheet1'!$B$2:$B$6</c:f>
              <c:numCache>
                <c:formatCode>0%</c:formatCode>
                <c:ptCount val="5"/>
                <c:pt idx="0">
                  <c:v>-0.311</c:v>
                </c:pt>
                <c:pt idx="1">
                  <c:v>-0.249</c:v>
                </c:pt>
                <c:pt idx="2">
                  <c:v>-0.08</c:v>
                </c:pt>
                <c:pt idx="3">
                  <c:v>0.17799999999999999</c:v>
                </c:pt>
                <c:pt idx="4">
                  <c:v>-0.26800000000000002</c:v>
                </c:pt>
              </c:numCache>
            </c:numRef>
          </c:val>
          <c:extLst>
            <c:ext xmlns:c16="http://schemas.microsoft.com/office/drawing/2014/chart" uri="{C3380CC4-5D6E-409C-BE32-E72D297353CC}">
              <c16:uniqueId val="{00000002-1212-4945-BED5-313EA80F7054}"/>
            </c:ext>
          </c:extLst>
        </c:ser>
        <c:dLbls>
          <c:dLblPos val="ctr"/>
          <c:showLegendKey val="0"/>
          <c:showVal val="1"/>
          <c:showCatName val="0"/>
          <c:showSerName val="0"/>
          <c:showPercent val="0"/>
          <c:showBubbleSize val="0"/>
        </c:dLbls>
        <c:gapWidth val="219"/>
        <c:overlap val="-27"/>
        <c:axId val="2027484496"/>
        <c:axId val="2027485328"/>
      </c:barChart>
      <c:catAx>
        <c:axId val="20274844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7485328"/>
        <c:crosses val="autoZero"/>
        <c:auto val="1"/>
        <c:lblAlgn val="ctr"/>
        <c:lblOffset val="100"/>
        <c:noMultiLvlLbl val="0"/>
      </c:catAx>
      <c:valAx>
        <c:axId val="202748532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7484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610400262467191E-2"/>
          <c:y val="0.29183284899176876"/>
          <c:w val="0.92005626640419946"/>
          <c:h val="0.60776849114989329"/>
        </c:manualLayout>
      </c:layout>
      <c:barChart>
        <c:barDir val="col"/>
        <c:grouping val="clustered"/>
        <c:varyColors val="0"/>
        <c:ser>
          <c:idx val="0"/>
          <c:order val="0"/>
          <c:tx>
            <c:strRef>
              <c:f>'CAN 20 year trends'!$A$47</c:f>
              <c:strCache>
                <c:ptCount val="1"/>
                <c:pt idx="0">
                  <c:v>2-year change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'CAN 20 year trends'!$B$46:$E$46</c:f>
              <c:strCache>
                <c:ptCount val="4"/>
                <c:pt idx="0">
                  <c:v>Headcount</c:v>
                </c:pt>
                <c:pt idx="1">
                  <c:v>Full Time Equivalent Students</c:v>
                </c:pt>
                <c:pt idx="2">
                  <c:v># of Sections</c:v>
                </c:pt>
                <c:pt idx="3">
                  <c:v>Enrollment per Section (after census)</c:v>
                </c:pt>
              </c:strCache>
            </c:strRef>
          </c:cat>
          <c:val>
            <c:numRef>
              <c:f>'CAN 20 year trends'!$B$47:$E$47</c:f>
              <c:numCache>
                <c:formatCode>0%</c:formatCode>
                <c:ptCount val="4"/>
                <c:pt idx="0">
                  <c:v>-7.0457976849521889E-2</c:v>
                </c:pt>
                <c:pt idx="1">
                  <c:v>-0.15494791666666666</c:v>
                </c:pt>
                <c:pt idx="2">
                  <c:v>-3.1319910514541388E-2</c:v>
                </c:pt>
                <c:pt idx="3">
                  <c:v>-0.12727272727272726</c:v>
                </c:pt>
              </c:numCache>
            </c:numRef>
          </c:val>
          <c:extLst>
            <c:ext xmlns:c16="http://schemas.microsoft.com/office/drawing/2014/chart" uri="{C3380CC4-5D6E-409C-BE32-E72D297353CC}">
              <c16:uniqueId val="{00000000-0C13-4069-923E-4A75DBD5480E}"/>
            </c:ext>
          </c:extLst>
        </c:ser>
        <c:ser>
          <c:idx val="2"/>
          <c:order val="2"/>
          <c:tx>
            <c:strRef>
              <c:f>'CAN 20 year trends'!$A$49</c:f>
              <c:strCache>
                <c:ptCount val="1"/>
                <c:pt idx="0">
                  <c:v>5-year change</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'CAN 20 year trends'!$B$46:$E$46</c:f>
              <c:strCache>
                <c:ptCount val="4"/>
                <c:pt idx="0">
                  <c:v>Headcount</c:v>
                </c:pt>
                <c:pt idx="1">
                  <c:v>Full Time Equivalent Students</c:v>
                </c:pt>
                <c:pt idx="2">
                  <c:v># of Sections</c:v>
                </c:pt>
                <c:pt idx="3">
                  <c:v>Enrollment per Section (after census)</c:v>
                </c:pt>
              </c:strCache>
            </c:strRef>
          </c:cat>
          <c:val>
            <c:numRef>
              <c:f>'CAN 20 year trends'!$B$49:$E$49</c:f>
              <c:numCache>
                <c:formatCode>0%</c:formatCode>
                <c:ptCount val="4"/>
                <c:pt idx="0">
                  <c:v>-0.12173086067522587</c:v>
                </c:pt>
                <c:pt idx="1">
                  <c:v>-0.20563035495716034</c:v>
                </c:pt>
                <c:pt idx="2">
                  <c:v>-2.4774774774774775E-2</c:v>
                </c:pt>
                <c:pt idx="3">
                  <c:v>-0.16376306620209058</c:v>
                </c:pt>
              </c:numCache>
            </c:numRef>
          </c:val>
          <c:extLst>
            <c:ext xmlns:c16="http://schemas.microsoft.com/office/drawing/2014/chart" uri="{C3380CC4-5D6E-409C-BE32-E72D297353CC}">
              <c16:uniqueId val="{00000001-0C13-4069-923E-4A75DBD5480E}"/>
            </c:ext>
          </c:extLst>
        </c:ser>
        <c:ser>
          <c:idx val="4"/>
          <c:order val="4"/>
          <c:tx>
            <c:strRef>
              <c:f>'CAN 20 year trends'!$A$51</c:f>
              <c:strCache>
                <c:ptCount val="1"/>
                <c:pt idx="0">
                  <c:v>10-year change</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'CAN 20 year trends'!$B$46:$E$46</c:f>
              <c:strCache>
                <c:ptCount val="4"/>
                <c:pt idx="0">
                  <c:v>Headcount</c:v>
                </c:pt>
                <c:pt idx="1">
                  <c:v>Full Time Equivalent Students</c:v>
                </c:pt>
                <c:pt idx="2">
                  <c:v># of Sections</c:v>
                </c:pt>
                <c:pt idx="3">
                  <c:v>Enrollment per Section (after census)</c:v>
                </c:pt>
              </c:strCache>
            </c:strRef>
          </c:cat>
          <c:val>
            <c:numRef>
              <c:f>'CAN 20 year trends'!$B$51:$E$51</c:f>
              <c:numCache>
                <c:formatCode>0%</c:formatCode>
                <c:ptCount val="4"/>
                <c:pt idx="0">
                  <c:v>-0.22253402553669147</c:v>
                </c:pt>
                <c:pt idx="1">
                  <c:v>-0.4198015041713053</c:v>
                </c:pt>
                <c:pt idx="2">
                  <c:v>-0.1640926640926641</c:v>
                </c:pt>
                <c:pt idx="3">
                  <c:v>-0.2749244712990937</c:v>
                </c:pt>
              </c:numCache>
            </c:numRef>
          </c:val>
          <c:extLst>
            <c:ext xmlns:c16="http://schemas.microsoft.com/office/drawing/2014/chart" uri="{C3380CC4-5D6E-409C-BE32-E72D297353CC}">
              <c16:uniqueId val="{00000002-0C13-4069-923E-4A75DBD5480E}"/>
            </c:ext>
          </c:extLst>
        </c:ser>
        <c:dLbls>
          <c:dLblPos val="outEnd"/>
          <c:showLegendKey val="0"/>
          <c:showVal val="1"/>
          <c:showCatName val="0"/>
          <c:showSerName val="0"/>
          <c:showPercent val="0"/>
          <c:showBubbleSize val="0"/>
        </c:dLbls>
        <c:gapWidth val="219"/>
        <c:overlap val="-27"/>
        <c:axId val="377260592"/>
        <c:axId val="377263504"/>
        <c:extLst>
          <c:ext xmlns:c15="http://schemas.microsoft.com/office/drawing/2012/chart" uri="{02D57815-91ED-43cb-92C2-25804820EDAC}">
            <c15:filteredBarSeries>
              <c15:ser>
                <c:idx val="1"/>
                <c:order val="1"/>
                <c:tx>
                  <c:strRef>
                    <c:extLst>
                      <c:ext uri="{02D57815-91ED-43cb-92C2-25804820EDAC}">
                        <c15:formulaRef>
                          <c15:sqref>'CAN 20 year trends'!$A$48</c15:sqref>
                        </c15:formulaRef>
                      </c:ext>
                    </c:extLst>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'CAN 20 year trends'!$B$46:$E$46</c15:sqref>
                        </c15:formulaRef>
                      </c:ext>
                    </c:extLst>
                    <c:strCache>
                      <c:ptCount val="4"/>
                      <c:pt idx="0">
                        <c:v>Headcount</c:v>
                      </c:pt>
                      <c:pt idx="1">
                        <c:v>Full Time Equivalent Students</c:v>
                      </c:pt>
                      <c:pt idx="2">
                        <c:v># of Sections</c:v>
                      </c:pt>
                      <c:pt idx="3">
                        <c:v>Enrollment per Section (after census)</c:v>
                      </c:pt>
                    </c:strCache>
                  </c:strRef>
                </c:cat>
                <c:val>
                  <c:numRef>
                    <c:extLst>
                      <c:ext uri="{02D57815-91ED-43cb-92C2-25804820EDAC}">
                        <c15:formulaRef>
                          <c15:sqref>'CAN 20 year trends'!$B$48:$E$48</c15:sqref>
                        </c15:formulaRef>
                      </c:ext>
                    </c:extLst>
                    <c:numCache>
                      <c:formatCode>General</c:formatCode>
                      <c:ptCount val="4"/>
                    </c:numCache>
                  </c:numRef>
                </c:val>
                <c:extLst>
                  <c:ext xmlns:c16="http://schemas.microsoft.com/office/drawing/2014/chart" uri="{C3380CC4-5D6E-409C-BE32-E72D297353CC}">
                    <c16:uniqueId val="{00000003-0C13-4069-923E-4A75DBD5480E}"/>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'CAN 20 year trends'!$A$50</c15:sqref>
                        </c15:formulaRef>
                      </c:ext>
                    </c:extLst>
                    <c:strCache>
                      <c:ptCount val="1"/>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'CAN 20 year trends'!$B$46:$E$46</c15:sqref>
                        </c15:formulaRef>
                      </c:ext>
                    </c:extLst>
                    <c:strCache>
                      <c:ptCount val="4"/>
                      <c:pt idx="0">
                        <c:v>Headcount</c:v>
                      </c:pt>
                      <c:pt idx="1">
                        <c:v>Full Time Equivalent Students</c:v>
                      </c:pt>
                      <c:pt idx="2">
                        <c:v># of Sections</c:v>
                      </c:pt>
                      <c:pt idx="3">
                        <c:v>Enrollment per Section (after census)</c:v>
                      </c:pt>
                    </c:strCache>
                  </c:strRef>
                </c:cat>
                <c:val>
                  <c:numRef>
                    <c:extLst xmlns:c15="http://schemas.microsoft.com/office/drawing/2012/chart">
                      <c:ext xmlns:c15="http://schemas.microsoft.com/office/drawing/2012/chart" uri="{02D57815-91ED-43cb-92C2-25804820EDAC}">
                        <c15:formulaRef>
                          <c15:sqref>'CAN 20 year trends'!$B$50:$E$50</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04-0C13-4069-923E-4A75DBD5480E}"/>
                  </c:ext>
                </c:extLst>
              </c15:ser>
            </c15:filteredBarSeries>
          </c:ext>
        </c:extLst>
      </c:barChart>
      <c:catAx>
        <c:axId val="377260592"/>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77263504"/>
        <c:crosses val="autoZero"/>
        <c:auto val="1"/>
        <c:lblAlgn val="ctr"/>
        <c:lblOffset val="100"/>
        <c:noMultiLvlLbl val="0"/>
      </c:catAx>
      <c:valAx>
        <c:axId val="37726350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772605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CAN FTES as </a:t>
            </a:r>
            <a:r>
              <a:rPr lang="en-US" dirty="0"/>
              <a:t>% of Total District FTES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SMCCCD!$V$17</c:f>
              <c:strCache>
                <c:ptCount val="1"/>
                <c:pt idx="0">
                  <c:v>CAN % of Total District FTES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SMCCCD!$U$18:$U$28</c:f>
              <c:strCache>
                <c:ptCount val="11"/>
                <c:pt idx="0">
                  <c:v>2010-2011</c:v>
                </c:pt>
                <c:pt idx="1">
                  <c:v>2011-2012</c:v>
                </c:pt>
                <c:pt idx="2">
                  <c:v>2012-2013</c:v>
                </c:pt>
                <c:pt idx="3">
                  <c:v>2013-2014</c:v>
                </c:pt>
                <c:pt idx="4">
                  <c:v>2014-2015</c:v>
                </c:pt>
                <c:pt idx="5">
                  <c:v>2015-2016</c:v>
                </c:pt>
                <c:pt idx="6">
                  <c:v>2016-2017</c:v>
                </c:pt>
                <c:pt idx="7">
                  <c:v>2017-2018</c:v>
                </c:pt>
                <c:pt idx="8">
                  <c:v>2018-2019</c:v>
                </c:pt>
                <c:pt idx="9">
                  <c:v>2019-2020</c:v>
                </c:pt>
                <c:pt idx="10">
                  <c:v>2020-2021</c:v>
                </c:pt>
              </c:strCache>
            </c:strRef>
          </c:cat>
          <c:val>
            <c:numRef>
              <c:f>SMCCCD!$V$18:$V$28</c:f>
              <c:numCache>
                <c:formatCode>0.0%</c:formatCode>
                <c:ptCount val="11"/>
                <c:pt idx="0">
                  <c:v>0.22674253147475215</c:v>
                </c:pt>
                <c:pt idx="1">
                  <c:v>0.22124979891147195</c:v>
                </c:pt>
                <c:pt idx="2">
                  <c:v>0.21720049856422977</c:v>
                </c:pt>
                <c:pt idx="3">
                  <c:v>0.21628446884688587</c:v>
                </c:pt>
                <c:pt idx="4">
                  <c:v>0.21430801450997367</c:v>
                </c:pt>
                <c:pt idx="5">
                  <c:v>0.21671293975674605</c:v>
                </c:pt>
                <c:pt idx="6">
                  <c:v>0.21724761322366681</c:v>
                </c:pt>
                <c:pt idx="7">
                  <c:v>0.20789530247093271</c:v>
                </c:pt>
                <c:pt idx="8">
                  <c:v>0.20978692746779859</c:v>
                </c:pt>
                <c:pt idx="9">
                  <c:v>0.21037118376304795</c:v>
                </c:pt>
                <c:pt idx="10">
                  <c:v>0.21496322463556641</c:v>
                </c:pt>
              </c:numCache>
            </c:numRef>
          </c:val>
          <c:extLst>
            <c:ext xmlns:c16="http://schemas.microsoft.com/office/drawing/2014/chart" uri="{C3380CC4-5D6E-409C-BE32-E72D297353CC}">
              <c16:uniqueId val="{00000000-A178-4986-B983-1E95A0C14740}"/>
            </c:ext>
          </c:extLst>
        </c:ser>
        <c:dLbls>
          <c:dLblPos val="outEnd"/>
          <c:showLegendKey val="0"/>
          <c:showVal val="1"/>
          <c:showCatName val="0"/>
          <c:showSerName val="0"/>
          <c:showPercent val="0"/>
          <c:showBubbleSize val="0"/>
        </c:dLbls>
        <c:gapWidth val="219"/>
        <c:overlap val="-27"/>
        <c:axId val="2038598848"/>
        <c:axId val="2038606752"/>
      </c:barChart>
      <c:catAx>
        <c:axId val="203859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8606752"/>
        <c:crosses val="autoZero"/>
        <c:auto val="1"/>
        <c:lblAlgn val="ctr"/>
        <c:lblOffset val="100"/>
        <c:noMultiLvlLbl val="0"/>
      </c:catAx>
      <c:valAx>
        <c:axId val="203860675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8598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2019-2020 Enrollments and FTES Comparison: </a:t>
            </a:r>
          </a:p>
          <a:p>
            <a:pPr>
              <a:defRPr/>
            </a:pPr>
            <a:r>
              <a:rPr lang="en-US"/>
              <a:t>Cañada vs. 38 similar CA colleges</a:t>
            </a:r>
          </a:p>
        </c:rich>
      </c:tx>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IPEDS!$J$2</c:f>
              <c:strCache>
                <c:ptCount val="1"/>
                <c:pt idx="0">
                  <c:v>Headcount: 2019-20</c:v>
                </c:pt>
              </c:strCache>
            </c:strRef>
          </c:tx>
          <c:spPr>
            <a:solidFill>
              <a:schemeClr val="accent1"/>
            </a:solidFill>
            <a:ln>
              <a:noFill/>
            </a:ln>
            <a:effectLst/>
          </c:spPr>
          <c:invertIfNegative val="0"/>
          <c:dLbls>
            <c:dLbl>
              <c:idx val="1"/>
              <c:layout>
                <c:manualLayout>
                  <c:x val="7.599309153713299E-2"/>
                  <c:y val="7.57575757575757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83F-4D2D-85B1-56396C2AB758}"/>
                </c:ext>
              </c:extLst>
            </c:dLbl>
            <c:dLbl>
              <c:idx val="3"/>
              <c:layout>
                <c:manualLayout>
                  <c:x val="8.2901554404145081E-2"/>
                  <c:y val="4.1666666666666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83F-4D2D-85B1-56396C2AB758}"/>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IPEDS!$I$3:$I$6</c:f>
              <c:strCache>
                <c:ptCount val="4"/>
                <c:pt idx="0">
                  <c:v>Canada College</c:v>
                </c:pt>
                <c:pt idx="1">
                  <c:v>Skyline College</c:v>
                </c:pt>
                <c:pt idx="2">
                  <c:v>College of San Mateo</c:v>
                </c:pt>
                <c:pt idx="3">
                  <c:v>Averege of 38 similar CCCs</c:v>
                </c:pt>
              </c:strCache>
            </c:strRef>
          </c:cat>
          <c:val>
            <c:numRef>
              <c:f>IPEDS!$J$3:$J$6</c:f>
              <c:numCache>
                <c:formatCode>_(* #,##0_);_(* \(#,##0\);_(* "-"??_);_(@_)</c:formatCode>
                <c:ptCount val="4"/>
                <c:pt idx="0">
                  <c:v>9575</c:v>
                </c:pt>
                <c:pt idx="1">
                  <c:v>14900</c:v>
                </c:pt>
                <c:pt idx="2">
                  <c:v>12649</c:v>
                </c:pt>
                <c:pt idx="3">
                  <c:v>22184.57894736842</c:v>
                </c:pt>
              </c:numCache>
            </c:numRef>
          </c:val>
          <c:extLst>
            <c:ext xmlns:c16="http://schemas.microsoft.com/office/drawing/2014/chart" uri="{C3380CC4-5D6E-409C-BE32-E72D297353CC}">
              <c16:uniqueId val="{00000002-B83F-4D2D-85B1-56396C2AB758}"/>
            </c:ext>
          </c:extLst>
        </c:ser>
        <c:ser>
          <c:idx val="1"/>
          <c:order val="1"/>
          <c:tx>
            <c:strRef>
              <c:f>IPEDS!$K$2</c:f>
              <c:strCache>
                <c:ptCount val="1"/>
                <c:pt idx="0">
                  <c:v>FTES: 2019-20</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IPEDS!$I$3:$I$6</c:f>
              <c:strCache>
                <c:ptCount val="4"/>
                <c:pt idx="0">
                  <c:v>Canada College</c:v>
                </c:pt>
                <c:pt idx="1">
                  <c:v>Skyline College</c:v>
                </c:pt>
                <c:pt idx="2">
                  <c:v>College of San Mateo</c:v>
                </c:pt>
                <c:pt idx="3">
                  <c:v>Averege of 38 similar CCCs</c:v>
                </c:pt>
              </c:strCache>
            </c:strRef>
          </c:cat>
          <c:val>
            <c:numRef>
              <c:f>IPEDS!$K$3:$K$6</c:f>
              <c:numCache>
                <c:formatCode>_(* #,##0_);_(* \(#,##0\);_(* "-"??_);_(@_)</c:formatCode>
                <c:ptCount val="4"/>
                <c:pt idx="0">
                  <c:v>2382</c:v>
                </c:pt>
                <c:pt idx="1">
                  <c:v>4394</c:v>
                </c:pt>
                <c:pt idx="2">
                  <c:v>4120</c:v>
                </c:pt>
                <c:pt idx="3">
                  <c:v>9452.9473684210534</c:v>
                </c:pt>
              </c:numCache>
            </c:numRef>
          </c:val>
          <c:extLst>
            <c:ext xmlns:c16="http://schemas.microsoft.com/office/drawing/2014/chart" uri="{C3380CC4-5D6E-409C-BE32-E72D297353CC}">
              <c16:uniqueId val="{00000003-B83F-4D2D-85B1-56396C2AB758}"/>
            </c:ext>
          </c:extLst>
        </c:ser>
        <c:dLbls>
          <c:showLegendKey val="0"/>
          <c:showVal val="0"/>
          <c:showCatName val="0"/>
          <c:showSerName val="0"/>
          <c:showPercent val="0"/>
          <c:showBubbleSize val="0"/>
        </c:dLbls>
        <c:gapWidth val="219"/>
        <c:axId val="1289767072"/>
        <c:axId val="1289767488"/>
      </c:barChart>
      <c:lineChart>
        <c:grouping val="standard"/>
        <c:varyColors val="0"/>
        <c:ser>
          <c:idx val="2"/>
          <c:order val="2"/>
          <c:tx>
            <c:strRef>
              <c:f>IPEDS!$L$2</c:f>
              <c:strCache>
                <c:ptCount val="1"/>
                <c:pt idx="0">
                  <c:v>Ratio</c:v>
                </c:pt>
              </c:strCache>
            </c:strRef>
          </c:tx>
          <c:spPr>
            <a:ln w="28575" cap="rnd">
              <a:solidFill>
                <a:schemeClr val="accent3"/>
              </a:solidFill>
              <a:round/>
            </a:ln>
            <a:effectLst/>
          </c:spPr>
          <c:marker>
            <c:symbol val="none"/>
          </c:marker>
          <c:dLbls>
            <c:dLbl>
              <c:idx val="0"/>
              <c:layout>
                <c:manualLayout>
                  <c:x val="6.2597798791944629E-3"/>
                  <c:y val="-7.366482504604052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83F-4D2D-85B1-56396C2AB758}"/>
                </c:ext>
              </c:extLst>
            </c:dLbl>
            <c:dLbl>
              <c:idx val="1"/>
              <c:layout>
                <c:manualLayout>
                  <c:x val="-1.2519559758388926E-2"/>
                  <c:y val="-6.26151012891344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83F-4D2D-85B1-56396C2AB758}"/>
                </c:ext>
              </c:extLst>
            </c:dLbl>
            <c:dLbl>
              <c:idx val="2"/>
              <c:layout>
                <c:manualLayout>
                  <c:x val="-2.9212306102907572E-2"/>
                  <c:y val="-5.524861878453038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B83F-4D2D-85B1-56396C2AB758}"/>
                </c:ext>
              </c:extLst>
            </c:dLbl>
            <c:dLbl>
              <c:idx val="3"/>
              <c:layout>
                <c:manualLayout>
                  <c:x val="-0.10015647806711141"/>
                  <c:y val="-7.366482504604034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83F-4D2D-85B1-56396C2AB758}"/>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IPEDS!$I$3:$I$6</c:f>
              <c:strCache>
                <c:ptCount val="4"/>
                <c:pt idx="0">
                  <c:v>Canada College</c:v>
                </c:pt>
                <c:pt idx="1">
                  <c:v>Skyline College</c:v>
                </c:pt>
                <c:pt idx="2">
                  <c:v>College of San Mateo</c:v>
                </c:pt>
                <c:pt idx="3">
                  <c:v>Averege of 38 similar CCCs</c:v>
                </c:pt>
              </c:strCache>
            </c:strRef>
          </c:cat>
          <c:val>
            <c:numRef>
              <c:f>IPEDS!$L$3:$L$6</c:f>
              <c:numCache>
                <c:formatCode>0%</c:formatCode>
                <c:ptCount val="4"/>
                <c:pt idx="0">
                  <c:v>0.24877284595300261</c:v>
                </c:pt>
                <c:pt idx="1">
                  <c:v>0.29489932885906039</c:v>
                </c:pt>
                <c:pt idx="2">
                  <c:v>0.32571744801960628</c:v>
                </c:pt>
                <c:pt idx="3">
                  <c:v>0.4261044300569149</c:v>
                </c:pt>
              </c:numCache>
            </c:numRef>
          </c:val>
          <c:smooth val="0"/>
          <c:extLst>
            <c:ext xmlns:c16="http://schemas.microsoft.com/office/drawing/2014/chart" uri="{C3380CC4-5D6E-409C-BE32-E72D297353CC}">
              <c16:uniqueId val="{00000008-B83F-4D2D-85B1-56396C2AB758}"/>
            </c:ext>
          </c:extLst>
        </c:ser>
        <c:dLbls>
          <c:showLegendKey val="0"/>
          <c:showVal val="0"/>
          <c:showCatName val="0"/>
          <c:showSerName val="0"/>
          <c:showPercent val="0"/>
          <c:showBubbleSize val="0"/>
        </c:dLbls>
        <c:marker val="1"/>
        <c:smooth val="0"/>
        <c:axId val="1077005664"/>
        <c:axId val="1077006080"/>
      </c:lineChart>
      <c:catAx>
        <c:axId val="128976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89767488"/>
        <c:crosses val="autoZero"/>
        <c:auto val="1"/>
        <c:lblAlgn val="ctr"/>
        <c:lblOffset val="100"/>
        <c:noMultiLvlLbl val="0"/>
      </c:catAx>
      <c:valAx>
        <c:axId val="1289767488"/>
        <c:scaling>
          <c:orientation val="minMax"/>
        </c:scaling>
        <c:delete val="0"/>
        <c:axPos val="l"/>
        <c:numFmt formatCode="_(* #,##0_);_(* \(#,##0\);_(* &quot;-&quot;??_);_(@_)" sourceLinked="1"/>
        <c:majorTickMark val="none"/>
        <c:minorTickMark val="none"/>
        <c:tickLblPos val="none"/>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89767072"/>
        <c:crosses val="autoZero"/>
        <c:crossBetween val="between"/>
      </c:valAx>
      <c:valAx>
        <c:axId val="1077006080"/>
        <c:scaling>
          <c:orientation val="minMax"/>
        </c:scaling>
        <c:delete val="0"/>
        <c:axPos val="r"/>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77005664"/>
        <c:crosses val="max"/>
        <c:crossBetween val="between"/>
      </c:valAx>
      <c:catAx>
        <c:axId val="1077005664"/>
        <c:scaling>
          <c:orientation val="minMax"/>
        </c:scaling>
        <c:delete val="1"/>
        <c:axPos val="b"/>
        <c:numFmt formatCode="General" sourceLinked="1"/>
        <c:majorTickMark val="out"/>
        <c:minorTickMark val="none"/>
        <c:tickLblPos val="nextTo"/>
        <c:crossAx val="1077006080"/>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Median Total Units Taken (Districtwide) </a:t>
            </a:r>
          </a:p>
          <a:p>
            <a:pPr>
              <a:defRPr/>
            </a:pPr>
            <a:r>
              <a:rPr lang="en-US"/>
              <a:t>by Students' Home Campus</a:t>
            </a:r>
          </a:p>
        </c:rich>
      </c:tx>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'[Average and Median Units taken by home campus fall 2019 20 21.xlsx]Sheet1'!$J$37</c:f>
              <c:strCache>
                <c:ptCount val="1"/>
                <c:pt idx="0">
                  <c:v>Fall 2019</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21.xlsx]Sheet1'!$I$38:$I$40</c:f>
              <c:strCache>
                <c:ptCount val="3"/>
                <c:pt idx="0">
                  <c:v>CAN</c:v>
                </c:pt>
                <c:pt idx="1">
                  <c:v>CSM</c:v>
                </c:pt>
                <c:pt idx="2">
                  <c:v>SKY</c:v>
                </c:pt>
              </c:strCache>
            </c:strRef>
          </c:cat>
          <c:val>
            <c:numRef>
              <c:f>'[Average and Median Units taken by home campus fall 2019 20 21.xlsx]Sheet1'!$J$38:$J$40</c:f>
              <c:numCache>
                <c:formatCode>General</c:formatCode>
                <c:ptCount val="3"/>
                <c:pt idx="0">
                  <c:v>7</c:v>
                </c:pt>
                <c:pt idx="1">
                  <c:v>11</c:v>
                </c:pt>
                <c:pt idx="2">
                  <c:v>10</c:v>
                </c:pt>
              </c:numCache>
            </c:numRef>
          </c:val>
          <c:extLst>
            <c:ext xmlns:c16="http://schemas.microsoft.com/office/drawing/2014/chart" uri="{C3380CC4-5D6E-409C-BE32-E72D297353CC}">
              <c16:uniqueId val="{00000000-AD9C-4603-9D77-AC813668B4AC}"/>
            </c:ext>
          </c:extLst>
        </c:ser>
        <c:ser>
          <c:idx val="1"/>
          <c:order val="1"/>
          <c:tx>
            <c:strRef>
              <c:f>'[Average and Median Units taken by home campus fall 2019 20 21.xlsx]Sheet1'!$K$37</c:f>
              <c:strCache>
                <c:ptCount val="1"/>
                <c:pt idx="0">
                  <c:v>Fall 2020</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21.xlsx]Sheet1'!$I$38:$I$40</c:f>
              <c:strCache>
                <c:ptCount val="3"/>
                <c:pt idx="0">
                  <c:v>CAN</c:v>
                </c:pt>
                <c:pt idx="1">
                  <c:v>CSM</c:v>
                </c:pt>
                <c:pt idx="2">
                  <c:v>SKY</c:v>
                </c:pt>
              </c:strCache>
            </c:strRef>
          </c:cat>
          <c:val>
            <c:numRef>
              <c:f>'[Average and Median Units taken by home campus fall 2019 20 21.xlsx]Sheet1'!$K$38:$K$40</c:f>
              <c:numCache>
                <c:formatCode>General</c:formatCode>
                <c:ptCount val="3"/>
                <c:pt idx="0">
                  <c:v>8</c:v>
                </c:pt>
                <c:pt idx="1">
                  <c:v>12</c:v>
                </c:pt>
                <c:pt idx="2">
                  <c:v>10</c:v>
                </c:pt>
              </c:numCache>
            </c:numRef>
          </c:val>
          <c:extLst>
            <c:ext xmlns:c16="http://schemas.microsoft.com/office/drawing/2014/chart" uri="{C3380CC4-5D6E-409C-BE32-E72D297353CC}">
              <c16:uniqueId val="{00000001-AD9C-4603-9D77-AC813668B4AC}"/>
            </c:ext>
          </c:extLst>
        </c:ser>
        <c:ser>
          <c:idx val="2"/>
          <c:order val="2"/>
          <c:tx>
            <c:strRef>
              <c:f>'[Average and Median Units taken by home campus fall 2019 20 21.xlsx]Sheet1'!$L$37</c:f>
              <c:strCache>
                <c:ptCount val="1"/>
                <c:pt idx="0">
                  <c:v>Fall 2021</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21.xlsx]Sheet1'!$I$38:$I$40</c:f>
              <c:strCache>
                <c:ptCount val="3"/>
                <c:pt idx="0">
                  <c:v>CAN</c:v>
                </c:pt>
                <c:pt idx="1">
                  <c:v>CSM</c:v>
                </c:pt>
                <c:pt idx="2">
                  <c:v>SKY</c:v>
                </c:pt>
              </c:strCache>
            </c:strRef>
          </c:cat>
          <c:val>
            <c:numRef>
              <c:f>'[Average and Median Units taken by home campus fall 2019 20 21.xlsx]Sheet1'!$L$38:$L$40</c:f>
              <c:numCache>
                <c:formatCode>General</c:formatCode>
                <c:ptCount val="3"/>
                <c:pt idx="0">
                  <c:v>9</c:v>
                </c:pt>
                <c:pt idx="1">
                  <c:v>11</c:v>
                </c:pt>
                <c:pt idx="2">
                  <c:v>10.5</c:v>
                </c:pt>
              </c:numCache>
            </c:numRef>
          </c:val>
          <c:extLst>
            <c:ext xmlns:c16="http://schemas.microsoft.com/office/drawing/2014/chart" uri="{C3380CC4-5D6E-409C-BE32-E72D297353CC}">
              <c16:uniqueId val="{00000002-AD9C-4603-9D77-AC813668B4AC}"/>
            </c:ext>
          </c:extLst>
        </c:ser>
        <c:dLbls>
          <c:dLblPos val="outEnd"/>
          <c:showLegendKey val="0"/>
          <c:showVal val="1"/>
          <c:showCatName val="0"/>
          <c:showSerName val="0"/>
          <c:showPercent val="0"/>
          <c:showBubbleSize val="0"/>
        </c:dLbls>
        <c:gapWidth val="219"/>
        <c:overlap val="-27"/>
        <c:axId val="1281371663"/>
        <c:axId val="1281372495"/>
      </c:barChart>
      <c:catAx>
        <c:axId val="1281371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81372495"/>
        <c:crosses val="autoZero"/>
        <c:auto val="1"/>
        <c:lblAlgn val="ctr"/>
        <c:lblOffset val="100"/>
        <c:noMultiLvlLbl val="0"/>
      </c:catAx>
      <c:valAx>
        <c:axId val="128137249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8137166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'[Ed Goal by Home Campus F21.xlsx]Sheet1'!$L$88:$L$100</cx:f>
        <cx:lvl ptCount="13">
          <cx:pt idx="0">4yr stu take class for 4yr col</cx:pt>
          <cx:pt idx="1">Acquire Job Skills, New Career</cx:pt>
          <cx:pt idx="2">Complete Credits for HS Diplom</cx:pt>
          <cx:pt idx="3">Earn AA AS and Transfer to 4 yr.</cx:pt>
          <cx:pt idx="4">Earn AA AS without Transfer</cx:pt>
          <cx:pt idx="5">Earn Voc Certif without Transfer</cx:pt>
          <cx:pt idx="6">Educational Development</cx:pt>
          <cx:pt idx="7">Formulate Career Plans, Goals</cx:pt>
          <cx:pt idx="8">Improve Basic Skills</cx:pt>
          <cx:pt idx="9">Maintain Certificate, License</cx:pt>
          <cx:pt idx="10">Transfer to 4 yr without AA AS</cx:pt>
          <cx:pt idx="11">Undecided on goal</cx:pt>
          <cx:pt idx="12">Update Job Skills, Job Advance</cx:pt>
        </cx:lvl>
      </cx:strDim>
      <cx:numDim type="size">
        <cx:f>'[Ed Goal by Home Campus F21.xlsx]Sheet1'!$M$88:$M$100</cx:f>
        <cx:lvl ptCount="13" formatCode="0%">
          <cx:pt idx="0">0.024182832846133404</cx:pt>
          <cx:pt idx="1">0.039861812383736379</cx:pt>
          <cx:pt idx="2">0.069093808131809722</cx:pt>
          <cx:pt idx="3">0.4111081583842679</cx:pt>
          <cx:pt idx="4">0.11772521923996811</cx:pt>
          <cx:pt idx="5">0.048631411108158384</cx:pt>
          <cx:pt idx="6">0.10390645761360616</cx:pt>
          <cx:pt idx="7">0.017273452032952431</cx:pt>
          <cx:pt idx="8">0.015944724953494551</cx:pt>
          <cx:pt idx="9">0.0071751262290725487</cx:pt>
          <cx:pt idx="10">0.065904863141110812</cx:pt>
          <cx:pt idx="11">0.054212064841881479</cx:pt>
          <cx:pt idx="12">0.023917087430241828</cx:pt>
        </cx:lvl>
      </cx:numDim>
    </cx:data>
  </cx:chartData>
  <cx:chart>
    <cx:title pos="t" align="ctr" overlay="0">
      <cx:tx>
        <cx:rich>
          <a:bodyPr spcFirstLastPara="1" vertOverflow="ellipsis" wrap="square" lIns="0" tIns="0" rIns="0" bIns="0" anchor="ctr" anchorCtr="1"/>
          <a:lstStyle/>
          <a:p>
            <a:pPr algn="ctr">
              <a:defRPr/>
            </a:pPr>
            <a:r>
              <a:rPr lang="en-US" dirty="0" smtClean="0"/>
              <a:t>Ca</a:t>
            </a:r>
            <a:r>
              <a:rPr lang="en-US" sz="1400" b="0" i="0" u="none" strike="noStrike" kern="1200" spc="0" baseline="0" dirty="0" smtClean="0">
                <a:solidFill>
                  <a:prstClr val="black">
                    <a:lumMod val="65000"/>
                    <a:lumOff val="35000"/>
                  </a:prstClr>
                </a:solidFill>
                <a:effectLst/>
                <a:latin typeface="Calibri" panose="020F0502020204030204"/>
              </a:rPr>
              <a:t>ñ</a:t>
            </a:r>
            <a:r>
              <a:rPr lang="en-US" dirty="0" smtClean="0"/>
              <a:t>ada </a:t>
            </a:r>
            <a:r>
              <a:rPr lang="en-US" dirty="0"/>
              <a:t>Home Campus Students by Ed. Goal:  fall 2021</a:t>
            </a:r>
          </a:p>
        </cx:rich>
      </cx:tx>
    </cx:title>
    <cx:plotArea>
      <cx:plotAreaRegion>
        <cx:series layoutId="treemap" uniqueId="{524A23A1-29D7-4BBE-A243-9108006E3D4E}">
          <cx:tx>
            <cx:txData>
              <cx:f>'[Ed Goal by Home Campus F21.xlsx]Sheet1'!$M$87</cx:f>
              <cx:v/>
            </cx:txData>
          </cx:tx>
          <cx:dataLabels pos="ctr">
            <cx:txPr>
              <a:bodyPr spcFirstLastPara="1" vertOverflow="ellipsis" wrap="square" lIns="0" tIns="0" rIns="0" bIns="0" anchor="ctr" anchorCtr="1">
                <a:spAutoFit/>
              </a:bodyPr>
              <a:lstStyle/>
              <a:p>
                <a:pPr>
                  <a:defRPr sz="1400"/>
                </a:pPr>
                <a:endParaRPr lang="en-US" sz="1400"/>
              </a:p>
            </cx:txPr>
            <cx:visibility seriesName="0" categoryName="1" value="1"/>
            <cx:separator>, </cx:separator>
          </cx:dataLabels>
          <cx:dataId val="0"/>
          <cx:layoutPr/>
        </cx:series>
      </cx:plotAreaRegion>
    </cx:plotArea>
  </cx:chart>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'[Ed Goal by Home Campus F21.xlsx]Sheet1'!$L$88:$L$100</cx:f>
        <cx:lvl ptCount="13">
          <cx:pt idx="0">4yr stu take class for 4yr col</cx:pt>
          <cx:pt idx="1">Acquire Job Skills, New Career</cx:pt>
          <cx:pt idx="2">Complete Credits for HS Diplom</cx:pt>
          <cx:pt idx="3">Earn AA AS and Transfer to 4 yr.</cx:pt>
          <cx:pt idx="4">Earn AA AS without Transfer</cx:pt>
          <cx:pt idx="5">Earn Voc Certif without Transfer</cx:pt>
          <cx:pt idx="6">Educational Development</cx:pt>
          <cx:pt idx="7">Formulate Career Plans, Goals</cx:pt>
          <cx:pt idx="8">Improve Basic Skills</cx:pt>
          <cx:pt idx="9">Maintain Certificate, License</cx:pt>
          <cx:pt idx="10">Transfer to 4 yr without AA AS</cx:pt>
          <cx:pt idx="11">Undecided on goal</cx:pt>
          <cx:pt idx="12">Update Job Skills, Job Advance</cx:pt>
        </cx:lvl>
      </cx:strDim>
      <cx:numDim type="size">
        <cx:f>'[Ed Goal by Home Campus F21.xlsx]Sheet1'!$M$88:$M$100</cx:f>
        <cx:lvl ptCount="13" formatCode="0%">
          <cx:pt idx="0">0.024182832846133404</cx:pt>
          <cx:pt idx="1">0.039861812383736379</cx:pt>
          <cx:pt idx="2">0.069093808131809722</cx:pt>
          <cx:pt idx="3">0.4111081583842679</cx:pt>
          <cx:pt idx="4">0.11772521923996811</cx:pt>
          <cx:pt idx="5">0.048631411108158384</cx:pt>
          <cx:pt idx="6">0.10390645761360616</cx:pt>
          <cx:pt idx="7">0.017273452032952431</cx:pt>
          <cx:pt idx="8">0.015944724953494551</cx:pt>
          <cx:pt idx="9">0.0071751262290725487</cx:pt>
          <cx:pt idx="10">0.065904863141110812</cx:pt>
          <cx:pt idx="11">0.054212064841881479</cx:pt>
          <cx:pt idx="12">0.023917087430241828</cx:pt>
        </cx:lvl>
      </cx:numDim>
    </cx:data>
  </cx:chartData>
  <cx:chart>
    <cx:title pos="t" align="ctr" overlay="0">
      <cx:tx>
        <cx:rich>
          <a:bodyPr spcFirstLastPara="1" vertOverflow="ellipsis" wrap="square" lIns="0" tIns="0" rIns="0" bIns="0" anchor="ctr" anchorCtr="1"/>
          <a:lstStyle/>
          <a:p>
            <a:pPr algn="ctr">
              <a:defRPr/>
            </a:pPr>
            <a:r>
              <a:rPr lang="en-US" dirty="0" smtClean="0"/>
              <a:t>Ca</a:t>
            </a:r>
            <a:r>
              <a:rPr lang="en-US" sz="1400" b="0" i="0" u="none" strike="noStrike" kern="1200" spc="0" baseline="0" dirty="0" smtClean="0">
                <a:solidFill>
                  <a:prstClr val="black">
                    <a:lumMod val="65000"/>
                    <a:lumOff val="35000"/>
                  </a:prstClr>
                </a:solidFill>
                <a:effectLst/>
                <a:latin typeface="Calibri" panose="020F0502020204030204"/>
              </a:rPr>
              <a:t>ñ</a:t>
            </a:r>
            <a:r>
              <a:rPr lang="en-US" dirty="0" smtClean="0"/>
              <a:t>ada </a:t>
            </a:r>
            <a:r>
              <a:rPr lang="en-US" dirty="0"/>
              <a:t>Home Campus Students by Ed. Goal:  fall 2021</a:t>
            </a:r>
          </a:p>
        </cx:rich>
      </cx:tx>
    </cx:title>
    <cx:plotArea>
      <cx:plotAreaRegion>
        <cx:series layoutId="treemap" uniqueId="{524A23A1-29D7-4BBE-A243-9108006E3D4E}">
          <cx:tx>
            <cx:txData>
              <cx:f>'[Ed Goal by Home Campus F21.xlsx]Sheet1'!$M$87</cx:f>
              <cx:v/>
            </cx:txData>
          </cx:tx>
          <cx:dataLabels pos="ctr">
            <cx:txPr>
              <a:bodyPr spcFirstLastPara="1" vertOverflow="ellipsis" wrap="square" lIns="0" tIns="0" rIns="0" bIns="0" anchor="ctr" anchorCtr="1">
                <a:spAutoFit/>
              </a:bodyPr>
              <a:lstStyle/>
              <a:p>
                <a:pPr>
                  <a:defRPr lang="en-US" sz="1400" b="0" i="0" u="none" strike="noStrike" kern="1200" baseline="0">
                    <a:solidFill>
                      <a:prstClr val="white"/>
                    </a:solidFill>
                    <a:latin typeface="Calibri" panose="020F0502020204030204"/>
                  </a:defRPr>
                </a:pPr>
                <a:endParaRPr lang="en-US" sz="1400"/>
              </a:p>
            </cx:txPr>
            <cx:visibility seriesName="0" categoryName="1" value="1"/>
            <cx:separator>, </cx:separator>
            <cx:dataLabel idx="3" pos="ctr">
              <cx:txPr>
                <a:bodyPr spcFirstLastPara="1" vertOverflow="ellipsis" wrap="square" lIns="0" tIns="0" rIns="0" bIns="0" anchor="ctr" anchorCtr="1">
                  <a:spAutoFit/>
                </a:bodyPr>
                <a:lstStyle/>
                <a:p>
                  <a:pPr>
                    <a:defRPr lang="en-US" sz="1400" b="0" i="0" u="none" strike="noStrike" kern="1200" baseline="0">
                      <a:solidFill>
                        <a:prstClr val="white"/>
                      </a:solidFill>
                      <a:latin typeface="Calibri" panose="020F0502020204030204"/>
                    </a:defRPr>
                  </a:pPr>
                  <a:r>
                    <a:rPr lang="en-US" sz="1400"/>
                    <a:t>Earn AA AS and Transfer to 4 yr., 41%</a:t>
                  </a:r>
                  <a:endParaRPr lang="en-US" sz="1050"/>
                </a:p>
              </cx:txPr>
              <cx:visibility seriesName="0" categoryName="1" value="1"/>
              <cx:separator>, </cx:separator>
            </cx:dataLabel>
          </cx:dataLabels>
          <cx:dataId val="0"/>
          <cx:layoutPr/>
        </cx:series>
      </cx:plotAreaRegion>
    </cx:plotArea>
  </cx:chart>
  <cx:clrMapOvr bg1="lt1" tx1="dk1" bg2="lt2" tx2="dk2" accent1="accent1" accent2="accent2" accent3="accent3" accent4="accent4" accent5="accent5" accent6="accent6" hlink="hlink" folHlink="folHlink"/>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'[Ed Goal by Home Campus F21.xlsx]Sheet1'!$L$88:$L$100</cx:f>
        <cx:lvl ptCount="13">
          <cx:pt idx="0">4yr stu take class for 4yr col</cx:pt>
          <cx:pt idx="1">Acquire Job Skills, New Career</cx:pt>
          <cx:pt idx="2">Complete Credits for HS Diplom</cx:pt>
          <cx:pt idx="3">Earn AA AS and Transfer to 4 yr.</cx:pt>
          <cx:pt idx="4">Earn AA AS without Transfer</cx:pt>
          <cx:pt idx="5">Earn Voc Certif without Transfer</cx:pt>
          <cx:pt idx="6">Educational Development</cx:pt>
          <cx:pt idx="7">Formulate Career Plans, Goals</cx:pt>
          <cx:pt idx="8">Improve Basic Skills</cx:pt>
          <cx:pt idx="9">Maintain Certificate, License</cx:pt>
          <cx:pt idx="10">Transfer to 4 yr without AA AS</cx:pt>
          <cx:pt idx="11">Undecided on goal</cx:pt>
          <cx:pt idx="12">Update Job Skills, Job Advance</cx:pt>
        </cx:lvl>
      </cx:strDim>
      <cx:numDim type="size">
        <cx:f>'[Ed Goal by Home Campus F21.xlsx]Sheet1'!$M$88:$M$100</cx:f>
        <cx:lvl ptCount="13" formatCode="0%">
          <cx:pt idx="0">0.024182832846133404</cx:pt>
          <cx:pt idx="1">0.039861812383736379</cx:pt>
          <cx:pt idx="2">0.069093808131809722</cx:pt>
          <cx:pt idx="3">0.4111081583842679</cx:pt>
          <cx:pt idx="4">0.11772521923996811</cx:pt>
          <cx:pt idx="5">0.048631411108158384</cx:pt>
          <cx:pt idx="6">0.10390645761360616</cx:pt>
          <cx:pt idx="7">0.017273452032952431</cx:pt>
          <cx:pt idx="8">0.015944724953494551</cx:pt>
          <cx:pt idx="9">0.0071751262290725487</cx:pt>
          <cx:pt idx="10">0.065904863141110812</cx:pt>
          <cx:pt idx="11">0.054212064841881479</cx:pt>
          <cx:pt idx="12">0.023917087430241828</cx:pt>
        </cx:lvl>
      </cx:numDim>
    </cx:data>
  </cx:chartData>
  <cx:chart>
    <cx:title pos="t" align="ctr" overlay="0">
      <cx:tx>
        <cx:rich>
          <a:bodyPr spcFirstLastPara="1" vertOverflow="ellipsis" wrap="square" lIns="0" tIns="0" rIns="0" bIns="0" anchor="ctr" anchorCtr="1"/>
          <a:lstStyle/>
          <a:p>
            <a:pPr algn="ctr">
              <a:defRPr/>
            </a:pPr>
            <a:r>
              <a:rPr lang="en-US" dirty="0" smtClean="0"/>
              <a:t>Ca</a:t>
            </a:r>
            <a:r>
              <a:rPr lang="en-US" sz="1400" b="0" i="0" u="none" strike="noStrike" kern="1200" spc="0" baseline="0" dirty="0" smtClean="0">
                <a:solidFill>
                  <a:prstClr val="black">
                    <a:lumMod val="65000"/>
                    <a:lumOff val="35000"/>
                  </a:prstClr>
                </a:solidFill>
                <a:effectLst/>
                <a:latin typeface="Calibri" panose="020F0502020204030204"/>
              </a:rPr>
              <a:t>ñ</a:t>
            </a:r>
            <a:r>
              <a:rPr lang="en-US" dirty="0" smtClean="0"/>
              <a:t>ada </a:t>
            </a:r>
            <a:r>
              <a:rPr lang="en-US" dirty="0"/>
              <a:t>Home Campus Students by Ed. Goal:  fall 2021</a:t>
            </a:r>
          </a:p>
        </cx:rich>
      </cx:tx>
    </cx:title>
    <cx:plotArea>
      <cx:plotAreaRegion>
        <cx:series layoutId="treemap" uniqueId="{524A23A1-29D7-4BBE-A243-9108006E3D4E}">
          <cx:tx>
            <cx:txData>
              <cx:f>'[Ed Goal by Home Campus F21.xlsx]Sheet1'!$M$87</cx:f>
              <cx:v/>
            </cx:txData>
          </cx:tx>
          <cx:dataLabels pos="ctr">
            <cx:txPr>
              <a:bodyPr spcFirstLastPara="1" vertOverflow="ellipsis" wrap="square" lIns="0" tIns="0" rIns="0" bIns="0" anchor="ctr" anchorCtr="1">
                <a:spAutoFit/>
              </a:bodyPr>
              <a:lstStyle/>
              <a:p>
                <a:pPr>
                  <a:defRPr sz="1400"/>
                </a:pPr>
                <a:endParaRPr lang="en-US" sz="1400"/>
              </a:p>
            </cx:txPr>
            <cx:visibility seriesName="0" categoryName="1" value="1"/>
            <cx:separator>, </cx:separator>
          </cx:dataLabels>
          <cx:dataId val="0"/>
          <cx:layoutPr/>
        </cx:series>
      </cx:plotAreaRegion>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withinLinear" id="15">
  <a:schemeClr val="accent2"/>
</cs:colorStyle>
</file>

<file path=ppt/charts/colors29.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50" kern="1200"/>
    <cs:bodyPr wrap="square" lIns="38100" tIns="19050" rIns="38100" bIns="19050" anchor="ctr">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9525">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900"/>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body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2.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50" kern="1200"/>
    <cs:bodyPr wrap="square" lIns="38100" tIns="19050" rIns="38100" bIns="19050" anchor="ctr">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9525">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900"/>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body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50" kern="1200"/>
    <cs:bodyPr wrap="square" lIns="38100" tIns="19050" rIns="38100" bIns="19050" anchor="ctr">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9525">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900"/>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body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0.05645</cdr:x>
      <cdr:y>0.027</cdr:y>
    </cdr:from>
    <cdr:to>
      <cdr:x>0.99185</cdr:x>
      <cdr:y>0.93105</cdr:y>
    </cdr:to>
    <cdr:sp macro="" textlink="">
      <cdr:nvSpPr>
        <cdr:cNvPr id="2" name="Rectangle 1">
          <a:extLst xmlns:a="http://schemas.openxmlformats.org/drawingml/2006/main">
            <a:ext uri="{FF2B5EF4-FFF2-40B4-BE49-F238E27FC236}">
              <a16:creationId xmlns:a16="http://schemas.microsoft.com/office/drawing/2014/main" id="{844E305D-1538-4542-8FAF-2553C0AAC1B0}"/>
            </a:ext>
          </a:extLst>
        </cdr:cNvPr>
        <cdr:cNvSpPr/>
      </cdr:nvSpPr>
      <cdr:spPr>
        <a:xfrm xmlns:a="http://schemas.openxmlformats.org/drawingml/2006/main">
          <a:off x="621792" y="117486"/>
          <a:ext cx="10303904" cy="393382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0.05645</cdr:x>
      <cdr:y>0.027</cdr:y>
    </cdr:from>
    <cdr:to>
      <cdr:x>0.99185</cdr:x>
      <cdr:y>0.93105</cdr:y>
    </cdr:to>
    <cdr:sp macro="" textlink="">
      <cdr:nvSpPr>
        <cdr:cNvPr id="2" name="Rectangle 1">
          <a:extLst xmlns:a="http://schemas.openxmlformats.org/drawingml/2006/main">
            <a:ext uri="{FF2B5EF4-FFF2-40B4-BE49-F238E27FC236}">
              <a16:creationId xmlns:a16="http://schemas.microsoft.com/office/drawing/2014/main" id="{844E305D-1538-4542-8FAF-2553C0AAC1B0}"/>
            </a:ext>
          </a:extLst>
        </cdr:cNvPr>
        <cdr:cNvSpPr/>
      </cdr:nvSpPr>
      <cdr:spPr>
        <a:xfrm xmlns:a="http://schemas.openxmlformats.org/drawingml/2006/main">
          <a:off x="621792" y="117486"/>
          <a:ext cx="10303904" cy="393382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1400" dirty="0"/>
        </a:p>
      </cdr:txBody>
    </cdr:sp>
  </cdr:relSizeAnchor>
</c:userShapes>
</file>

<file path=ppt/drawings/drawing3.xml><?xml version="1.0" encoding="utf-8"?>
<c:userShapes xmlns:c="http://schemas.openxmlformats.org/drawingml/2006/chart">
  <cdr:relSizeAnchor xmlns:cdr="http://schemas.openxmlformats.org/drawingml/2006/chartDrawing">
    <cdr:from>
      <cdr:x>0.87681</cdr:x>
      <cdr:y>0.09956</cdr:y>
    </cdr:from>
    <cdr:to>
      <cdr:x>0.90482</cdr:x>
      <cdr:y>0.17718</cdr:y>
    </cdr:to>
    <cdr:sp macro="" textlink="">
      <cdr:nvSpPr>
        <cdr:cNvPr id="2" name="TextBox 7">
          <a:extLst xmlns:a="http://schemas.openxmlformats.org/drawingml/2006/main">
            <a:ext uri="{FF2B5EF4-FFF2-40B4-BE49-F238E27FC236}">
              <a16:creationId xmlns:a16="http://schemas.microsoft.com/office/drawing/2014/main" id="{46F66824-107A-4A9D-8159-8AC0CE7AC351}"/>
            </a:ext>
          </a:extLst>
        </cdr:cNvPr>
        <cdr:cNvSpPr txBox="1"/>
      </cdr:nvSpPr>
      <cdr:spPr>
        <a:xfrm xmlns:a="http://schemas.openxmlformats.org/drawingml/2006/main">
          <a:off x="9395353" y="473753"/>
          <a:ext cx="30008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t>
          </a:r>
        </a:p>
      </cdr:txBody>
    </cdr:sp>
  </cdr:relSizeAnchor>
  <cdr:relSizeAnchor xmlns:cdr="http://schemas.openxmlformats.org/drawingml/2006/chartDrawing">
    <cdr:from>
      <cdr:x>0.7709</cdr:x>
      <cdr:y>0.09015</cdr:y>
    </cdr:from>
    <cdr:to>
      <cdr:x>0.79891</cdr:x>
      <cdr:y>0.16777</cdr:y>
    </cdr:to>
    <cdr:sp macro="" textlink="">
      <cdr:nvSpPr>
        <cdr:cNvPr id="4" name="TextBox 5">
          <a:extLst xmlns:a="http://schemas.openxmlformats.org/drawingml/2006/main">
            <a:ext uri="{FF2B5EF4-FFF2-40B4-BE49-F238E27FC236}">
              <a16:creationId xmlns:a16="http://schemas.microsoft.com/office/drawing/2014/main" id="{46F66824-107A-4A9D-8159-8AC0CE7AC351}"/>
            </a:ext>
          </a:extLst>
        </cdr:cNvPr>
        <cdr:cNvSpPr txBox="1"/>
      </cdr:nvSpPr>
      <cdr:spPr>
        <a:xfrm xmlns:a="http://schemas.openxmlformats.org/drawingml/2006/main">
          <a:off x="8260491" y="428979"/>
          <a:ext cx="30008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t>
          </a:r>
        </a:p>
      </cdr:txBody>
    </cdr:sp>
  </cdr:relSizeAnchor>
  <cdr:relSizeAnchor xmlns:cdr="http://schemas.openxmlformats.org/drawingml/2006/chartDrawing">
    <cdr:from>
      <cdr:x>0.61772</cdr:x>
      <cdr:y>0.09216</cdr:y>
    </cdr:from>
    <cdr:to>
      <cdr:x>0.64573</cdr:x>
      <cdr:y>0.16978</cdr:y>
    </cdr:to>
    <cdr:sp macro="" textlink="">
      <cdr:nvSpPr>
        <cdr:cNvPr id="5" name="TextBox 7">
          <a:extLst xmlns:a="http://schemas.openxmlformats.org/drawingml/2006/main">
            <a:ext uri="{FF2B5EF4-FFF2-40B4-BE49-F238E27FC236}">
              <a16:creationId xmlns:a16="http://schemas.microsoft.com/office/drawing/2014/main" id="{46F66824-107A-4A9D-8159-8AC0CE7AC351}"/>
            </a:ext>
          </a:extLst>
        </cdr:cNvPr>
        <cdr:cNvSpPr txBox="1"/>
      </cdr:nvSpPr>
      <cdr:spPr>
        <a:xfrm xmlns:a="http://schemas.openxmlformats.org/drawingml/2006/main">
          <a:off x="6619098" y="438536"/>
          <a:ext cx="30008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t>
          </a:r>
        </a:p>
      </cdr:txBody>
    </cdr:sp>
  </cdr:relSizeAnchor>
  <cdr:relSizeAnchor xmlns:cdr="http://schemas.openxmlformats.org/drawingml/2006/chartDrawing">
    <cdr:from>
      <cdr:x>0.57652</cdr:x>
      <cdr:y>0.09216</cdr:y>
    </cdr:from>
    <cdr:to>
      <cdr:x>0.60453</cdr:x>
      <cdr:y>0.16978</cdr:y>
    </cdr:to>
    <cdr:sp macro="" textlink="">
      <cdr:nvSpPr>
        <cdr:cNvPr id="6" name="TextBox 20">
          <a:extLst xmlns:a="http://schemas.openxmlformats.org/drawingml/2006/main">
            <a:ext uri="{FF2B5EF4-FFF2-40B4-BE49-F238E27FC236}">
              <a16:creationId xmlns:a16="http://schemas.microsoft.com/office/drawing/2014/main" id="{46F66824-107A-4A9D-8159-8AC0CE7AC351}"/>
            </a:ext>
          </a:extLst>
        </cdr:cNvPr>
        <cdr:cNvSpPr txBox="1"/>
      </cdr:nvSpPr>
      <cdr:spPr>
        <a:xfrm xmlns:a="http://schemas.openxmlformats.org/drawingml/2006/main">
          <a:off x="6177616" y="438536"/>
          <a:ext cx="30008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t>
          </a:r>
        </a:p>
      </cdr:txBody>
    </cdr:sp>
  </cdr:relSizeAnchor>
</c:userShapes>
</file>

<file path=ppt/drawings/drawing4.xml><?xml version="1.0" encoding="utf-8"?>
<c:userShapes xmlns:c="http://schemas.openxmlformats.org/drawingml/2006/chart">
  <cdr:relSizeAnchor xmlns:cdr="http://schemas.openxmlformats.org/drawingml/2006/chartDrawing">
    <cdr:from>
      <cdr:x>0.81414</cdr:x>
      <cdr:y>0.08739</cdr:y>
    </cdr:from>
    <cdr:to>
      <cdr:x>0.98473</cdr:x>
      <cdr:y>0.41272</cdr:y>
    </cdr:to>
    <cdr:sp macro="" textlink="">
      <cdr:nvSpPr>
        <cdr:cNvPr id="2" name="Oval 1"/>
        <cdr:cNvSpPr/>
      </cdr:nvSpPr>
      <cdr:spPr>
        <a:xfrm xmlns:a="http://schemas.openxmlformats.org/drawingml/2006/main">
          <a:off x="5916825" y="290507"/>
          <a:ext cx="1239747" cy="1081461"/>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0.05711</cdr:x>
      <cdr:y>0.33271</cdr:y>
    </cdr:from>
    <cdr:to>
      <cdr:x>0.13152</cdr:x>
      <cdr:y>0.40544</cdr:y>
    </cdr:to>
    <cdr:sp macro="" textlink="">
      <cdr:nvSpPr>
        <cdr:cNvPr id="4" name="TextBox 3"/>
        <cdr:cNvSpPr txBox="1"/>
      </cdr:nvSpPr>
      <cdr:spPr>
        <a:xfrm xmlns:a="http://schemas.openxmlformats.org/drawingml/2006/main">
          <a:off x="415071" y="1106000"/>
          <a:ext cx="540726" cy="2417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solidFill>
                <a:srgbClr val="FF0000"/>
              </a:solidFill>
            </a:rPr>
            <a:t>gap</a:t>
          </a:r>
        </a:p>
      </cdr:txBody>
    </cdr:sp>
  </cdr:relSizeAnchor>
  <cdr:relSizeAnchor xmlns:cdr="http://schemas.openxmlformats.org/drawingml/2006/chartDrawing">
    <cdr:from>
      <cdr:x>0.88794</cdr:x>
      <cdr:y>0.20906</cdr:y>
    </cdr:from>
    <cdr:to>
      <cdr:x>0.92061</cdr:x>
      <cdr:y>0.20906</cdr:y>
    </cdr:to>
    <cdr:cxnSp macro="">
      <cdr:nvCxnSpPr>
        <cdr:cNvPr id="6" name="Straight Arrow Connector 5">
          <a:extLst xmlns:a="http://schemas.openxmlformats.org/drawingml/2006/main">
            <a:ext uri="{FF2B5EF4-FFF2-40B4-BE49-F238E27FC236}">
              <a16:creationId xmlns:a16="http://schemas.microsoft.com/office/drawing/2014/main" id="{33346840-4B5A-454B-9506-89D97E5E9E7D}"/>
            </a:ext>
          </a:extLst>
        </cdr:cNvPr>
        <cdr:cNvCxnSpPr/>
      </cdr:nvCxnSpPr>
      <cdr:spPr>
        <a:xfrm xmlns:a="http://schemas.openxmlformats.org/drawingml/2006/main">
          <a:off x="6453188" y="694960"/>
          <a:ext cx="237393" cy="0"/>
        </a:xfrm>
        <a:prstGeom xmlns:a="http://schemas.openxmlformats.org/drawingml/2006/main" prst="straightConnector1">
          <a:avLst/>
        </a:prstGeom>
        <a:ln xmlns:a="http://schemas.openxmlformats.org/drawingml/2006/main">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0.75805</cdr:x>
      <cdr:y>0.7575</cdr:y>
    </cdr:from>
    <cdr:to>
      <cdr:x>0.92598</cdr:x>
      <cdr:y>0.90384</cdr:y>
    </cdr:to>
    <cdr:sp macro="" textlink="">
      <cdr:nvSpPr>
        <cdr:cNvPr id="2" name="TextBox 1"/>
        <cdr:cNvSpPr txBox="1"/>
      </cdr:nvSpPr>
      <cdr:spPr>
        <a:xfrm xmlns:a="http://schemas.openxmlformats.org/drawingml/2006/main">
          <a:off x="8871284" y="3296119"/>
          <a:ext cx="1965158" cy="636789"/>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none" rtlCol="0"/>
        <a:lstStyle xmlns:a="http://schemas.openxmlformats.org/drawingml/2006/main"/>
        <a:p xmlns:a="http://schemas.openxmlformats.org/drawingml/2006/main">
          <a:pPr algn="ctr"/>
          <a:r>
            <a:rPr lang="en-US" b="1" u="sng" dirty="0" smtClean="0"/>
            <a:t>Persistence Rate Overall:</a:t>
          </a:r>
        </a:p>
        <a:p xmlns:a="http://schemas.openxmlformats.org/drawingml/2006/main">
          <a:pPr algn="ctr"/>
          <a:r>
            <a:rPr lang="en-US" sz="1100" dirty="0" smtClean="0"/>
            <a:t>Fall 19 to Spring 20:  65%</a:t>
          </a:r>
        </a:p>
        <a:p xmlns:a="http://schemas.openxmlformats.org/drawingml/2006/main">
          <a:pPr algn="ctr"/>
          <a:r>
            <a:rPr lang="en-US" dirty="0" smtClean="0"/>
            <a:t>Fall 20 to Spring 21:  69%</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A6BE6-2159-411A-98EB-38419A810B40}" type="datetimeFigureOut">
              <a:rPr lang="en-US" smtClean="0"/>
              <a:t>10/20/2021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1FA357-B2C6-4397-A7DA-8A6351F549A6}" type="slidenum">
              <a:rPr lang="en-US" smtClean="0"/>
              <a:t>‹#›</a:t>
            </a:fld>
            <a:endParaRPr lang="en-US"/>
          </a:p>
        </p:txBody>
      </p:sp>
    </p:spTree>
    <p:extLst>
      <p:ext uri="{BB962C8B-B14F-4D97-AF65-F5344CB8AC3E}">
        <p14:creationId xmlns:p14="http://schemas.microsoft.com/office/powerpoint/2010/main" val="3261917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D301C1-500C-408F-96A0-93070BF34375}" type="slidenum">
              <a:rPr lang="en-US" smtClean="0"/>
              <a:t>6</a:t>
            </a:fld>
            <a:endParaRPr lang="en-US"/>
          </a:p>
        </p:txBody>
      </p:sp>
    </p:spTree>
    <p:extLst>
      <p:ext uri="{BB962C8B-B14F-4D97-AF65-F5344CB8AC3E}">
        <p14:creationId xmlns:p14="http://schemas.microsoft.com/office/powerpoint/2010/main" val="201235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55% of FT students are in a special program</a:t>
            </a:r>
          </a:p>
        </p:txBody>
      </p:sp>
      <p:sp>
        <p:nvSpPr>
          <p:cNvPr id="4" name="Slide Number Placeholder 3"/>
          <p:cNvSpPr>
            <a:spLocks noGrp="1"/>
          </p:cNvSpPr>
          <p:nvPr>
            <p:ph type="sldNum" sz="quarter" idx="5"/>
          </p:nvPr>
        </p:nvSpPr>
        <p:spPr/>
        <p:txBody>
          <a:bodyPr/>
          <a:lstStyle/>
          <a:p>
            <a:fld id="{861F125B-46BA-42BD-94A5-81509B625E36}" type="slidenum">
              <a:rPr lang="en-US" smtClean="0"/>
              <a:t>38</a:t>
            </a:fld>
            <a:endParaRPr lang="en-US"/>
          </a:p>
        </p:txBody>
      </p:sp>
    </p:spTree>
    <p:extLst>
      <p:ext uri="{BB962C8B-B14F-4D97-AF65-F5344CB8AC3E}">
        <p14:creationId xmlns:p14="http://schemas.microsoft.com/office/powerpoint/2010/main" val="3912441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Percent of degree earners who completed an award in the given time</a:t>
            </a:r>
          </a:p>
        </p:txBody>
      </p:sp>
      <p:sp>
        <p:nvSpPr>
          <p:cNvPr id="4" name="Slide Number Placeholder 3"/>
          <p:cNvSpPr>
            <a:spLocks noGrp="1"/>
          </p:cNvSpPr>
          <p:nvPr>
            <p:ph type="sldNum" sz="quarter" idx="5"/>
          </p:nvPr>
        </p:nvSpPr>
        <p:spPr/>
        <p:txBody>
          <a:bodyPr/>
          <a:lstStyle/>
          <a:p>
            <a:fld id="{67ECA736-81D6-4E44-9CCF-6104F9825254}" type="slidenum">
              <a:rPr lang="en-US" smtClean="0"/>
              <a:t>44</a:t>
            </a:fld>
            <a:endParaRPr lang="en-US"/>
          </a:p>
        </p:txBody>
      </p:sp>
    </p:spTree>
    <p:extLst>
      <p:ext uri="{BB962C8B-B14F-4D97-AF65-F5344CB8AC3E}">
        <p14:creationId xmlns:p14="http://schemas.microsoft.com/office/powerpoint/2010/main" val="620013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 first time student cohort 2015</a:t>
            </a:r>
          </a:p>
        </p:txBody>
      </p:sp>
      <p:sp>
        <p:nvSpPr>
          <p:cNvPr id="4" name="Slide Number Placeholder 3"/>
          <p:cNvSpPr>
            <a:spLocks noGrp="1"/>
          </p:cNvSpPr>
          <p:nvPr>
            <p:ph type="sldNum" sz="quarter" idx="5"/>
          </p:nvPr>
        </p:nvSpPr>
        <p:spPr/>
        <p:txBody>
          <a:bodyPr/>
          <a:lstStyle/>
          <a:p>
            <a:fld id="{67ECA736-81D6-4E44-9CCF-6104F9825254}" type="slidenum">
              <a:rPr lang="en-US" smtClean="0"/>
              <a:t>47</a:t>
            </a:fld>
            <a:endParaRPr lang="en-US"/>
          </a:p>
        </p:txBody>
      </p:sp>
    </p:spTree>
    <p:extLst>
      <p:ext uri="{BB962C8B-B14F-4D97-AF65-F5344CB8AC3E}">
        <p14:creationId xmlns:p14="http://schemas.microsoft.com/office/powerpoint/2010/main" val="4216032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only years we have, new data comes out at a lag</a:t>
            </a:r>
          </a:p>
        </p:txBody>
      </p:sp>
      <p:sp>
        <p:nvSpPr>
          <p:cNvPr id="4" name="Slide Number Placeholder 3"/>
          <p:cNvSpPr>
            <a:spLocks noGrp="1"/>
          </p:cNvSpPr>
          <p:nvPr>
            <p:ph type="sldNum" sz="quarter" idx="5"/>
          </p:nvPr>
        </p:nvSpPr>
        <p:spPr/>
        <p:txBody>
          <a:bodyPr/>
          <a:lstStyle/>
          <a:p>
            <a:fld id="{67ECA736-81D6-4E44-9CCF-6104F9825254}" type="slidenum">
              <a:rPr lang="en-US" smtClean="0"/>
              <a:t>50</a:t>
            </a:fld>
            <a:endParaRPr lang="en-US"/>
          </a:p>
        </p:txBody>
      </p:sp>
    </p:spTree>
    <p:extLst>
      <p:ext uri="{BB962C8B-B14F-4D97-AF65-F5344CB8AC3E}">
        <p14:creationId xmlns:p14="http://schemas.microsoft.com/office/powerpoint/2010/main" val="425707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D301C1-500C-408F-96A0-93070BF34375}" type="slidenum">
              <a:rPr lang="en-US" smtClean="0"/>
              <a:t>7</a:t>
            </a:fld>
            <a:endParaRPr lang="en-US"/>
          </a:p>
        </p:txBody>
      </p:sp>
    </p:spTree>
    <p:extLst>
      <p:ext uri="{BB962C8B-B14F-4D97-AF65-F5344CB8AC3E}">
        <p14:creationId xmlns:p14="http://schemas.microsoft.com/office/powerpoint/2010/main" val="1722987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IPEDS Report Data</a:t>
            </a:r>
            <a:r>
              <a:rPr lang="en-US" dirty="0"/>
              <a:t> </a:t>
            </a:r>
            <a:r>
              <a:rPr lang="en-US" sz="1200" b="0" i="0" u="none" strike="noStrike" kern="1200" dirty="0">
                <a:solidFill>
                  <a:schemeClr val="tx1"/>
                </a:solidFill>
                <a:effectLst/>
                <a:latin typeface="+mn-lt"/>
                <a:ea typeface="+mn-ea"/>
                <a:cs typeface="+mn-cs"/>
              </a:rPr>
              <a:t>College</a:t>
            </a:r>
            <a:r>
              <a:rPr lang="en-US" dirty="0"/>
              <a:t> </a:t>
            </a:r>
            <a:r>
              <a:rPr lang="en-US" sz="1200" b="0" i="0" u="none" strike="noStrike" kern="1200" dirty="0">
                <a:solidFill>
                  <a:schemeClr val="tx1"/>
                </a:solidFill>
                <a:effectLst/>
                <a:latin typeface="+mn-lt"/>
                <a:ea typeface="+mn-ea"/>
                <a:cs typeface="+mn-cs"/>
              </a:rPr>
              <a:t>Headcount: 2019-20</a:t>
            </a:r>
            <a:r>
              <a:rPr lang="en-US" dirty="0"/>
              <a:t> </a:t>
            </a:r>
            <a:r>
              <a:rPr lang="en-US" sz="1200" b="0" i="0" u="none" strike="noStrike" kern="1200" dirty="0">
                <a:solidFill>
                  <a:schemeClr val="tx1"/>
                </a:solidFill>
                <a:effectLst/>
                <a:latin typeface="+mn-lt"/>
                <a:ea typeface="+mn-ea"/>
                <a:cs typeface="+mn-cs"/>
              </a:rPr>
              <a:t>FTE: 2019-20</a:t>
            </a:r>
            <a:r>
              <a:rPr lang="en-US" dirty="0"/>
              <a:t> </a:t>
            </a:r>
            <a:r>
              <a:rPr lang="en-US" sz="1200" b="0" i="0" u="none" strike="noStrike" kern="1200" dirty="0">
                <a:solidFill>
                  <a:schemeClr val="tx1"/>
                </a:solidFill>
                <a:effectLst/>
                <a:latin typeface="+mn-lt"/>
                <a:ea typeface="+mn-ea"/>
                <a:cs typeface="+mn-cs"/>
              </a:rPr>
              <a:t>Ratio</a:t>
            </a:r>
            <a:r>
              <a:rPr lang="en-US" dirty="0"/>
              <a:t> </a:t>
            </a:r>
            <a:r>
              <a:rPr lang="en-US" sz="1200" b="0" i="0" u="none" strike="noStrike" kern="1200" dirty="0">
                <a:solidFill>
                  <a:schemeClr val="tx1"/>
                </a:solidFill>
                <a:effectLst/>
                <a:latin typeface="+mn-lt"/>
                <a:ea typeface="+mn-ea"/>
                <a:cs typeface="+mn-cs"/>
              </a:rPr>
              <a:t>Canada College</a:t>
            </a:r>
            <a:r>
              <a:rPr lang="en-US" dirty="0"/>
              <a:t> </a:t>
            </a:r>
            <a:r>
              <a:rPr lang="en-US" sz="1200" b="0" i="0" u="none" strike="noStrike" kern="1200" dirty="0">
                <a:solidFill>
                  <a:schemeClr val="tx1"/>
                </a:solidFill>
                <a:effectLst/>
                <a:latin typeface="+mn-lt"/>
                <a:ea typeface="+mn-ea"/>
                <a:cs typeface="+mn-cs"/>
              </a:rPr>
              <a:t>9575</a:t>
            </a:r>
            <a:r>
              <a:rPr lang="en-US" dirty="0"/>
              <a:t> </a:t>
            </a:r>
            <a:r>
              <a:rPr lang="en-US" sz="1200" b="0" i="0" u="none" strike="noStrike" kern="1200" dirty="0">
                <a:solidFill>
                  <a:schemeClr val="tx1"/>
                </a:solidFill>
                <a:effectLst/>
                <a:latin typeface="+mn-lt"/>
                <a:ea typeface="+mn-ea"/>
                <a:cs typeface="+mn-cs"/>
              </a:rPr>
              <a:t>2382</a:t>
            </a:r>
            <a:r>
              <a:rPr lang="en-US" dirty="0"/>
              <a:t> </a:t>
            </a:r>
            <a:r>
              <a:rPr lang="en-US" sz="1200" b="0" i="0" u="none" strike="noStrike" kern="1200" dirty="0">
                <a:solidFill>
                  <a:schemeClr val="tx1"/>
                </a:solidFill>
                <a:effectLst/>
                <a:latin typeface="+mn-lt"/>
                <a:ea typeface="+mn-ea"/>
                <a:cs typeface="+mn-cs"/>
              </a:rPr>
              <a:t>25%</a:t>
            </a:r>
            <a:r>
              <a:rPr lang="en-US" dirty="0"/>
              <a:t> </a:t>
            </a:r>
            <a:r>
              <a:rPr lang="en-US" sz="1200" b="0" i="0" u="none" strike="noStrike" kern="1200" dirty="0">
                <a:solidFill>
                  <a:schemeClr val="tx1"/>
                </a:solidFill>
                <a:effectLst/>
                <a:latin typeface="+mn-lt"/>
                <a:ea typeface="+mn-ea"/>
                <a:cs typeface="+mn-cs"/>
              </a:rPr>
              <a:t>Skyline College</a:t>
            </a:r>
            <a:r>
              <a:rPr lang="en-US" dirty="0"/>
              <a:t> </a:t>
            </a:r>
            <a:r>
              <a:rPr lang="en-US" sz="1200" b="0" i="0" u="none" strike="noStrike" kern="1200" dirty="0">
                <a:solidFill>
                  <a:schemeClr val="tx1"/>
                </a:solidFill>
                <a:effectLst/>
                <a:latin typeface="+mn-lt"/>
                <a:ea typeface="+mn-ea"/>
                <a:cs typeface="+mn-cs"/>
              </a:rPr>
              <a:t>14900</a:t>
            </a:r>
            <a:r>
              <a:rPr lang="en-US" dirty="0"/>
              <a:t> </a:t>
            </a:r>
            <a:r>
              <a:rPr lang="en-US" sz="1200" b="0" i="0" u="none" strike="noStrike" kern="1200" dirty="0">
                <a:solidFill>
                  <a:schemeClr val="tx1"/>
                </a:solidFill>
                <a:effectLst/>
                <a:latin typeface="+mn-lt"/>
                <a:ea typeface="+mn-ea"/>
                <a:cs typeface="+mn-cs"/>
              </a:rPr>
              <a:t>4394</a:t>
            </a:r>
            <a:r>
              <a:rPr lang="en-US" dirty="0"/>
              <a:t> </a:t>
            </a:r>
            <a:r>
              <a:rPr lang="en-US" sz="1200" b="0" i="0" u="none" strike="noStrike" kern="1200" dirty="0">
                <a:solidFill>
                  <a:schemeClr val="tx1"/>
                </a:solidFill>
                <a:effectLst/>
                <a:latin typeface="+mn-lt"/>
                <a:ea typeface="+mn-ea"/>
                <a:cs typeface="+mn-cs"/>
              </a:rPr>
              <a:t>29%</a:t>
            </a:r>
            <a:r>
              <a:rPr lang="en-US" dirty="0"/>
              <a:t> </a:t>
            </a:r>
            <a:r>
              <a:rPr lang="en-US" sz="1200" b="0" i="0" u="none" strike="noStrike" kern="1200" dirty="0">
                <a:solidFill>
                  <a:schemeClr val="tx1"/>
                </a:solidFill>
                <a:effectLst/>
                <a:latin typeface="+mn-lt"/>
                <a:ea typeface="+mn-ea"/>
                <a:cs typeface="+mn-cs"/>
              </a:rPr>
              <a:t>College of San Mateo</a:t>
            </a:r>
            <a:r>
              <a:rPr lang="en-US" dirty="0"/>
              <a:t> </a:t>
            </a:r>
            <a:r>
              <a:rPr lang="en-US" sz="1200" b="0" i="0" u="none" strike="noStrike" kern="1200" dirty="0">
                <a:solidFill>
                  <a:schemeClr val="tx1"/>
                </a:solidFill>
                <a:effectLst/>
                <a:latin typeface="+mn-lt"/>
                <a:ea typeface="+mn-ea"/>
                <a:cs typeface="+mn-cs"/>
              </a:rPr>
              <a:t>12649</a:t>
            </a:r>
            <a:r>
              <a:rPr lang="en-US" dirty="0"/>
              <a:t> </a:t>
            </a:r>
            <a:r>
              <a:rPr lang="en-US" sz="1200" b="0" i="0" u="none" strike="noStrike" kern="1200" dirty="0">
                <a:solidFill>
                  <a:schemeClr val="tx1"/>
                </a:solidFill>
                <a:effectLst/>
                <a:latin typeface="+mn-lt"/>
                <a:ea typeface="+mn-ea"/>
                <a:cs typeface="+mn-cs"/>
              </a:rPr>
              <a:t>4120</a:t>
            </a:r>
            <a:r>
              <a:rPr lang="en-US" dirty="0"/>
              <a:t> </a:t>
            </a:r>
            <a:r>
              <a:rPr lang="en-US" sz="1200" b="0" i="0" u="none" strike="noStrike" kern="1200" dirty="0">
                <a:solidFill>
                  <a:schemeClr val="tx1"/>
                </a:solidFill>
                <a:effectLst/>
                <a:latin typeface="+mn-lt"/>
                <a:ea typeface="+mn-ea"/>
                <a:cs typeface="+mn-cs"/>
              </a:rPr>
              <a:t>33%</a:t>
            </a:r>
            <a:r>
              <a:rPr lang="en-US" dirty="0"/>
              <a:t> </a:t>
            </a:r>
            <a:r>
              <a:rPr lang="en-US" sz="1200" b="0" i="0" u="none" strike="noStrike" kern="1200" dirty="0">
                <a:solidFill>
                  <a:schemeClr val="tx1"/>
                </a:solidFill>
                <a:effectLst/>
                <a:latin typeface="+mn-lt"/>
                <a:ea typeface="+mn-ea"/>
                <a:cs typeface="+mn-cs"/>
              </a:rPr>
              <a:t>Allan Hancock College</a:t>
            </a:r>
            <a:r>
              <a:rPr lang="en-US" dirty="0"/>
              <a:t> </a:t>
            </a:r>
            <a:r>
              <a:rPr lang="en-US" sz="1200" b="0" i="0" u="none" strike="noStrike" kern="1200" dirty="0">
                <a:solidFill>
                  <a:schemeClr val="tx1"/>
                </a:solidFill>
                <a:effectLst/>
                <a:latin typeface="+mn-lt"/>
                <a:ea typeface="+mn-ea"/>
                <a:cs typeface="+mn-cs"/>
              </a:rPr>
              <a:t>16609</a:t>
            </a:r>
            <a:r>
              <a:rPr lang="en-US" dirty="0"/>
              <a:t> </a:t>
            </a:r>
            <a:r>
              <a:rPr lang="en-US" sz="1200" b="0" i="0" u="none" strike="noStrike" kern="1200" dirty="0">
                <a:solidFill>
                  <a:schemeClr val="tx1"/>
                </a:solidFill>
                <a:effectLst/>
                <a:latin typeface="+mn-lt"/>
                <a:ea typeface="+mn-ea"/>
                <a:cs typeface="+mn-cs"/>
              </a:rPr>
              <a:t>6654</a:t>
            </a:r>
            <a:r>
              <a:rPr lang="en-US" dirty="0"/>
              <a:t> </a:t>
            </a:r>
            <a:r>
              <a:rPr lang="en-US" sz="1200" b="0" i="0" u="none" strike="noStrike" kern="1200" dirty="0">
                <a:solidFill>
                  <a:schemeClr val="tx1"/>
                </a:solidFill>
                <a:effectLst/>
                <a:latin typeface="+mn-lt"/>
                <a:ea typeface="+mn-ea"/>
                <a:cs typeface="+mn-cs"/>
              </a:rPr>
              <a:t>40%</a:t>
            </a:r>
            <a:r>
              <a:rPr lang="en-US" dirty="0"/>
              <a:t> </a:t>
            </a:r>
            <a:r>
              <a:rPr lang="en-US" sz="1200" b="0" i="0" u="none" strike="noStrike" kern="1200" dirty="0">
                <a:solidFill>
                  <a:schemeClr val="tx1"/>
                </a:solidFill>
                <a:effectLst/>
                <a:latin typeface="+mn-lt"/>
                <a:ea typeface="+mn-ea"/>
                <a:cs typeface="+mn-cs"/>
              </a:rPr>
              <a:t>College of the Canyons</a:t>
            </a:r>
            <a:r>
              <a:rPr lang="en-US" dirty="0"/>
              <a:t> </a:t>
            </a:r>
            <a:r>
              <a:rPr lang="en-US" sz="1200" b="0" i="0" u="none" strike="noStrike" kern="1200" dirty="0">
                <a:solidFill>
                  <a:schemeClr val="tx1"/>
                </a:solidFill>
                <a:effectLst/>
                <a:latin typeface="+mn-lt"/>
                <a:ea typeface="+mn-ea"/>
                <a:cs typeface="+mn-cs"/>
              </a:rPr>
              <a:t>32974</a:t>
            </a:r>
            <a:r>
              <a:rPr lang="en-US" dirty="0"/>
              <a:t> </a:t>
            </a:r>
            <a:r>
              <a:rPr lang="en-US" sz="1200" b="0" i="0" u="none" strike="noStrike" kern="1200" dirty="0">
                <a:solidFill>
                  <a:schemeClr val="tx1"/>
                </a:solidFill>
                <a:effectLst/>
                <a:latin typeface="+mn-lt"/>
                <a:ea typeface="+mn-ea"/>
                <a:cs typeface="+mn-cs"/>
              </a:rPr>
              <a:t>12473</a:t>
            </a:r>
            <a:r>
              <a:rPr lang="en-US" dirty="0"/>
              <a:t> </a:t>
            </a:r>
            <a:r>
              <a:rPr lang="en-US" sz="1200" b="0" i="0" u="none" strike="noStrike" kern="1200" dirty="0">
                <a:solidFill>
                  <a:schemeClr val="tx1"/>
                </a:solidFill>
                <a:effectLst/>
                <a:latin typeface="+mn-lt"/>
                <a:ea typeface="+mn-ea"/>
                <a:cs typeface="+mn-cs"/>
              </a:rPr>
              <a:t>38%</a:t>
            </a:r>
            <a:r>
              <a:rPr lang="en-US" dirty="0"/>
              <a:t> </a:t>
            </a:r>
            <a:r>
              <a:rPr lang="en-US" sz="1200" b="0" i="0" u="none" strike="noStrike" kern="1200" dirty="0">
                <a:solidFill>
                  <a:schemeClr val="tx1"/>
                </a:solidFill>
                <a:effectLst/>
                <a:latin typeface="+mn-lt"/>
                <a:ea typeface="+mn-ea"/>
                <a:cs typeface="+mn-cs"/>
              </a:rPr>
              <a:t>Chabot College</a:t>
            </a:r>
            <a:r>
              <a:rPr lang="en-US" dirty="0"/>
              <a:t> </a:t>
            </a:r>
            <a:r>
              <a:rPr lang="en-US" sz="1200" b="0" i="0" u="none" strike="noStrike" kern="1200" dirty="0">
                <a:solidFill>
                  <a:schemeClr val="tx1"/>
                </a:solidFill>
                <a:effectLst/>
                <a:latin typeface="+mn-lt"/>
                <a:ea typeface="+mn-ea"/>
                <a:cs typeface="+mn-cs"/>
              </a:rPr>
              <a:t>19951</a:t>
            </a:r>
            <a:r>
              <a:rPr lang="en-US" dirty="0"/>
              <a:t> </a:t>
            </a:r>
            <a:r>
              <a:rPr lang="en-US" sz="1200" b="0" i="0" u="none" strike="noStrike" kern="1200" dirty="0">
                <a:solidFill>
                  <a:schemeClr val="tx1"/>
                </a:solidFill>
                <a:effectLst/>
                <a:latin typeface="+mn-lt"/>
                <a:ea typeface="+mn-ea"/>
                <a:cs typeface="+mn-cs"/>
              </a:rPr>
              <a:t>7966</a:t>
            </a:r>
            <a:r>
              <a:rPr lang="en-US" dirty="0"/>
              <a:t> </a:t>
            </a:r>
            <a:r>
              <a:rPr lang="en-US" sz="1200" b="0" i="0" u="none" strike="noStrike" kern="1200" dirty="0">
                <a:solidFill>
                  <a:schemeClr val="tx1"/>
                </a:solidFill>
                <a:effectLst/>
                <a:latin typeface="+mn-lt"/>
                <a:ea typeface="+mn-ea"/>
                <a:cs typeface="+mn-cs"/>
              </a:rPr>
              <a:t>40%</a:t>
            </a:r>
            <a:r>
              <a:rPr lang="en-US" dirty="0"/>
              <a:t> </a:t>
            </a:r>
            <a:r>
              <a:rPr lang="en-US" sz="1200" b="0" i="0" u="none" strike="noStrike" kern="1200" dirty="0">
                <a:solidFill>
                  <a:schemeClr val="tx1"/>
                </a:solidFill>
                <a:effectLst/>
                <a:latin typeface="+mn-lt"/>
                <a:ea typeface="+mn-ea"/>
                <a:cs typeface="+mn-cs"/>
              </a:rPr>
              <a:t>Cıtrus College</a:t>
            </a:r>
            <a:r>
              <a:rPr lang="en-US" dirty="0"/>
              <a:t> </a:t>
            </a:r>
            <a:r>
              <a:rPr lang="en-US" sz="1200" b="0" i="0" u="none" strike="noStrike" kern="1200" dirty="0">
                <a:solidFill>
                  <a:schemeClr val="tx1"/>
                </a:solidFill>
                <a:effectLst/>
                <a:latin typeface="+mn-lt"/>
                <a:ea typeface="+mn-ea"/>
                <a:cs typeface="+mn-cs"/>
              </a:rPr>
              <a:t>18592</a:t>
            </a:r>
            <a:r>
              <a:rPr lang="en-US" dirty="0"/>
              <a:t> </a:t>
            </a:r>
            <a:r>
              <a:rPr lang="en-US" sz="1200" b="0" i="0" u="none" strike="noStrike" kern="1200" dirty="0">
                <a:solidFill>
                  <a:schemeClr val="tx1"/>
                </a:solidFill>
                <a:effectLst/>
                <a:latin typeface="+mn-lt"/>
                <a:ea typeface="+mn-ea"/>
                <a:cs typeface="+mn-cs"/>
              </a:rPr>
              <a:t>9611</a:t>
            </a:r>
            <a:r>
              <a:rPr lang="en-US" dirty="0"/>
              <a:t> </a:t>
            </a:r>
            <a:r>
              <a:rPr lang="en-US" sz="1200" b="0" i="0" u="none" strike="noStrike" kern="1200" dirty="0">
                <a:solidFill>
                  <a:schemeClr val="tx1"/>
                </a:solidFill>
                <a:effectLst/>
                <a:latin typeface="+mn-lt"/>
                <a:ea typeface="+mn-ea"/>
                <a:cs typeface="+mn-cs"/>
              </a:rPr>
              <a:t>52%</a:t>
            </a:r>
            <a:r>
              <a:rPr lang="en-US" dirty="0"/>
              <a:t> </a:t>
            </a:r>
            <a:r>
              <a:rPr lang="en-US" sz="1200" b="0" i="0" u="none" strike="noStrike" kern="1200" dirty="0">
                <a:solidFill>
                  <a:schemeClr val="tx1"/>
                </a:solidFill>
                <a:effectLst/>
                <a:latin typeface="+mn-lt"/>
                <a:ea typeface="+mn-ea"/>
                <a:cs typeface="+mn-cs"/>
              </a:rPr>
              <a:t>Cıty College of San Francısco</a:t>
            </a:r>
            <a:r>
              <a:rPr lang="en-US" dirty="0"/>
              <a:t> </a:t>
            </a:r>
            <a:r>
              <a:rPr lang="en-US" sz="1200" b="0" i="0" u="none" strike="noStrike" kern="1200" dirty="0">
                <a:solidFill>
                  <a:schemeClr val="tx1"/>
                </a:solidFill>
                <a:effectLst/>
                <a:latin typeface="+mn-lt"/>
                <a:ea typeface="+mn-ea"/>
                <a:cs typeface="+mn-cs"/>
              </a:rPr>
              <a:t>35153</a:t>
            </a:r>
            <a:r>
              <a:rPr lang="en-US" dirty="0"/>
              <a:t> </a:t>
            </a:r>
            <a:r>
              <a:rPr lang="en-US" sz="1200" b="0" i="0" u="none" strike="noStrike" kern="1200" dirty="0">
                <a:solidFill>
                  <a:schemeClr val="tx1"/>
                </a:solidFill>
                <a:effectLst/>
                <a:latin typeface="+mn-lt"/>
                <a:ea typeface="+mn-ea"/>
                <a:cs typeface="+mn-cs"/>
              </a:rPr>
              <a:t>13833</a:t>
            </a:r>
            <a:r>
              <a:rPr lang="en-US" dirty="0"/>
              <a:t> </a:t>
            </a:r>
            <a:r>
              <a:rPr lang="en-US" sz="1200" b="0" i="0" u="none" strike="noStrike" kern="1200" dirty="0">
                <a:solidFill>
                  <a:schemeClr val="tx1"/>
                </a:solidFill>
                <a:effectLst/>
                <a:latin typeface="+mn-lt"/>
                <a:ea typeface="+mn-ea"/>
                <a:cs typeface="+mn-cs"/>
              </a:rPr>
              <a:t>39%</a:t>
            </a:r>
            <a:r>
              <a:rPr lang="en-US" dirty="0"/>
              <a:t> </a:t>
            </a:r>
            <a:r>
              <a:rPr lang="en-US" sz="1200" b="0" i="0" u="none" strike="noStrike" kern="1200" dirty="0" err="1">
                <a:solidFill>
                  <a:schemeClr val="tx1"/>
                </a:solidFill>
                <a:effectLst/>
                <a:latin typeface="+mn-lt"/>
                <a:ea typeface="+mn-ea"/>
                <a:cs typeface="+mn-cs"/>
              </a:rPr>
              <a:t>Cosummes</a:t>
            </a:r>
            <a:r>
              <a:rPr lang="en-US" sz="1200" b="0" i="0" u="none" strike="noStrike" kern="1200" dirty="0">
                <a:solidFill>
                  <a:schemeClr val="tx1"/>
                </a:solidFill>
                <a:effectLst/>
                <a:latin typeface="+mn-lt"/>
                <a:ea typeface="+mn-ea"/>
                <a:cs typeface="+mn-cs"/>
              </a:rPr>
              <a:t> Rıver College</a:t>
            </a:r>
            <a:r>
              <a:rPr lang="en-US" dirty="0"/>
              <a:t> </a:t>
            </a:r>
            <a:r>
              <a:rPr lang="en-US" sz="1200" b="0" i="0" u="none" strike="noStrike" kern="1200" dirty="0">
                <a:solidFill>
                  <a:schemeClr val="tx1"/>
                </a:solidFill>
                <a:effectLst/>
                <a:latin typeface="+mn-lt"/>
                <a:ea typeface="+mn-ea"/>
                <a:cs typeface="+mn-cs"/>
              </a:rPr>
              <a:t>21511</a:t>
            </a:r>
            <a:r>
              <a:rPr lang="en-US" dirty="0"/>
              <a:t> </a:t>
            </a:r>
            <a:r>
              <a:rPr lang="en-US" sz="1200" b="0" i="0" u="none" strike="noStrike" kern="1200" dirty="0">
                <a:solidFill>
                  <a:schemeClr val="tx1"/>
                </a:solidFill>
                <a:effectLst/>
                <a:latin typeface="+mn-lt"/>
                <a:ea typeface="+mn-ea"/>
                <a:cs typeface="+mn-cs"/>
              </a:rPr>
              <a:t>9172</a:t>
            </a:r>
            <a:r>
              <a:rPr lang="en-US" dirty="0"/>
              <a:t> </a:t>
            </a:r>
            <a:r>
              <a:rPr lang="en-US" sz="1200" b="0" i="0" u="none" strike="noStrike" kern="1200" dirty="0">
                <a:solidFill>
                  <a:schemeClr val="tx1"/>
                </a:solidFill>
                <a:effectLst/>
                <a:latin typeface="+mn-lt"/>
                <a:ea typeface="+mn-ea"/>
                <a:cs typeface="+mn-cs"/>
              </a:rPr>
              <a:t>43%</a:t>
            </a:r>
            <a:r>
              <a:rPr lang="en-US" dirty="0"/>
              <a:t> </a:t>
            </a:r>
            <a:r>
              <a:rPr lang="en-US" sz="1200" b="0" i="0" u="none" strike="noStrike" kern="1200" dirty="0">
                <a:solidFill>
                  <a:schemeClr val="tx1"/>
                </a:solidFill>
                <a:effectLst/>
                <a:latin typeface="+mn-lt"/>
                <a:ea typeface="+mn-ea"/>
                <a:cs typeface="+mn-cs"/>
              </a:rPr>
              <a:t>Cuesta College</a:t>
            </a:r>
            <a:r>
              <a:rPr lang="en-US" dirty="0"/>
              <a:t> </a:t>
            </a:r>
            <a:r>
              <a:rPr lang="en-US" sz="1200" b="0" i="0" u="none" strike="noStrike" kern="1200" dirty="0">
                <a:solidFill>
                  <a:schemeClr val="tx1"/>
                </a:solidFill>
                <a:effectLst/>
                <a:latin typeface="+mn-lt"/>
                <a:ea typeface="+mn-ea"/>
                <a:cs typeface="+mn-cs"/>
              </a:rPr>
              <a:t>15810</a:t>
            </a:r>
            <a:r>
              <a:rPr lang="en-US" dirty="0"/>
              <a:t> </a:t>
            </a:r>
            <a:r>
              <a:rPr lang="en-US" sz="1200" b="0" i="0" u="none" strike="noStrike" kern="1200" dirty="0">
                <a:solidFill>
                  <a:schemeClr val="tx1"/>
                </a:solidFill>
                <a:effectLst/>
                <a:latin typeface="+mn-lt"/>
                <a:ea typeface="+mn-ea"/>
                <a:cs typeface="+mn-cs"/>
              </a:rPr>
              <a:t>6214</a:t>
            </a:r>
            <a:r>
              <a:rPr lang="en-US" dirty="0"/>
              <a:t> </a:t>
            </a:r>
            <a:r>
              <a:rPr lang="en-US" sz="1200" b="0" i="0" u="none" strike="noStrike" kern="1200" dirty="0">
                <a:solidFill>
                  <a:schemeClr val="tx1"/>
                </a:solidFill>
                <a:effectLst/>
                <a:latin typeface="+mn-lt"/>
                <a:ea typeface="+mn-ea"/>
                <a:cs typeface="+mn-cs"/>
              </a:rPr>
              <a:t>39%</a:t>
            </a:r>
            <a:r>
              <a:rPr lang="en-US" dirty="0"/>
              <a:t> </a:t>
            </a:r>
            <a:r>
              <a:rPr lang="en-US" sz="1200" b="0" i="0" u="none" strike="noStrike" kern="1200" dirty="0">
                <a:solidFill>
                  <a:schemeClr val="tx1"/>
                </a:solidFill>
                <a:effectLst/>
                <a:latin typeface="+mn-lt"/>
                <a:ea typeface="+mn-ea"/>
                <a:cs typeface="+mn-cs"/>
              </a:rPr>
              <a:t>De Anza College</a:t>
            </a:r>
            <a:r>
              <a:rPr lang="en-US" dirty="0"/>
              <a:t> </a:t>
            </a:r>
            <a:r>
              <a:rPr lang="en-US" sz="1200" b="0" i="0" u="none" strike="noStrike" kern="1200" dirty="0">
                <a:solidFill>
                  <a:schemeClr val="tx1"/>
                </a:solidFill>
                <a:effectLst/>
                <a:latin typeface="+mn-lt"/>
                <a:ea typeface="+mn-ea"/>
                <a:cs typeface="+mn-cs"/>
              </a:rPr>
              <a:t>28029</a:t>
            </a:r>
            <a:r>
              <a:rPr lang="en-US" dirty="0"/>
              <a:t> </a:t>
            </a:r>
            <a:r>
              <a:rPr lang="en-US" sz="1200" b="0" i="0" u="none" strike="noStrike" kern="1200" dirty="0">
                <a:solidFill>
                  <a:schemeClr val="tx1"/>
                </a:solidFill>
                <a:effectLst/>
                <a:latin typeface="+mn-lt"/>
                <a:ea typeface="+mn-ea"/>
                <a:cs typeface="+mn-cs"/>
              </a:rPr>
              <a:t>13982</a:t>
            </a:r>
            <a:r>
              <a:rPr lang="en-US" dirty="0"/>
              <a:t> </a:t>
            </a:r>
            <a:r>
              <a:rPr lang="en-US" sz="1200" b="0" i="0" u="none" strike="noStrike" kern="1200" dirty="0">
                <a:solidFill>
                  <a:schemeClr val="tx1"/>
                </a:solidFill>
                <a:effectLst/>
                <a:latin typeface="+mn-lt"/>
                <a:ea typeface="+mn-ea"/>
                <a:cs typeface="+mn-cs"/>
              </a:rPr>
              <a:t>50%</a:t>
            </a:r>
            <a:r>
              <a:rPr lang="en-US" dirty="0"/>
              <a:t> </a:t>
            </a:r>
            <a:r>
              <a:rPr lang="en-US" sz="1200" b="0" i="0" u="none" strike="noStrike" kern="1200" dirty="0">
                <a:solidFill>
                  <a:schemeClr val="tx1"/>
                </a:solidFill>
                <a:effectLst/>
                <a:latin typeface="+mn-lt"/>
                <a:ea typeface="+mn-ea"/>
                <a:cs typeface="+mn-cs"/>
              </a:rPr>
              <a:t>College of the Dessert</a:t>
            </a:r>
            <a:r>
              <a:rPr lang="en-US" dirty="0"/>
              <a:t> </a:t>
            </a:r>
            <a:r>
              <a:rPr lang="en-US" sz="1200" b="0" i="0" u="none" strike="noStrike" kern="1200" dirty="0">
                <a:solidFill>
                  <a:schemeClr val="tx1"/>
                </a:solidFill>
                <a:effectLst/>
                <a:latin typeface="+mn-lt"/>
                <a:ea typeface="+mn-ea"/>
                <a:cs typeface="+mn-cs"/>
              </a:rPr>
              <a:t>15367</a:t>
            </a:r>
            <a:r>
              <a:rPr lang="en-US" dirty="0"/>
              <a:t> </a:t>
            </a:r>
            <a:r>
              <a:rPr lang="en-US" sz="1200" b="0" i="0" u="none" strike="noStrike" kern="1200" dirty="0">
                <a:solidFill>
                  <a:schemeClr val="tx1"/>
                </a:solidFill>
                <a:effectLst/>
                <a:latin typeface="+mn-lt"/>
                <a:ea typeface="+mn-ea"/>
                <a:cs typeface="+mn-cs"/>
              </a:rPr>
              <a:t>7764</a:t>
            </a:r>
            <a:r>
              <a:rPr lang="en-US" dirty="0"/>
              <a:t> </a:t>
            </a:r>
            <a:r>
              <a:rPr lang="en-US" sz="1200" b="0" i="0" u="none" strike="noStrike" kern="1200" dirty="0">
                <a:solidFill>
                  <a:schemeClr val="tx1"/>
                </a:solidFill>
                <a:effectLst/>
                <a:latin typeface="+mn-lt"/>
                <a:ea typeface="+mn-ea"/>
                <a:cs typeface="+mn-cs"/>
              </a:rPr>
              <a:t>51%</a:t>
            </a:r>
            <a:r>
              <a:rPr lang="en-US" dirty="0"/>
              <a:t> </a:t>
            </a:r>
            <a:r>
              <a:rPr lang="en-US" sz="1200" b="0" i="0" u="none" strike="noStrike" kern="1200" dirty="0">
                <a:solidFill>
                  <a:schemeClr val="tx1"/>
                </a:solidFill>
                <a:effectLst/>
                <a:latin typeface="+mn-lt"/>
                <a:ea typeface="+mn-ea"/>
                <a:cs typeface="+mn-cs"/>
              </a:rPr>
              <a:t>Diablo Valley College</a:t>
            </a:r>
            <a:r>
              <a:rPr lang="en-US" dirty="0"/>
              <a:t> </a:t>
            </a:r>
            <a:r>
              <a:rPr lang="en-US" sz="1200" b="0" i="0" u="none" strike="noStrike" kern="1200" dirty="0">
                <a:solidFill>
                  <a:schemeClr val="tx1"/>
                </a:solidFill>
                <a:effectLst/>
                <a:latin typeface="+mn-lt"/>
                <a:ea typeface="+mn-ea"/>
                <a:cs typeface="+mn-cs"/>
              </a:rPr>
              <a:t>29307</a:t>
            </a:r>
            <a:r>
              <a:rPr lang="en-US" dirty="0"/>
              <a:t> </a:t>
            </a:r>
            <a:r>
              <a:rPr lang="en-US" sz="1200" b="0" i="0" u="none" strike="noStrike" kern="1200" dirty="0">
                <a:solidFill>
                  <a:schemeClr val="tx1"/>
                </a:solidFill>
                <a:effectLst/>
                <a:latin typeface="+mn-lt"/>
                <a:ea typeface="+mn-ea"/>
                <a:cs typeface="+mn-cs"/>
              </a:rPr>
              <a:t>12876</a:t>
            </a:r>
            <a:r>
              <a:rPr lang="en-US" dirty="0"/>
              <a:t> </a:t>
            </a:r>
            <a:r>
              <a:rPr lang="en-US" sz="1200" b="0" i="0" u="none" strike="noStrike" kern="1200" dirty="0">
                <a:solidFill>
                  <a:schemeClr val="tx1"/>
                </a:solidFill>
                <a:effectLst/>
                <a:latin typeface="+mn-lt"/>
                <a:ea typeface="+mn-ea"/>
                <a:cs typeface="+mn-cs"/>
              </a:rPr>
              <a:t>44%</a:t>
            </a:r>
            <a:r>
              <a:rPr lang="en-US" dirty="0"/>
              <a:t> </a:t>
            </a:r>
            <a:r>
              <a:rPr lang="en-US" sz="1200" b="0" i="0" u="none" strike="noStrike" kern="1200" dirty="0">
                <a:solidFill>
                  <a:schemeClr val="tx1"/>
                </a:solidFill>
                <a:effectLst/>
                <a:latin typeface="+mn-lt"/>
                <a:ea typeface="+mn-ea"/>
                <a:cs typeface="+mn-cs"/>
              </a:rPr>
              <a:t>Glendale Community College</a:t>
            </a:r>
            <a:r>
              <a:rPr lang="en-US" dirty="0"/>
              <a:t> </a:t>
            </a:r>
            <a:r>
              <a:rPr lang="en-US" sz="1200" b="0" i="0" u="none" strike="noStrike" kern="1200" dirty="0">
                <a:solidFill>
                  <a:schemeClr val="tx1"/>
                </a:solidFill>
                <a:effectLst/>
                <a:latin typeface="+mn-lt"/>
                <a:ea typeface="+mn-ea"/>
                <a:cs typeface="+mn-cs"/>
              </a:rPr>
              <a:t>18781</a:t>
            </a:r>
            <a:r>
              <a:rPr lang="en-US" dirty="0"/>
              <a:t> </a:t>
            </a:r>
            <a:r>
              <a:rPr lang="en-US" sz="1200" b="0" i="0" u="none" strike="noStrike" kern="1200" dirty="0">
                <a:solidFill>
                  <a:schemeClr val="tx1"/>
                </a:solidFill>
                <a:effectLst/>
                <a:latin typeface="+mn-lt"/>
                <a:ea typeface="+mn-ea"/>
                <a:cs typeface="+mn-cs"/>
              </a:rPr>
              <a:t>11602</a:t>
            </a:r>
            <a:r>
              <a:rPr lang="en-US" dirty="0"/>
              <a:t> </a:t>
            </a:r>
            <a:r>
              <a:rPr lang="en-US" sz="1200" b="0" i="0" u="none" strike="noStrike" kern="1200" dirty="0">
                <a:solidFill>
                  <a:schemeClr val="tx1"/>
                </a:solidFill>
                <a:effectLst/>
                <a:latin typeface="+mn-lt"/>
                <a:ea typeface="+mn-ea"/>
                <a:cs typeface="+mn-cs"/>
              </a:rPr>
              <a:t>62%</a:t>
            </a:r>
            <a:r>
              <a:rPr lang="en-US" dirty="0"/>
              <a:t> </a:t>
            </a:r>
            <a:r>
              <a:rPr lang="en-US" sz="1200" b="0" i="0" u="none" strike="noStrike" kern="1200" dirty="0">
                <a:solidFill>
                  <a:schemeClr val="tx1"/>
                </a:solidFill>
                <a:effectLst/>
                <a:latin typeface="+mn-lt"/>
                <a:ea typeface="+mn-ea"/>
                <a:cs typeface="+mn-cs"/>
              </a:rPr>
              <a:t>Golden West College</a:t>
            </a:r>
            <a:r>
              <a:rPr lang="en-US" dirty="0"/>
              <a:t> </a:t>
            </a:r>
            <a:r>
              <a:rPr lang="en-US" sz="1200" b="0" i="0" u="none" strike="noStrike" kern="1200" dirty="0">
                <a:solidFill>
                  <a:schemeClr val="tx1"/>
                </a:solidFill>
                <a:effectLst/>
                <a:latin typeface="+mn-lt"/>
                <a:ea typeface="+mn-ea"/>
                <a:cs typeface="+mn-cs"/>
              </a:rPr>
              <a:t>18515</a:t>
            </a:r>
            <a:r>
              <a:rPr lang="en-US" dirty="0"/>
              <a:t> </a:t>
            </a:r>
            <a:r>
              <a:rPr lang="en-US" sz="1200" b="0" i="0" u="none" strike="noStrike" kern="1200" dirty="0">
                <a:solidFill>
                  <a:schemeClr val="tx1"/>
                </a:solidFill>
                <a:effectLst/>
                <a:latin typeface="+mn-lt"/>
                <a:ea typeface="+mn-ea"/>
                <a:cs typeface="+mn-cs"/>
              </a:rPr>
              <a:t>7556</a:t>
            </a:r>
            <a:r>
              <a:rPr lang="en-US" dirty="0"/>
              <a:t> </a:t>
            </a:r>
            <a:r>
              <a:rPr lang="en-US" sz="1200" b="0" i="0" u="none" strike="noStrike" kern="1200" dirty="0">
                <a:solidFill>
                  <a:schemeClr val="tx1"/>
                </a:solidFill>
                <a:effectLst/>
                <a:latin typeface="+mn-lt"/>
                <a:ea typeface="+mn-ea"/>
                <a:cs typeface="+mn-cs"/>
              </a:rPr>
              <a:t>41%</a:t>
            </a:r>
            <a:r>
              <a:rPr lang="en-US" dirty="0"/>
              <a:t> </a:t>
            </a:r>
            <a:r>
              <a:rPr lang="en-US" sz="1200" b="0" i="0" u="none" strike="noStrike" kern="1200" dirty="0">
                <a:solidFill>
                  <a:schemeClr val="tx1"/>
                </a:solidFill>
                <a:effectLst/>
                <a:latin typeface="+mn-lt"/>
                <a:ea typeface="+mn-ea"/>
                <a:cs typeface="+mn-cs"/>
              </a:rPr>
              <a:t>Grossmont College</a:t>
            </a:r>
            <a:r>
              <a:rPr lang="en-US" dirty="0"/>
              <a:t> </a:t>
            </a:r>
            <a:r>
              <a:rPr lang="en-US" sz="1200" b="0" i="0" u="none" strike="noStrike" kern="1200" dirty="0">
                <a:solidFill>
                  <a:schemeClr val="tx1"/>
                </a:solidFill>
                <a:effectLst/>
                <a:latin typeface="+mn-lt"/>
                <a:ea typeface="+mn-ea"/>
                <a:cs typeface="+mn-cs"/>
              </a:rPr>
              <a:t>23927</a:t>
            </a:r>
            <a:r>
              <a:rPr lang="en-US" dirty="0"/>
              <a:t> </a:t>
            </a:r>
            <a:r>
              <a:rPr lang="en-US" sz="1200" b="0" i="0" u="none" strike="noStrike" kern="1200" dirty="0">
                <a:solidFill>
                  <a:schemeClr val="tx1"/>
                </a:solidFill>
                <a:effectLst/>
                <a:latin typeface="+mn-lt"/>
                <a:ea typeface="+mn-ea"/>
                <a:cs typeface="+mn-cs"/>
              </a:rPr>
              <a:t>10076</a:t>
            </a:r>
            <a:r>
              <a:rPr lang="en-US" dirty="0"/>
              <a:t> </a:t>
            </a:r>
            <a:r>
              <a:rPr lang="en-US" sz="1200" b="0" i="0" u="none" strike="noStrike" kern="1200" dirty="0">
                <a:solidFill>
                  <a:schemeClr val="tx1"/>
                </a:solidFill>
                <a:effectLst/>
                <a:latin typeface="+mn-lt"/>
                <a:ea typeface="+mn-ea"/>
                <a:cs typeface="+mn-cs"/>
              </a:rPr>
              <a:t>42%</a:t>
            </a:r>
            <a:r>
              <a:rPr lang="en-US" dirty="0"/>
              <a:t> </a:t>
            </a:r>
            <a:r>
              <a:rPr lang="en-US" sz="1200" b="0" i="0" u="none" strike="noStrike" kern="1200" dirty="0">
                <a:solidFill>
                  <a:schemeClr val="tx1"/>
                </a:solidFill>
                <a:effectLst/>
                <a:latin typeface="+mn-lt"/>
                <a:ea typeface="+mn-ea"/>
                <a:cs typeface="+mn-cs"/>
              </a:rPr>
              <a:t>Irvine Valley College</a:t>
            </a:r>
            <a:r>
              <a:rPr lang="en-US" dirty="0"/>
              <a:t> </a:t>
            </a:r>
            <a:r>
              <a:rPr lang="en-US" sz="1200" b="0" i="0" u="none" strike="noStrike" kern="1200" dirty="0">
                <a:solidFill>
                  <a:schemeClr val="tx1"/>
                </a:solidFill>
                <a:effectLst/>
                <a:latin typeface="+mn-lt"/>
                <a:ea typeface="+mn-ea"/>
                <a:cs typeface="+mn-cs"/>
              </a:rPr>
              <a:t>18862</a:t>
            </a:r>
            <a:r>
              <a:rPr lang="en-US" dirty="0"/>
              <a:t> </a:t>
            </a:r>
            <a:r>
              <a:rPr lang="en-US" sz="1200" b="0" i="0" u="none" strike="noStrike" kern="1200" dirty="0">
                <a:solidFill>
                  <a:schemeClr val="tx1"/>
                </a:solidFill>
                <a:effectLst/>
                <a:latin typeface="+mn-lt"/>
                <a:ea typeface="+mn-ea"/>
                <a:cs typeface="+mn-cs"/>
              </a:rPr>
              <a:t>8494</a:t>
            </a:r>
            <a:r>
              <a:rPr lang="en-US" dirty="0"/>
              <a:t> </a:t>
            </a:r>
            <a:r>
              <a:rPr lang="en-US" sz="1200" b="0" i="0" u="none" strike="noStrike" kern="1200" dirty="0">
                <a:solidFill>
                  <a:schemeClr val="tx1"/>
                </a:solidFill>
                <a:effectLst/>
                <a:latin typeface="+mn-lt"/>
                <a:ea typeface="+mn-ea"/>
                <a:cs typeface="+mn-cs"/>
              </a:rPr>
              <a:t>45%</a:t>
            </a:r>
            <a:r>
              <a:rPr lang="en-US" dirty="0"/>
              <a:t> </a:t>
            </a:r>
            <a:r>
              <a:rPr lang="en-US" sz="1200" b="0" i="0" u="none" strike="noStrike" kern="1200" dirty="0">
                <a:solidFill>
                  <a:schemeClr val="tx1"/>
                </a:solidFill>
                <a:effectLst/>
                <a:latin typeface="+mn-lt"/>
                <a:ea typeface="+mn-ea"/>
                <a:cs typeface="+mn-cs"/>
              </a:rPr>
              <a:t>Reedley College</a:t>
            </a:r>
            <a:r>
              <a:rPr lang="en-US" dirty="0"/>
              <a:t> </a:t>
            </a:r>
            <a:r>
              <a:rPr lang="en-US" sz="1200" b="0" i="0" u="none" strike="noStrike" kern="1200" dirty="0">
                <a:solidFill>
                  <a:schemeClr val="tx1"/>
                </a:solidFill>
                <a:effectLst/>
                <a:latin typeface="+mn-lt"/>
                <a:ea typeface="+mn-ea"/>
                <a:cs typeface="+mn-cs"/>
              </a:rPr>
              <a:t>19189</a:t>
            </a:r>
            <a:r>
              <a:rPr lang="en-US" dirty="0"/>
              <a:t> </a:t>
            </a:r>
            <a:r>
              <a:rPr lang="en-US" sz="1200" b="0" i="0" u="none" strike="noStrike" kern="1200" dirty="0">
                <a:solidFill>
                  <a:schemeClr val="tx1"/>
                </a:solidFill>
                <a:effectLst/>
                <a:latin typeface="+mn-lt"/>
                <a:ea typeface="+mn-ea"/>
                <a:cs typeface="+mn-cs"/>
              </a:rPr>
              <a:t>6736</a:t>
            </a:r>
            <a:r>
              <a:rPr lang="en-US" dirty="0"/>
              <a:t> </a:t>
            </a:r>
            <a:r>
              <a:rPr lang="en-US" sz="1200" b="0" i="0" u="none" strike="noStrike" kern="1200" dirty="0">
                <a:solidFill>
                  <a:schemeClr val="tx1"/>
                </a:solidFill>
                <a:effectLst/>
                <a:latin typeface="+mn-lt"/>
                <a:ea typeface="+mn-ea"/>
                <a:cs typeface="+mn-cs"/>
              </a:rPr>
              <a:t>35%</a:t>
            </a:r>
            <a:r>
              <a:rPr lang="en-US" dirty="0"/>
              <a:t> </a:t>
            </a:r>
            <a:r>
              <a:rPr lang="en-US" sz="1200" b="0" i="0" u="none" strike="noStrike" kern="1200" dirty="0">
                <a:solidFill>
                  <a:schemeClr val="tx1"/>
                </a:solidFill>
                <a:effectLst/>
                <a:latin typeface="+mn-lt"/>
                <a:ea typeface="+mn-ea"/>
                <a:cs typeface="+mn-cs"/>
              </a:rPr>
              <a:t>Los Angeles Pierce College</a:t>
            </a:r>
            <a:r>
              <a:rPr lang="en-US" dirty="0"/>
              <a:t> </a:t>
            </a:r>
            <a:r>
              <a:rPr lang="en-US" sz="1200" b="0" i="0" u="none" strike="noStrike" kern="1200" dirty="0">
                <a:solidFill>
                  <a:schemeClr val="tx1"/>
                </a:solidFill>
                <a:effectLst/>
                <a:latin typeface="+mn-lt"/>
                <a:ea typeface="+mn-ea"/>
                <a:cs typeface="+mn-cs"/>
              </a:rPr>
              <a:t>28007</a:t>
            </a:r>
            <a:r>
              <a:rPr lang="en-US" dirty="0"/>
              <a:t> </a:t>
            </a:r>
            <a:r>
              <a:rPr lang="en-US" sz="1200" b="0" i="0" u="none" strike="noStrike" kern="1200" dirty="0">
                <a:solidFill>
                  <a:schemeClr val="tx1"/>
                </a:solidFill>
                <a:effectLst/>
                <a:latin typeface="+mn-lt"/>
                <a:ea typeface="+mn-ea"/>
                <a:cs typeface="+mn-cs"/>
              </a:rPr>
              <a:t>11819</a:t>
            </a:r>
            <a:r>
              <a:rPr lang="en-US" dirty="0"/>
              <a:t> </a:t>
            </a:r>
            <a:r>
              <a:rPr lang="en-US" sz="1200" b="0" i="0" u="none" strike="noStrike" kern="1200" dirty="0">
                <a:solidFill>
                  <a:schemeClr val="tx1"/>
                </a:solidFill>
                <a:effectLst/>
                <a:latin typeface="+mn-lt"/>
                <a:ea typeface="+mn-ea"/>
                <a:cs typeface="+mn-cs"/>
              </a:rPr>
              <a:t>42%</a:t>
            </a:r>
            <a:r>
              <a:rPr lang="en-US" dirty="0"/>
              <a:t> </a:t>
            </a:r>
            <a:r>
              <a:rPr lang="en-US" sz="1200" b="0" i="0" u="none" strike="noStrike" kern="1200" dirty="0">
                <a:solidFill>
                  <a:schemeClr val="tx1"/>
                </a:solidFill>
                <a:effectLst/>
                <a:latin typeface="+mn-lt"/>
                <a:ea typeface="+mn-ea"/>
                <a:cs typeface="+mn-cs"/>
              </a:rPr>
              <a:t>Los Angeles Trade Technical College</a:t>
            </a:r>
            <a:r>
              <a:rPr lang="en-US" dirty="0"/>
              <a:t> </a:t>
            </a:r>
            <a:r>
              <a:rPr lang="en-US" sz="1200" b="0" i="0" u="none" strike="noStrike" kern="1200" dirty="0">
                <a:solidFill>
                  <a:schemeClr val="tx1"/>
                </a:solidFill>
                <a:effectLst/>
                <a:latin typeface="+mn-lt"/>
                <a:ea typeface="+mn-ea"/>
                <a:cs typeface="+mn-cs"/>
              </a:rPr>
              <a:t>21565</a:t>
            </a:r>
            <a:r>
              <a:rPr lang="en-US" dirty="0"/>
              <a:t> </a:t>
            </a:r>
            <a:r>
              <a:rPr lang="en-US" sz="1200" b="0" i="0" u="none" strike="noStrike" kern="1200" dirty="0">
                <a:solidFill>
                  <a:schemeClr val="tx1"/>
                </a:solidFill>
                <a:effectLst/>
                <a:latin typeface="+mn-lt"/>
                <a:ea typeface="+mn-ea"/>
                <a:cs typeface="+mn-cs"/>
              </a:rPr>
              <a:t>7286</a:t>
            </a:r>
            <a:r>
              <a:rPr lang="en-US" dirty="0"/>
              <a:t> </a:t>
            </a:r>
            <a:r>
              <a:rPr lang="en-US" sz="1200" b="0" i="0" u="none" strike="noStrike" kern="1200" dirty="0">
                <a:solidFill>
                  <a:schemeClr val="tx1"/>
                </a:solidFill>
                <a:effectLst/>
                <a:latin typeface="+mn-lt"/>
                <a:ea typeface="+mn-ea"/>
                <a:cs typeface="+mn-cs"/>
              </a:rPr>
              <a:t>34%</a:t>
            </a:r>
            <a:r>
              <a:rPr lang="en-US" dirty="0"/>
              <a:t> </a:t>
            </a:r>
            <a:r>
              <a:rPr lang="en-US" sz="1200" b="0" i="0" u="none" strike="noStrike" kern="1200" dirty="0">
                <a:solidFill>
                  <a:schemeClr val="tx1"/>
                </a:solidFill>
                <a:effectLst/>
                <a:latin typeface="+mn-lt"/>
                <a:ea typeface="+mn-ea"/>
                <a:cs typeface="+mn-cs"/>
              </a:rPr>
              <a:t>Los Angeles Valley College</a:t>
            </a:r>
            <a:r>
              <a:rPr lang="en-US" dirty="0"/>
              <a:t> </a:t>
            </a:r>
            <a:r>
              <a:rPr lang="en-US" sz="1200" b="0" i="0" u="none" strike="noStrike" kern="1200" dirty="0">
                <a:solidFill>
                  <a:schemeClr val="tx1"/>
                </a:solidFill>
                <a:effectLst/>
                <a:latin typeface="+mn-lt"/>
                <a:ea typeface="+mn-ea"/>
                <a:cs typeface="+mn-cs"/>
              </a:rPr>
              <a:t>26867</a:t>
            </a:r>
            <a:r>
              <a:rPr lang="en-US" dirty="0"/>
              <a:t> </a:t>
            </a:r>
            <a:r>
              <a:rPr lang="en-US" sz="1200" b="0" i="0" u="none" strike="noStrike" kern="1200" dirty="0">
                <a:solidFill>
                  <a:schemeClr val="tx1"/>
                </a:solidFill>
                <a:effectLst/>
                <a:latin typeface="+mn-lt"/>
                <a:ea typeface="+mn-ea"/>
                <a:cs typeface="+mn-cs"/>
              </a:rPr>
              <a:t>9476</a:t>
            </a:r>
            <a:r>
              <a:rPr lang="en-US" dirty="0"/>
              <a:t> </a:t>
            </a:r>
            <a:r>
              <a:rPr lang="en-US" sz="1200" b="0" i="0" u="none" strike="noStrike" kern="1200" dirty="0">
                <a:solidFill>
                  <a:schemeClr val="tx1"/>
                </a:solidFill>
                <a:effectLst/>
                <a:latin typeface="+mn-lt"/>
                <a:ea typeface="+mn-ea"/>
                <a:cs typeface="+mn-cs"/>
              </a:rPr>
              <a:t>35%</a:t>
            </a:r>
            <a:r>
              <a:rPr lang="en-US" dirty="0"/>
              <a:t> </a:t>
            </a:r>
            <a:r>
              <a:rPr lang="en-US" sz="1200" b="0" i="0" u="none" strike="noStrike" kern="1200" dirty="0">
                <a:solidFill>
                  <a:schemeClr val="tx1"/>
                </a:solidFill>
                <a:effectLst/>
                <a:latin typeface="+mn-lt"/>
                <a:ea typeface="+mn-ea"/>
                <a:cs typeface="+mn-cs"/>
              </a:rPr>
              <a:t>Los Angeles City College</a:t>
            </a:r>
            <a:r>
              <a:rPr lang="en-US" dirty="0"/>
              <a:t> </a:t>
            </a:r>
            <a:r>
              <a:rPr lang="en-US" sz="1200" b="0" i="0" u="none" strike="noStrike" kern="1200" dirty="0">
                <a:solidFill>
                  <a:schemeClr val="tx1"/>
                </a:solidFill>
                <a:effectLst/>
                <a:latin typeface="+mn-lt"/>
                <a:ea typeface="+mn-ea"/>
                <a:cs typeface="+mn-cs"/>
              </a:rPr>
              <a:t>26967</a:t>
            </a:r>
            <a:r>
              <a:rPr lang="en-US" dirty="0"/>
              <a:t> </a:t>
            </a:r>
            <a:r>
              <a:rPr lang="en-US" sz="1200" b="0" i="0" u="none" strike="noStrike" kern="1200" dirty="0">
                <a:solidFill>
                  <a:schemeClr val="tx1"/>
                </a:solidFill>
                <a:effectLst/>
                <a:latin typeface="+mn-lt"/>
                <a:ea typeface="+mn-ea"/>
                <a:cs typeface="+mn-cs"/>
              </a:rPr>
              <a:t>9476</a:t>
            </a:r>
            <a:r>
              <a:rPr lang="en-US" dirty="0"/>
              <a:t> </a:t>
            </a:r>
            <a:r>
              <a:rPr lang="en-US" sz="1200" b="0" i="0" u="none" strike="noStrike" kern="1200" dirty="0">
                <a:solidFill>
                  <a:schemeClr val="tx1"/>
                </a:solidFill>
                <a:effectLst/>
                <a:latin typeface="+mn-lt"/>
                <a:ea typeface="+mn-ea"/>
                <a:cs typeface="+mn-cs"/>
              </a:rPr>
              <a:t>35%</a:t>
            </a:r>
            <a:r>
              <a:rPr lang="en-US" dirty="0"/>
              <a:t> </a:t>
            </a:r>
            <a:r>
              <a:rPr lang="en-US" sz="1200" b="0" i="0" u="none" strike="noStrike" kern="1200" dirty="0">
                <a:solidFill>
                  <a:schemeClr val="tx1"/>
                </a:solidFill>
                <a:effectLst/>
                <a:latin typeface="+mn-lt"/>
                <a:ea typeface="+mn-ea"/>
                <a:cs typeface="+mn-cs"/>
              </a:rPr>
              <a:t>Merced College</a:t>
            </a:r>
            <a:r>
              <a:rPr lang="en-US" dirty="0"/>
              <a:t> </a:t>
            </a:r>
            <a:r>
              <a:rPr lang="en-US" sz="1200" b="0" i="0" u="none" strike="noStrike" kern="1200" dirty="0">
                <a:solidFill>
                  <a:schemeClr val="tx1"/>
                </a:solidFill>
                <a:effectLst/>
                <a:latin typeface="+mn-lt"/>
                <a:ea typeface="+mn-ea"/>
                <a:cs typeface="+mn-cs"/>
              </a:rPr>
              <a:t>15302</a:t>
            </a:r>
            <a:r>
              <a:rPr lang="en-US" dirty="0"/>
              <a:t> </a:t>
            </a:r>
            <a:r>
              <a:rPr lang="en-US" sz="1200" b="0" i="0" u="none" strike="noStrike" kern="1200" dirty="0">
                <a:solidFill>
                  <a:schemeClr val="tx1"/>
                </a:solidFill>
                <a:effectLst/>
                <a:latin typeface="+mn-lt"/>
                <a:ea typeface="+mn-ea"/>
                <a:cs typeface="+mn-cs"/>
              </a:rPr>
              <a:t>7469</a:t>
            </a:r>
            <a:r>
              <a:rPr lang="en-US" dirty="0"/>
              <a:t> </a:t>
            </a:r>
            <a:r>
              <a:rPr lang="en-US" sz="1200" b="0" i="0" u="none" strike="noStrike" kern="1200" dirty="0">
                <a:solidFill>
                  <a:schemeClr val="tx1"/>
                </a:solidFill>
                <a:effectLst/>
                <a:latin typeface="+mn-lt"/>
                <a:ea typeface="+mn-ea"/>
                <a:cs typeface="+mn-cs"/>
              </a:rPr>
              <a:t>49%</a:t>
            </a:r>
            <a:r>
              <a:rPr lang="en-US" dirty="0"/>
              <a:t> </a:t>
            </a:r>
            <a:r>
              <a:rPr lang="en-US" sz="1200" b="0" i="0" u="none" strike="noStrike" kern="1200" dirty="0">
                <a:solidFill>
                  <a:schemeClr val="tx1"/>
                </a:solidFill>
                <a:effectLst/>
                <a:latin typeface="+mn-lt"/>
                <a:ea typeface="+mn-ea"/>
                <a:cs typeface="+mn-cs"/>
              </a:rPr>
              <a:t>Moorpark College</a:t>
            </a:r>
            <a:r>
              <a:rPr lang="en-US" dirty="0"/>
              <a:t> </a:t>
            </a:r>
            <a:r>
              <a:rPr lang="en-US" sz="1200" b="0" i="0" u="none" strike="noStrike" kern="1200" dirty="0">
                <a:solidFill>
                  <a:schemeClr val="tx1"/>
                </a:solidFill>
                <a:effectLst/>
                <a:latin typeface="+mn-lt"/>
                <a:ea typeface="+mn-ea"/>
                <a:cs typeface="+mn-cs"/>
              </a:rPr>
              <a:t>20631</a:t>
            </a:r>
            <a:r>
              <a:rPr lang="en-US" dirty="0"/>
              <a:t> </a:t>
            </a:r>
            <a:r>
              <a:rPr lang="en-US" sz="1200" b="0" i="0" u="none" strike="noStrike" kern="1200" dirty="0">
                <a:solidFill>
                  <a:schemeClr val="tx1"/>
                </a:solidFill>
                <a:effectLst/>
                <a:latin typeface="+mn-lt"/>
                <a:ea typeface="+mn-ea"/>
                <a:cs typeface="+mn-cs"/>
              </a:rPr>
              <a:t>9487</a:t>
            </a:r>
            <a:r>
              <a:rPr lang="en-US" dirty="0"/>
              <a:t> </a:t>
            </a:r>
            <a:r>
              <a:rPr lang="en-US" sz="1200" b="0" i="0" u="none" strike="noStrike" kern="1200" dirty="0">
                <a:solidFill>
                  <a:schemeClr val="tx1"/>
                </a:solidFill>
                <a:effectLst/>
                <a:latin typeface="+mn-lt"/>
                <a:ea typeface="+mn-ea"/>
                <a:cs typeface="+mn-cs"/>
              </a:rPr>
              <a:t>46%</a:t>
            </a:r>
            <a:r>
              <a:rPr lang="en-US" dirty="0"/>
              <a:t> </a:t>
            </a:r>
            <a:r>
              <a:rPr lang="en-US" sz="1200" b="0" i="0" u="none" strike="noStrike" kern="1200" dirty="0">
                <a:solidFill>
                  <a:schemeClr val="tx1"/>
                </a:solidFill>
                <a:effectLst/>
                <a:latin typeface="+mn-lt"/>
                <a:ea typeface="+mn-ea"/>
                <a:cs typeface="+mn-cs"/>
              </a:rPr>
              <a:t>Mt. San Jacinto Community College</a:t>
            </a:r>
            <a:r>
              <a:rPr lang="en-US" dirty="0"/>
              <a:t> </a:t>
            </a:r>
            <a:r>
              <a:rPr lang="en-US" sz="1200" b="0" i="0" u="none" strike="noStrike" kern="1200" dirty="0">
                <a:solidFill>
                  <a:schemeClr val="tx1"/>
                </a:solidFill>
                <a:effectLst/>
                <a:latin typeface="+mn-lt"/>
                <a:ea typeface="+mn-ea"/>
                <a:cs typeface="+mn-cs"/>
              </a:rPr>
              <a:t>21606</a:t>
            </a:r>
            <a:r>
              <a:rPr lang="en-US" dirty="0"/>
              <a:t> </a:t>
            </a:r>
            <a:r>
              <a:rPr lang="en-US" sz="1200" b="0" i="0" u="none" strike="noStrike" kern="1200" dirty="0">
                <a:solidFill>
                  <a:schemeClr val="tx1"/>
                </a:solidFill>
                <a:effectLst/>
                <a:latin typeface="+mn-lt"/>
                <a:ea typeface="+mn-ea"/>
                <a:cs typeface="+mn-cs"/>
              </a:rPr>
              <a:t>10057</a:t>
            </a:r>
            <a:r>
              <a:rPr lang="en-US" dirty="0"/>
              <a:t> </a:t>
            </a:r>
            <a:r>
              <a:rPr lang="en-US" sz="1200" b="0" i="0" u="none" strike="noStrike" kern="1200" dirty="0">
                <a:solidFill>
                  <a:schemeClr val="tx1"/>
                </a:solidFill>
                <a:effectLst/>
                <a:latin typeface="+mn-lt"/>
                <a:ea typeface="+mn-ea"/>
                <a:cs typeface="+mn-cs"/>
              </a:rPr>
              <a:t>47%</a:t>
            </a:r>
            <a:r>
              <a:rPr lang="en-US" dirty="0"/>
              <a:t> </a:t>
            </a:r>
            <a:r>
              <a:rPr lang="en-US" sz="1200" b="0" i="0" u="none" strike="noStrike" kern="1200" dirty="0">
                <a:solidFill>
                  <a:schemeClr val="tx1"/>
                </a:solidFill>
                <a:effectLst/>
                <a:latin typeface="+mn-lt"/>
                <a:ea typeface="+mn-ea"/>
                <a:cs typeface="+mn-cs"/>
              </a:rPr>
              <a:t>Orange Coast College</a:t>
            </a:r>
            <a:r>
              <a:rPr lang="en-US" dirty="0"/>
              <a:t> </a:t>
            </a:r>
            <a:r>
              <a:rPr lang="en-US" sz="1200" b="0" i="0" u="none" strike="noStrike" kern="1200" dirty="0">
                <a:solidFill>
                  <a:schemeClr val="tx1"/>
                </a:solidFill>
                <a:effectLst/>
                <a:latin typeface="+mn-lt"/>
                <a:ea typeface="+mn-ea"/>
                <a:cs typeface="+mn-cs"/>
              </a:rPr>
              <a:t>26295</a:t>
            </a:r>
            <a:r>
              <a:rPr lang="en-US" dirty="0"/>
              <a:t> </a:t>
            </a:r>
            <a:r>
              <a:rPr lang="en-US" sz="1200" b="0" i="0" u="none" strike="noStrike" kern="1200" dirty="0">
                <a:solidFill>
                  <a:schemeClr val="tx1"/>
                </a:solidFill>
                <a:effectLst/>
                <a:latin typeface="+mn-lt"/>
                <a:ea typeface="+mn-ea"/>
                <a:cs typeface="+mn-cs"/>
              </a:rPr>
              <a:t>12663</a:t>
            </a:r>
            <a:r>
              <a:rPr lang="en-US" dirty="0"/>
              <a:t> </a:t>
            </a:r>
            <a:r>
              <a:rPr lang="en-US" sz="1200" b="0" i="0" u="none" strike="noStrike" kern="1200" dirty="0">
                <a:solidFill>
                  <a:schemeClr val="tx1"/>
                </a:solidFill>
                <a:effectLst/>
                <a:latin typeface="+mn-lt"/>
                <a:ea typeface="+mn-ea"/>
                <a:cs typeface="+mn-cs"/>
              </a:rPr>
              <a:t>48%</a:t>
            </a:r>
            <a:r>
              <a:rPr lang="en-US" dirty="0"/>
              <a:t> </a:t>
            </a:r>
            <a:r>
              <a:rPr lang="en-US" sz="1200" b="0" i="0" u="none" strike="noStrike" kern="1200" dirty="0">
                <a:solidFill>
                  <a:schemeClr val="tx1"/>
                </a:solidFill>
                <a:effectLst/>
                <a:latin typeface="+mn-lt"/>
                <a:ea typeface="+mn-ea"/>
                <a:cs typeface="+mn-cs"/>
              </a:rPr>
              <a:t>Saddleback College</a:t>
            </a:r>
            <a:r>
              <a:rPr lang="en-US" dirty="0"/>
              <a:t> </a:t>
            </a:r>
            <a:r>
              <a:rPr lang="en-US" sz="1200" b="0" i="0" u="none" strike="noStrike" kern="1200" dirty="0">
                <a:solidFill>
                  <a:schemeClr val="tx1"/>
                </a:solidFill>
                <a:effectLst/>
                <a:latin typeface="+mn-lt"/>
                <a:ea typeface="+mn-ea"/>
                <a:cs typeface="+mn-cs"/>
              </a:rPr>
              <a:t>33140</a:t>
            </a:r>
            <a:r>
              <a:rPr lang="en-US" dirty="0"/>
              <a:t> </a:t>
            </a:r>
            <a:r>
              <a:rPr lang="en-US" sz="1200" b="0" i="0" u="none" strike="noStrike" kern="1200" dirty="0">
                <a:solidFill>
                  <a:schemeClr val="tx1"/>
                </a:solidFill>
                <a:effectLst/>
                <a:latin typeface="+mn-lt"/>
                <a:ea typeface="+mn-ea"/>
                <a:cs typeface="+mn-cs"/>
              </a:rPr>
              <a:t>12621</a:t>
            </a:r>
            <a:r>
              <a:rPr lang="en-US" dirty="0"/>
              <a:t> </a:t>
            </a:r>
            <a:r>
              <a:rPr lang="en-US" sz="1200" b="0" i="0" u="none" strike="noStrike" kern="1200" dirty="0">
                <a:solidFill>
                  <a:schemeClr val="tx1"/>
                </a:solidFill>
                <a:effectLst/>
                <a:latin typeface="+mn-lt"/>
                <a:ea typeface="+mn-ea"/>
                <a:cs typeface="+mn-cs"/>
              </a:rPr>
              <a:t>38%</a:t>
            </a:r>
            <a:r>
              <a:rPr lang="en-US" dirty="0"/>
              <a:t> </a:t>
            </a:r>
            <a:r>
              <a:rPr lang="en-US" sz="1200" b="0" i="0" u="none" strike="noStrike" kern="1200" dirty="0">
                <a:solidFill>
                  <a:schemeClr val="tx1"/>
                </a:solidFill>
                <a:effectLst/>
                <a:latin typeface="+mn-lt"/>
                <a:ea typeface="+mn-ea"/>
                <a:cs typeface="+mn-cs"/>
              </a:rPr>
              <a:t>San Diego City College</a:t>
            </a:r>
            <a:r>
              <a:rPr lang="en-US" dirty="0"/>
              <a:t> </a:t>
            </a:r>
            <a:r>
              <a:rPr lang="en-US" sz="1200" b="0" i="0" u="none" strike="noStrike" kern="1200" dirty="0">
                <a:solidFill>
                  <a:schemeClr val="tx1"/>
                </a:solidFill>
                <a:effectLst/>
                <a:latin typeface="+mn-lt"/>
                <a:ea typeface="+mn-ea"/>
                <a:cs typeface="+mn-cs"/>
              </a:rPr>
              <a:t>22977</a:t>
            </a:r>
            <a:r>
              <a:rPr lang="en-US" dirty="0"/>
              <a:t> </a:t>
            </a:r>
            <a:r>
              <a:rPr lang="en-US" sz="1200" b="0" i="0" u="none" strike="noStrike" kern="1200" dirty="0">
                <a:solidFill>
                  <a:schemeClr val="tx1"/>
                </a:solidFill>
                <a:effectLst/>
                <a:latin typeface="+mn-lt"/>
                <a:ea typeface="+mn-ea"/>
                <a:cs typeface="+mn-cs"/>
              </a:rPr>
              <a:t>7357</a:t>
            </a:r>
            <a:r>
              <a:rPr lang="en-US" dirty="0"/>
              <a:t> </a:t>
            </a:r>
            <a:r>
              <a:rPr lang="en-US" sz="1200" b="0" i="0" u="none" strike="noStrike" kern="1200" dirty="0">
                <a:solidFill>
                  <a:schemeClr val="tx1"/>
                </a:solidFill>
                <a:effectLst/>
                <a:latin typeface="+mn-lt"/>
                <a:ea typeface="+mn-ea"/>
                <a:cs typeface="+mn-cs"/>
              </a:rPr>
              <a:t>32%</a:t>
            </a:r>
            <a:r>
              <a:rPr lang="en-US" dirty="0"/>
              <a:t> </a:t>
            </a:r>
            <a:r>
              <a:rPr lang="en-US" sz="1200" b="0" i="0" u="none" strike="noStrike" kern="1200" dirty="0">
                <a:solidFill>
                  <a:schemeClr val="tx1"/>
                </a:solidFill>
                <a:effectLst/>
                <a:latin typeface="+mn-lt"/>
                <a:ea typeface="+mn-ea"/>
                <a:cs typeface="+mn-cs"/>
              </a:rPr>
              <a:t>San Diego Miramar College</a:t>
            </a:r>
            <a:r>
              <a:rPr lang="en-US" dirty="0"/>
              <a:t> </a:t>
            </a:r>
            <a:r>
              <a:rPr lang="en-US" sz="1200" b="0" i="0" u="none" strike="noStrike" kern="1200" dirty="0">
                <a:solidFill>
                  <a:schemeClr val="tx1"/>
                </a:solidFill>
                <a:effectLst/>
                <a:latin typeface="+mn-lt"/>
                <a:ea typeface="+mn-ea"/>
                <a:cs typeface="+mn-cs"/>
              </a:rPr>
              <a:t>23038</a:t>
            </a:r>
            <a:r>
              <a:rPr lang="en-US" dirty="0"/>
              <a:t> </a:t>
            </a:r>
            <a:r>
              <a:rPr lang="en-US" sz="1200" b="0" i="0" u="none" strike="noStrike" kern="1200" dirty="0">
                <a:solidFill>
                  <a:schemeClr val="tx1"/>
                </a:solidFill>
                <a:effectLst/>
                <a:latin typeface="+mn-lt"/>
                <a:ea typeface="+mn-ea"/>
                <a:cs typeface="+mn-cs"/>
              </a:rPr>
              <a:t>7066</a:t>
            </a:r>
            <a:r>
              <a:rPr lang="en-US" dirty="0"/>
              <a:t> </a:t>
            </a:r>
            <a:r>
              <a:rPr lang="en-US" sz="1200" b="0" i="0" u="none" strike="noStrike" kern="1200" dirty="0">
                <a:solidFill>
                  <a:schemeClr val="tx1"/>
                </a:solidFill>
                <a:effectLst/>
                <a:latin typeface="+mn-lt"/>
                <a:ea typeface="+mn-ea"/>
                <a:cs typeface="+mn-cs"/>
              </a:rPr>
              <a:t>31%</a:t>
            </a:r>
            <a:r>
              <a:rPr lang="en-US" dirty="0"/>
              <a:t> </a:t>
            </a:r>
            <a:r>
              <a:rPr lang="en-US" sz="1200" b="0" i="0" u="none" strike="noStrike" kern="1200" dirty="0">
                <a:solidFill>
                  <a:schemeClr val="tx1"/>
                </a:solidFill>
                <a:effectLst/>
                <a:latin typeface="+mn-lt"/>
                <a:ea typeface="+mn-ea"/>
                <a:cs typeface="+mn-cs"/>
              </a:rPr>
              <a:t>San Joaquin Delta</a:t>
            </a:r>
            <a:r>
              <a:rPr lang="en-US" dirty="0"/>
              <a:t> </a:t>
            </a:r>
            <a:r>
              <a:rPr lang="en-US" sz="1200" b="0" i="0" u="none" strike="noStrike" kern="1200" dirty="0">
                <a:solidFill>
                  <a:schemeClr val="tx1"/>
                </a:solidFill>
                <a:effectLst/>
                <a:latin typeface="+mn-lt"/>
                <a:ea typeface="+mn-ea"/>
                <a:cs typeface="+mn-cs"/>
              </a:rPr>
              <a:t>26150</a:t>
            </a:r>
            <a:r>
              <a:rPr lang="en-US" dirty="0"/>
              <a:t> </a:t>
            </a:r>
            <a:r>
              <a:rPr lang="en-US" sz="1200" b="0" i="0" u="none" strike="noStrike" kern="1200" dirty="0">
                <a:solidFill>
                  <a:schemeClr val="tx1"/>
                </a:solidFill>
                <a:effectLst/>
                <a:latin typeface="+mn-lt"/>
                <a:ea typeface="+mn-ea"/>
                <a:cs typeface="+mn-cs"/>
              </a:rPr>
              <a:t>15238</a:t>
            </a:r>
            <a:r>
              <a:rPr lang="en-US" dirty="0"/>
              <a:t> </a:t>
            </a:r>
            <a:r>
              <a:rPr lang="en-US" sz="1200" b="0" i="0" u="none" strike="noStrike" kern="1200" dirty="0">
                <a:solidFill>
                  <a:schemeClr val="tx1"/>
                </a:solidFill>
                <a:effectLst/>
                <a:latin typeface="+mn-lt"/>
                <a:ea typeface="+mn-ea"/>
                <a:cs typeface="+mn-cs"/>
              </a:rPr>
              <a:t>58%</a:t>
            </a:r>
            <a:r>
              <a:rPr lang="en-US" dirty="0"/>
              <a:t> </a:t>
            </a:r>
            <a:r>
              <a:rPr lang="en-US" sz="1200" b="0" i="0" u="none" strike="noStrike" kern="1200" dirty="0">
                <a:solidFill>
                  <a:schemeClr val="tx1"/>
                </a:solidFill>
                <a:effectLst/>
                <a:latin typeface="+mn-lt"/>
                <a:ea typeface="+mn-ea"/>
                <a:cs typeface="+mn-cs"/>
              </a:rPr>
              <a:t>Santa Barbara City College</a:t>
            </a:r>
            <a:r>
              <a:rPr lang="en-US" dirty="0"/>
              <a:t> </a:t>
            </a:r>
            <a:r>
              <a:rPr lang="en-US" sz="1200" b="0" i="0" u="none" strike="noStrike" kern="1200" dirty="0">
                <a:solidFill>
                  <a:schemeClr val="tx1"/>
                </a:solidFill>
                <a:effectLst/>
                <a:latin typeface="+mn-lt"/>
                <a:ea typeface="+mn-ea"/>
                <a:cs typeface="+mn-cs"/>
              </a:rPr>
              <a:t>20624</a:t>
            </a:r>
            <a:r>
              <a:rPr lang="en-US" dirty="0"/>
              <a:t> </a:t>
            </a:r>
            <a:r>
              <a:rPr lang="en-US" sz="1200" b="0" i="0" u="none" strike="noStrike" kern="1200" dirty="0">
                <a:solidFill>
                  <a:schemeClr val="tx1"/>
                </a:solidFill>
                <a:effectLst/>
                <a:latin typeface="+mn-lt"/>
                <a:ea typeface="+mn-ea"/>
                <a:cs typeface="+mn-cs"/>
              </a:rPr>
              <a:t>10254</a:t>
            </a:r>
            <a:r>
              <a:rPr lang="en-US" dirty="0"/>
              <a:t> </a:t>
            </a:r>
            <a:r>
              <a:rPr lang="en-US" sz="1200" b="0" i="0" u="none" strike="noStrike" kern="1200" dirty="0">
                <a:solidFill>
                  <a:schemeClr val="tx1"/>
                </a:solidFill>
                <a:effectLst/>
                <a:latin typeface="+mn-lt"/>
                <a:ea typeface="+mn-ea"/>
                <a:cs typeface="+mn-cs"/>
              </a:rPr>
              <a:t>50%</a:t>
            </a:r>
            <a:r>
              <a:rPr lang="en-US" dirty="0"/>
              <a:t> </a:t>
            </a:r>
            <a:r>
              <a:rPr lang="en-US" sz="1200" b="0" i="0" u="none" strike="noStrike" kern="1200" dirty="0">
                <a:solidFill>
                  <a:schemeClr val="tx1"/>
                </a:solidFill>
                <a:effectLst/>
                <a:latin typeface="+mn-lt"/>
                <a:ea typeface="+mn-ea"/>
                <a:cs typeface="+mn-cs"/>
              </a:rPr>
              <a:t>Santa Rosa Junior College</a:t>
            </a:r>
            <a:r>
              <a:rPr lang="en-US" dirty="0"/>
              <a:t> </a:t>
            </a:r>
            <a:r>
              <a:rPr lang="en-US" sz="1200" b="0" i="0" u="none" strike="noStrike" kern="1200" dirty="0">
                <a:solidFill>
                  <a:schemeClr val="tx1"/>
                </a:solidFill>
                <a:effectLst/>
                <a:latin typeface="+mn-lt"/>
                <a:ea typeface="+mn-ea"/>
                <a:cs typeface="+mn-cs"/>
              </a:rPr>
              <a:t>27223</a:t>
            </a:r>
            <a:r>
              <a:rPr lang="en-US" dirty="0"/>
              <a:t> </a:t>
            </a:r>
            <a:r>
              <a:rPr lang="en-US" sz="1200" b="0" i="0" u="none" strike="noStrike" kern="1200" dirty="0">
                <a:solidFill>
                  <a:schemeClr val="tx1"/>
                </a:solidFill>
                <a:effectLst/>
                <a:latin typeface="+mn-lt"/>
                <a:ea typeface="+mn-ea"/>
                <a:cs typeface="+mn-cs"/>
              </a:rPr>
              <a:t>10801</a:t>
            </a:r>
            <a:r>
              <a:rPr lang="en-US" dirty="0"/>
              <a:t> </a:t>
            </a:r>
            <a:r>
              <a:rPr lang="en-US" sz="1200" b="0" i="0" u="none" strike="noStrike" kern="1200" dirty="0">
                <a:solidFill>
                  <a:schemeClr val="tx1"/>
                </a:solidFill>
                <a:effectLst/>
                <a:latin typeface="+mn-lt"/>
                <a:ea typeface="+mn-ea"/>
                <a:cs typeface="+mn-cs"/>
              </a:rPr>
              <a:t>40%</a:t>
            </a:r>
            <a:r>
              <a:rPr lang="en-US" dirty="0"/>
              <a:t> </a:t>
            </a:r>
            <a:r>
              <a:rPr lang="en-US" sz="1200" b="0" i="0" u="none" strike="noStrike" kern="1200" dirty="0">
                <a:solidFill>
                  <a:schemeClr val="tx1"/>
                </a:solidFill>
                <a:effectLst/>
                <a:latin typeface="+mn-lt"/>
                <a:ea typeface="+mn-ea"/>
                <a:cs typeface="+mn-cs"/>
              </a:rPr>
              <a:t>College of the </a:t>
            </a:r>
            <a:r>
              <a:rPr lang="en-US" sz="1200" b="0" i="0" u="none" strike="noStrike" kern="1200" dirty="0" err="1">
                <a:solidFill>
                  <a:schemeClr val="tx1"/>
                </a:solidFill>
                <a:effectLst/>
                <a:latin typeface="+mn-lt"/>
                <a:ea typeface="+mn-ea"/>
                <a:cs typeface="+mn-cs"/>
              </a:rPr>
              <a:t>Sequias</a:t>
            </a:r>
            <a:r>
              <a:rPr lang="en-US" dirty="0"/>
              <a:t> </a:t>
            </a:r>
            <a:r>
              <a:rPr lang="en-US" sz="1200" b="0" i="0" u="none" strike="noStrike" kern="1200" dirty="0">
                <a:solidFill>
                  <a:schemeClr val="tx1"/>
                </a:solidFill>
                <a:effectLst/>
                <a:latin typeface="+mn-lt"/>
                <a:ea typeface="+mn-ea"/>
                <a:cs typeface="+mn-cs"/>
              </a:rPr>
              <a:t>16379</a:t>
            </a:r>
            <a:r>
              <a:rPr lang="en-US" dirty="0"/>
              <a:t> </a:t>
            </a:r>
            <a:r>
              <a:rPr lang="en-US" sz="1200" b="0" i="0" u="none" strike="noStrike" kern="1200" dirty="0">
                <a:solidFill>
                  <a:schemeClr val="tx1"/>
                </a:solidFill>
                <a:effectLst/>
                <a:latin typeface="+mn-lt"/>
                <a:ea typeface="+mn-ea"/>
                <a:cs typeface="+mn-cs"/>
              </a:rPr>
              <a:t>8581</a:t>
            </a:r>
            <a:r>
              <a:rPr lang="en-US" dirty="0"/>
              <a:t> </a:t>
            </a:r>
            <a:r>
              <a:rPr lang="en-US" sz="1200" b="0" i="0" u="none" strike="noStrike" kern="1200" dirty="0">
                <a:solidFill>
                  <a:schemeClr val="tx1"/>
                </a:solidFill>
                <a:effectLst/>
                <a:latin typeface="+mn-lt"/>
                <a:ea typeface="+mn-ea"/>
                <a:cs typeface="+mn-cs"/>
              </a:rPr>
              <a:t>52%</a:t>
            </a:r>
            <a:r>
              <a:rPr lang="en-US" dirty="0"/>
              <a:t> </a:t>
            </a:r>
            <a:r>
              <a:rPr lang="en-US" sz="1200" b="0" i="0" u="none" strike="noStrike" kern="1200" dirty="0">
                <a:solidFill>
                  <a:schemeClr val="tx1"/>
                </a:solidFill>
                <a:effectLst/>
                <a:latin typeface="+mn-lt"/>
                <a:ea typeface="+mn-ea"/>
                <a:cs typeface="+mn-cs"/>
              </a:rPr>
              <a:t>Sierra College</a:t>
            </a:r>
            <a:r>
              <a:rPr lang="en-US" dirty="0"/>
              <a:t> </a:t>
            </a:r>
            <a:r>
              <a:rPr lang="en-US" sz="1200" b="0" i="0" u="none" strike="noStrike" kern="1200" dirty="0">
                <a:solidFill>
                  <a:schemeClr val="tx1"/>
                </a:solidFill>
                <a:effectLst/>
                <a:latin typeface="+mn-lt"/>
                <a:ea typeface="+mn-ea"/>
                <a:cs typeface="+mn-cs"/>
              </a:rPr>
              <a:t>25731</a:t>
            </a:r>
            <a:r>
              <a:rPr lang="en-US" dirty="0"/>
              <a:t> </a:t>
            </a:r>
            <a:r>
              <a:rPr lang="en-US" sz="1200" b="0" i="0" u="none" strike="noStrike" kern="1200" dirty="0">
                <a:solidFill>
                  <a:schemeClr val="tx1"/>
                </a:solidFill>
                <a:effectLst/>
                <a:latin typeface="+mn-lt"/>
                <a:ea typeface="+mn-ea"/>
                <a:cs typeface="+mn-cs"/>
              </a:rPr>
              <a:t>11966</a:t>
            </a:r>
            <a:r>
              <a:rPr lang="en-US" dirty="0"/>
              <a:t> </a:t>
            </a:r>
            <a:r>
              <a:rPr lang="en-US" sz="1200" b="0" i="0" u="none" strike="noStrike" kern="1200" dirty="0">
                <a:solidFill>
                  <a:schemeClr val="tx1"/>
                </a:solidFill>
                <a:effectLst/>
                <a:latin typeface="+mn-lt"/>
                <a:ea typeface="+mn-ea"/>
                <a:cs typeface="+mn-cs"/>
              </a:rPr>
              <a:t>47%</a:t>
            </a:r>
            <a:r>
              <a:rPr lang="en-US" dirty="0"/>
              <a:t> </a:t>
            </a:r>
            <a:r>
              <a:rPr lang="en-US" sz="1200" b="0" i="0" u="none" strike="noStrike" kern="1200" dirty="0">
                <a:solidFill>
                  <a:schemeClr val="tx1"/>
                </a:solidFill>
                <a:effectLst/>
                <a:latin typeface="+mn-lt"/>
                <a:ea typeface="+mn-ea"/>
                <a:cs typeface="+mn-cs"/>
              </a:rPr>
              <a:t>San </a:t>
            </a:r>
            <a:r>
              <a:rPr lang="en-US" sz="1200" b="0" i="0" u="none" strike="noStrike" kern="1200" dirty="0" err="1">
                <a:solidFill>
                  <a:schemeClr val="tx1"/>
                </a:solidFill>
                <a:effectLst/>
                <a:latin typeface="+mn-lt"/>
                <a:ea typeface="+mn-ea"/>
                <a:cs typeface="+mn-cs"/>
              </a:rPr>
              <a:t>Bernandino</a:t>
            </a:r>
            <a:r>
              <a:rPr lang="en-US" sz="1200" b="0" i="0" u="none" strike="noStrike" kern="1200" dirty="0">
                <a:solidFill>
                  <a:schemeClr val="tx1"/>
                </a:solidFill>
                <a:effectLst/>
                <a:latin typeface="+mn-lt"/>
                <a:ea typeface="+mn-ea"/>
                <a:cs typeface="+mn-cs"/>
              </a:rPr>
              <a:t> Valley College</a:t>
            </a:r>
            <a:r>
              <a:rPr lang="en-US" dirty="0"/>
              <a:t> </a:t>
            </a:r>
            <a:r>
              <a:rPr lang="en-US" sz="1200" b="0" i="0" u="none" strike="noStrike" kern="1200" dirty="0">
                <a:solidFill>
                  <a:schemeClr val="tx1"/>
                </a:solidFill>
                <a:effectLst/>
                <a:latin typeface="+mn-lt"/>
                <a:ea typeface="+mn-ea"/>
                <a:cs typeface="+mn-cs"/>
              </a:rPr>
              <a:t>20297</a:t>
            </a:r>
            <a:r>
              <a:rPr lang="en-US" dirty="0"/>
              <a:t> </a:t>
            </a:r>
            <a:r>
              <a:rPr lang="en-US" sz="1200" b="0" i="0" u="none" strike="noStrike" kern="1200" dirty="0">
                <a:solidFill>
                  <a:schemeClr val="tx1"/>
                </a:solidFill>
                <a:effectLst/>
                <a:latin typeface="+mn-lt"/>
                <a:ea typeface="+mn-ea"/>
                <a:cs typeface="+mn-cs"/>
              </a:rPr>
              <a:t>9178</a:t>
            </a:r>
            <a:r>
              <a:rPr lang="en-US" dirty="0"/>
              <a:t> </a:t>
            </a:r>
            <a:r>
              <a:rPr lang="en-US" sz="1200" b="0" i="0" u="none" strike="noStrike" kern="1200" dirty="0">
                <a:solidFill>
                  <a:schemeClr val="tx1"/>
                </a:solidFill>
                <a:effectLst/>
                <a:latin typeface="+mn-lt"/>
                <a:ea typeface="+mn-ea"/>
                <a:cs typeface="+mn-cs"/>
              </a:rPr>
              <a:t>45%</a:t>
            </a:r>
            <a:r>
              <a:rPr lang="en-US" dirty="0"/>
              <a:t> </a:t>
            </a:r>
            <a:r>
              <a:rPr lang="en-US" sz="1200" b="0" i="0" u="none" strike="noStrike" kern="1200" dirty="0">
                <a:solidFill>
                  <a:schemeClr val="tx1"/>
                </a:solidFill>
                <a:effectLst/>
                <a:latin typeface="+mn-lt"/>
                <a:ea typeface="+mn-ea"/>
                <a:cs typeface="+mn-cs"/>
              </a:rPr>
              <a:t>Southwestern College</a:t>
            </a:r>
            <a:r>
              <a:rPr lang="en-US" dirty="0"/>
              <a:t> </a:t>
            </a:r>
            <a:r>
              <a:rPr lang="en-US" sz="1200" b="0" i="0" u="none" strike="noStrike" kern="1200" dirty="0">
                <a:solidFill>
                  <a:schemeClr val="tx1"/>
                </a:solidFill>
                <a:effectLst/>
                <a:latin typeface="+mn-lt"/>
                <a:ea typeface="+mn-ea"/>
                <a:cs typeface="+mn-cs"/>
              </a:rPr>
              <a:t>26197</a:t>
            </a:r>
            <a:r>
              <a:rPr lang="en-US" dirty="0"/>
              <a:t> </a:t>
            </a:r>
            <a:r>
              <a:rPr lang="en-US" sz="1200" b="0" i="0" u="none" strike="noStrike" kern="1200" dirty="0">
                <a:solidFill>
                  <a:schemeClr val="tx1"/>
                </a:solidFill>
                <a:effectLst/>
                <a:latin typeface="+mn-lt"/>
                <a:ea typeface="+mn-ea"/>
                <a:cs typeface="+mn-cs"/>
              </a:rPr>
              <a:t>12541</a:t>
            </a:r>
            <a:r>
              <a:rPr lang="en-US" dirty="0"/>
              <a:t> </a:t>
            </a:r>
            <a:r>
              <a:rPr lang="en-US" sz="1200" b="0" i="0" u="none" strike="noStrike" kern="1200" dirty="0">
                <a:solidFill>
                  <a:schemeClr val="tx1"/>
                </a:solidFill>
                <a:effectLst/>
                <a:latin typeface="+mn-lt"/>
                <a:ea typeface="+mn-ea"/>
                <a:cs typeface="+mn-cs"/>
              </a:rPr>
              <a:t>48%</a:t>
            </a:r>
            <a:r>
              <a:rPr lang="en-US" dirty="0"/>
              <a:t> </a:t>
            </a:r>
            <a:r>
              <a:rPr lang="en-US" sz="1200" b="0" i="0" u="none" strike="noStrike" kern="1200" dirty="0">
                <a:solidFill>
                  <a:schemeClr val="tx1"/>
                </a:solidFill>
                <a:effectLst/>
                <a:latin typeface="+mn-lt"/>
                <a:ea typeface="+mn-ea"/>
                <a:cs typeface="+mn-cs"/>
              </a:rPr>
              <a:t>Ventura College</a:t>
            </a:r>
            <a:r>
              <a:rPr lang="en-US" dirty="0"/>
              <a:t> </a:t>
            </a:r>
            <a:r>
              <a:rPr lang="en-US" sz="1200" b="0" i="0" u="none" strike="noStrike" kern="1200" dirty="0">
                <a:solidFill>
                  <a:schemeClr val="tx1"/>
                </a:solidFill>
                <a:effectLst/>
                <a:latin typeface="+mn-lt"/>
                <a:ea typeface="+mn-ea"/>
                <a:cs typeface="+mn-cs"/>
              </a:rPr>
              <a:t>18487</a:t>
            </a:r>
            <a:r>
              <a:rPr lang="en-US" dirty="0"/>
              <a:t> </a:t>
            </a:r>
            <a:r>
              <a:rPr lang="en-US" sz="1200" b="0" i="0" u="none" strike="noStrike" kern="1200" dirty="0">
                <a:solidFill>
                  <a:schemeClr val="tx1"/>
                </a:solidFill>
                <a:effectLst/>
                <a:latin typeface="+mn-lt"/>
                <a:ea typeface="+mn-ea"/>
                <a:cs typeface="+mn-cs"/>
              </a:rPr>
              <a:t>7669</a:t>
            </a:r>
            <a:r>
              <a:rPr lang="en-US" dirty="0"/>
              <a:t> </a:t>
            </a:r>
            <a:r>
              <a:rPr lang="en-US" sz="1200" b="0" i="0" u="none" strike="noStrike" kern="1200" dirty="0">
                <a:solidFill>
                  <a:schemeClr val="tx1"/>
                </a:solidFill>
                <a:effectLst/>
                <a:latin typeface="+mn-lt"/>
                <a:ea typeface="+mn-ea"/>
                <a:cs typeface="+mn-cs"/>
              </a:rPr>
              <a:t>41%</a:t>
            </a:r>
            <a:r>
              <a:rPr lang="en-US" dirty="0"/>
              <a:t> </a:t>
            </a:r>
            <a:r>
              <a:rPr lang="en-US" sz="1200" b="0" i="0" u="none" strike="noStrike" kern="1200" dirty="0">
                <a:solidFill>
                  <a:schemeClr val="tx1"/>
                </a:solidFill>
                <a:effectLst/>
                <a:latin typeface="+mn-lt"/>
                <a:ea typeface="+mn-ea"/>
                <a:cs typeface="+mn-cs"/>
              </a:rPr>
              <a:t>Victor Valley</a:t>
            </a:r>
            <a:r>
              <a:rPr lang="en-US" dirty="0"/>
              <a:t> </a:t>
            </a:r>
            <a:r>
              <a:rPr lang="en-US" sz="1200" b="0" i="0" u="none" strike="noStrike" kern="1200" dirty="0">
                <a:solidFill>
                  <a:schemeClr val="tx1"/>
                </a:solidFill>
                <a:effectLst/>
                <a:latin typeface="+mn-lt"/>
                <a:ea typeface="+mn-ea"/>
                <a:cs typeface="+mn-cs"/>
              </a:rPr>
              <a:t>17862</a:t>
            </a:r>
            <a:r>
              <a:rPr lang="en-US" dirty="0"/>
              <a:t> </a:t>
            </a:r>
            <a:r>
              <a:rPr lang="en-US" sz="1200" b="0" i="0" u="none" strike="noStrike" kern="1200" dirty="0">
                <a:solidFill>
                  <a:schemeClr val="tx1"/>
                </a:solidFill>
                <a:effectLst/>
                <a:latin typeface="+mn-lt"/>
                <a:ea typeface="+mn-ea"/>
                <a:cs typeface="+mn-cs"/>
              </a:rPr>
              <a:t>8365</a:t>
            </a:r>
            <a:r>
              <a:rPr lang="en-US" dirty="0"/>
              <a:t> </a:t>
            </a:r>
            <a:r>
              <a:rPr lang="en-US" sz="1200" b="0" i="0" u="none" strike="noStrike" kern="1200" dirty="0">
                <a:solidFill>
                  <a:schemeClr val="tx1"/>
                </a:solidFill>
                <a:effectLst/>
                <a:latin typeface="+mn-lt"/>
                <a:ea typeface="+mn-ea"/>
                <a:cs typeface="+mn-cs"/>
              </a:rPr>
              <a:t>47%</a:t>
            </a:r>
            <a:r>
              <a:rPr lang="en-US" dirty="0"/>
              <a:t> </a:t>
            </a:r>
            <a:r>
              <a:rPr lang="en-US" sz="1200" b="0" i="0" u="none" strike="noStrike" kern="1200" dirty="0">
                <a:solidFill>
                  <a:schemeClr val="tx1"/>
                </a:solidFill>
                <a:effectLst/>
                <a:latin typeface="+mn-lt"/>
                <a:ea typeface="+mn-ea"/>
                <a:cs typeface="+mn-cs"/>
              </a:rPr>
              <a:t>Norco College</a:t>
            </a:r>
            <a:r>
              <a:rPr lang="en-US" dirty="0"/>
              <a:t> </a:t>
            </a:r>
            <a:r>
              <a:rPr lang="en-US" sz="1200" b="0" i="0" u="none" strike="noStrike" kern="1200" dirty="0">
                <a:solidFill>
                  <a:schemeClr val="tx1"/>
                </a:solidFill>
                <a:effectLst/>
                <a:latin typeface="+mn-lt"/>
                <a:ea typeface="+mn-ea"/>
                <a:cs typeface="+mn-cs"/>
              </a:rPr>
              <a:t>17543</a:t>
            </a:r>
            <a:r>
              <a:rPr lang="en-US" dirty="0"/>
              <a:t> </a:t>
            </a:r>
            <a:r>
              <a:rPr lang="en-US" sz="1200" b="0" i="0" u="none" strike="noStrike" kern="1200" dirty="0">
                <a:solidFill>
                  <a:schemeClr val="tx1"/>
                </a:solidFill>
                <a:effectLst/>
                <a:latin typeface="+mn-lt"/>
                <a:ea typeface="+mn-ea"/>
                <a:cs typeface="+mn-cs"/>
              </a:rPr>
              <a:t>6319</a:t>
            </a:r>
            <a:r>
              <a:rPr lang="en-US" dirty="0"/>
              <a:t> </a:t>
            </a:r>
            <a:r>
              <a:rPr lang="en-US" sz="1200" b="0" i="0" u="none" strike="noStrike" kern="1200" dirty="0">
                <a:solidFill>
                  <a:schemeClr val="tx1"/>
                </a:solidFill>
                <a:effectLst/>
                <a:latin typeface="+mn-lt"/>
                <a:ea typeface="+mn-ea"/>
                <a:cs typeface="+mn-cs"/>
              </a:rPr>
              <a:t>36%</a:t>
            </a:r>
            <a:r>
              <a:rPr lang="en-US" dirty="0"/>
              <a:t> </a:t>
            </a:r>
            <a:r>
              <a:rPr lang="en-US" sz="1200" b="0" i="0" u="none" strike="noStrike" kern="1200" dirty="0" err="1">
                <a:solidFill>
                  <a:schemeClr val="tx1"/>
                </a:solidFill>
                <a:effectLst/>
                <a:latin typeface="+mn-lt"/>
                <a:ea typeface="+mn-ea"/>
                <a:cs typeface="+mn-cs"/>
              </a:rPr>
              <a:t>Averege</a:t>
            </a:r>
            <a:r>
              <a:rPr lang="en-US" sz="1200" b="0" i="0" u="none" strike="noStrike" kern="1200" dirty="0">
                <a:solidFill>
                  <a:schemeClr val="tx1"/>
                </a:solidFill>
                <a:effectLst/>
                <a:latin typeface="+mn-lt"/>
                <a:ea typeface="+mn-ea"/>
                <a:cs typeface="+mn-cs"/>
              </a:rPr>
              <a:t> of 38 similar CCCs</a:t>
            </a:r>
            <a:r>
              <a:rPr lang="en-US" dirty="0"/>
              <a:t> </a:t>
            </a:r>
            <a:r>
              <a:rPr lang="en-US" sz="1200" b="0" i="0" u="none" strike="noStrike" kern="1200" dirty="0">
                <a:solidFill>
                  <a:schemeClr val="tx1"/>
                </a:solidFill>
                <a:effectLst/>
                <a:latin typeface="+mn-lt"/>
                <a:ea typeface="+mn-ea"/>
                <a:cs typeface="+mn-cs"/>
              </a:rPr>
              <a:t>22185</a:t>
            </a:r>
            <a:r>
              <a:rPr lang="en-US" dirty="0"/>
              <a:t> </a:t>
            </a:r>
            <a:r>
              <a:rPr lang="en-US" sz="1200" b="0" i="0" u="none" strike="noStrike" kern="1200" dirty="0">
                <a:solidFill>
                  <a:schemeClr val="tx1"/>
                </a:solidFill>
                <a:effectLst/>
                <a:latin typeface="+mn-lt"/>
                <a:ea typeface="+mn-ea"/>
                <a:cs typeface="+mn-cs"/>
              </a:rPr>
              <a:t>9453</a:t>
            </a:r>
            <a:r>
              <a:rPr lang="en-US" dirty="0"/>
              <a:t> </a:t>
            </a:r>
            <a:r>
              <a:rPr lang="en-US" sz="1200" b="0" i="0" u="none" strike="noStrike" kern="1200" dirty="0">
                <a:solidFill>
                  <a:schemeClr val="tx1"/>
                </a:solidFill>
                <a:effectLst/>
                <a:latin typeface="+mn-lt"/>
                <a:ea typeface="+mn-ea"/>
                <a:cs typeface="+mn-cs"/>
              </a:rPr>
              <a:t>43%</a:t>
            </a:r>
            <a:r>
              <a:rPr lang="en-US" dirty="0"/>
              <a:t> </a:t>
            </a:r>
            <a:r>
              <a:rPr lang="en-US" sz="1200" b="0" i="0" u="none" strike="noStrike" kern="1200" dirty="0">
                <a:solidFill>
                  <a:schemeClr val="tx1"/>
                </a:solidFill>
                <a:effectLst/>
                <a:latin typeface="+mn-lt"/>
                <a:ea typeface="+mn-ea"/>
                <a:cs typeface="+mn-cs"/>
              </a:rPr>
              <a:t>Total</a:t>
            </a:r>
            <a:r>
              <a:rPr lang="en-US" dirty="0"/>
              <a:t> </a:t>
            </a:r>
            <a:r>
              <a:rPr lang="en-US" sz="1200" b="0" i="0" u="none" strike="noStrike" kern="1200" dirty="0">
                <a:solidFill>
                  <a:schemeClr val="tx1"/>
                </a:solidFill>
                <a:effectLst/>
                <a:latin typeface="+mn-lt"/>
                <a:ea typeface="+mn-ea"/>
                <a:cs typeface="+mn-cs"/>
              </a:rPr>
              <a:t>843014</a:t>
            </a:r>
            <a:r>
              <a:rPr lang="en-US" dirty="0"/>
              <a:t> </a:t>
            </a:r>
            <a:r>
              <a:rPr lang="en-US" sz="1200" b="0" i="0" u="none" strike="noStrike" kern="1200" dirty="0">
                <a:solidFill>
                  <a:schemeClr val="tx1"/>
                </a:solidFill>
                <a:effectLst/>
                <a:latin typeface="+mn-lt"/>
                <a:ea typeface="+mn-ea"/>
                <a:cs typeface="+mn-cs"/>
              </a:rPr>
              <a:t>359212</a:t>
            </a:r>
            <a:r>
              <a:rPr lang="en-US" dirty="0"/>
              <a:t> </a:t>
            </a:r>
            <a:r>
              <a:rPr lang="en-US" sz="1200" b="0" i="0" u="none" strike="noStrike" kern="1200" dirty="0">
                <a:solidFill>
                  <a:schemeClr val="tx1"/>
                </a:solidFill>
                <a:effectLst/>
                <a:latin typeface="+mn-lt"/>
                <a:ea typeface="+mn-ea"/>
                <a:cs typeface="+mn-cs"/>
              </a:rPr>
              <a:t>43%</a:t>
            </a:r>
            <a:r>
              <a:rPr lang="en-US" dirty="0"/>
              <a:t> </a:t>
            </a:r>
          </a:p>
        </p:txBody>
      </p:sp>
      <p:sp>
        <p:nvSpPr>
          <p:cNvPr id="4" name="Slide Number Placeholder 3"/>
          <p:cNvSpPr>
            <a:spLocks noGrp="1"/>
          </p:cNvSpPr>
          <p:nvPr>
            <p:ph type="sldNum" sz="quarter" idx="10"/>
          </p:nvPr>
        </p:nvSpPr>
        <p:spPr/>
        <p:txBody>
          <a:bodyPr/>
          <a:lstStyle/>
          <a:p>
            <a:fld id="{D9FE1FF1-0E9C-4A1C-ACC2-AEC6216313AF}" type="slidenum">
              <a:rPr lang="en-US" smtClean="0"/>
              <a:t>10</a:t>
            </a:fld>
            <a:endParaRPr lang="en-US"/>
          </a:p>
        </p:txBody>
      </p:sp>
    </p:spTree>
    <p:extLst>
      <p:ext uri="{BB962C8B-B14F-4D97-AF65-F5344CB8AC3E}">
        <p14:creationId xmlns:p14="http://schemas.microsoft.com/office/powerpoint/2010/main" val="2607091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FE1FF1-0E9C-4A1C-ACC2-AEC6216313AF}" type="slidenum">
              <a:rPr lang="en-US" smtClean="0"/>
              <a:t>12</a:t>
            </a:fld>
            <a:endParaRPr lang="en-US"/>
          </a:p>
        </p:txBody>
      </p:sp>
    </p:spTree>
    <p:extLst>
      <p:ext uri="{BB962C8B-B14F-4D97-AF65-F5344CB8AC3E}">
        <p14:creationId xmlns:p14="http://schemas.microsoft.com/office/powerpoint/2010/main" val="1139169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file:///C:/Users/engelk/OneDrive%20-%20San%20Mateo%20County%20Community%20College%20District/Enrollment%20Management/FA19FA20%20Sankey.html</a:t>
            </a:r>
          </a:p>
        </p:txBody>
      </p:sp>
      <p:sp>
        <p:nvSpPr>
          <p:cNvPr id="4" name="Slide Number Placeholder 3"/>
          <p:cNvSpPr>
            <a:spLocks noGrp="1"/>
          </p:cNvSpPr>
          <p:nvPr>
            <p:ph type="sldNum" sz="quarter" idx="10"/>
          </p:nvPr>
        </p:nvSpPr>
        <p:spPr/>
        <p:txBody>
          <a:bodyPr/>
          <a:lstStyle/>
          <a:p>
            <a:fld id="{D9FE1FF1-0E9C-4A1C-ACC2-AEC6216313AF}" type="slidenum">
              <a:rPr lang="en-US" smtClean="0"/>
              <a:t>21</a:t>
            </a:fld>
            <a:endParaRPr lang="en-US"/>
          </a:p>
        </p:txBody>
      </p:sp>
    </p:spTree>
    <p:extLst>
      <p:ext uri="{BB962C8B-B14F-4D97-AF65-F5344CB8AC3E}">
        <p14:creationId xmlns:p14="http://schemas.microsoft.com/office/powerpoint/2010/main" val="1815118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Headcount</a:t>
            </a:r>
            <a:r>
              <a:rPr lang="en-US" dirty="0"/>
              <a:t> </a:t>
            </a:r>
            <a:r>
              <a:rPr lang="en-US" sz="1200" b="1" i="0" u="none" strike="noStrike" kern="1200" dirty="0">
                <a:solidFill>
                  <a:schemeClr val="tx1"/>
                </a:solidFill>
                <a:effectLst/>
                <a:latin typeface="+mn-lt"/>
                <a:ea typeface="+mn-ea"/>
                <a:cs typeface="+mn-cs"/>
              </a:rPr>
              <a:t>Full Time Equivalent Students</a:t>
            </a:r>
            <a:r>
              <a:rPr lang="en-US" dirty="0"/>
              <a:t> </a:t>
            </a:r>
            <a:r>
              <a:rPr lang="en-US" sz="1200" b="1" i="0" u="none" strike="noStrike" kern="1200" dirty="0">
                <a:solidFill>
                  <a:schemeClr val="tx1"/>
                </a:solidFill>
                <a:effectLst/>
                <a:latin typeface="+mn-lt"/>
                <a:ea typeface="+mn-ea"/>
                <a:cs typeface="+mn-cs"/>
              </a:rPr>
              <a:t># of Sections</a:t>
            </a:r>
            <a:r>
              <a:rPr lang="en-US" dirty="0"/>
              <a:t> </a:t>
            </a:r>
            <a:r>
              <a:rPr lang="en-US" sz="1200" b="1" i="0" u="none" strike="noStrike" kern="1200" dirty="0">
                <a:solidFill>
                  <a:schemeClr val="tx1"/>
                </a:solidFill>
                <a:effectLst/>
                <a:latin typeface="+mn-lt"/>
                <a:ea typeface="+mn-ea"/>
                <a:cs typeface="+mn-cs"/>
              </a:rPr>
              <a:t>Enrollment per Section (after census)</a:t>
            </a:r>
            <a:r>
              <a:rPr lang="en-US" dirty="0"/>
              <a:t> </a:t>
            </a:r>
            <a:r>
              <a:rPr lang="en-US" sz="1200" b="0" i="0" u="none" strike="noStrike" kern="1200" dirty="0">
                <a:solidFill>
                  <a:schemeClr val="tx1"/>
                </a:solidFill>
                <a:effectLst/>
                <a:latin typeface="+mn-lt"/>
                <a:ea typeface="+mn-ea"/>
                <a:cs typeface="+mn-cs"/>
              </a:rPr>
              <a:t>2-year change</a:t>
            </a:r>
            <a:r>
              <a:rPr lang="en-US" dirty="0"/>
              <a:t> </a:t>
            </a:r>
            <a:r>
              <a:rPr lang="en-US" sz="1200" b="0" i="0" u="none" strike="noStrike" kern="1200" dirty="0">
                <a:solidFill>
                  <a:schemeClr val="tx1"/>
                </a:solidFill>
                <a:effectLst/>
                <a:latin typeface="+mn-lt"/>
                <a:ea typeface="+mn-ea"/>
                <a:cs typeface="+mn-cs"/>
              </a:rPr>
              <a:t>-7%</a:t>
            </a:r>
            <a:r>
              <a:rPr lang="en-US" dirty="0"/>
              <a:t> </a:t>
            </a:r>
            <a:r>
              <a:rPr lang="en-US" sz="1200" b="0" i="0" u="none" strike="noStrike" kern="1200" dirty="0">
                <a:solidFill>
                  <a:schemeClr val="tx1"/>
                </a:solidFill>
                <a:effectLst/>
                <a:latin typeface="+mn-lt"/>
                <a:ea typeface="+mn-ea"/>
                <a:cs typeface="+mn-cs"/>
              </a:rPr>
              <a:t>-15%</a:t>
            </a:r>
            <a:r>
              <a:rPr lang="en-US" dirty="0"/>
              <a:t> </a:t>
            </a:r>
            <a:r>
              <a:rPr lang="en-US" sz="1200" b="0" i="0" u="none" strike="noStrike" kern="1200" dirty="0">
                <a:solidFill>
                  <a:schemeClr val="tx1"/>
                </a:solidFill>
                <a:effectLst/>
                <a:latin typeface="+mn-lt"/>
                <a:ea typeface="+mn-ea"/>
                <a:cs typeface="+mn-cs"/>
              </a:rPr>
              <a:t>-3%</a:t>
            </a:r>
            <a:r>
              <a:rPr lang="en-US" dirty="0"/>
              <a:t> </a:t>
            </a:r>
            <a:r>
              <a:rPr lang="en-US" sz="1200" b="0" i="0" u="none" strike="noStrike" kern="1200" dirty="0">
                <a:solidFill>
                  <a:schemeClr val="tx1"/>
                </a:solidFill>
                <a:effectLst/>
                <a:latin typeface="+mn-lt"/>
                <a:ea typeface="+mn-ea"/>
                <a:cs typeface="+mn-cs"/>
              </a:rPr>
              <a:t>-13%</a:t>
            </a:r>
            <a:r>
              <a:rPr lang="en-US" dirty="0"/>
              <a:t> </a:t>
            </a:r>
            <a:r>
              <a:rPr lang="en-US" sz="1200" b="0" i="0" u="none" strike="noStrike" kern="1200" dirty="0">
                <a:solidFill>
                  <a:schemeClr val="tx1"/>
                </a:solidFill>
                <a:effectLst/>
                <a:latin typeface="+mn-lt"/>
                <a:ea typeface="+mn-ea"/>
                <a:cs typeface="+mn-cs"/>
              </a:rPr>
              <a:t>5-year change</a:t>
            </a:r>
            <a:r>
              <a:rPr lang="en-US" dirty="0"/>
              <a:t> </a:t>
            </a:r>
            <a:r>
              <a:rPr lang="en-US" sz="1200" b="0" i="0" u="none" strike="noStrike" kern="1200" dirty="0">
                <a:solidFill>
                  <a:schemeClr val="tx1"/>
                </a:solidFill>
                <a:effectLst/>
                <a:latin typeface="+mn-lt"/>
                <a:ea typeface="+mn-ea"/>
                <a:cs typeface="+mn-cs"/>
              </a:rPr>
              <a:t>-12%</a:t>
            </a:r>
            <a:r>
              <a:rPr lang="en-US" dirty="0"/>
              <a:t> </a:t>
            </a:r>
            <a:r>
              <a:rPr lang="en-US" sz="1200" b="0" i="0" u="none" strike="noStrike" kern="1200" dirty="0">
                <a:solidFill>
                  <a:schemeClr val="tx1"/>
                </a:solidFill>
                <a:effectLst/>
                <a:latin typeface="+mn-lt"/>
                <a:ea typeface="+mn-ea"/>
                <a:cs typeface="+mn-cs"/>
              </a:rPr>
              <a:t>-21%</a:t>
            </a:r>
            <a:r>
              <a:rPr lang="en-US" dirty="0"/>
              <a:t> </a:t>
            </a:r>
            <a:r>
              <a:rPr lang="en-US" sz="1200" b="0" i="0" u="none" strike="noStrike" kern="1200" dirty="0">
                <a:solidFill>
                  <a:schemeClr val="tx1"/>
                </a:solidFill>
                <a:effectLst/>
                <a:latin typeface="+mn-lt"/>
                <a:ea typeface="+mn-ea"/>
                <a:cs typeface="+mn-cs"/>
              </a:rPr>
              <a:t>-2%</a:t>
            </a:r>
            <a:r>
              <a:rPr lang="en-US" dirty="0"/>
              <a:t> </a:t>
            </a:r>
            <a:r>
              <a:rPr lang="en-US" sz="1200" b="0" i="0" u="none" strike="noStrike" kern="1200" dirty="0">
                <a:solidFill>
                  <a:schemeClr val="tx1"/>
                </a:solidFill>
                <a:effectLst/>
                <a:latin typeface="+mn-lt"/>
                <a:ea typeface="+mn-ea"/>
                <a:cs typeface="+mn-cs"/>
              </a:rPr>
              <a:t>-16%</a:t>
            </a:r>
            <a:r>
              <a:rPr lang="en-US" dirty="0"/>
              <a:t> </a:t>
            </a:r>
            <a:r>
              <a:rPr lang="en-US" sz="1200" b="0" i="0" u="none" strike="noStrike" kern="1200" dirty="0">
                <a:solidFill>
                  <a:schemeClr val="tx1"/>
                </a:solidFill>
                <a:effectLst/>
                <a:latin typeface="+mn-lt"/>
                <a:ea typeface="+mn-ea"/>
                <a:cs typeface="+mn-cs"/>
              </a:rPr>
              <a:t>10-year change</a:t>
            </a:r>
            <a:r>
              <a:rPr lang="en-US" dirty="0"/>
              <a:t> </a:t>
            </a:r>
            <a:r>
              <a:rPr lang="en-US" sz="1200" b="0" i="0" u="none" strike="noStrike" kern="1200" dirty="0">
                <a:solidFill>
                  <a:schemeClr val="tx1"/>
                </a:solidFill>
                <a:effectLst/>
                <a:latin typeface="+mn-lt"/>
                <a:ea typeface="+mn-ea"/>
                <a:cs typeface="+mn-cs"/>
              </a:rPr>
              <a:t>-22%</a:t>
            </a:r>
            <a:r>
              <a:rPr lang="en-US" dirty="0"/>
              <a:t> </a:t>
            </a:r>
            <a:r>
              <a:rPr lang="en-US" sz="1200" b="0" i="0" u="none" strike="noStrike" kern="1200" dirty="0">
                <a:solidFill>
                  <a:schemeClr val="tx1"/>
                </a:solidFill>
                <a:effectLst/>
                <a:latin typeface="+mn-lt"/>
                <a:ea typeface="+mn-ea"/>
                <a:cs typeface="+mn-cs"/>
              </a:rPr>
              <a:t>-42%</a:t>
            </a:r>
            <a:r>
              <a:rPr lang="en-US" dirty="0"/>
              <a:t> </a:t>
            </a:r>
            <a:r>
              <a:rPr lang="en-US" sz="1200" b="0" i="0" u="none" strike="noStrike" kern="1200" dirty="0">
                <a:solidFill>
                  <a:schemeClr val="tx1"/>
                </a:solidFill>
                <a:effectLst/>
                <a:latin typeface="+mn-lt"/>
                <a:ea typeface="+mn-ea"/>
                <a:cs typeface="+mn-cs"/>
              </a:rPr>
              <a:t>-16%</a:t>
            </a:r>
            <a:r>
              <a:rPr lang="en-US" dirty="0"/>
              <a:t> </a:t>
            </a:r>
            <a:r>
              <a:rPr lang="en-US" sz="1200" b="0" i="0" u="none" strike="noStrike" kern="1200" dirty="0">
                <a:solidFill>
                  <a:schemeClr val="tx1"/>
                </a:solidFill>
                <a:effectLst/>
                <a:latin typeface="+mn-lt"/>
                <a:ea typeface="+mn-ea"/>
                <a:cs typeface="+mn-cs"/>
              </a:rPr>
              <a:t>-27%</a:t>
            </a:r>
            <a:r>
              <a:rPr lang="en-US" dirty="0"/>
              <a:t> </a:t>
            </a:r>
            <a:r>
              <a:rPr lang="en-US" sz="1200" b="0" i="0" u="none" strike="noStrike" kern="1200" dirty="0">
                <a:solidFill>
                  <a:schemeClr val="tx1"/>
                </a:solidFill>
                <a:effectLst/>
                <a:latin typeface="+mn-lt"/>
                <a:ea typeface="+mn-ea"/>
                <a:cs typeface="+mn-cs"/>
              </a:rPr>
              <a:t>20-year change (2001-2021)</a:t>
            </a:r>
            <a:r>
              <a:rPr lang="en-US" dirty="0"/>
              <a:t> </a:t>
            </a:r>
            <a:r>
              <a:rPr lang="en-US" sz="1200" b="0" i="0" u="none" strike="noStrike" kern="1200" dirty="0">
                <a:solidFill>
                  <a:schemeClr val="tx1"/>
                </a:solidFill>
                <a:effectLst/>
                <a:latin typeface="+mn-lt"/>
                <a:ea typeface="+mn-ea"/>
                <a:cs typeface="+mn-cs"/>
              </a:rPr>
              <a:t>-10%</a:t>
            </a:r>
            <a:r>
              <a:rPr lang="en-US" dirty="0"/>
              <a:t> </a:t>
            </a:r>
            <a:r>
              <a:rPr lang="en-US" sz="1200" b="0" i="0" u="none" strike="noStrike" kern="1200" dirty="0">
                <a:solidFill>
                  <a:schemeClr val="tx1"/>
                </a:solidFill>
                <a:effectLst/>
                <a:latin typeface="+mn-lt"/>
                <a:ea typeface="+mn-ea"/>
                <a:cs typeface="+mn-cs"/>
              </a:rPr>
              <a:t>-28%</a:t>
            </a:r>
            <a:r>
              <a:rPr lang="en-US" dirty="0"/>
              <a:t> </a:t>
            </a:r>
            <a:r>
              <a:rPr lang="en-US" sz="1200" b="0" i="0" u="none" strike="noStrike" kern="1200" dirty="0">
                <a:solidFill>
                  <a:schemeClr val="tx1"/>
                </a:solidFill>
                <a:effectLst/>
                <a:latin typeface="+mn-lt"/>
                <a:ea typeface="+mn-ea"/>
                <a:cs typeface="+mn-cs"/>
              </a:rPr>
              <a:t>-32%</a:t>
            </a:r>
            <a:r>
              <a:rPr lang="en-US" dirty="0"/>
              <a:t> </a:t>
            </a:r>
            <a:r>
              <a:rPr lang="en-US" sz="1200" b="0" i="0" u="none" strike="noStrike" kern="1200" dirty="0">
                <a:solidFill>
                  <a:schemeClr val="tx1"/>
                </a:solidFill>
                <a:effectLst/>
                <a:latin typeface="+mn-lt"/>
                <a:ea typeface="+mn-ea"/>
                <a:cs typeface="+mn-cs"/>
              </a:rPr>
              <a:t>-3%</a:t>
            </a:r>
            <a:r>
              <a:rPr lang="en-US" dirty="0"/>
              <a:t> </a:t>
            </a:r>
          </a:p>
          <a:p>
            <a:endParaRPr lang="en-US" dirty="0"/>
          </a:p>
          <a:p>
            <a:r>
              <a:rPr lang="en-US" dirty="0"/>
              <a:t>Overall – enrollment</a:t>
            </a:r>
            <a:r>
              <a:rPr lang="en-US" baseline="0" dirty="0"/>
              <a:t> of concurrently enrolled high school students is down 6%</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source:  San Mateo County Community College District Data Warehouse.</a:t>
            </a:r>
          </a:p>
          <a:p>
            <a:endParaRPr lang="en-US" dirty="0"/>
          </a:p>
        </p:txBody>
      </p:sp>
      <p:sp>
        <p:nvSpPr>
          <p:cNvPr id="4" name="Slide Number Placeholder 3"/>
          <p:cNvSpPr>
            <a:spLocks noGrp="1"/>
          </p:cNvSpPr>
          <p:nvPr>
            <p:ph type="sldNum" sz="quarter" idx="10"/>
          </p:nvPr>
        </p:nvSpPr>
        <p:spPr/>
        <p:txBody>
          <a:bodyPr/>
          <a:lstStyle/>
          <a:p>
            <a:fld id="{861F125B-46BA-42BD-94A5-81509B625E36}" type="slidenum">
              <a:rPr lang="en-US" smtClean="0"/>
              <a:t>22</a:t>
            </a:fld>
            <a:endParaRPr lang="en-US"/>
          </a:p>
        </p:txBody>
      </p:sp>
    </p:spTree>
    <p:extLst>
      <p:ext uri="{BB962C8B-B14F-4D97-AF65-F5344CB8AC3E}">
        <p14:creationId xmlns:p14="http://schemas.microsoft.com/office/powerpoint/2010/main" val="176802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8A9FD-3ED9-E947-B6E8-9865C2B5B1B7}" type="slidenum">
              <a:rPr lang="en-US" smtClean="0"/>
              <a:t>33</a:t>
            </a:fld>
            <a:endParaRPr lang="en-US"/>
          </a:p>
        </p:txBody>
      </p:sp>
    </p:spTree>
    <p:extLst>
      <p:ext uri="{BB962C8B-B14F-4D97-AF65-F5344CB8AC3E}">
        <p14:creationId xmlns:p14="http://schemas.microsoft.com/office/powerpoint/2010/main" val="3493110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610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 campus students</a:t>
            </a:r>
          </a:p>
          <a:p>
            <a:r>
              <a:rPr lang="en-US" dirty="0"/>
              <a:t>Fall Term	Fall 	Spring	% Retained in Spring</a:t>
            </a:r>
          </a:p>
          <a:p>
            <a:r>
              <a:rPr lang="en-US" dirty="0"/>
              <a:t>Fall 2019	3949	2560	64.8%</a:t>
            </a:r>
          </a:p>
          <a:p>
            <a:r>
              <a:rPr lang="en-US" dirty="0"/>
              <a:t>Fall 2020	3405	2345	68.9%</a:t>
            </a:r>
          </a:p>
          <a:p>
            <a:endParaRPr lang="en-US" dirty="0"/>
          </a:p>
        </p:txBody>
      </p:sp>
      <p:sp>
        <p:nvSpPr>
          <p:cNvPr id="4" name="Slide Number Placeholder 3"/>
          <p:cNvSpPr>
            <a:spLocks noGrp="1"/>
          </p:cNvSpPr>
          <p:nvPr>
            <p:ph type="sldNum" sz="quarter" idx="5"/>
          </p:nvPr>
        </p:nvSpPr>
        <p:spPr/>
        <p:txBody>
          <a:bodyPr/>
          <a:lstStyle/>
          <a:p>
            <a:fld id="{861F125B-46BA-42BD-94A5-81509B625E36}" type="slidenum">
              <a:rPr lang="en-US" smtClean="0"/>
              <a:t>35</a:t>
            </a:fld>
            <a:endParaRPr lang="en-US"/>
          </a:p>
        </p:txBody>
      </p:sp>
    </p:spTree>
    <p:extLst>
      <p:ext uri="{BB962C8B-B14F-4D97-AF65-F5344CB8AC3E}">
        <p14:creationId xmlns:p14="http://schemas.microsoft.com/office/powerpoint/2010/main" val="3093230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668C50-0A16-41AD-B8C7-A11F6E751A88}"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3518931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68C50-0A16-41AD-B8C7-A11F6E751A88}"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96404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68C50-0A16-41AD-B8C7-A11F6E751A88}"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4189460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9681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68C50-0A16-41AD-B8C7-A11F6E751A88}"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1444456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C668C50-0A16-41AD-B8C7-A11F6E751A88}"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321571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668C50-0A16-41AD-B8C7-A11F6E751A88}"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3714119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668C50-0A16-41AD-B8C7-A11F6E751A88}" type="datetimeFigureOut">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422879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668C50-0A16-41AD-B8C7-A11F6E751A88}" type="datetimeFigureOut">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630449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668C50-0A16-41AD-B8C7-A11F6E751A88}" type="datetimeFigureOut">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1113444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C668C50-0A16-41AD-B8C7-A11F6E751A88}"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4170191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C668C50-0A16-41AD-B8C7-A11F6E751A88}"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1497130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68C50-0A16-41AD-B8C7-A11F6E751A88}" type="datetimeFigureOut">
              <a:rPr lang="en-US" smtClean="0"/>
              <a:t>10/20/2021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9A328-0B18-488C-9CB1-39D4928BFDFB}" type="slidenum">
              <a:rPr lang="en-US" smtClean="0"/>
              <a:t>‹#›</a:t>
            </a:fld>
            <a:endParaRPr lang="en-US"/>
          </a:p>
        </p:txBody>
      </p:sp>
    </p:spTree>
    <p:extLst>
      <p:ext uri="{BB962C8B-B14F-4D97-AF65-F5344CB8AC3E}">
        <p14:creationId xmlns:p14="http://schemas.microsoft.com/office/powerpoint/2010/main" val="1661755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chart" Target="../charts/char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chart" Target="../charts/chart16.xml"/><Relationship Id="rId4" Type="http://schemas.openxmlformats.org/officeDocument/2006/relationships/chart" Target="../charts/chart15.xml"/></Relationships>
</file>

<file path=ppt/slides/_rels/slide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chart" Target="../charts/chart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chart" Target="../charts/chart28.xml"/></Relationships>
</file>

<file path=ppt/slides/_rels/slide36.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7.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14/relationships/chartEx" Target="../charts/chartEx3.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docs.google.com/document/d/1DJKRdW_PgFdXeIBffSejEq0dCNNA-9N3/edit?usp=sharing&amp;ouid=114498797933018606325&amp;rtpof=true&amp;sd=true"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canadacollege.edu/prie/Only_Transfer_Sankey.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hart" Target="../charts/chart5.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chart" Target="../charts/chart4.xml"/><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slideLayout" Target="../slideLayouts/slideLayout7.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Internal Scan Part I</a:t>
            </a:r>
            <a:endParaRPr lang="en-US" dirty="0"/>
          </a:p>
        </p:txBody>
      </p:sp>
      <p:sp>
        <p:nvSpPr>
          <p:cNvPr id="3" name="Subtitle 2"/>
          <p:cNvSpPr>
            <a:spLocks noGrp="1"/>
          </p:cNvSpPr>
          <p:nvPr>
            <p:ph type="subTitle" idx="1"/>
          </p:nvPr>
        </p:nvSpPr>
        <p:spPr/>
        <p:txBody>
          <a:bodyPr>
            <a:normAutofit lnSpcReduction="10000"/>
          </a:bodyPr>
          <a:lstStyle/>
          <a:p>
            <a:r>
              <a:rPr lang="en-US" dirty="0"/>
              <a:t>Prepared for the </a:t>
            </a:r>
            <a:r>
              <a:rPr lang="en-US" dirty="0" smtClean="0"/>
              <a:t>Educational Master Planning Task Force</a:t>
            </a:r>
            <a:endParaRPr lang="en-US" dirty="0"/>
          </a:p>
          <a:p>
            <a:r>
              <a:rPr lang="en-US" dirty="0" smtClean="0"/>
              <a:t>October 20, </a:t>
            </a:r>
            <a:r>
              <a:rPr lang="en-US" dirty="0"/>
              <a:t>2021</a:t>
            </a:r>
          </a:p>
          <a:p>
            <a:endParaRPr lang="en-US" dirty="0"/>
          </a:p>
          <a:p>
            <a:r>
              <a:rPr lang="en-US" dirty="0"/>
              <a:t>Office of Planning, Research &amp; Institutional Effectiveness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761" y="927505"/>
            <a:ext cx="2524477" cy="1133633"/>
          </a:xfrm>
          <a:prstGeom prst="rect">
            <a:avLst/>
          </a:prstGeom>
        </p:spPr>
      </p:pic>
    </p:spTree>
    <p:extLst>
      <p:ext uri="{BB962C8B-B14F-4D97-AF65-F5344CB8AC3E}">
        <p14:creationId xmlns:p14="http://schemas.microsoft.com/office/powerpoint/2010/main" val="38992203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397" y="444062"/>
            <a:ext cx="11207457" cy="970450"/>
          </a:xfrm>
        </p:spPr>
        <p:txBody>
          <a:bodyPr>
            <a:normAutofit/>
          </a:bodyPr>
          <a:lstStyle/>
          <a:p>
            <a:pPr algn="ctr"/>
            <a:r>
              <a:rPr lang="en-US" sz="3200" dirty="0">
                <a:latin typeface="+mn-lt"/>
              </a:rPr>
              <a:t>Compared to 38 of its peers, Cañada has the lowest % of </a:t>
            </a:r>
            <a:br>
              <a:rPr lang="en-US" sz="3200" dirty="0">
                <a:latin typeface="+mn-lt"/>
              </a:rPr>
            </a:br>
            <a:r>
              <a:rPr lang="en-US" sz="3200" dirty="0">
                <a:latin typeface="+mn-lt"/>
              </a:rPr>
              <a:t>full time equivalent students</a:t>
            </a:r>
          </a:p>
        </p:txBody>
      </p:sp>
      <p:graphicFrame>
        <p:nvGraphicFramePr>
          <p:cNvPr id="4" name="Chart 3"/>
          <p:cNvGraphicFramePr>
            <a:graphicFrameLocks/>
          </p:cNvGraphicFramePr>
          <p:nvPr>
            <p:custDataLst>
              <p:tags r:id="rId1"/>
            </p:custDataLst>
            <p:extLst/>
          </p:nvPr>
        </p:nvGraphicFramePr>
        <p:xfrm>
          <a:off x="837398" y="1703673"/>
          <a:ext cx="10544157" cy="4966634"/>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9606525" y="6332736"/>
            <a:ext cx="1588897" cy="246221"/>
          </a:xfrm>
          <a:prstGeom prst="rect">
            <a:avLst/>
          </a:prstGeom>
          <a:noFill/>
        </p:spPr>
        <p:txBody>
          <a:bodyPr wrap="none" rtlCol="0">
            <a:spAutoFit/>
          </a:bodyPr>
          <a:lstStyle/>
          <a:p>
            <a:r>
              <a:rPr lang="en-US" sz="1000" dirty="0"/>
              <a:t>Source:  IPEDS Report Data</a:t>
            </a:r>
          </a:p>
        </p:txBody>
      </p:sp>
    </p:spTree>
    <p:extLst>
      <p:ext uri="{BB962C8B-B14F-4D97-AF65-F5344CB8AC3E}">
        <p14:creationId xmlns:p14="http://schemas.microsoft.com/office/powerpoint/2010/main" val="18571041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281" y="542752"/>
            <a:ext cx="11360800" cy="763600"/>
          </a:xfrm>
        </p:spPr>
        <p:txBody>
          <a:bodyPr>
            <a:normAutofit fontScale="90000"/>
          </a:bodyPr>
          <a:lstStyle/>
          <a:p>
            <a:pPr algn="ctr"/>
            <a:r>
              <a:rPr lang="en-US" dirty="0" smtClean="0"/>
              <a:t>Cañada’s funding is tied to FTES</a:t>
            </a:r>
            <a:endParaRPr lang="en-US" dirty="0"/>
          </a:p>
        </p:txBody>
      </p:sp>
      <p:graphicFrame>
        <p:nvGraphicFramePr>
          <p:cNvPr id="3" name="Table 2"/>
          <p:cNvGraphicFramePr>
            <a:graphicFrameLocks noGrp="1"/>
          </p:cNvGraphicFramePr>
          <p:nvPr>
            <p:extLst/>
          </p:nvPr>
        </p:nvGraphicFramePr>
        <p:xfrm>
          <a:off x="1415853" y="1880246"/>
          <a:ext cx="9301656" cy="3833371"/>
        </p:xfrm>
        <a:graphic>
          <a:graphicData uri="http://schemas.openxmlformats.org/drawingml/2006/table">
            <a:tbl>
              <a:tblPr firstRow="1" firstCol="1">
                <a:tableStyleId>{68D230F3-CF80-4859-8CE7-A43EE81993B5}</a:tableStyleId>
              </a:tblPr>
              <a:tblGrid>
                <a:gridCol w="3371236">
                  <a:extLst>
                    <a:ext uri="{9D8B030D-6E8A-4147-A177-3AD203B41FA5}">
                      <a16:colId xmlns:a16="http://schemas.microsoft.com/office/drawing/2014/main" val="2177028212"/>
                    </a:ext>
                  </a:extLst>
                </a:gridCol>
                <a:gridCol w="1894781">
                  <a:extLst>
                    <a:ext uri="{9D8B030D-6E8A-4147-A177-3AD203B41FA5}">
                      <a16:colId xmlns:a16="http://schemas.microsoft.com/office/drawing/2014/main" val="1675452949"/>
                    </a:ext>
                  </a:extLst>
                </a:gridCol>
                <a:gridCol w="2091642">
                  <a:extLst>
                    <a:ext uri="{9D8B030D-6E8A-4147-A177-3AD203B41FA5}">
                      <a16:colId xmlns:a16="http://schemas.microsoft.com/office/drawing/2014/main" val="3880666591"/>
                    </a:ext>
                  </a:extLst>
                </a:gridCol>
                <a:gridCol w="1943997">
                  <a:extLst>
                    <a:ext uri="{9D8B030D-6E8A-4147-A177-3AD203B41FA5}">
                      <a16:colId xmlns:a16="http://schemas.microsoft.com/office/drawing/2014/main" val="3633232832"/>
                    </a:ext>
                  </a:extLst>
                </a:gridCol>
              </a:tblGrid>
              <a:tr h="1900866">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ctr"/>
                      <a:r>
                        <a:rPr lang="en-US" sz="2400" u="none" strike="noStrike" dirty="0">
                          <a:effectLst/>
                        </a:rPr>
                        <a:t>2021-22      </a:t>
                      </a:r>
                      <a:br>
                        <a:rPr lang="en-US" sz="2400" u="none" strike="noStrike" dirty="0">
                          <a:effectLst/>
                        </a:rPr>
                      </a:br>
                      <a:r>
                        <a:rPr lang="en-US" sz="2400" u="none" strike="noStrike" dirty="0">
                          <a:effectLst/>
                        </a:rPr>
                        <a:t>Site Allocations</a:t>
                      </a:r>
                      <a:endParaRPr lang="en-US" sz="24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smtClean="0">
                          <a:effectLst/>
                        </a:rPr>
                        <a:t>2020-21 </a:t>
                      </a:r>
                      <a:r>
                        <a:rPr lang="en-US" sz="2400" u="none" strike="noStrike" dirty="0">
                          <a:effectLst/>
                        </a:rPr>
                        <a:t>FTES</a:t>
                      </a:r>
                      <a:endParaRPr lang="en-US" sz="24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2020-21 Headcount</a:t>
                      </a:r>
                      <a:endParaRPr lang="en-US" sz="24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19551503"/>
                  </a:ext>
                </a:extLst>
              </a:tr>
              <a:tr h="488574">
                <a:tc>
                  <a:txBody>
                    <a:bodyPr/>
                    <a:lstStyle/>
                    <a:p>
                      <a:pPr algn="l" fontAlgn="b"/>
                      <a:r>
                        <a:rPr lang="en-US" sz="2400" u="none" strike="noStrike" dirty="0">
                          <a:effectLst/>
                        </a:rPr>
                        <a:t>Cañada </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24%</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smtClean="0">
                          <a:effectLst/>
                        </a:rPr>
                        <a:t>21.5%</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25%</a:t>
                      </a:r>
                      <a:endParaRPr lang="en-US" sz="24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462950803"/>
                  </a:ext>
                </a:extLst>
              </a:tr>
              <a:tr h="955357">
                <a:tc>
                  <a:txBody>
                    <a:bodyPr/>
                    <a:lstStyle/>
                    <a:p>
                      <a:pPr algn="l" fontAlgn="b"/>
                      <a:r>
                        <a:rPr lang="en-US" sz="2400" u="none" strike="noStrike" dirty="0">
                          <a:effectLst/>
                        </a:rPr>
                        <a:t>College of San Mateo</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37%</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smtClean="0">
                          <a:effectLst/>
                        </a:rPr>
                        <a:t>37.8%</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34%</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174820874"/>
                  </a:ext>
                </a:extLst>
              </a:tr>
              <a:tr h="488574">
                <a:tc>
                  <a:txBody>
                    <a:bodyPr/>
                    <a:lstStyle/>
                    <a:p>
                      <a:pPr algn="l" fontAlgn="b"/>
                      <a:r>
                        <a:rPr lang="en-US" sz="2400" u="none" strike="noStrike" dirty="0">
                          <a:effectLst/>
                        </a:rPr>
                        <a:t>Skyline College</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39%</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smtClean="0">
                          <a:effectLst/>
                        </a:rPr>
                        <a:t>40.7%</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41%</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018028278"/>
                  </a:ext>
                </a:extLst>
              </a:tr>
            </a:tbl>
          </a:graphicData>
        </a:graphic>
      </p:graphicFrame>
    </p:spTree>
    <p:extLst>
      <p:ext uri="{BB962C8B-B14F-4D97-AF65-F5344CB8AC3E}">
        <p14:creationId xmlns:p14="http://schemas.microsoft.com/office/powerpoint/2010/main" val="33076548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latin typeface="+mn-lt"/>
              </a:rPr>
              <a:t>During the pandemic, our home campus students are taking fewer units here at </a:t>
            </a:r>
            <a:r>
              <a:rPr lang="en-US" sz="3200" dirty="0">
                <a:effectLst/>
                <a:latin typeface="+mn-lt"/>
              </a:rPr>
              <a:t>Cañada</a:t>
            </a:r>
            <a:endParaRPr lang="en-US" sz="3200" dirty="0">
              <a:latin typeface="+mn-lt"/>
            </a:endParaRPr>
          </a:p>
        </p:txBody>
      </p:sp>
      <p:graphicFrame>
        <p:nvGraphicFramePr>
          <p:cNvPr id="4" name="Chart 3"/>
          <p:cNvGraphicFramePr>
            <a:graphicFrameLocks/>
          </p:cNvGraphicFramePr>
          <p:nvPr>
            <p:custDataLst>
              <p:tags r:id="rId1"/>
            </p:custDataLst>
            <p:extLst/>
          </p:nvPr>
        </p:nvGraphicFramePr>
        <p:xfrm>
          <a:off x="548640" y="2199290"/>
          <a:ext cx="5019215" cy="32003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p:cNvGraphicFramePr>
            <a:graphicFrameLocks/>
          </p:cNvGraphicFramePr>
          <p:nvPr>
            <p:custDataLst>
              <p:tags r:id="rId2"/>
            </p:custDataLst>
            <p:extLst/>
          </p:nvPr>
        </p:nvGraphicFramePr>
        <p:xfrm>
          <a:off x="5846488" y="2199206"/>
          <a:ext cx="5305565" cy="3200399"/>
        </p:xfrm>
        <a:graphic>
          <a:graphicData uri="http://schemas.openxmlformats.org/drawingml/2006/chart">
            <c:chart xmlns:c="http://schemas.openxmlformats.org/drawingml/2006/chart" xmlns:r="http://schemas.openxmlformats.org/officeDocument/2006/relationships" r:id="rId6"/>
          </a:graphicData>
        </a:graphic>
      </p:graphicFrame>
      <p:sp>
        <p:nvSpPr>
          <p:cNvPr id="6" name="Rectangle 5"/>
          <p:cNvSpPr/>
          <p:nvPr/>
        </p:nvSpPr>
        <p:spPr>
          <a:xfrm>
            <a:off x="1232369" y="2936328"/>
            <a:ext cx="1087821" cy="206528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537434" y="3474720"/>
            <a:ext cx="1140373" cy="152689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6358" y="6625389"/>
            <a:ext cx="10531986" cy="276999"/>
          </a:xfrm>
          <a:prstGeom prst="rect">
            <a:avLst/>
          </a:prstGeom>
          <a:noFill/>
        </p:spPr>
        <p:txBody>
          <a:bodyPr wrap="none" rtlCol="0">
            <a:spAutoFit/>
          </a:bodyPr>
          <a:lstStyle/>
          <a:p>
            <a:r>
              <a:rPr lang="en-US" sz="1200" dirty="0" smtClean="0"/>
              <a:t>Note:  Home campus is defined as the college where a student has their program of study – the college from which they are seeking a degree or certificate or transfer.</a:t>
            </a:r>
            <a:endParaRPr lang="en-US" sz="1200" dirty="0"/>
          </a:p>
        </p:txBody>
      </p:sp>
    </p:spTree>
    <p:extLst>
      <p:ext uri="{BB962C8B-B14F-4D97-AF65-F5344CB8AC3E}">
        <p14:creationId xmlns:p14="http://schemas.microsoft.com/office/powerpoint/2010/main" val="3902572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953209" y="388883"/>
            <a:ext cx="10353762" cy="970450"/>
          </a:xfrm>
        </p:spPr>
        <p:txBody>
          <a:bodyPr>
            <a:noAutofit/>
          </a:bodyPr>
          <a:lstStyle/>
          <a:p>
            <a:pPr algn="ctr"/>
            <a:r>
              <a:rPr lang="en-US" sz="3200" dirty="0"/>
              <a:t>During the pandemic, </a:t>
            </a:r>
            <a:r>
              <a:rPr lang="en-US" sz="3200" dirty="0" smtClean="0"/>
              <a:t/>
            </a:r>
            <a:br>
              <a:rPr lang="en-US" sz="3200" dirty="0" smtClean="0"/>
            </a:br>
            <a:r>
              <a:rPr lang="en-US" sz="3200" dirty="0" smtClean="0"/>
              <a:t>more </a:t>
            </a:r>
            <a:r>
              <a:rPr lang="en-US" sz="3200" dirty="0"/>
              <a:t>students </a:t>
            </a:r>
            <a:r>
              <a:rPr lang="en-US" sz="3200" dirty="0" smtClean="0"/>
              <a:t>“swirled” but this trend may have peaked</a:t>
            </a:r>
            <a:endParaRPr lang="en-US" sz="3200" dirty="0"/>
          </a:p>
        </p:txBody>
      </p:sp>
      <p:graphicFrame>
        <p:nvGraphicFramePr>
          <p:cNvPr id="7" name="Chart 6"/>
          <p:cNvGraphicFramePr>
            <a:graphicFrameLocks/>
          </p:cNvGraphicFramePr>
          <p:nvPr>
            <p:custDataLst>
              <p:tags r:id="rId1"/>
            </p:custDataLst>
            <p:extLst/>
          </p:nvPr>
        </p:nvGraphicFramePr>
        <p:xfrm>
          <a:off x="746234" y="1681655"/>
          <a:ext cx="10888717" cy="46771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6721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713" y="475594"/>
            <a:ext cx="10353762" cy="970450"/>
          </a:xfrm>
        </p:spPr>
        <p:txBody>
          <a:bodyPr>
            <a:normAutofit fontScale="90000"/>
          </a:bodyPr>
          <a:lstStyle/>
          <a:p>
            <a:pPr algn="ctr"/>
            <a:r>
              <a:rPr lang="en-US" dirty="0" smtClean="0">
                <a:effectLst/>
              </a:rPr>
              <a:t>The share </a:t>
            </a:r>
            <a:r>
              <a:rPr lang="en-US" dirty="0">
                <a:effectLst/>
              </a:rPr>
              <a:t>of </a:t>
            </a:r>
            <a:r>
              <a:rPr lang="en-US" dirty="0" smtClean="0">
                <a:effectLst/>
              </a:rPr>
              <a:t>students enrolled at who </a:t>
            </a:r>
            <a:r>
              <a:rPr lang="en-US" dirty="0">
                <a:effectLst/>
              </a:rPr>
              <a:t>are seeking a degree or certificate from Cañada </a:t>
            </a:r>
            <a:r>
              <a:rPr lang="en-US" dirty="0" smtClean="0">
                <a:effectLst/>
              </a:rPr>
              <a:t>is declining</a:t>
            </a:r>
            <a:endParaRPr lang="en-US" dirty="0"/>
          </a:p>
        </p:txBody>
      </p:sp>
      <p:sp>
        <p:nvSpPr>
          <p:cNvPr id="9" name="TextBox 8"/>
          <p:cNvSpPr txBox="1"/>
          <p:nvPr/>
        </p:nvSpPr>
        <p:spPr>
          <a:xfrm>
            <a:off x="164430" y="6517354"/>
            <a:ext cx="5594902"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Home campus is defined by the college from which the student is seeking a degree or certificate.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4" name="Group 13"/>
          <p:cNvGrpSpPr/>
          <p:nvPr/>
        </p:nvGrpSpPr>
        <p:grpSpPr>
          <a:xfrm>
            <a:off x="2359990" y="1790096"/>
            <a:ext cx="7623208" cy="4637122"/>
            <a:chOff x="2030931" y="1446044"/>
            <a:chExt cx="7623208" cy="4637122"/>
          </a:xfrm>
        </p:grpSpPr>
        <p:sp>
          <p:nvSpPr>
            <p:cNvPr id="5" name="TextBox 3"/>
            <p:cNvSpPr txBox="1"/>
            <p:nvPr/>
          </p:nvSpPr>
          <p:spPr>
            <a:xfrm>
              <a:off x="3395333" y="2506524"/>
              <a:ext cx="1051378"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Total</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6,223</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0" name="Chart 9"/>
            <p:cNvGraphicFramePr>
              <a:graphicFrameLocks/>
            </p:cNvGraphicFramePr>
            <p:nvPr>
              <p:custDataLst>
                <p:tags r:id="rId1"/>
              </p:custDataLst>
              <p:extLst/>
            </p:nvPr>
          </p:nvGraphicFramePr>
          <p:xfrm>
            <a:off x="2030931" y="1446044"/>
            <a:ext cx="7623208" cy="463712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3"/>
            <p:cNvSpPr txBox="1"/>
            <p:nvPr/>
          </p:nvSpPr>
          <p:spPr>
            <a:xfrm>
              <a:off x="5645905" y="2506523"/>
              <a:ext cx="1051378"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Total</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6,048</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3"/>
            <p:cNvSpPr txBox="1"/>
            <p:nvPr/>
          </p:nvSpPr>
          <p:spPr>
            <a:xfrm>
              <a:off x="7877227" y="2506523"/>
              <a:ext cx="1051378"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Total</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4,334</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2698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custDataLst>
              <p:tags r:id="rId1"/>
            </p:custDataLs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557324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custDataLst>
              <p:tags r:id="rId1"/>
            </p:custDataLst>
            <p:extLst/>
          </p:nvPr>
        </p:nvGraphicFramePr>
        <p:xfrm>
          <a:off x="327259" y="336885"/>
          <a:ext cx="11492564" cy="60446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6393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for Low Income Students</a:t>
            </a:r>
            <a:endParaRPr lang="en-US" dirty="0"/>
          </a:p>
        </p:txBody>
      </p:sp>
      <p:graphicFrame>
        <p:nvGraphicFramePr>
          <p:cNvPr id="7" name="Chart 6"/>
          <p:cNvGraphicFramePr>
            <a:graphicFrameLocks/>
          </p:cNvGraphicFramePr>
          <p:nvPr>
            <p:custDataLst>
              <p:tags r:id="rId1"/>
            </p:custDataLst>
            <p:extLst/>
          </p:nvPr>
        </p:nvGraphicFramePr>
        <p:xfrm>
          <a:off x="505326" y="2322093"/>
          <a:ext cx="5013157" cy="30921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custDataLst>
              <p:tags r:id="rId2"/>
            </p:custDataLst>
            <p:extLst/>
          </p:nvPr>
        </p:nvGraphicFramePr>
        <p:xfrm>
          <a:off x="6096000" y="2322093"/>
          <a:ext cx="5807242" cy="383005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45813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773" y="-172051"/>
            <a:ext cx="10515600" cy="1325563"/>
          </a:xfrm>
        </p:spPr>
        <p:txBody>
          <a:bodyPr>
            <a:normAutofit/>
          </a:bodyPr>
          <a:lstStyle/>
          <a:p>
            <a:pPr algn="ctr"/>
            <a:r>
              <a:rPr lang="en-US" sz="3600" dirty="0" smtClean="0"/>
              <a:t>Student demographics by home campus as of Fall 2021</a:t>
            </a:r>
            <a:endParaRPr lang="en-US" sz="3600" dirty="0"/>
          </a:p>
        </p:txBody>
      </p:sp>
      <p:graphicFrame>
        <p:nvGraphicFramePr>
          <p:cNvPr id="5" name="Chart 4"/>
          <p:cNvGraphicFramePr>
            <a:graphicFrameLocks/>
          </p:cNvGraphicFramePr>
          <p:nvPr>
            <p:custDataLst>
              <p:tags r:id="rId1"/>
            </p:custDataLst>
            <p:extLst/>
          </p:nvPr>
        </p:nvGraphicFramePr>
        <p:xfrm>
          <a:off x="599091" y="936733"/>
          <a:ext cx="5759668" cy="33094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a:graphicFrameLocks/>
          </p:cNvGraphicFramePr>
          <p:nvPr>
            <p:custDataLst>
              <p:tags r:id="rId2"/>
            </p:custDataLst>
            <p:extLst/>
          </p:nvPr>
        </p:nvGraphicFramePr>
        <p:xfrm>
          <a:off x="6752896" y="1053662"/>
          <a:ext cx="4987159" cy="319251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p:cNvGraphicFramePr>
            <a:graphicFrameLocks/>
          </p:cNvGraphicFramePr>
          <p:nvPr>
            <p:custDataLst>
              <p:tags r:id="rId3"/>
            </p:custDataLst>
            <p:extLst/>
          </p:nvPr>
        </p:nvGraphicFramePr>
        <p:xfrm>
          <a:off x="599091" y="4108396"/>
          <a:ext cx="11140964" cy="274960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384749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custDataLst>
              <p:tags r:id="rId1"/>
            </p:custDataLs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3124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I Topics			</a:t>
            </a:r>
            <a:r>
              <a:rPr lang="en-US" dirty="0"/>
              <a:t> </a:t>
            </a:r>
            <a:r>
              <a:rPr lang="en-US" dirty="0" smtClean="0"/>
              <a:t>    </a:t>
            </a:r>
            <a:r>
              <a:rPr lang="en-US" dirty="0" smtClean="0"/>
              <a:t>Part </a:t>
            </a:r>
            <a:r>
              <a:rPr lang="en-US" dirty="0" smtClean="0"/>
              <a:t>II Topics</a:t>
            </a:r>
            <a:endParaRPr lang="en-US" dirty="0"/>
          </a:p>
        </p:txBody>
      </p:sp>
      <p:sp>
        <p:nvSpPr>
          <p:cNvPr id="3" name="Content Placeholder 2"/>
          <p:cNvSpPr>
            <a:spLocks noGrp="1"/>
          </p:cNvSpPr>
          <p:nvPr>
            <p:ph idx="1"/>
          </p:nvPr>
        </p:nvSpPr>
        <p:spPr>
          <a:xfrm>
            <a:off x="838200" y="1825625"/>
            <a:ext cx="5562600" cy="4351338"/>
          </a:xfrm>
        </p:spPr>
        <p:txBody>
          <a:bodyPr/>
          <a:lstStyle/>
          <a:p>
            <a:r>
              <a:rPr lang="en-US" dirty="0" smtClean="0"/>
              <a:t>Enrollment Trends</a:t>
            </a:r>
          </a:p>
          <a:p>
            <a:r>
              <a:rPr lang="en-US" dirty="0" smtClean="0"/>
              <a:t>Student Momentum</a:t>
            </a:r>
          </a:p>
          <a:p>
            <a:r>
              <a:rPr lang="en-US" dirty="0" smtClean="0"/>
              <a:t>Student Completion</a:t>
            </a:r>
          </a:p>
          <a:p>
            <a:endParaRPr lang="en-US" dirty="0"/>
          </a:p>
        </p:txBody>
      </p:sp>
      <p:sp>
        <p:nvSpPr>
          <p:cNvPr id="4" name="Content Placeholder 2"/>
          <p:cNvSpPr txBox="1">
            <a:spLocks/>
          </p:cNvSpPr>
          <p:nvPr/>
        </p:nvSpPr>
        <p:spPr>
          <a:xfrm>
            <a:off x="6096000" y="1825625"/>
            <a:ext cx="47347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What can explain these trends</a:t>
            </a:r>
            <a:r>
              <a:rPr lang="en-US" dirty="0" smtClean="0"/>
              <a:t>?</a:t>
            </a:r>
          </a:p>
          <a:p>
            <a:r>
              <a:rPr lang="en-US" dirty="0" smtClean="0"/>
              <a:t>How can they inform our strengths, challenges and opportunities?</a:t>
            </a:r>
            <a:endParaRPr lang="en-US" dirty="0" smtClean="0"/>
          </a:p>
          <a:p>
            <a:endParaRPr lang="en-US" dirty="0"/>
          </a:p>
        </p:txBody>
      </p:sp>
    </p:spTree>
    <p:extLst>
      <p:ext uri="{BB962C8B-B14F-4D97-AF65-F5344CB8AC3E}">
        <p14:creationId xmlns:p14="http://schemas.microsoft.com/office/powerpoint/2010/main" val="13823661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custDataLst>
              <p:tags r:id="rId1"/>
            </p:custDataLst>
            <p:extLst/>
          </p:nvPr>
        </p:nvGraphicFramePr>
        <p:xfrm>
          <a:off x="0" y="168167"/>
          <a:ext cx="12192000" cy="63482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24378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298" y="304800"/>
            <a:ext cx="11898691" cy="970450"/>
          </a:xfrm>
        </p:spPr>
        <p:txBody>
          <a:bodyPr>
            <a:normAutofit fontScale="90000"/>
          </a:bodyPr>
          <a:lstStyle/>
          <a:p>
            <a:r>
              <a:rPr lang="en-US" dirty="0"/>
              <a:t>Fall </a:t>
            </a:r>
            <a:r>
              <a:rPr lang="en-US" dirty="0" smtClean="0"/>
              <a:t>2021 </a:t>
            </a:r>
            <a:r>
              <a:rPr lang="en-US" dirty="0"/>
              <a:t>CAN Enrolled Students by Home Campus, </a:t>
            </a:r>
            <a:br>
              <a:rPr lang="en-US" dirty="0"/>
            </a:br>
            <a:r>
              <a:rPr lang="en-US" dirty="0"/>
              <a:t>Education Level &amp; Education Goal</a:t>
            </a:r>
          </a:p>
        </p:txBody>
      </p:sp>
      <p:pic>
        <p:nvPicPr>
          <p:cNvPr id="2" name="Picture 1"/>
          <p:cNvPicPr>
            <a:picLocks noChangeAspect="1"/>
          </p:cNvPicPr>
          <p:nvPr/>
        </p:nvPicPr>
        <p:blipFill>
          <a:blip r:embed="rId3"/>
          <a:stretch>
            <a:fillRect/>
          </a:stretch>
        </p:blipFill>
        <p:spPr>
          <a:xfrm>
            <a:off x="114298" y="1492469"/>
            <a:ext cx="12098691" cy="5230466"/>
          </a:xfrm>
          <a:prstGeom prst="rect">
            <a:avLst/>
          </a:prstGeom>
        </p:spPr>
      </p:pic>
    </p:spTree>
    <p:extLst>
      <p:ext uri="{BB962C8B-B14F-4D97-AF65-F5344CB8AC3E}">
        <p14:creationId xmlns:p14="http://schemas.microsoft.com/office/powerpoint/2010/main" val="35907400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The pandemic’s impact on enrollment has impacted some groups of students more than others…</a:t>
            </a:r>
          </a:p>
        </p:txBody>
      </p:sp>
      <p:graphicFrame>
        <p:nvGraphicFramePr>
          <p:cNvPr id="4" name="Table 3"/>
          <p:cNvGraphicFramePr>
            <a:graphicFrameLocks noGrp="1"/>
          </p:cNvGraphicFramePr>
          <p:nvPr>
            <p:extLst/>
          </p:nvPr>
        </p:nvGraphicFramePr>
        <p:xfrm>
          <a:off x="2499359" y="1912312"/>
          <a:ext cx="7738713" cy="4345690"/>
        </p:xfrm>
        <a:graphic>
          <a:graphicData uri="http://schemas.openxmlformats.org/drawingml/2006/table">
            <a:tbl>
              <a:tblPr>
                <a:tableStyleId>{073A0DAA-6AF3-43AB-8588-CEC1D06C72B9}</a:tableStyleId>
              </a:tblPr>
              <a:tblGrid>
                <a:gridCol w="2579571">
                  <a:extLst>
                    <a:ext uri="{9D8B030D-6E8A-4147-A177-3AD203B41FA5}">
                      <a16:colId xmlns:a16="http://schemas.microsoft.com/office/drawing/2014/main" val="1273520817"/>
                    </a:ext>
                  </a:extLst>
                </a:gridCol>
                <a:gridCol w="2579571">
                  <a:extLst>
                    <a:ext uri="{9D8B030D-6E8A-4147-A177-3AD203B41FA5}">
                      <a16:colId xmlns:a16="http://schemas.microsoft.com/office/drawing/2014/main" val="1961474578"/>
                    </a:ext>
                  </a:extLst>
                </a:gridCol>
                <a:gridCol w="2579571">
                  <a:extLst>
                    <a:ext uri="{9D8B030D-6E8A-4147-A177-3AD203B41FA5}">
                      <a16:colId xmlns:a16="http://schemas.microsoft.com/office/drawing/2014/main" val="1577403879"/>
                    </a:ext>
                  </a:extLst>
                </a:gridCol>
              </a:tblGrid>
              <a:tr h="370840">
                <a:tc>
                  <a:txBody>
                    <a:bodyPr/>
                    <a:lstStyle/>
                    <a:p>
                      <a:r>
                        <a:rPr lang="en-US" sz="1800" b="1" dirty="0" smtClean="0">
                          <a:latin typeface="Arial" panose="020B0604020202020204" pitchFamily="34" charset="0"/>
                          <a:cs typeface="Arial" panose="020B0604020202020204" pitchFamily="34" charset="0"/>
                        </a:rPr>
                        <a:t>Student Group</a:t>
                      </a:r>
                      <a:endParaRPr lang="en-US" sz="1800" b="1" dirty="0">
                        <a:latin typeface="Arial" panose="020B0604020202020204" pitchFamily="34" charset="0"/>
                        <a:cs typeface="Arial" panose="020B0604020202020204" pitchFamily="34" charset="0"/>
                      </a:endParaRPr>
                    </a:p>
                  </a:txBody>
                  <a:tcPr>
                    <a:noFill/>
                  </a:tcPr>
                </a:tc>
                <a:tc>
                  <a:txBody>
                    <a:bodyPr/>
                    <a:lstStyle/>
                    <a:p>
                      <a:pPr algn="ctr"/>
                      <a:r>
                        <a:rPr lang="en-US" sz="1800" dirty="0" smtClean="0">
                          <a:solidFill>
                            <a:srgbClr val="FF0000"/>
                          </a:solidFill>
                          <a:latin typeface="Arial" panose="020B0604020202020204" pitchFamily="34" charset="0"/>
                          <a:cs typeface="Arial" panose="020B0604020202020204" pitchFamily="34" charset="0"/>
                        </a:rPr>
                        <a:t>Overall 2-year</a:t>
                      </a:r>
                      <a:r>
                        <a:rPr lang="en-US" sz="1800" baseline="0" dirty="0" smtClean="0">
                          <a:solidFill>
                            <a:srgbClr val="FF0000"/>
                          </a:solidFill>
                          <a:latin typeface="Arial" panose="020B0604020202020204" pitchFamily="34" charset="0"/>
                          <a:cs typeface="Arial" panose="020B0604020202020204" pitchFamily="34" charset="0"/>
                        </a:rPr>
                        <a:t> change:  -7% in headcount</a:t>
                      </a:r>
                      <a:endParaRPr lang="en-US" sz="1800" dirty="0">
                        <a:solidFill>
                          <a:srgbClr val="FF0000"/>
                        </a:solidFill>
                        <a:latin typeface="Arial" panose="020B0604020202020204" pitchFamily="34" charset="0"/>
                        <a:cs typeface="Arial" panose="020B0604020202020204" pitchFamily="34" charset="0"/>
                      </a:endParaRPr>
                    </a:p>
                  </a:txBody>
                  <a:tcPr>
                    <a:noFill/>
                  </a:tcPr>
                </a:tc>
                <a:tc>
                  <a:txBody>
                    <a:bodyPr/>
                    <a:lstStyle/>
                    <a:p>
                      <a:pPr algn="ctr"/>
                      <a:r>
                        <a:rPr lang="en-US" sz="1800" dirty="0" smtClean="0">
                          <a:solidFill>
                            <a:srgbClr val="FF0000"/>
                          </a:solidFill>
                          <a:latin typeface="Arial" panose="020B0604020202020204" pitchFamily="34" charset="0"/>
                          <a:cs typeface="Arial" panose="020B0604020202020204" pitchFamily="34" charset="0"/>
                        </a:rPr>
                        <a:t>Overall 5-year change:</a:t>
                      </a:r>
                      <a:r>
                        <a:rPr lang="en-US" sz="1800" baseline="0" dirty="0" smtClean="0">
                          <a:solidFill>
                            <a:srgbClr val="FF0000"/>
                          </a:solidFill>
                          <a:latin typeface="Arial" panose="020B0604020202020204" pitchFamily="34" charset="0"/>
                          <a:cs typeface="Arial" panose="020B0604020202020204" pitchFamily="34" charset="0"/>
                        </a:rPr>
                        <a:t> -20% in headcount</a:t>
                      </a:r>
                      <a:endParaRPr lang="en-US" sz="1800" dirty="0">
                        <a:solidFill>
                          <a:srgbClr val="FF0000"/>
                        </a:solidFill>
                        <a:latin typeface="Arial" panose="020B0604020202020204" pitchFamily="34" charset="0"/>
                        <a:cs typeface="Arial" panose="020B0604020202020204" pitchFamily="34" charset="0"/>
                      </a:endParaRPr>
                    </a:p>
                  </a:txBody>
                  <a:tcPr>
                    <a:solidFill>
                      <a:srgbClr val="FFFF00"/>
                    </a:solidFill>
                  </a:tcPr>
                </a:tc>
                <a:extLst>
                  <a:ext uri="{0D108BD9-81ED-4DB2-BD59-A6C34878D82A}">
                    <a16:rowId xmlns:a16="http://schemas.microsoft.com/office/drawing/2014/main" val="1093268596"/>
                  </a:ext>
                </a:extLst>
              </a:tr>
              <a:tr h="370840">
                <a:tc>
                  <a:txBody>
                    <a:bodyPr/>
                    <a:lstStyle/>
                    <a:p>
                      <a:r>
                        <a:rPr lang="en-US" sz="1800" dirty="0">
                          <a:latin typeface="Arial" panose="020B0604020202020204" pitchFamily="34" charset="0"/>
                          <a:cs typeface="Arial" panose="020B0604020202020204" pitchFamily="34" charset="0"/>
                        </a:rPr>
                        <a:t>First generation students</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-22%</a:t>
                      </a:r>
                    </a:p>
                  </a:txBody>
                  <a:tcPr>
                    <a:noFill/>
                  </a:tcPr>
                </a:tc>
                <a:tc>
                  <a:txBody>
                    <a:bodyPr/>
                    <a:lstStyle/>
                    <a:p>
                      <a:pPr algn="ctr"/>
                      <a:r>
                        <a:rPr lang="en-US" sz="1800" dirty="0" smtClean="0">
                          <a:solidFill>
                            <a:srgbClr val="FF0000"/>
                          </a:solidFill>
                          <a:latin typeface="Arial" panose="020B0604020202020204" pitchFamily="34" charset="0"/>
                          <a:cs typeface="Arial" panose="020B0604020202020204" pitchFamily="34" charset="0"/>
                        </a:rPr>
                        <a:t>-9%</a:t>
                      </a:r>
                      <a:endParaRPr lang="en-US" sz="1800" dirty="0">
                        <a:solidFill>
                          <a:srgbClr val="FF0000"/>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202356700"/>
                  </a:ext>
                </a:extLst>
              </a:tr>
              <a:tr h="370840">
                <a:tc>
                  <a:txBody>
                    <a:bodyPr/>
                    <a:lstStyle/>
                    <a:p>
                      <a:r>
                        <a:rPr lang="en-US" sz="1800" dirty="0">
                          <a:latin typeface="Arial" panose="020B0604020202020204" pitchFamily="34" charset="0"/>
                          <a:cs typeface="Arial" panose="020B0604020202020204" pitchFamily="34" charset="0"/>
                        </a:rPr>
                        <a:t>Male students</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anose="020B0604020202020204" pitchFamily="34" charset="0"/>
                          <a:cs typeface="Arial" panose="020B0604020202020204" pitchFamily="34" charset="0"/>
                        </a:rPr>
                        <a:t>-24%</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FF0000"/>
                          </a:solidFill>
                          <a:latin typeface="Arial" panose="020B0604020202020204" pitchFamily="34" charset="0"/>
                          <a:cs typeface="Arial" panose="020B0604020202020204" pitchFamily="34" charset="0"/>
                        </a:rPr>
                        <a:t>-17%</a:t>
                      </a:r>
                      <a:endParaRPr lang="en-US" sz="1800" dirty="0">
                        <a:solidFill>
                          <a:srgbClr val="FF0000"/>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081994188"/>
                  </a:ext>
                </a:extLst>
              </a:tr>
              <a:tr h="370840">
                <a:tc>
                  <a:txBody>
                    <a:bodyPr/>
                    <a:lstStyle/>
                    <a:p>
                      <a:r>
                        <a:rPr lang="en-US" sz="1800" dirty="0">
                          <a:latin typeface="Arial" panose="020B0604020202020204" pitchFamily="34" charset="0"/>
                          <a:cs typeface="Arial" panose="020B0604020202020204" pitchFamily="34" charset="0"/>
                        </a:rPr>
                        <a:t>Ages 20-24</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-40%</a:t>
                      </a:r>
                    </a:p>
                  </a:txBody>
                  <a:tcPr>
                    <a:noFill/>
                  </a:tcPr>
                </a:tc>
                <a:tc>
                  <a:txBody>
                    <a:bodyPr/>
                    <a:lstStyle/>
                    <a:p>
                      <a:pPr algn="ctr"/>
                      <a:r>
                        <a:rPr lang="en-US" sz="1800" dirty="0" smtClean="0">
                          <a:solidFill>
                            <a:srgbClr val="FF0000"/>
                          </a:solidFill>
                          <a:latin typeface="Arial" panose="020B0604020202020204" pitchFamily="34" charset="0"/>
                          <a:cs typeface="Arial" panose="020B0604020202020204" pitchFamily="34" charset="0"/>
                        </a:rPr>
                        <a:t>-28%</a:t>
                      </a:r>
                      <a:endParaRPr lang="en-US" sz="1800" dirty="0">
                        <a:solidFill>
                          <a:srgbClr val="FF0000"/>
                        </a:solidFill>
                        <a:latin typeface="Arial" panose="020B0604020202020204" pitchFamily="34" charset="0"/>
                        <a:cs typeface="Arial" panose="020B0604020202020204" pitchFamily="34" charset="0"/>
                      </a:endParaRPr>
                    </a:p>
                  </a:txBody>
                  <a:tcPr>
                    <a:solidFill>
                      <a:srgbClr val="FFFF00"/>
                    </a:solidFill>
                  </a:tcPr>
                </a:tc>
                <a:extLst>
                  <a:ext uri="{0D108BD9-81ED-4DB2-BD59-A6C34878D82A}">
                    <a16:rowId xmlns:a16="http://schemas.microsoft.com/office/drawing/2014/main" val="2578469427"/>
                  </a:ext>
                </a:extLst>
              </a:tr>
              <a:tr h="370840">
                <a:tc>
                  <a:txBody>
                    <a:bodyPr/>
                    <a:lstStyle/>
                    <a:p>
                      <a:r>
                        <a:rPr lang="en-US" sz="1800" dirty="0">
                          <a:latin typeface="Arial" panose="020B0604020202020204" pitchFamily="34" charset="0"/>
                          <a:cs typeface="Arial" panose="020B0604020202020204" pitchFamily="34" charset="0"/>
                        </a:rPr>
                        <a:t>Low income, BIPOC students</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-44%</a:t>
                      </a:r>
                    </a:p>
                  </a:txBody>
                  <a:tcPr>
                    <a:noFill/>
                  </a:tcPr>
                </a:tc>
                <a:tc>
                  <a:txBody>
                    <a:bodyPr/>
                    <a:lstStyle/>
                    <a:p>
                      <a:pPr algn="ctr"/>
                      <a:r>
                        <a:rPr lang="en-US" sz="1800" dirty="0" smtClean="0">
                          <a:solidFill>
                            <a:srgbClr val="FF0000"/>
                          </a:solidFill>
                          <a:latin typeface="Arial" panose="020B0604020202020204" pitchFamily="34" charset="0"/>
                          <a:cs typeface="Arial" panose="020B0604020202020204" pitchFamily="34" charset="0"/>
                        </a:rPr>
                        <a:t>-50%</a:t>
                      </a:r>
                      <a:endParaRPr lang="en-US" sz="1800" dirty="0">
                        <a:solidFill>
                          <a:srgbClr val="FF0000"/>
                        </a:solidFill>
                        <a:latin typeface="Arial" panose="020B0604020202020204" pitchFamily="34" charset="0"/>
                        <a:cs typeface="Arial" panose="020B0604020202020204" pitchFamily="34" charset="0"/>
                      </a:endParaRPr>
                    </a:p>
                  </a:txBody>
                  <a:tcPr>
                    <a:solidFill>
                      <a:srgbClr val="FFFF00"/>
                    </a:solidFill>
                  </a:tcPr>
                </a:tc>
                <a:extLst>
                  <a:ext uri="{0D108BD9-81ED-4DB2-BD59-A6C34878D82A}">
                    <a16:rowId xmlns:a16="http://schemas.microsoft.com/office/drawing/2014/main" val="1580419980"/>
                  </a:ext>
                </a:extLst>
              </a:tr>
              <a:tr h="370840">
                <a:tc>
                  <a:txBody>
                    <a:bodyPr/>
                    <a:lstStyle/>
                    <a:p>
                      <a:r>
                        <a:rPr lang="en-US" sz="1800" dirty="0">
                          <a:latin typeface="Arial" panose="020B0604020202020204" pitchFamily="34" charset="0"/>
                          <a:cs typeface="Arial" panose="020B0604020202020204" pitchFamily="34" charset="0"/>
                        </a:rPr>
                        <a:t>ESL students</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-52%</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FF0000"/>
                          </a:solidFill>
                          <a:latin typeface="Arial" panose="020B0604020202020204" pitchFamily="34" charset="0"/>
                          <a:cs typeface="Arial" panose="020B0604020202020204" pitchFamily="34" charset="0"/>
                        </a:rPr>
                        <a:t>-70%</a:t>
                      </a:r>
                    </a:p>
                  </a:txBody>
                  <a:tcPr>
                    <a:solidFill>
                      <a:srgbClr val="FFFF00"/>
                    </a:solidFill>
                  </a:tcPr>
                </a:tc>
                <a:extLst>
                  <a:ext uri="{0D108BD9-81ED-4DB2-BD59-A6C34878D82A}">
                    <a16:rowId xmlns:a16="http://schemas.microsoft.com/office/drawing/2014/main" val="3702002619"/>
                  </a:ext>
                </a:extLst>
              </a:tr>
              <a:tr h="571250">
                <a:tc>
                  <a:txBody>
                    <a:bodyPr/>
                    <a:lstStyle/>
                    <a:p>
                      <a:r>
                        <a:rPr lang="en-US" sz="1800" dirty="0">
                          <a:latin typeface="Arial" panose="020B0604020202020204" pitchFamily="34" charset="0"/>
                          <a:cs typeface="Arial" panose="020B0604020202020204" pitchFamily="34" charset="0"/>
                        </a:rPr>
                        <a:t>Disabled students</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-62%</a:t>
                      </a:r>
                    </a:p>
                  </a:txBody>
                  <a:tcPr>
                    <a:noFill/>
                  </a:tcPr>
                </a:tc>
                <a:tc>
                  <a:txBody>
                    <a:bodyPr/>
                    <a:lstStyle/>
                    <a:p>
                      <a:pPr algn="ctr"/>
                      <a:r>
                        <a:rPr lang="en-US" sz="1800" dirty="0" smtClean="0">
                          <a:solidFill>
                            <a:srgbClr val="FF0000"/>
                          </a:solidFill>
                          <a:latin typeface="Arial" panose="020B0604020202020204" pitchFamily="34" charset="0"/>
                          <a:cs typeface="Arial" panose="020B0604020202020204" pitchFamily="34" charset="0"/>
                        </a:rPr>
                        <a:t>-31%</a:t>
                      </a:r>
                      <a:endParaRPr lang="en-US" sz="1800" dirty="0">
                        <a:solidFill>
                          <a:srgbClr val="FF0000"/>
                        </a:solidFill>
                        <a:latin typeface="Arial" panose="020B0604020202020204" pitchFamily="34" charset="0"/>
                        <a:cs typeface="Arial" panose="020B0604020202020204" pitchFamily="34" charset="0"/>
                      </a:endParaRPr>
                    </a:p>
                  </a:txBody>
                  <a:tcPr>
                    <a:solidFill>
                      <a:srgbClr val="FFFF00"/>
                    </a:solidFill>
                  </a:tcPr>
                </a:tc>
                <a:extLst>
                  <a:ext uri="{0D108BD9-81ED-4DB2-BD59-A6C34878D82A}">
                    <a16:rowId xmlns:a16="http://schemas.microsoft.com/office/drawing/2014/main" val="706475820"/>
                  </a:ext>
                </a:extLst>
              </a:tr>
              <a:tr h="370840">
                <a:tc>
                  <a:txBody>
                    <a:bodyPr/>
                    <a:lstStyle/>
                    <a:p>
                      <a:endParaRPr lang="en-US" sz="1800" dirty="0">
                        <a:latin typeface="Arial" panose="020B0604020202020204" pitchFamily="34" charset="0"/>
                        <a:cs typeface="Arial" panose="020B0604020202020204" pitchFamily="34" charset="0"/>
                      </a:endParaRPr>
                    </a:p>
                  </a:txBody>
                  <a:tcPr>
                    <a:noFill/>
                  </a:tcPr>
                </a:tc>
                <a:tc>
                  <a:txBody>
                    <a:bodyPr/>
                    <a:lstStyle/>
                    <a:p>
                      <a:pPr algn="ctr"/>
                      <a:endParaRPr lang="en-US" sz="1800" dirty="0">
                        <a:solidFill>
                          <a:srgbClr val="FF0000"/>
                        </a:solidFill>
                        <a:latin typeface="Arial" panose="020B0604020202020204" pitchFamily="34" charset="0"/>
                        <a:cs typeface="Arial" panose="020B0604020202020204" pitchFamily="34" charset="0"/>
                      </a:endParaRPr>
                    </a:p>
                  </a:txBody>
                  <a:tcPr>
                    <a:noFill/>
                  </a:tcPr>
                </a:tc>
                <a:tc>
                  <a:txBody>
                    <a:bodyPr/>
                    <a:lstStyle/>
                    <a:p>
                      <a:pPr algn="ctr"/>
                      <a:endParaRPr lang="en-US" sz="1800" dirty="0">
                        <a:solidFill>
                          <a:srgbClr val="FF0000"/>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134910617"/>
                  </a:ext>
                </a:extLst>
              </a:tr>
              <a:tr h="370840">
                <a:tc>
                  <a:txBody>
                    <a:bodyPr/>
                    <a:lstStyle/>
                    <a:p>
                      <a:r>
                        <a:rPr lang="en-US" sz="1800" dirty="0">
                          <a:latin typeface="Arial" panose="020B0604020202020204" pitchFamily="34" charset="0"/>
                          <a:cs typeface="Arial" panose="020B0604020202020204" pitchFamily="34" charset="0"/>
                        </a:rPr>
                        <a:t>Ages less than 20</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+76%</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716028844"/>
                  </a:ext>
                </a:extLst>
              </a:tr>
            </a:tbl>
          </a:graphicData>
        </a:graphic>
      </p:graphicFrame>
      <p:sp>
        <p:nvSpPr>
          <p:cNvPr id="5" name="Down Arrow 4"/>
          <p:cNvSpPr/>
          <p:nvPr/>
        </p:nvSpPr>
        <p:spPr>
          <a:xfrm flipH="1">
            <a:off x="10765855" y="1843088"/>
            <a:ext cx="208548" cy="318932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p:cNvSpPr/>
          <p:nvPr/>
        </p:nvSpPr>
        <p:spPr>
          <a:xfrm>
            <a:off x="293572" y="2259031"/>
            <a:ext cx="1678004" cy="375385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Overall 2-year drop in students:</a:t>
            </a:r>
          </a:p>
          <a:p>
            <a:pPr algn="ctr"/>
            <a:endParaRPr lang="en-US"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-7%</a:t>
            </a:r>
          </a:p>
        </p:txBody>
      </p:sp>
      <p:sp>
        <p:nvSpPr>
          <p:cNvPr id="8" name="Down Arrow 7"/>
          <p:cNvSpPr/>
          <p:nvPr/>
        </p:nvSpPr>
        <p:spPr>
          <a:xfrm rot="10800000" flipH="1">
            <a:off x="11153273" y="5911818"/>
            <a:ext cx="200527" cy="63526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89652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Enrollment Trend Summary</a:t>
            </a:r>
            <a:endParaRPr lang="en-US" dirty="0"/>
          </a:p>
        </p:txBody>
      </p:sp>
      <p:sp>
        <p:nvSpPr>
          <p:cNvPr id="3" name="Content Placeholder 2"/>
          <p:cNvSpPr>
            <a:spLocks noGrp="1"/>
          </p:cNvSpPr>
          <p:nvPr>
            <p:ph idx="1"/>
          </p:nvPr>
        </p:nvSpPr>
        <p:spPr/>
        <p:txBody>
          <a:bodyPr/>
          <a:lstStyle/>
          <a:p>
            <a:r>
              <a:rPr lang="en-US" dirty="0" smtClean="0"/>
              <a:t>Cañada’s enrollment continues to decline (COVID exacerbating pre-COVID trends)</a:t>
            </a:r>
          </a:p>
          <a:p>
            <a:r>
              <a:rPr lang="en-US" dirty="0" smtClean="0"/>
              <a:t>Cañada’s share of Full Time Equivalent Students (FTES) is declining faster than at SKY and CSM which impacts funding</a:t>
            </a:r>
          </a:p>
          <a:p>
            <a:r>
              <a:rPr lang="en-US" dirty="0" smtClean="0"/>
              <a:t>Fewer students are enrolling after applying</a:t>
            </a:r>
          </a:p>
          <a:p>
            <a:r>
              <a:rPr lang="en-US" dirty="0" smtClean="0"/>
              <a:t>Fewer students are seeking a degree, certificate or transfer from </a:t>
            </a:r>
            <a:r>
              <a:rPr lang="en-US" dirty="0"/>
              <a:t>Cañada </a:t>
            </a:r>
            <a:endParaRPr lang="en-US" dirty="0" smtClean="0"/>
          </a:p>
          <a:p>
            <a:r>
              <a:rPr lang="en-US" dirty="0" smtClean="0"/>
              <a:t>A greater share of Cañada’s headcount (and enrollments) are coming from SKY and CSM home campus students over time</a:t>
            </a:r>
            <a:endParaRPr lang="en-US" dirty="0"/>
          </a:p>
        </p:txBody>
      </p:sp>
    </p:spTree>
    <p:extLst>
      <p:ext uri="{BB962C8B-B14F-4D97-AF65-F5344CB8AC3E}">
        <p14:creationId xmlns:p14="http://schemas.microsoft.com/office/powerpoint/2010/main" val="3298016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726" y="1026344"/>
            <a:ext cx="10515600" cy="2852737"/>
          </a:xfrm>
        </p:spPr>
        <p:txBody>
          <a:bodyPr/>
          <a:lstStyle/>
          <a:p>
            <a:pPr algn="ctr"/>
            <a:r>
              <a:rPr lang="en-US" dirty="0" smtClean="0"/>
              <a:t>Student Momentum Trends</a:t>
            </a:r>
            <a:endParaRPr lang="en-US" dirty="0"/>
          </a:p>
        </p:txBody>
      </p:sp>
    </p:spTree>
    <p:extLst>
      <p:ext uri="{BB962C8B-B14F-4D97-AF65-F5344CB8AC3E}">
        <p14:creationId xmlns:p14="http://schemas.microsoft.com/office/powerpoint/2010/main" val="9416311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067" y="1868906"/>
            <a:ext cx="11245612" cy="2648200"/>
          </a:xfrm>
          <a:prstGeom prst="rect">
            <a:avLst/>
          </a:prstGeom>
        </p:spPr>
      </p:pic>
    </p:spTree>
    <p:extLst>
      <p:ext uri="{BB962C8B-B14F-4D97-AF65-F5344CB8AC3E}">
        <p14:creationId xmlns:p14="http://schemas.microsoft.com/office/powerpoint/2010/main" val="25194369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3004-5F16-4BB0-B55F-738DB6F8AE07}"/>
              </a:ext>
            </a:extLst>
          </p:cNvPr>
          <p:cNvSpPr>
            <a:spLocks noGrp="1"/>
          </p:cNvSpPr>
          <p:nvPr>
            <p:ph type="title"/>
          </p:nvPr>
        </p:nvSpPr>
        <p:spPr/>
        <p:txBody>
          <a:bodyPr/>
          <a:lstStyle/>
          <a:p>
            <a:pPr algn="ctr"/>
            <a:r>
              <a:rPr lang="en-US" dirty="0"/>
              <a:t>Disproportionate Impact in Course Success</a:t>
            </a:r>
          </a:p>
        </p:txBody>
      </p:sp>
      <p:graphicFrame>
        <p:nvGraphicFramePr>
          <p:cNvPr id="5" name="Content Placeholder 4">
            <a:extLst>
              <a:ext uri="{FF2B5EF4-FFF2-40B4-BE49-F238E27FC236}">
                <a16:creationId xmlns:a16="http://schemas.microsoft.com/office/drawing/2014/main" id="{5FB6F30B-3B42-4561-B1AE-23B6864AE25C}"/>
              </a:ext>
            </a:extLst>
          </p:cNvPr>
          <p:cNvGraphicFramePr>
            <a:graphicFrameLocks noGrp="1"/>
          </p:cNvGraphicFramePr>
          <p:nvPr>
            <p:ph idx="1"/>
            <p:custDataLst>
              <p:tags r:id="rId1"/>
            </p:custDataLs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7A7CB58-CA9E-4394-896D-84DA65854E27}"/>
              </a:ext>
            </a:extLst>
          </p:cNvPr>
          <p:cNvSpPr txBox="1"/>
          <p:nvPr/>
        </p:nvSpPr>
        <p:spPr>
          <a:xfrm>
            <a:off x="2343150" y="2076450"/>
            <a:ext cx="300082" cy="369332"/>
          </a:xfrm>
          <a:prstGeom prst="rect">
            <a:avLst/>
          </a:prstGeom>
          <a:noFill/>
        </p:spPr>
        <p:txBody>
          <a:bodyPr wrap="none" rtlCol="0">
            <a:spAutoFit/>
          </a:bodyPr>
          <a:lstStyle/>
          <a:p>
            <a:r>
              <a:rPr lang="en-US" dirty="0"/>
              <a:t>*</a:t>
            </a:r>
          </a:p>
        </p:txBody>
      </p:sp>
      <p:sp>
        <p:nvSpPr>
          <p:cNvPr id="7" name="TextBox 6">
            <a:extLst>
              <a:ext uri="{FF2B5EF4-FFF2-40B4-BE49-F238E27FC236}">
                <a16:creationId xmlns:a16="http://schemas.microsoft.com/office/drawing/2014/main" id="{CDE17048-1EFF-48EB-A5CE-FF3829494913}"/>
              </a:ext>
            </a:extLst>
          </p:cNvPr>
          <p:cNvSpPr txBox="1"/>
          <p:nvPr/>
        </p:nvSpPr>
        <p:spPr>
          <a:xfrm>
            <a:off x="3305175" y="2076450"/>
            <a:ext cx="300082" cy="369332"/>
          </a:xfrm>
          <a:prstGeom prst="rect">
            <a:avLst/>
          </a:prstGeom>
          <a:noFill/>
        </p:spPr>
        <p:txBody>
          <a:bodyPr wrap="none" rtlCol="0">
            <a:spAutoFit/>
          </a:bodyPr>
          <a:lstStyle/>
          <a:p>
            <a:r>
              <a:rPr lang="en-US" dirty="0"/>
              <a:t>*</a:t>
            </a:r>
          </a:p>
        </p:txBody>
      </p:sp>
      <p:sp>
        <p:nvSpPr>
          <p:cNvPr id="8" name="TextBox 7">
            <a:extLst>
              <a:ext uri="{FF2B5EF4-FFF2-40B4-BE49-F238E27FC236}">
                <a16:creationId xmlns:a16="http://schemas.microsoft.com/office/drawing/2014/main" id="{87F5A98C-8907-4B47-B0DB-2B305C2D58B1}"/>
              </a:ext>
            </a:extLst>
          </p:cNvPr>
          <p:cNvSpPr txBox="1"/>
          <p:nvPr/>
        </p:nvSpPr>
        <p:spPr>
          <a:xfrm>
            <a:off x="3705225" y="2076450"/>
            <a:ext cx="300082" cy="369332"/>
          </a:xfrm>
          <a:prstGeom prst="rect">
            <a:avLst/>
          </a:prstGeom>
          <a:noFill/>
        </p:spPr>
        <p:txBody>
          <a:bodyPr wrap="none" rtlCol="0">
            <a:spAutoFit/>
          </a:bodyPr>
          <a:lstStyle/>
          <a:p>
            <a:r>
              <a:rPr lang="en-US" dirty="0"/>
              <a:t>*</a:t>
            </a:r>
          </a:p>
        </p:txBody>
      </p:sp>
      <p:sp>
        <p:nvSpPr>
          <p:cNvPr id="9" name="TextBox 8">
            <a:extLst>
              <a:ext uri="{FF2B5EF4-FFF2-40B4-BE49-F238E27FC236}">
                <a16:creationId xmlns:a16="http://schemas.microsoft.com/office/drawing/2014/main" id="{D7EE4AA4-0C12-4799-819E-B8165AFC5ACF}"/>
              </a:ext>
            </a:extLst>
          </p:cNvPr>
          <p:cNvSpPr txBox="1"/>
          <p:nvPr/>
        </p:nvSpPr>
        <p:spPr>
          <a:xfrm>
            <a:off x="4686300" y="2076450"/>
            <a:ext cx="300082" cy="369332"/>
          </a:xfrm>
          <a:prstGeom prst="rect">
            <a:avLst/>
          </a:prstGeom>
          <a:noFill/>
        </p:spPr>
        <p:txBody>
          <a:bodyPr wrap="none" rtlCol="0">
            <a:spAutoFit/>
          </a:bodyPr>
          <a:lstStyle/>
          <a:p>
            <a:r>
              <a:rPr lang="en-US" dirty="0"/>
              <a:t>*</a:t>
            </a:r>
          </a:p>
        </p:txBody>
      </p:sp>
      <p:sp>
        <p:nvSpPr>
          <p:cNvPr id="10" name="TextBox 9">
            <a:extLst>
              <a:ext uri="{FF2B5EF4-FFF2-40B4-BE49-F238E27FC236}">
                <a16:creationId xmlns:a16="http://schemas.microsoft.com/office/drawing/2014/main" id="{AAA9C87C-DCA0-4DF0-8CA7-0170F1AD648A}"/>
              </a:ext>
            </a:extLst>
          </p:cNvPr>
          <p:cNvSpPr txBox="1"/>
          <p:nvPr/>
        </p:nvSpPr>
        <p:spPr>
          <a:xfrm>
            <a:off x="6053182" y="2076450"/>
            <a:ext cx="300082" cy="369332"/>
          </a:xfrm>
          <a:prstGeom prst="rect">
            <a:avLst/>
          </a:prstGeom>
          <a:noFill/>
        </p:spPr>
        <p:txBody>
          <a:bodyPr wrap="none" rtlCol="0">
            <a:spAutoFit/>
          </a:bodyPr>
          <a:lstStyle/>
          <a:p>
            <a:r>
              <a:rPr lang="en-US" dirty="0"/>
              <a:t>*</a:t>
            </a:r>
          </a:p>
        </p:txBody>
      </p:sp>
      <p:sp>
        <p:nvSpPr>
          <p:cNvPr id="11" name="TextBox 10">
            <a:extLst>
              <a:ext uri="{FF2B5EF4-FFF2-40B4-BE49-F238E27FC236}">
                <a16:creationId xmlns:a16="http://schemas.microsoft.com/office/drawing/2014/main" id="{3751E372-FAF0-448B-850F-B1135C1E51D9}"/>
              </a:ext>
            </a:extLst>
          </p:cNvPr>
          <p:cNvSpPr txBox="1"/>
          <p:nvPr/>
        </p:nvSpPr>
        <p:spPr>
          <a:xfrm>
            <a:off x="7420064" y="2076450"/>
            <a:ext cx="300082" cy="369332"/>
          </a:xfrm>
          <a:prstGeom prst="rect">
            <a:avLst/>
          </a:prstGeom>
          <a:noFill/>
        </p:spPr>
        <p:txBody>
          <a:bodyPr wrap="none" rtlCol="0">
            <a:spAutoFit/>
          </a:bodyPr>
          <a:lstStyle/>
          <a:p>
            <a:r>
              <a:rPr lang="en-US" dirty="0"/>
              <a:t>*</a:t>
            </a:r>
          </a:p>
        </p:txBody>
      </p:sp>
      <p:sp>
        <p:nvSpPr>
          <p:cNvPr id="12" name="TextBox 11">
            <a:extLst>
              <a:ext uri="{FF2B5EF4-FFF2-40B4-BE49-F238E27FC236}">
                <a16:creationId xmlns:a16="http://schemas.microsoft.com/office/drawing/2014/main" id="{BCE87A3B-2260-491B-8C19-6FDBC14F7148}"/>
              </a:ext>
            </a:extLst>
          </p:cNvPr>
          <p:cNvSpPr txBox="1"/>
          <p:nvPr/>
        </p:nvSpPr>
        <p:spPr>
          <a:xfrm>
            <a:off x="8786946" y="2076450"/>
            <a:ext cx="300082" cy="369332"/>
          </a:xfrm>
          <a:prstGeom prst="rect">
            <a:avLst/>
          </a:prstGeom>
          <a:noFill/>
        </p:spPr>
        <p:txBody>
          <a:bodyPr wrap="none" rtlCol="0">
            <a:spAutoFit/>
          </a:bodyPr>
          <a:lstStyle/>
          <a:p>
            <a:r>
              <a:rPr lang="en-US" dirty="0"/>
              <a:t>*</a:t>
            </a:r>
          </a:p>
        </p:txBody>
      </p:sp>
      <p:sp>
        <p:nvSpPr>
          <p:cNvPr id="13" name="TextBox 12">
            <a:extLst>
              <a:ext uri="{FF2B5EF4-FFF2-40B4-BE49-F238E27FC236}">
                <a16:creationId xmlns:a16="http://schemas.microsoft.com/office/drawing/2014/main" id="{A4A852F1-CDCC-4BD0-A5ED-183CC39A73EC}"/>
              </a:ext>
            </a:extLst>
          </p:cNvPr>
          <p:cNvSpPr txBox="1"/>
          <p:nvPr/>
        </p:nvSpPr>
        <p:spPr>
          <a:xfrm>
            <a:off x="9177471" y="2076450"/>
            <a:ext cx="300082" cy="369332"/>
          </a:xfrm>
          <a:prstGeom prst="rect">
            <a:avLst/>
          </a:prstGeom>
          <a:noFill/>
        </p:spPr>
        <p:txBody>
          <a:bodyPr wrap="none" rtlCol="0">
            <a:spAutoFit/>
          </a:bodyPr>
          <a:lstStyle/>
          <a:p>
            <a:r>
              <a:rPr lang="en-US" dirty="0"/>
              <a:t>*</a:t>
            </a:r>
          </a:p>
        </p:txBody>
      </p:sp>
      <p:sp>
        <p:nvSpPr>
          <p:cNvPr id="14" name="TextBox 13">
            <a:extLst>
              <a:ext uri="{FF2B5EF4-FFF2-40B4-BE49-F238E27FC236}">
                <a16:creationId xmlns:a16="http://schemas.microsoft.com/office/drawing/2014/main" id="{3EB6D292-B5EB-4AD2-BA98-D8B8709D1BC4}"/>
              </a:ext>
            </a:extLst>
          </p:cNvPr>
          <p:cNvSpPr txBox="1"/>
          <p:nvPr/>
        </p:nvSpPr>
        <p:spPr>
          <a:xfrm>
            <a:off x="10153828" y="2076450"/>
            <a:ext cx="300082" cy="369332"/>
          </a:xfrm>
          <a:prstGeom prst="rect">
            <a:avLst/>
          </a:prstGeom>
          <a:noFill/>
        </p:spPr>
        <p:txBody>
          <a:bodyPr wrap="none" rtlCol="0">
            <a:spAutoFit/>
          </a:bodyPr>
          <a:lstStyle/>
          <a:p>
            <a:r>
              <a:rPr lang="en-US" dirty="0"/>
              <a:t>*</a:t>
            </a:r>
          </a:p>
        </p:txBody>
      </p:sp>
      <p:sp>
        <p:nvSpPr>
          <p:cNvPr id="15" name="TextBox 14">
            <a:extLst>
              <a:ext uri="{FF2B5EF4-FFF2-40B4-BE49-F238E27FC236}">
                <a16:creationId xmlns:a16="http://schemas.microsoft.com/office/drawing/2014/main" id="{247F1605-48B0-435D-BA7E-45525EFAD66C}"/>
              </a:ext>
            </a:extLst>
          </p:cNvPr>
          <p:cNvSpPr txBox="1"/>
          <p:nvPr/>
        </p:nvSpPr>
        <p:spPr>
          <a:xfrm>
            <a:off x="10603773" y="2076450"/>
            <a:ext cx="300082" cy="369332"/>
          </a:xfrm>
          <a:prstGeom prst="rect">
            <a:avLst/>
          </a:prstGeom>
          <a:noFill/>
        </p:spPr>
        <p:txBody>
          <a:bodyPr wrap="none" rtlCol="0">
            <a:spAutoFit/>
          </a:bodyPr>
          <a:lstStyle/>
          <a:p>
            <a:r>
              <a:rPr lang="en-US" dirty="0"/>
              <a:t>*</a:t>
            </a:r>
          </a:p>
        </p:txBody>
      </p:sp>
      <p:sp>
        <p:nvSpPr>
          <p:cNvPr id="17" name="TextBox 16">
            <a:extLst>
              <a:ext uri="{FF2B5EF4-FFF2-40B4-BE49-F238E27FC236}">
                <a16:creationId xmlns:a16="http://schemas.microsoft.com/office/drawing/2014/main" id="{D65F2F89-E771-4F9E-8196-21F3544ABC24}"/>
              </a:ext>
            </a:extLst>
          </p:cNvPr>
          <p:cNvSpPr txBox="1"/>
          <p:nvPr/>
        </p:nvSpPr>
        <p:spPr>
          <a:xfrm>
            <a:off x="0" y="6550223"/>
            <a:ext cx="8723670" cy="307777"/>
          </a:xfrm>
          <a:prstGeom prst="rect">
            <a:avLst/>
          </a:prstGeom>
          <a:noFill/>
        </p:spPr>
        <p:txBody>
          <a:bodyPr wrap="none" rtlCol="0">
            <a:spAutoFit/>
          </a:bodyPr>
          <a:lstStyle/>
          <a:p>
            <a:r>
              <a:rPr lang="en-US" sz="1400" dirty="0"/>
              <a:t>* Denotes </a:t>
            </a:r>
            <a:r>
              <a:rPr lang="en-US" sz="1400" dirty="0" smtClean="0"/>
              <a:t>statistically significant disproportionate impact (DI </a:t>
            </a:r>
            <a:r>
              <a:rPr lang="en-US" sz="1400" dirty="0"/>
              <a:t>greater than </a:t>
            </a:r>
            <a:r>
              <a:rPr lang="en-US" sz="1400" dirty="0" smtClean="0"/>
              <a:t>the margin </a:t>
            </a:r>
            <a:r>
              <a:rPr lang="en-US" sz="1400" dirty="0"/>
              <a:t>of </a:t>
            </a:r>
            <a:r>
              <a:rPr lang="en-US" sz="1400" dirty="0" smtClean="0"/>
              <a:t>error).  This is the equity gap.</a:t>
            </a:r>
            <a:endParaRPr lang="en-US" sz="1400" dirty="0"/>
          </a:p>
        </p:txBody>
      </p:sp>
    </p:spTree>
    <p:extLst>
      <p:ext uri="{BB962C8B-B14F-4D97-AF65-F5344CB8AC3E}">
        <p14:creationId xmlns:p14="http://schemas.microsoft.com/office/powerpoint/2010/main" val="29607636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DED68-254F-4B17-A858-862F6C47E89F}"/>
              </a:ext>
            </a:extLst>
          </p:cNvPr>
          <p:cNvSpPr>
            <a:spLocks noGrp="1"/>
          </p:cNvSpPr>
          <p:nvPr>
            <p:ph type="title"/>
          </p:nvPr>
        </p:nvSpPr>
        <p:spPr>
          <a:xfrm>
            <a:off x="838200" y="249715"/>
            <a:ext cx="10515600" cy="1325563"/>
          </a:xfrm>
        </p:spPr>
        <p:txBody>
          <a:bodyPr>
            <a:normAutofit/>
          </a:bodyPr>
          <a:lstStyle/>
          <a:p>
            <a:pPr algn="ctr"/>
            <a:r>
              <a:rPr lang="en-US" dirty="0" smtClean="0"/>
              <a:t>Overall, BIPOC </a:t>
            </a:r>
            <a:r>
              <a:rPr lang="en-US" dirty="0"/>
              <a:t>students </a:t>
            </a:r>
            <a:r>
              <a:rPr lang="en-US" dirty="0" smtClean="0"/>
              <a:t>see disproportionately lower course success rates</a:t>
            </a:r>
            <a:endParaRPr lang="en-US" dirty="0"/>
          </a:p>
        </p:txBody>
      </p:sp>
      <p:graphicFrame>
        <p:nvGraphicFramePr>
          <p:cNvPr id="5" name="Content Placeholder 4">
            <a:extLst>
              <a:ext uri="{FF2B5EF4-FFF2-40B4-BE49-F238E27FC236}">
                <a16:creationId xmlns:a16="http://schemas.microsoft.com/office/drawing/2014/main" id="{9718CA44-2559-4346-A667-39F7188F74F6}"/>
              </a:ext>
            </a:extLst>
          </p:cNvPr>
          <p:cNvGraphicFramePr>
            <a:graphicFrameLocks noGrp="1"/>
          </p:cNvGraphicFramePr>
          <p:nvPr>
            <p:ph idx="1"/>
            <p:custDataLst>
              <p:tags r:id="rId1"/>
            </p:custDataLs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46F66824-107A-4A9D-8159-8AC0CE7AC351}"/>
              </a:ext>
            </a:extLst>
          </p:cNvPr>
          <p:cNvSpPr txBox="1"/>
          <p:nvPr/>
        </p:nvSpPr>
        <p:spPr>
          <a:xfrm>
            <a:off x="1876425" y="1825625"/>
            <a:ext cx="300082" cy="369332"/>
          </a:xfrm>
          <a:prstGeom prst="rect">
            <a:avLst/>
          </a:prstGeom>
          <a:noFill/>
        </p:spPr>
        <p:txBody>
          <a:bodyPr wrap="none" rtlCol="0">
            <a:spAutoFit/>
          </a:bodyPr>
          <a:lstStyle/>
          <a:p>
            <a:r>
              <a:rPr lang="en-US" dirty="0"/>
              <a:t>*</a:t>
            </a:r>
          </a:p>
        </p:txBody>
      </p:sp>
      <p:sp>
        <p:nvSpPr>
          <p:cNvPr id="7" name="TextBox 6">
            <a:extLst>
              <a:ext uri="{FF2B5EF4-FFF2-40B4-BE49-F238E27FC236}">
                <a16:creationId xmlns:a16="http://schemas.microsoft.com/office/drawing/2014/main" id="{E3024660-AFE1-483D-868B-11BCC6712871}"/>
              </a:ext>
            </a:extLst>
          </p:cNvPr>
          <p:cNvSpPr txBox="1"/>
          <p:nvPr/>
        </p:nvSpPr>
        <p:spPr>
          <a:xfrm>
            <a:off x="2254977" y="1825625"/>
            <a:ext cx="300082" cy="369332"/>
          </a:xfrm>
          <a:prstGeom prst="rect">
            <a:avLst/>
          </a:prstGeom>
          <a:noFill/>
        </p:spPr>
        <p:txBody>
          <a:bodyPr wrap="none" rtlCol="0">
            <a:spAutoFit/>
          </a:bodyPr>
          <a:lstStyle/>
          <a:p>
            <a:r>
              <a:rPr lang="en-US" dirty="0"/>
              <a:t>*</a:t>
            </a:r>
          </a:p>
        </p:txBody>
      </p:sp>
      <p:sp>
        <p:nvSpPr>
          <p:cNvPr id="8" name="TextBox 7">
            <a:extLst>
              <a:ext uri="{FF2B5EF4-FFF2-40B4-BE49-F238E27FC236}">
                <a16:creationId xmlns:a16="http://schemas.microsoft.com/office/drawing/2014/main" id="{BCDDA2A9-4497-4675-841F-840A7ABA31B1}"/>
              </a:ext>
            </a:extLst>
          </p:cNvPr>
          <p:cNvSpPr txBox="1"/>
          <p:nvPr/>
        </p:nvSpPr>
        <p:spPr>
          <a:xfrm>
            <a:off x="3064691" y="1825625"/>
            <a:ext cx="300082" cy="369332"/>
          </a:xfrm>
          <a:prstGeom prst="rect">
            <a:avLst/>
          </a:prstGeom>
          <a:noFill/>
        </p:spPr>
        <p:txBody>
          <a:bodyPr wrap="none" rtlCol="0">
            <a:spAutoFit/>
          </a:bodyPr>
          <a:lstStyle/>
          <a:p>
            <a:r>
              <a:rPr lang="en-US" dirty="0"/>
              <a:t>*</a:t>
            </a:r>
          </a:p>
        </p:txBody>
      </p:sp>
      <p:sp>
        <p:nvSpPr>
          <p:cNvPr id="9" name="TextBox 8">
            <a:extLst>
              <a:ext uri="{FF2B5EF4-FFF2-40B4-BE49-F238E27FC236}">
                <a16:creationId xmlns:a16="http://schemas.microsoft.com/office/drawing/2014/main" id="{09F2F4F1-4E44-4D55-8C2C-F83EB5774C26}"/>
              </a:ext>
            </a:extLst>
          </p:cNvPr>
          <p:cNvSpPr txBox="1"/>
          <p:nvPr/>
        </p:nvSpPr>
        <p:spPr>
          <a:xfrm>
            <a:off x="3448050" y="1825625"/>
            <a:ext cx="300082" cy="369332"/>
          </a:xfrm>
          <a:prstGeom prst="rect">
            <a:avLst/>
          </a:prstGeom>
          <a:noFill/>
        </p:spPr>
        <p:txBody>
          <a:bodyPr wrap="none" rtlCol="0">
            <a:spAutoFit/>
          </a:bodyPr>
          <a:lstStyle/>
          <a:p>
            <a:r>
              <a:rPr lang="en-US" dirty="0"/>
              <a:t>*</a:t>
            </a:r>
          </a:p>
        </p:txBody>
      </p:sp>
      <p:sp>
        <p:nvSpPr>
          <p:cNvPr id="16" name="TextBox 15">
            <a:extLst>
              <a:ext uri="{FF2B5EF4-FFF2-40B4-BE49-F238E27FC236}">
                <a16:creationId xmlns:a16="http://schemas.microsoft.com/office/drawing/2014/main" id="{D870488D-49D6-482B-868B-7306D69B77B4}"/>
              </a:ext>
            </a:extLst>
          </p:cNvPr>
          <p:cNvSpPr txBox="1"/>
          <p:nvPr/>
        </p:nvSpPr>
        <p:spPr>
          <a:xfrm>
            <a:off x="4230369" y="1825625"/>
            <a:ext cx="300082" cy="369332"/>
          </a:xfrm>
          <a:prstGeom prst="rect">
            <a:avLst/>
          </a:prstGeom>
          <a:noFill/>
        </p:spPr>
        <p:txBody>
          <a:bodyPr wrap="none" rtlCol="0">
            <a:spAutoFit/>
          </a:bodyPr>
          <a:lstStyle/>
          <a:p>
            <a:r>
              <a:rPr lang="en-US" dirty="0"/>
              <a:t>*</a:t>
            </a:r>
          </a:p>
        </p:txBody>
      </p:sp>
      <p:sp>
        <p:nvSpPr>
          <p:cNvPr id="17" name="TextBox 16">
            <a:extLst>
              <a:ext uri="{FF2B5EF4-FFF2-40B4-BE49-F238E27FC236}">
                <a16:creationId xmlns:a16="http://schemas.microsoft.com/office/drawing/2014/main" id="{752B4FC3-528A-4C33-8E1B-325F0DC514ED}"/>
              </a:ext>
            </a:extLst>
          </p:cNvPr>
          <p:cNvSpPr txBox="1"/>
          <p:nvPr/>
        </p:nvSpPr>
        <p:spPr>
          <a:xfrm>
            <a:off x="4608921" y="1825625"/>
            <a:ext cx="300082" cy="369332"/>
          </a:xfrm>
          <a:prstGeom prst="rect">
            <a:avLst/>
          </a:prstGeom>
          <a:noFill/>
        </p:spPr>
        <p:txBody>
          <a:bodyPr wrap="none" rtlCol="0">
            <a:spAutoFit/>
          </a:bodyPr>
          <a:lstStyle/>
          <a:p>
            <a:r>
              <a:rPr lang="en-US" dirty="0"/>
              <a:t>*</a:t>
            </a:r>
          </a:p>
        </p:txBody>
      </p:sp>
      <p:sp>
        <p:nvSpPr>
          <p:cNvPr id="18" name="TextBox 17">
            <a:extLst>
              <a:ext uri="{FF2B5EF4-FFF2-40B4-BE49-F238E27FC236}">
                <a16:creationId xmlns:a16="http://schemas.microsoft.com/office/drawing/2014/main" id="{71DF32D5-14B1-46CD-9BD8-8972C3060794}"/>
              </a:ext>
            </a:extLst>
          </p:cNvPr>
          <p:cNvSpPr txBox="1"/>
          <p:nvPr/>
        </p:nvSpPr>
        <p:spPr>
          <a:xfrm>
            <a:off x="5464991" y="1825625"/>
            <a:ext cx="300082" cy="369332"/>
          </a:xfrm>
          <a:prstGeom prst="rect">
            <a:avLst/>
          </a:prstGeom>
          <a:noFill/>
        </p:spPr>
        <p:txBody>
          <a:bodyPr wrap="none" rtlCol="0">
            <a:spAutoFit/>
          </a:bodyPr>
          <a:lstStyle/>
          <a:p>
            <a:r>
              <a:rPr lang="en-US" dirty="0"/>
              <a:t>*</a:t>
            </a:r>
          </a:p>
        </p:txBody>
      </p:sp>
      <p:sp>
        <p:nvSpPr>
          <p:cNvPr id="19" name="TextBox 18">
            <a:extLst>
              <a:ext uri="{FF2B5EF4-FFF2-40B4-BE49-F238E27FC236}">
                <a16:creationId xmlns:a16="http://schemas.microsoft.com/office/drawing/2014/main" id="{6763937E-6F71-466D-BF99-F0200B8191D1}"/>
              </a:ext>
            </a:extLst>
          </p:cNvPr>
          <p:cNvSpPr txBox="1"/>
          <p:nvPr/>
        </p:nvSpPr>
        <p:spPr>
          <a:xfrm>
            <a:off x="5843543" y="1825625"/>
            <a:ext cx="300082" cy="369332"/>
          </a:xfrm>
          <a:prstGeom prst="rect">
            <a:avLst/>
          </a:prstGeom>
          <a:noFill/>
        </p:spPr>
        <p:txBody>
          <a:bodyPr wrap="none" rtlCol="0">
            <a:spAutoFit/>
          </a:bodyPr>
          <a:lstStyle/>
          <a:p>
            <a:r>
              <a:rPr lang="en-US" dirty="0"/>
              <a:t>*</a:t>
            </a:r>
          </a:p>
        </p:txBody>
      </p:sp>
      <p:sp>
        <p:nvSpPr>
          <p:cNvPr id="21" name="TextBox 20">
            <a:extLst>
              <a:ext uri="{FF2B5EF4-FFF2-40B4-BE49-F238E27FC236}">
                <a16:creationId xmlns:a16="http://schemas.microsoft.com/office/drawing/2014/main" id="{6102BBA7-BF9B-4576-A16B-16172B789624}"/>
              </a:ext>
            </a:extLst>
          </p:cNvPr>
          <p:cNvSpPr txBox="1"/>
          <p:nvPr/>
        </p:nvSpPr>
        <p:spPr>
          <a:xfrm>
            <a:off x="7053307" y="1825625"/>
            <a:ext cx="300082" cy="369332"/>
          </a:xfrm>
          <a:prstGeom prst="rect">
            <a:avLst/>
          </a:prstGeom>
          <a:noFill/>
        </p:spPr>
        <p:txBody>
          <a:bodyPr wrap="none" rtlCol="0">
            <a:spAutoFit/>
          </a:bodyPr>
          <a:lstStyle/>
          <a:p>
            <a:r>
              <a:rPr lang="en-US" dirty="0"/>
              <a:t>*</a:t>
            </a:r>
          </a:p>
        </p:txBody>
      </p:sp>
      <p:sp>
        <p:nvSpPr>
          <p:cNvPr id="22" name="TextBox 21">
            <a:extLst>
              <a:ext uri="{FF2B5EF4-FFF2-40B4-BE49-F238E27FC236}">
                <a16:creationId xmlns:a16="http://schemas.microsoft.com/office/drawing/2014/main" id="{F7182BF4-082D-4829-861C-B9E022F1FA83}"/>
              </a:ext>
            </a:extLst>
          </p:cNvPr>
          <p:cNvSpPr txBox="1"/>
          <p:nvPr/>
        </p:nvSpPr>
        <p:spPr>
          <a:xfrm>
            <a:off x="7873636" y="1825625"/>
            <a:ext cx="300082" cy="369332"/>
          </a:xfrm>
          <a:prstGeom prst="rect">
            <a:avLst/>
          </a:prstGeom>
          <a:noFill/>
        </p:spPr>
        <p:txBody>
          <a:bodyPr wrap="none" rtlCol="0">
            <a:spAutoFit/>
          </a:bodyPr>
          <a:lstStyle/>
          <a:p>
            <a:r>
              <a:rPr lang="en-US" dirty="0"/>
              <a:t>*</a:t>
            </a:r>
          </a:p>
        </p:txBody>
      </p:sp>
      <p:sp>
        <p:nvSpPr>
          <p:cNvPr id="25" name="TextBox 24">
            <a:extLst>
              <a:ext uri="{FF2B5EF4-FFF2-40B4-BE49-F238E27FC236}">
                <a16:creationId xmlns:a16="http://schemas.microsoft.com/office/drawing/2014/main" id="{2AD48CD0-C58D-41F6-B43B-CD567A0D911C}"/>
              </a:ext>
            </a:extLst>
          </p:cNvPr>
          <p:cNvSpPr txBox="1"/>
          <p:nvPr/>
        </p:nvSpPr>
        <p:spPr>
          <a:xfrm>
            <a:off x="9435102" y="1825625"/>
            <a:ext cx="300082" cy="369332"/>
          </a:xfrm>
          <a:prstGeom prst="rect">
            <a:avLst/>
          </a:prstGeom>
          <a:noFill/>
        </p:spPr>
        <p:txBody>
          <a:bodyPr wrap="none" rtlCol="0">
            <a:spAutoFit/>
          </a:bodyPr>
          <a:lstStyle/>
          <a:p>
            <a:r>
              <a:rPr lang="en-US" dirty="0"/>
              <a:t>*</a:t>
            </a:r>
          </a:p>
        </p:txBody>
      </p:sp>
      <p:sp>
        <p:nvSpPr>
          <p:cNvPr id="26" name="TextBox 25">
            <a:extLst>
              <a:ext uri="{FF2B5EF4-FFF2-40B4-BE49-F238E27FC236}">
                <a16:creationId xmlns:a16="http://schemas.microsoft.com/office/drawing/2014/main" id="{4CB7E899-3E3A-41F5-8913-0E5DA8F731DE}"/>
              </a:ext>
            </a:extLst>
          </p:cNvPr>
          <p:cNvSpPr txBox="1"/>
          <p:nvPr/>
        </p:nvSpPr>
        <p:spPr>
          <a:xfrm>
            <a:off x="10274570" y="1825625"/>
            <a:ext cx="300082" cy="369332"/>
          </a:xfrm>
          <a:prstGeom prst="rect">
            <a:avLst/>
          </a:prstGeom>
          <a:noFill/>
        </p:spPr>
        <p:txBody>
          <a:bodyPr wrap="none" rtlCol="0">
            <a:spAutoFit/>
          </a:bodyPr>
          <a:lstStyle/>
          <a:p>
            <a:r>
              <a:rPr lang="en-US" dirty="0"/>
              <a:t>*</a:t>
            </a:r>
          </a:p>
        </p:txBody>
      </p:sp>
      <p:sp>
        <p:nvSpPr>
          <p:cNvPr id="27" name="TextBox 26">
            <a:extLst>
              <a:ext uri="{FF2B5EF4-FFF2-40B4-BE49-F238E27FC236}">
                <a16:creationId xmlns:a16="http://schemas.microsoft.com/office/drawing/2014/main" id="{56AD6D5D-F7D1-4592-89E2-6F91224DAA41}"/>
              </a:ext>
            </a:extLst>
          </p:cNvPr>
          <p:cNvSpPr txBox="1"/>
          <p:nvPr/>
        </p:nvSpPr>
        <p:spPr>
          <a:xfrm>
            <a:off x="10653122" y="1825625"/>
            <a:ext cx="300082" cy="369332"/>
          </a:xfrm>
          <a:prstGeom prst="rect">
            <a:avLst/>
          </a:prstGeom>
          <a:noFill/>
        </p:spPr>
        <p:txBody>
          <a:bodyPr wrap="none" rtlCol="0">
            <a:spAutoFit/>
          </a:bodyPr>
          <a:lstStyle/>
          <a:p>
            <a:r>
              <a:rPr lang="en-US" dirty="0"/>
              <a:t>*</a:t>
            </a:r>
          </a:p>
        </p:txBody>
      </p:sp>
      <p:sp>
        <p:nvSpPr>
          <p:cNvPr id="20" name="TextBox 19">
            <a:extLst>
              <a:ext uri="{FF2B5EF4-FFF2-40B4-BE49-F238E27FC236}">
                <a16:creationId xmlns:a16="http://schemas.microsoft.com/office/drawing/2014/main" id="{D65F2F89-E771-4F9E-8196-21F3544ABC24}"/>
              </a:ext>
            </a:extLst>
          </p:cNvPr>
          <p:cNvSpPr txBox="1"/>
          <p:nvPr/>
        </p:nvSpPr>
        <p:spPr>
          <a:xfrm>
            <a:off x="0" y="6550223"/>
            <a:ext cx="8723670" cy="307777"/>
          </a:xfrm>
          <a:prstGeom prst="rect">
            <a:avLst/>
          </a:prstGeom>
          <a:noFill/>
        </p:spPr>
        <p:txBody>
          <a:bodyPr wrap="none" rtlCol="0">
            <a:spAutoFit/>
          </a:bodyPr>
          <a:lstStyle/>
          <a:p>
            <a:r>
              <a:rPr lang="en-US" sz="1400" dirty="0"/>
              <a:t>* Denotes </a:t>
            </a:r>
            <a:r>
              <a:rPr lang="en-US" sz="1400" dirty="0" smtClean="0"/>
              <a:t>statistically significant disproportionate impact (DI </a:t>
            </a:r>
            <a:r>
              <a:rPr lang="en-US" sz="1400" dirty="0"/>
              <a:t>greater than </a:t>
            </a:r>
            <a:r>
              <a:rPr lang="en-US" sz="1400" dirty="0" smtClean="0"/>
              <a:t>the margin </a:t>
            </a:r>
            <a:r>
              <a:rPr lang="en-US" sz="1400" dirty="0"/>
              <a:t>of </a:t>
            </a:r>
            <a:r>
              <a:rPr lang="en-US" sz="1400" dirty="0" smtClean="0"/>
              <a:t>error).  This is the equity gap.</a:t>
            </a:r>
            <a:endParaRPr lang="en-US" sz="1400" dirty="0"/>
          </a:p>
        </p:txBody>
      </p:sp>
    </p:spTree>
    <p:extLst>
      <p:ext uri="{BB962C8B-B14F-4D97-AF65-F5344CB8AC3E}">
        <p14:creationId xmlns:p14="http://schemas.microsoft.com/office/powerpoint/2010/main" val="20348632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custDataLst>
              <p:tags r:id="rId1"/>
            </p:custDataLst>
            <p:extLst/>
          </p:nvPr>
        </p:nvGraphicFramePr>
        <p:xfrm>
          <a:off x="391886" y="557349"/>
          <a:ext cx="11312434" cy="6139542"/>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B92DED68-254F-4B17-A858-862F6C47E89F}"/>
              </a:ext>
            </a:extLst>
          </p:cNvPr>
          <p:cNvSpPr txBox="1">
            <a:spLocks/>
          </p:cNvSpPr>
          <p:nvPr/>
        </p:nvSpPr>
        <p:spPr>
          <a:xfrm>
            <a:off x="840139" y="10659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Course success rates by modality</a:t>
            </a:r>
            <a:endParaRPr lang="en-US" sz="4000" dirty="0"/>
          </a:p>
        </p:txBody>
      </p:sp>
    </p:spTree>
    <p:extLst>
      <p:ext uri="{BB962C8B-B14F-4D97-AF65-F5344CB8AC3E}">
        <p14:creationId xmlns:p14="http://schemas.microsoft.com/office/powerpoint/2010/main" val="13548578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92DED68-254F-4B17-A858-862F6C47E89F}"/>
              </a:ext>
            </a:extLst>
          </p:cNvPr>
          <p:cNvSpPr txBox="1">
            <a:spLocks/>
          </p:cNvSpPr>
          <p:nvPr/>
        </p:nvSpPr>
        <p:spPr>
          <a:xfrm>
            <a:off x="840139" y="10659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In online courses, BIPOC students fair disproportionately worse</a:t>
            </a:r>
            <a:endParaRPr lang="en-US" sz="4000" dirty="0"/>
          </a:p>
        </p:txBody>
      </p:sp>
      <p:grpSp>
        <p:nvGrpSpPr>
          <p:cNvPr id="27" name="Group 26"/>
          <p:cNvGrpSpPr/>
          <p:nvPr/>
        </p:nvGrpSpPr>
        <p:grpSpPr>
          <a:xfrm>
            <a:off x="740265" y="1625103"/>
            <a:ext cx="10715348" cy="4758431"/>
            <a:chOff x="740265" y="3489413"/>
            <a:chExt cx="10715348" cy="4758431"/>
          </a:xfrm>
        </p:grpSpPr>
        <p:graphicFrame>
          <p:nvGraphicFramePr>
            <p:cNvPr id="18" name="Chart 17"/>
            <p:cNvGraphicFramePr>
              <a:graphicFrameLocks/>
            </p:cNvGraphicFramePr>
            <p:nvPr>
              <p:custDataLst>
                <p:tags r:id="rId1"/>
              </p:custDataLst>
              <p:extLst/>
            </p:nvPr>
          </p:nvGraphicFramePr>
          <p:xfrm>
            <a:off x="740265" y="3489413"/>
            <a:ext cx="10715348" cy="4758431"/>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6F66824-107A-4A9D-8159-8AC0CE7AC351}"/>
                </a:ext>
              </a:extLst>
            </p:cNvPr>
            <p:cNvSpPr txBox="1"/>
            <p:nvPr/>
          </p:nvSpPr>
          <p:spPr>
            <a:xfrm>
              <a:off x="8528760" y="3927949"/>
              <a:ext cx="300082" cy="369332"/>
            </a:xfrm>
            <a:prstGeom prst="rect">
              <a:avLst/>
            </a:prstGeom>
            <a:noFill/>
          </p:spPr>
          <p:txBody>
            <a:bodyPr wrap="none" rtlCol="0">
              <a:spAutoFit/>
            </a:bodyPr>
            <a:lstStyle/>
            <a:p>
              <a:r>
                <a:rPr lang="en-US" dirty="0"/>
                <a:t>*</a:t>
              </a:r>
            </a:p>
          </p:txBody>
        </p:sp>
        <p:sp>
          <p:nvSpPr>
            <p:cNvPr id="22" name="TextBox 21">
              <a:extLst>
                <a:ext uri="{FF2B5EF4-FFF2-40B4-BE49-F238E27FC236}">
                  <a16:creationId xmlns:a16="http://schemas.microsoft.com/office/drawing/2014/main" id="{46F66824-107A-4A9D-8159-8AC0CE7AC351}"/>
                </a:ext>
              </a:extLst>
            </p:cNvPr>
            <p:cNvSpPr txBox="1"/>
            <p:nvPr/>
          </p:nvSpPr>
          <p:spPr>
            <a:xfrm>
              <a:off x="5797857" y="3933080"/>
              <a:ext cx="300082" cy="369332"/>
            </a:xfrm>
            <a:prstGeom prst="rect">
              <a:avLst/>
            </a:prstGeom>
            <a:noFill/>
          </p:spPr>
          <p:txBody>
            <a:bodyPr wrap="none" rtlCol="0">
              <a:spAutoFit/>
            </a:bodyPr>
            <a:lstStyle/>
            <a:p>
              <a:r>
                <a:rPr lang="en-US" dirty="0"/>
                <a:t>*</a:t>
              </a:r>
            </a:p>
          </p:txBody>
        </p:sp>
        <p:sp>
          <p:nvSpPr>
            <p:cNvPr id="23" name="TextBox 22">
              <a:extLst>
                <a:ext uri="{FF2B5EF4-FFF2-40B4-BE49-F238E27FC236}">
                  <a16:creationId xmlns:a16="http://schemas.microsoft.com/office/drawing/2014/main" id="{46F66824-107A-4A9D-8159-8AC0CE7AC351}"/>
                </a:ext>
              </a:extLst>
            </p:cNvPr>
            <p:cNvSpPr txBox="1"/>
            <p:nvPr/>
          </p:nvSpPr>
          <p:spPr>
            <a:xfrm>
              <a:off x="5324102" y="3932401"/>
              <a:ext cx="300082" cy="369332"/>
            </a:xfrm>
            <a:prstGeom prst="rect">
              <a:avLst/>
            </a:prstGeom>
            <a:noFill/>
          </p:spPr>
          <p:txBody>
            <a:bodyPr wrap="none" rtlCol="0">
              <a:spAutoFit/>
            </a:bodyPr>
            <a:lstStyle/>
            <a:p>
              <a:r>
                <a:rPr lang="en-US" dirty="0"/>
                <a:t>*</a:t>
              </a:r>
            </a:p>
          </p:txBody>
        </p:sp>
        <p:sp>
          <p:nvSpPr>
            <p:cNvPr id="24" name="TextBox 23">
              <a:extLst>
                <a:ext uri="{FF2B5EF4-FFF2-40B4-BE49-F238E27FC236}">
                  <a16:creationId xmlns:a16="http://schemas.microsoft.com/office/drawing/2014/main" id="{46F66824-107A-4A9D-8159-8AC0CE7AC351}"/>
                </a:ext>
              </a:extLst>
            </p:cNvPr>
            <p:cNvSpPr txBox="1"/>
            <p:nvPr/>
          </p:nvSpPr>
          <p:spPr>
            <a:xfrm>
              <a:off x="4195528" y="3927949"/>
              <a:ext cx="300082" cy="369332"/>
            </a:xfrm>
            <a:prstGeom prst="rect">
              <a:avLst/>
            </a:prstGeom>
            <a:noFill/>
          </p:spPr>
          <p:txBody>
            <a:bodyPr wrap="none" rtlCol="0">
              <a:spAutoFit/>
            </a:bodyPr>
            <a:lstStyle/>
            <a:p>
              <a:r>
                <a:rPr lang="en-US" dirty="0"/>
                <a:t>*</a:t>
              </a:r>
            </a:p>
          </p:txBody>
        </p:sp>
        <p:sp>
          <p:nvSpPr>
            <p:cNvPr id="25" name="TextBox 24">
              <a:extLst>
                <a:ext uri="{FF2B5EF4-FFF2-40B4-BE49-F238E27FC236}">
                  <a16:creationId xmlns:a16="http://schemas.microsoft.com/office/drawing/2014/main" id="{46F66824-107A-4A9D-8159-8AC0CE7AC351}"/>
                </a:ext>
              </a:extLst>
            </p:cNvPr>
            <p:cNvSpPr txBox="1"/>
            <p:nvPr/>
          </p:nvSpPr>
          <p:spPr>
            <a:xfrm>
              <a:off x="2582061" y="3933080"/>
              <a:ext cx="300082" cy="369332"/>
            </a:xfrm>
            <a:prstGeom prst="rect">
              <a:avLst/>
            </a:prstGeom>
            <a:noFill/>
          </p:spPr>
          <p:txBody>
            <a:bodyPr wrap="none" rtlCol="0">
              <a:spAutoFit/>
            </a:bodyPr>
            <a:lstStyle/>
            <a:p>
              <a:r>
                <a:rPr lang="en-US" dirty="0"/>
                <a:t>*</a:t>
              </a:r>
            </a:p>
          </p:txBody>
        </p:sp>
        <p:sp>
          <p:nvSpPr>
            <p:cNvPr id="26" name="TextBox 25">
              <a:extLst>
                <a:ext uri="{FF2B5EF4-FFF2-40B4-BE49-F238E27FC236}">
                  <a16:creationId xmlns:a16="http://schemas.microsoft.com/office/drawing/2014/main" id="{46F66824-107A-4A9D-8159-8AC0CE7AC351}"/>
                </a:ext>
              </a:extLst>
            </p:cNvPr>
            <p:cNvSpPr txBox="1"/>
            <p:nvPr/>
          </p:nvSpPr>
          <p:spPr>
            <a:xfrm>
              <a:off x="2126520" y="3927949"/>
              <a:ext cx="300082" cy="369332"/>
            </a:xfrm>
            <a:prstGeom prst="rect">
              <a:avLst/>
            </a:prstGeom>
            <a:noFill/>
          </p:spPr>
          <p:txBody>
            <a:bodyPr wrap="none" rtlCol="0">
              <a:spAutoFit/>
            </a:bodyPr>
            <a:lstStyle/>
            <a:p>
              <a:r>
                <a:rPr lang="en-US" dirty="0"/>
                <a:t>*</a:t>
              </a:r>
            </a:p>
          </p:txBody>
        </p:sp>
      </p:grpSp>
      <p:sp>
        <p:nvSpPr>
          <p:cNvPr id="28" name="TextBox 27">
            <a:extLst>
              <a:ext uri="{FF2B5EF4-FFF2-40B4-BE49-F238E27FC236}">
                <a16:creationId xmlns:a16="http://schemas.microsoft.com/office/drawing/2014/main" id="{D65F2F89-E771-4F9E-8196-21F3544ABC24}"/>
              </a:ext>
            </a:extLst>
          </p:cNvPr>
          <p:cNvSpPr txBox="1"/>
          <p:nvPr/>
        </p:nvSpPr>
        <p:spPr>
          <a:xfrm>
            <a:off x="0" y="6550223"/>
            <a:ext cx="8723670" cy="307777"/>
          </a:xfrm>
          <a:prstGeom prst="rect">
            <a:avLst/>
          </a:prstGeom>
          <a:noFill/>
        </p:spPr>
        <p:txBody>
          <a:bodyPr wrap="none" rtlCol="0">
            <a:spAutoFit/>
          </a:bodyPr>
          <a:lstStyle/>
          <a:p>
            <a:r>
              <a:rPr lang="en-US" sz="1400" dirty="0"/>
              <a:t>* Denotes </a:t>
            </a:r>
            <a:r>
              <a:rPr lang="en-US" sz="1400" dirty="0" smtClean="0"/>
              <a:t>statistically significant disproportionate impact (DI </a:t>
            </a:r>
            <a:r>
              <a:rPr lang="en-US" sz="1400" dirty="0"/>
              <a:t>greater than </a:t>
            </a:r>
            <a:r>
              <a:rPr lang="en-US" sz="1400" dirty="0" smtClean="0"/>
              <a:t>the margin </a:t>
            </a:r>
            <a:r>
              <a:rPr lang="en-US" sz="1400" dirty="0"/>
              <a:t>of </a:t>
            </a:r>
            <a:r>
              <a:rPr lang="en-US" sz="1400" dirty="0" smtClean="0"/>
              <a:t>error).  This is the equity gap.</a:t>
            </a:r>
            <a:endParaRPr lang="en-US" sz="1400" dirty="0"/>
          </a:p>
        </p:txBody>
      </p:sp>
    </p:spTree>
    <p:extLst>
      <p:ext uri="{BB962C8B-B14F-4D97-AF65-F5344CB8AC3E}">
        <p14:creationId xmlns:p14="http://schemas.microsoft.com/office/powerpoint/2010/main" val="102281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726" y="1026344"/>
            <a:ext cx="10515600" cy="2852737"/>
          </a:xfrm>
        </p:spPr>
        <p:txBody>
          <a:bodyPr/>
          <a:lstStyle/>
          <a:p>
            <a:pPr algn="ctr"/>
            <a:r>
              <a:rPr lang="en-US" dirty="0" smtClean="0"/>
              <a:t>Enrollment Trends</a:t>
            </a:r>
            <a:endParaRPr lang="en-US" dirty="0"/>
          </a:p>
        </p:txBody>
      </p:sp>
    </p:spTree>
    <p:extLst>
      <p:ext uri="{BB962C8B-B14F-4D97-AF65-F5344CB8AC3E}">
        <p14:creationId xmlns:p14="http://schemas.microsoft.com/office/powerpoint/2010/main" val="31496329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39" y="365125"/>
            <a:ext cx="11242306" cy="1097915"/>
          </a:xfrm>
          <a:solidFill>
            <a:schemeClr val="accent1">
              <a:lumMod val="40000"/>
              <a:lumOff val="60000"/>
            </a:schemeClr>
          </a:solidFill>
          <a:ln w="57150">
            <a:solidFill>
              <a:schemeClr val="accent2">
                <a:lumMod val="60000"/>
                <a:lumOff val="40000"/>
              </a:schemeClr>
            </a:solidFill>
          </a:ln>
        </p:spPr>
        <p:txBody>
          <a:bodyPr>
            <a:normAutofit fontScale="90000"/>
          </a:bodyPr>
          <a:lstStyle/>
          <a:p>
            <a:pPr algn="ctr"/>
            <a:r>
              <a:rPr lang="en-US" sz="4000" b="1" dirty="0" smtClean="0"/>
              <a:t>Fall 2019 AB 705 Outcomes at </a:t>
            </a:r>
            <a:r>
              <a:rPr lang="en-US" sz="4000" b="1" dirty="0"/>
              <a:t>Cañada </a:t>
            </a:r>
            <a:r>
              <a:rPr lang="en-US" sz="4000" b="1" dirty="0" smtClean="0"/>
              <a:t>College: </a:t>
            </a:r>
            <a:br>
              <a:rPr lang="en-US" sz="4000" b="1" dirty="0" smtClean="0"/>
            </a:br>
            <a:r>
              <a:rPr lang="en-US" sz="4000" b="1" dirty="0" smtClean="0"/>
              <a:t>Summary of Findings</a:t>
            </a:r>
            <a:endParaRPr lang="en-US" sz="4000" b="1" dirty="0"/>
          </a:p>
        </p:txBody>
      </p:sp>
      <p:sp>
        <p:nvSpPr>
          <p:cNvPr id="3" name="Content Placeholder 2"/>
          <p:cNvSpPr txBox="1">
            <a:spLocks/>
          </p:cNvSpPr>
          <p:nvPr/>
        </p:nvSpPr>
        <p:spPr>
          <a:xfrm>
            <a:off x="530943" y="2206867"/>
            <a:ext cx="11183002" cy="3156441"/>
          </a:xfrm>
          <a:prstGeom prst="rect">
            <a:avLst/>
          </a:prstGeom>
          <a:noFill/>
          <a:ln w="76200">
            <a:solidFill>
              <a:schemeClr val="accent2">
                <a:lumMod val="60000"/>
                <a:lumOff val="40000"/>
              </a:schemeClr>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t>	                       </a:t>
            </a:r>
          </a:p>
          <a:p>
            <a:r>
              <a:rPr lang="en-US" sz="2400" dirty="0" smtClean="0"/>
              <a:t>More students accessed transfer-level Math and English courses (Access)</a:t>
            </a:r>
          </a:p>
          <a:p>
            <a:r>
              <a:rPr lang="en-US" sz="2400" dirty="0" smtClean="0"/>
              <a:t>More students passed transfer-level Math and English courses (Success &amp; Throughput)</a:t>
            </a:r>
          </a:p>
          <a:p>
            <a:r>
              <a:rPr lang="en-US" sz="2400" dirty="0" smtClean="0"/>
              <a:t>Equity gaps in access to and success in transfer-level Math and English 		  courses between Latinx and White students decreased or were completely 	  mitigated (Equity)</a:t>
            </a:r>
          </a:p>
          <a:p>
            <a:pPr marL="0" indent="0">
              <a:buNone/>
            </a:pPr>
            <a:endParaRPr lang="en-US" sz="1800" dirty="0"/>
          </a:p>
          <a:p>
            <a:pPr marL="0" indent="0">
              <a:buNone/>
            </a:pPr>
            <a:endParaRPr lang="en-US" dirty="0"/>
          </a:p>
        </p:txBody>
      </p:sp>
    </p:spTree>
    <p:extLst>
      <p:ext uri="{BB962C8B-B14F-4D97-AF65-F5344CB8AC3E}">
        <p14:creationId xmlns:p14="http://schemas.microsoft.com/office/powerpoint/2010/main" val="2091676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9325"/>
          </a:xfrm>
          <a:solidFill>
            <a:schemeClr val="accent1">
              <a:lumMod val="40000"/>
              <a:lumOff val="60000"/>
            </a:schemeClr>
          </a:solidFill>
          <a:ln w="57150">
            <a:solidFill>
              <a:schemeClr val="accent2">
                <a:lumMod val="60000"/>
                <a:lumOff val="40000"/>
              </a:schemeClr>
            </a:solidFill>
          </a:ln>
        </p:spPr>
        <p:txBody>
          <a:bodyPr>
            <a:normAutofit/>
          </a:bodyPr>
          <a:lstStyle/>
          <a:p>
            <a:pPr algn="ctr"/>
            <a:r>
              <a:rPr lang="en-US" sz="3600" b="1" dirty="0"/>
              <a:t>Equity in Access in Transfer-level English Courses </a:t>
            </a:r>
          </a:p>
        </p:txBody>
      </p:sp>
      <p:graphicFrame>
        <p:nvGraphicFramePr>
          <p:cNvPr id="3" name="Chart 2"/>
          <p:cNvGraphicFramePr>
            <a:graphicFrameLocks/>
          </p:cNvGraphicFramePr>
          <p:nvPr>
            <p:extLst/>
          </p:nvPr>
        </p:nvGraphicFramePr>
        <p:xfrm>
          <a:off x="1354381" y="1977902"/>
          <a:ext cx="7267574" cy="332422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9117623" y="2532185"/>
            <a:ext cx="2321169" cy="1815882"/>
          </a:xfrm>
          <a:prstGeom prst="rect">
            <a:avLst/>
          </a:prstGeom>
          <a:noFill/>
        </p:spPr>
        <p:txBody>
          <a:bodyPr wrap="square" rtlCol="0">
            <a:spAutoFit/>
          </a:bodyPr>
          <a:lstStyle/>
          <a:p>
            <a:r>
              <a:rPr lang="en-US" sz="1600" dirty="0">
                <a:solidFill>
                  <a:srgbClr val="0070C0"/>
                </a:solidFill>
              </a:rPr>
              <a:t>AB 705 </a:t>
            </a:r>
            <a:r>
              <a:rPr lang="en-US" sz="1600" dirty="0" smtClean="0">
                <a:solidFill>
                  <a:srgbClr val="0070C0"/>
                </a:solidFill>
              </a:rPr>
              <a:t>mitigated </a:t>
            </a:r>
            <a:r>
              <a:rPr lang="en-US" sz="1600" dirty="0">
                <a:solidFill>
                  <a:srgbClr val="0070C0"/>
                </a:solidFill>
              </a:rPr>
              <a:t>the equity gap between Latinx and White students in access to transfer-level English courses from </a:t>
            </a:r>
            <a:r>
              <a:rPr lang="en-US" sz="1600" dirty="0" smtClean="0">
                <a:solidFill>
                  <a:srgbClr val="0070C0"/>
                </a:solidFill>
              </a:rPr>
              <a:t>35%  </a:t>
            </a:r>
            <a:r>
              <a:rPr lang="en-US" sz="1600" dirty="0">
                <a:solidFill>
                  <a:srgbClr val="0070C0"/>
                </a:solidFill>
              </a:rPr>
              <a:t>in Fall 2016 to 0% in Fall 2019.</a:t>
            </a:r>
          </a:p>
        </p:txBody>
      </p:sp>
    </p:spTree>
    <p:extLst>
      <p:ext uri="{BB962C8B-B14F-4D97-AF65-F5344CB8AC3E}">
        <p14:creationId xmlns:p14="http://schemas.microsoft.com/office/powerpoint/2010/main" val="1245921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814715" y="2415089"/>
          <a:ext cx="6762384" cy="3560887"/>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1321150" y="1775677"/>
            <a:ext cx="10333892" cy="400110"/>
          </a:xfrm>
          <a:prstGeom prst="rect">
            <a:avLst/>
          </a:prstGeom>
          <a:noFill/>
        </p:spPr>
        <p:txBody>
          <a:bodyPr wrap="square" rtlCol="0">
            <a:spAutoFit/>
          </a:bodyPr>
          <a:lstStyle/>
          <a:p>
            <a:r>
              <a:rPr lang="en-US" sz="2000" b="1" u="sng" dirty="0" smtClean="0">
                <a:solidFill>
                  <a:srgbClr val="0070C0"/>
                </a:solidFill>
              </a:rPr>
              <a:t>All first-time students enrolled in math courses in Cañada College in Fall 2019.</a:t>
            </a:r>
            <a:endParaRPr lang="en-US" sz="2000" b="1" u="sng" dirty="0">
              <a:solidFill>
                <a:srgbClr val="0070C0"/>
              </a:solidFill>
            </a:endParaRPr>
          </a:p>
        </p:txBody>
      </p:sp>
      <p:sp>
        <p:nvSpPr>
          <p:cNvPr id="28" name="TextBox 27"/>
          <p:cNvSpPr txBox="1"/>
          <p:nvPr/>
        </p:nvSpPr>
        <p:spPr>
          <a:xfrm>
            <a:off x="7902741" y="2501120"/>
            <a:ext cx="4026876" cy="2462213"/>
          </a:xfrm>
          <a:prstGeom prst="rect">
            <a:avLst/>
          </a:prstGeom>
          <a:noFill/>
        </p:spPr>
        <p:txBody>
          <a:bodyPr wrap="square" rtlCol="0">
            <a:spAutoFit/>
          </a:bodyPr>
          <a:lstStyle/>
          <a:p>
            <a:pPr marL="285750" indent="-285750">
              <a:buFont typeface="Wingdings" panose="05000000000000000000" pitchFamily="2" charset="2"/>
              <a:buChar char="Ø"/>
            </a:pPr>
            <a:r>
              <a:rPr lang="en-US" sz="1400" dirty="0" smtClean="0"/>
              <a:t>Consistently more white students than </a:t>
            </a:r>
            <a:r>
              <a:rPr lang="en-US" sz="1400" dirty="0" err="1" smtClean="0"/>
              <a:t>Latinx</a:t>
            </a:r>
            <a:r>
              <a:rPr lang="en-US" sz="1400" dirty="0" smtClean="0"/>
              <a:t> students have been placed in transfer-level courses (disproportionate impact in access).</a:t>
            </a:r>
          </a:p>
          <a:p>
            <a:endParaRPr lang="en-US" sz="1400" dirty="0" smtClean="0"/>
          </a:p>
          <a:p>
            <a:pPr marL="285750" indent="-285750">
              <a:buFont typeface="Wingdings" panose="05000000000000000000" pitchFamily="2" charset="2"/>
              <a:buChar char="Ø"/>
            </a:pPr>
            <a:r>
              <a:rPr lang="en-US" sz="1400" dirty="0" smtClean="0"/>
              <a:t>New placement under AB 705 increases the odds of Latinx students enrolling in transfer-level math courses</a:t>
            </a:r>
          </a:p>
          <a:p>
            <a:endParaRPr lang="en-US" sz="1400" dirty="0" smtClean="0"/>
          </a:p>
          <a:p>
            <a:pPr marL="285750" indent="-285750">
              <a:buFont typeface="Wingdings" panose="05000000000000000000" pitchFamily="2" charset="2"/>
              <a:buChar char="Ø"/>
            </a:pPr>
            <a:r>
              <a:rPr lang="en-US" sz="1400" b="1" dirty="0" smtClean="0"/>
              <a:t>New placement under AB 705 leads to significant decrease in the access gap from 30% points in Fall 2016 to 10% in Fall 2019.</a:t>
            </a:r>
            <a:endParaRPr lang="en-US" sz="1400" b="1" dirty="0"/>
          </a:p>
        </p:txBody>
      </p:sp>
      <p:sp>
        <p:nvSpPr>
          <p:cNvPr id="29" name="Oval 28"/>
          <p:cNvSpPr/>
          <p:nvPr/>
        </p:nvSpPr>
        <p:spPr>
          <a:xfrm>
            <a:off x="6144725" y="2337932"/>
            <a:ext cx="1354015" cy="14595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V="1">
            <a:off x="6741503" y="2927016"/>
            <a:ext cx="281354" cy="2813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1"/>
          <p:cNvSpPr txBox="1"/>
          <p:nvPr/>
        </p:nvSpPr>
        <p:spPr>
          <a:xfrm>
            <a:off x="6635247" y="2799386"/>
            <a:ext cx="395654" cy="2549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solidFill>
                  <a:srgbClr val="FF0000"/>
                </a:solidFill>
              </a:rPr>
              <a:t>gap</a:t>
            </a:r>
            <a:endParaRPr lang="en-US" sz="1100" dirty="0">
              <a:solidFill>
                <a:srgbClr val="FF0000"/>
              </a:solidFill>
            </a:endParaRPr>
          </a:p>
        </p:txBody>
      </p:sp>
      <p:sp>
        <p:nvSpPr>
          <p:cNvPr id="25" name="Title 1"/>
          <p:cNvSpPr txBox="1">
            <a:spLocks/>
          </p:cNvSpPr>
          <p:nvPr/>
        </p:nvSpPr>
        <p:spPr>
          <a:xfrm>
            <a:off x="814715" y="334474"/>
            <a:ext cx="10515600" cy="949325"/>
          </a:xfrm>
          <a:prstGeom prst="rect">
            <a:avLst/>
          </a:prstGeom>
          <a:solidFill>
            <a:schemeClr val="accent1">
              <a:lumMod val="40000"/>
              <a:lumOff val="60000"/>
            </a:schemeClr>
          </a:solidFill>
          <a:ln w="57150">
            <a:solidFill>
              <a:schemeClr val="accent2">
                <a:lumMod val="60000"/>
                <a:lumOff val="4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t>Equity in Access in Transfer-level Math Courses </a:t>
            </a:r>
            <a:endParaRPr lang="en-US" sz="3600" b="1" dirty="0"/>
          </a:p>
        </p:txBody>
      </p:sp>
    </p:spTree>
    <p:extLst>
      <p:ext uri="{BB962C8B-B14F-4D97-AF65-F5344CB8AC3E}">
        <p14:creationId xmlns:p14="http://schemas.microsoft.com/office/powerpoint/2010/main" val="9795488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5798"/>
          </a:xfrm>
          <a:solidFill>
            <a:schemeClr val="accent1">
              <a:lumMod val="40000"/>
              <a:lumOff val="60000"/>
            </a:schemeClr>
          </a:solidFill>
          <a:ln w="76200">
            <a:solidFill>
              <a:schemeClr val="accent2">
                <a:lumMod val="40000"/>
                <a:lumOff val="60000"/>
              </a:schemeClr>
            </a:solidFill>
          </a:ln>
        </p:spPr>
        <p:txBody>
          <a:bodyPr>
            <a:normAutofit/>
          </a:bodyPr>
          <a:lstStyle/>
          <a:p>
            <a:pPr algn="ctr"/>
            <a:r>
              <a:rPr lang="en-US" sz="3600" b="1" dirty="0" smtClean="0"/>
              <a:t>Course Success Trend in Transfer-Level English Courses</a:t>
            </a:r>
            <a:endParaRPr lang="en-US" sz="3600" b="1" dirty="0"/>
          </a:p>
        </p:txBody>
      </p:sp>
      <p:sp>
        <p:nvSpPr>
          <p:cNvPr id="5" name="TextBox 4"/>
          <p:cNvSpPr txBox="1"/>
          <p:nvPr/>
        </p:nvSpPr>
        <p:spPr>
          <a:xfrm>
            <a:off x="7804846" y="2682557"/>
            <a:ext cx="4010073" cy="1231106"/>
          </a:xfrm>
          <a:prstGeom prst="rect">
            <a:avLst/>
          </a:prstGeom>
          <a:noFill/>
        </p:spPr>
        <p:txBody>
          <a:bodyPr wrap="square" rtlCol="0">
            <a:spAutoFit/>
          </a:bodyPr>
          <a:lstStyle/>
          <a:p>
            <a:r>
              <a:rPr lang="en-US" sz="2000" b="1" dirty="0"/>
              <a:t>Finding 1:</a:t>
            </a:r>
          </a:p>
          <a:p>
            <a:r>
              <a:rPr lang="en-US" dirty="0"/>
              <a:t>AB 705 led to a 5% point </a:t>
            </a:r>
            <a:r>
              <a:rPr lang="en-US" dirty="0" smtClean="0"/>
              <a:t>decrease </a:t>
            </a:r>
            <a:r>
              <a:rPr lang="en-US" dirty="0"/>
              <a:t>in the transfer-level English course success rates between fall 2018 and fall 2019.</a:t>
            </a:r>
          </a:p>
        </p:txBody>
      </p:sp>
      <p:sp>
        <p:nvSpPr>
          <p:cNvPr id="6" name="TextBox 5"/>
          <p:cNvSpPr txBox="1"/>
          <p:nvPr/>
        </p:nvSpPr>
        <p:spPr>
          <a:xfrm>
            <a:off x="7852041" y="4226987"/>
            <a:ext cx="4033217" cy="1508105"/>
          </a:xfrm>
          <a:prstGeom prst="rect">
            <a:avLst/>
          </a:prstGeom>
          <a:noFill/>
        </p:spPr>
        <p:txBody>
          <a:bodyPr wrap="square" rtlCol="0">
            <a:spAutoFit/>
          </a:bodyPr>
          <a:lstStyle/>
          <a:p>
            <a:r>
              <a:rPr lang="en-US" sz="2000" b="1" dirty="0"/>
              <a:t>Finding 2:</a:t>
            </a:r>
          </a:p>
          <a:p>
            <a:r>
              <a:rPr lang="en-US" dirty="0"/>
              <a:t>The number of students who passed transfer-level English courses increased by 27% from 201 </a:t>
            </a:r>
            <a:r>
              <a:rPr lang="en-US" dirty="0" smtClean="0"/>
              <a:t>in fall </a:t>
            </a:r>
            <a:r>
              <a:rPr lang="en-US" dirty="0"/>
              <a:t>2018 to 255 in fall </a:t>
            </a:r>
            <a:r>
              <a:rPr lang="en-US" dirty="0" smtClean="0"/>
              <a:t>2019 at </a:t>
            </a:r>
            <a:r>
              <a:rPr lang="en-US" dirty="0"/>
              <a:t>Cañada</a:t>
            </a:r>
            <a:r>
              <a:rPr lang="en-US" dirty="0" smtClean="0"/>
              <a:t>.</a:t>
            </a:r>
            <a:endParaRPr lang="en-US" dirty="0"/>
          </a:p>
        </p:txBody>
      </p:sp>
      <p:sp>
        <p:nvSpPr>
          <p:cNvPr id="3" name="TextBox 2"/>
          <p:cNvSpPr txBox="1"/>
          <p:nvPr/>
        </p:nvSpPr>
        <p:spPr>
          <a:xfrm>
            <a:off x="838200" y="1490348"/>
            <a:ext cx="10774981" cy="461665"/>
          </a:xfrm>
          <a:prstGeom prst="rect">
            <a:avLst/>
          </a:prstGeom>
          <a:noFill/>
        </p:spPr>
        <p:txBody>
          <a:bodyPr wrap="square" rtlCol="0">
            <a:spAutoFit/>
          </a:bodyPr>
          <a:lstStyle/>
          <a:p>
            <a:r>
              <a:rPr lang="en-US" sz="2400" dirty="0" smtClean="0">
                <a:solidFill>
                  <a:schemeClr val="accent2">
                    <a:lumMod val="75000"/>
                  </a:schemeClr>
                </a:solidFill>
              </a:rPr>
              <a:t>Cañada success rates in transfer-level English courses are similar to statewide trends. </a:t>
            </a:r>
            <a:endParaRPr lang="en-US" sz="2400" dirty="0">
              <a:solidFill>
                <a:schemeClr val="accent2">
                  <a:lumMod val="75000"/>
                </a:schemeClr>
              </a:solidFill>
            </a:endParaRPr>
          </a:p>
        </p:txBody>
      </p:sp>
      <p:pic>
        <p:nvPicPr>
          <p:cNvPr id="4" name="Picture 3"/>
          <p:cNvPicPr>
            <a:picLocks noChangeAspect="1"/>
          </p:cNvPicPr>
          <p:nvPr/>
        </p:nvPicPr>
        <p:blipFill>
          <a:blip r:embed="rId3"/>
          <a:stretch>
            <a:fillRect/>
          </a:stretch>
        </p:blipFill>
        <p:spPr>
          <a:xfrm>
            <a:off x="838200" y="2239669"/>
            <a:ext cx="6471101" cy="3974636"/>
          </a:xfrm>
          <a:prstGeom prst="rect">
            <a:avLst/>
          </a:prstGeom>
        </p:spPr>
      </p:pic>
    </p:spTree>
    <p:extLst>
      <p:ext uri="{BB962C8B-B14F-4D97-AF65-F5344CB8AC3E}">
        <p14:creationId xmlns:p14="http://schemas.microsoft.com/office/powerpoint/2010/main" val="39484628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2" name="TextBox 1"/>
          <p:cNvSpPr txBox="1"/>
          <p:nvPr/>
        </p:nvSpPr>
        <p:spPr>
          <a:xfrm>
            <a:off x="9455806" y="2725166"/>
            <a:ext cx="2349904" cy="2616101"/>
          </a:xfrm>
          <a:prstGeom prst="rect">
            <a:avLst/>
          </a:prstGeom>
          <a:noFill/>
        </p:spPr>
        <p:txBody>
          <a:bodyPr wrap="square" rtlCol="0">
            <a:spAutoFit/>
          </a:bodyPr>
          <a:lstStyle/>
          <a:p>
            <a:r>
              <a:rPr lang="en-US" sz="1600" b="1" u="sng" dirty="0" smtClean="0"/>
              <a:t>Transfer-level courses:</a:t>
            </a:r>
          </a:p>
          <a:p>
            <a:r>
              <a:rPr lang="en-US" sz="1600" dirty="0" smtClean="0"/>
              <a:t>Math 200</a:t>
            </a:r>
          </a:p>
          <a:p>
            <a:r>
              <a:rPr lang="en-US" sz="1600" dirty="0" smtClean="0"/>
              <a:t>Math 200 + 800</a:t>
            </a:r>
          </a:p>
          <a:p>
            <a:r>
              <a:rPr lang="en-US" sz="1600" dirty="0" smtClean="0"/>
              <a:t>Math 225</a:t>
            </a:r>
          </a:p>
          <a:p>
            <a:r>
              <a:rPr lang="en-US" sz="1600" dirty="0" smtClean="0"/>
              <a:t>Math 225 + 825</a:t>
            </a:r>
          </a:p>
          <a:p>
            <a:r>
              <a:rPr lang="en-US" sz="1600" dirty="0" smtClean="0"/>
              <a:t>Math 241</a:t>
            </a:r>
          </a:p>
          <a:p>
            <a:r>
              <a:rPr lang="en-US" sz="1600" dirty="0" smtClean="0"/>
              <a:t>Math 241 +841</a:t>
            </a:r>
          </a:p>
          <a:p>
            <a:r>
              <a:rPr lang="en-US" sz="1600" dirty="0" smtClean="0"/>
              <a:t>Math 215</a:t>
            </a:r>
          </a:p>
          <a:p>
            <a:r>
              <a:rPr lang="en-US" sz="1600" dirty="0" smtClean="0"/>
              <a:t>Math 130</a:t>
            </a:r>
          </a:p>
          <a:p>
            <a:r>
              <a:rPr lang="en-US" sz="1600" dirty="0" smtClean="0"/>
              <a:t>Math 222</a:t>
            </a:r>
            <a:endParaRPr lang="en-US" sz="1600" dirty="0"/>
          </a:p>
        </p:txBody>
      </p:sp>
      <p:sp>
        <p:nvSpPr>
          <p:cNvPr id="5" name="Title 1"/>
          <p:cNvSpPr txBox="1">
            <a:spLocks/>
          </p:cNvSpPr>
          <p:nvPr/>
        </p:nvSpPr>
        <p:spPr>
          <a:xfrm>
            <a:off x="838200" y="365125"/>
            <a:ext cx="10515600" cy="1013101"/>
          </a:xfrm>
          <a:prstGeom prst="rect">
            <a:avLst/>
          </a:prstGeom>
          <a:solidFill>
            <a:schemeClr val="accent1">
              <a:lumMod val="40000"/>
              <a:lumOff val="60000"/>
            </a:schemeClr>
          </a:solidFill>
          <a:ln w="76200">
            <a:solidFill>
              <a:schemeClr val="accent2">
                <a:lumMod val="60000"/>
                <a:lumOff val="4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t>Course Success Trend in Transfer-level </a:t>
            </a:r>
            <a:r>
              <a:rPr lang="en-US" sz="3600" b="1" dirty="0"/>
              <a:t>Math </a:t>
            </a:r>
            <a:r>
              <a:rPr lang="en-US" sz="3600" b="1" dirty="0" smtClean="0"/>
              <a:t>Courses </a:t>
            </a:r>
            <a:endParaRPr lang="en-US" sz="3600" b="1" dirty="0"/>
          </a:p>
        </p:txBody>
      </p:sp>
      <p:pic>
        <p:nvPicPr>
          <p:cNvPr id="3" name="Picture 2"/>
          <p:cNvPicPr>
            <a:picLocks noChangeAspect="1"/>
          </p:cNvPicPr>
          <p:nvPr/>
        </p:nvPicPr>
        <p:blipFill>
          <a:blip r:embed="rId3"/>
          <a:stretch>
            <a:fillRect/>
          </a:stretch>
        </p:blipFill>
        <p:spPr>
          <a:xfrm>
            <a:off x="838200" y="1926536"/>
            <a:ext cx="8382727" cy="4444369"/>
          </a:xfrm>
          <a:prstGeom prst="rect">
            <a:avLst/>
          </a:prstGeom>
        </p:spPr>
      </p:pic>
    </p:spTree>
    <p:extLst>
      <p:ext uri="{BB962C8B-B14F-4D97-AF65-F5344CB8AC3E}">
        <p14:creationId xmlns:p14="http://schemas.microsoft.com/office/powerpoint/2010/main" val="20090413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6FBE9-C96C-402A-8386-6AF9FA625B58}"/>
              </a:ext>
            </a:extLst>
          </p:cNvPr>
          <p:cNvSpPr>
            <a:spLocks noGrp="1"/>
          </p:cNvSpPr>
          <p:nvPr>
            <p:ph type="title"/>
          </p:nvPr>
        </p:nvSpPr>
        <p:spPr/>
        <p:txBody>
          <a:bodyPr>
            <a:normAutofit fontScale="90000"/>
          </a:bodyPr>
          <a:lstStyle/>
          <a:p>
            <a:pPr algn="ctr"/>
            <a:r>
              <a:rPr lang="en-US" dirty="0" smtClean="0"/>
              <a:t>Persistence Rate of </a:t>
            </a:r>
            <a:r>
              <a:rPr lang="en-US" dirty="0"/>
              <a:t>Cañada </a:t>
            </a:r>
            <a:r>
              <a:rPr lang="en-US" dirty="0" smtClean="0"/>
              <a:t>Home Campus Students from Fall to the following Spring Term</a:t>
            </a:r>
            <a:endParaRPr lang="en-US" dirty="0"/>
          </a:p>
        </p:txBody>
      </p:sp>
      <p:graphicFrame>
        <p:nvGraphicFramePr>
          <p:cNvPr id="4" name="Content Placeholder 3">
            <a:extLst>
              <a:ext uri="{FF2B5EF4-FFF2-40B4-BE49-F238E27FC236}">
                <a16:creationId xmlns:a16="http://schemas.microsoft.com/office/drawing/2014/main" id="{358ADADF-7C2E-45D8-B57F-8507F598BF35}"/>
              </a:ext>
            </a:extLst>
          </p:cNvPr>
          <p:cNvGraphicFramePr>
            <a:graphicFrameLocks noGrp="1"/>
          </p:cNvGraphicFramePr>
          <p:nvPr>
            <p:ph idx="1"/>
            <p:custDataLst>
              <p:tags r:id="rId1"/>
            </p:custDataLst>
            <p:extLst/>
          </p:nvPr>
        </p:nvGraphicFramePr>
        <p:xfrm>
          <a:off x="360947" y="2066839"/>
          <a:ext cx="11702716"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C808DB17-BC00-4B7A-A45F-F84B3316CE7B}"/>
              </a:ext>
            </a:extLst>
          </p:cNvPr>
          <p:cNvSpPr txBox="1"/>
          <p:nvPr/>
        </p:nvSpPr>
        <p:spPr>
          <a:xfrm>
            <a:off x="2830920" y="2564500"/>
            <a:ext cx="300082" cy="369332"/>
          </a:xfrm>
          <a:prstGeom prst="rect">
            <a:avLst/>
          </a:prstGeom>
          <a:noFill/>
        </p:spPr>
        <p:txBody>
          <a:bodyPr wrap="none" rtlCol="0">
            <a:spAutoFit/>
          </a:bodyPr>
          <a:lstStyle/>
          <a:p>
            <a:r>
              <a:rPr lang="en-US" dirty="0"/>
              <a:t>*</a:t>
            </a:r>
          </a:p>
        </p:txBody>
      </p:sp>
      <p:sp>
        <p:nvSpPr>
          <p:cNvPr id="6" name="TextBox 5">
            <a:extLst>
              <a:ext uri="{FF2B5EF4-FFF2-40B4-BE49-F238E27FC236}">
                <a16:creationId xmlns:a16="http://schemas.microsoft.com/office/drawing/2014/main" id="{1567E4A5-80AF-4ACF-A23A-78EAD653F8F4}"/>
              </a:ext>
            </a:extLst>
          </p:cNvPr>
          <p:cNvSpPr txBox="1"/>
          <p:nvPr/>
        </p:nvSpPr>
        <p:spPr>
          <a:xfrm>
            <a:off x="3113706" y="2371420"/>
            <a:ext cx="300082" cy="369332"/>
          </a:xfrm>
          <a:prstGeom prst="rect">
            <a:avLst/>
          </a:prstGeom>
          <a:noFill/>
        </p:spPr>
        <p:txBody>
          <a:bodyPr wrap="none" rtlCol="0">
            <a:spAutoFit/>
          </a:bodyPr>
          <a:lstStyle/>
          <a:p>
            <a:r>
              <a:rPr lang="en-US" dirty="0"/>
              <a:t>*</a:t>
            </a:r>
          </a:p>
        </p:txBody>
      </p:sp>
      <p:sp>
        <p:nvSpPr>
          <p:cNvPr id="8" name="TextBox 7">
            <a:extLst>
              <a:ext uri="{FF2B5EF4-FFF2-40B4-BE49-F238E27FC236}">
                <a16:creationId xmlns:a16="http://schemas.microsoft.com/office/drawing/2014/main" id="{942B33B3-6452-4E8F-83A7-E30689F684B4}"/>
              </a:ext>
            </a:extLst>
          </p:cNvPr>
          <p:cNvSpPr txBox="1"/>
          <p:nvPr/>
        </p:nvSpPr>
        <p:spPr>
          <a:xfrm>
            <a:off x="4522256" y="2298867"/>
            <a:ext cx="300082" cy="369332"/>
          </a:xfrm>
          <a:prstGeom prst="rect">
            <a:avLst/>
          </a:prstGeom>
          <a:noFill/>
        </p:spPr>
        <p:txBody>
          <a:bodyPr wrap="none" rtlCol="0">
            <a:spAutoFit/>
          </a:bodyPr>
          <a:lstStyle/>
          <a:p>
            <a:r>
              <a:rPr lang="en-US" dirty="0"/>
              <a:t>*</a:t>
            </a:r>
          </a:p>
        </p:txBody>
      </p:sp>
      <p:sp>
        <p:nvSpPr>
          <p:cNvPr id="9" name="TextBox 8">
            <a:extLst>
              <a:ext uri="{FF2B5EF4-FFF2-40B4-BE49-F238E27FC236}">
                <a16:creationId xmlns:a16="http://schemas.microsoft.com/office/drawing/2014/main" id="{D65F2F89-E771-4F9E-8196-21F3544ABC24}"/>
              </a:ext>
            </a:extLst>
          </p:cNvPr>
          <p:cNvSpPr txBox="1"/>
          <p:nvPr/>
        </p:nvSpPr>
        <p:spPr>
          <a:xfrm>
            <a:off x="0" y="6550223"/>
            <a:ext cx="11581953" cy="307777"/>
          </a:xfrm>
          <a:prstGeom prst="rect">
            <a:avLst/>
          </a:prstGeom>
          <a:noFill/>
        </p:spPr>
        <p:txBody>
          <a:bodyPr wrap="none" rtlCol="0">
            <a:spAutoFit/>
          </a:bodyPr>
          <a:lstStyle/>
          <a:p>
            <a:r>
              <a:rPr lang="en-US" sz="1400" dirty="0"/>
              <a:t>* </a:t>
            </a:r>
            <a:r>
              <a:rPr lang="en-US" sz="1400" dirty="0" smtClean="0"/>
              <a:t>Denotes the persistence rate for this group which statistically disproportionately lower than that expected given the persistence rates for all other students.</a:t>
            </a:r>
            <a:endParaRPr lang="en-US" sz="1400" dirty="0"/>
          </a:p>
        </p:txBody>
      </p:sp>
    </p:spTree>
    <p:extLst>
      <p:ext uri="{BB962C8B-B14F-4D97-AF65-F5344CB8AC3E}">
        <p14:creationId xmlns:p14="http://schemas.microsoft.com/office/powerpoint/2010/main" val="14639466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16">
            <a:extLst>
              <a:ext uri="{FF2B5EF4-FFF2-40B4-BE49-F238E27FC236}">
                <a16:creationId xmlns:a16="http://schemas.microsoft.com/office/drawing/2014/main" id="{9DA0D23F-DD8E-481D-8720-5CFCF528347F}"/>
              </a:ext>
            </a:extLst>
          </p:cNvPr>
          <p:cNvGraphicFramePr>
            <a:graphicFrameLocks noGrp="1"/>
          </p:cNvGraphicFramePr>
          <p:nvPr>
            <p:ph idx="1"/>
            <p:custDataLst>
              <p:tags r:id="rId1"/>
            </p:custDataLst>
            <p:extLst>
              <p:ext uri="{D42A27DB-BD31-4B8C-83A1-F6EECF244321}">
                <p14:modId xmlns:p14="http://schemas.microsoft.com/office/powerpoint/2010/main" val="407045203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113FEEA-3C75-41E2-9244-30F6CBB18F86}"/>
              </a:ext>
            </a:extLst>
          </p:cNvPr>
          <p:cNvSpPr>
            <a:spLocks noGrp="1"/>
          </p:cNvSpPr>
          <p:nvPr>
            <p:ph type="title"/>
          </p:nvPr>
        </p:nvSpPr>
        <p:spPr>
          <a:xfrm>
            <a:off x="838200" y="365125"/>
            <a:ext cx="10515600" cy="1325563"/>
          </a:xfrm>
        </p:spPr>
        <p:txBody>
          <a:bodyPr>
            <a:normAutofit fontScale="90000"/>
          </a:bodyPr>
          <a:lstStyle/>
          <a:p>
            <a:r>
              <a:rPr lang="en-US" dirty="0" smtClean="0"/>
              <a:t>Persistence Rate of Cañada Home Campus Students from Fall to the following Spring Term</a:t>
            </a:r>
            <a:endParaRPr lang="en-US" dirty="0"/>
          </a:p>
        </p:txBody>
      </p:sp>
      <p:sp>
        <p:nvSpPr>
          <p:cNvPr id="5" name="TextBox 4">
            <a:extLst>
              <a:ext uri="{FF2B5EF4-FFF2-40B4-BE49-F238E27FC236}">
                <a16:creationId xmlns:a16="http://schemas.microsoft.com/office/drawing/2014/main" id="{387BEFAB-DD44-4E47-84DA-37F4EE21C689}"/>
              </a:ext>
            </a:extLst>
          </p:cNvPr>
          <p:cNvSpPr txBox="1"/>
          <p:nvPr/>
        </p:nvSpPr>
        <p:spPr>
          <a:xfrm>
            <a:off x="1809761" y="2481653"/>
            <a:ext cx="300082" cy="369332"/>
          </a:xfrm>
          <a:prstGeom prst="rect">
            <a:avLst/>
          </a:prstGeom>
          <a:noFill/>
        </p:spPr>
        <p:txBody>
          <a:bodyPr wrap="none" rtlCol="0">
            <a:spAutoFit/>
          </a:bodyPr>
          <a:lstStyle/>
          <a:p>
            <a:r>
              <a:rPr lang="en-US" dirty="0"/>
              <a:t>*</a:t>
            </a:r>
          </a:p>
        </p:txBody>
      </p:sp>
      <p:sp>
        <p:nvSpPr>
          <p:cNvPr id="6" name="TextBox 5">
            <a:extLst>
              <a:ext uri="{FF2B5EF4-FFF2-40B4-BE49-F238E27FC236}">
                <a16:creationId xmlns:a16="http://schemas.microsoft.com/office/drawing/2014/main" id="{7D36443A-995D-4D04-89F6-734D6C16FE36}"/>
              </a:ext>
            </a:extLst>
          </p:cNvPr>
          <p:cNvSpPr txBox="1"/>
          <p:nvPr/>
        </p:nvSpPr>
        <p:spPr>
          <a:xfrm>
            <a:off x="2280991" y="2277209"/>
            <a:ext cx="300082" cy="369332"/>
          </a:xfrm>
          <a:prstGeom prst="rect">
            <a:avLst/>
          </a:prstGeom>
          <a:noFill/>
        </p:spPr>
        <p:txBody>
          <a:bodyPr wrap="none" rtlCol="0">
            <a:spAutoFit/>
          </a:bodyPr>
          <a:lstStyle/>
          <a:p>
            <a:r>
              <a:rPr lang="en-US" dirty="0"/>
              <a:t>*</a:t>
            </a:r>
          </a:p>
        </p:txBody>
      </p:sp>
      <p:sp>
        <p:nvSpPr>
          <p:cNvPr id="7" name="TextBox 6">
            <a:extLst>
              <a:ext uri="{FF2B5EF4-FFF2-40B4-BE49-F238E27FC236}">
                <a16:creationId xmlns:a16="http://schemas.microsoft.com/office/drawing/2014/main" id="{CD825DB8-AC7A-4F39-9261-6782629C910B}"/>
              </a:ext>
            </a:extLst>
          </p:cNvPr>
          <p:cNvSpPr txBox="1"/>
          <p:nvPr/>
        </p:nvSpPr>
        <p:spPr>
          <a:xfrm>
            <a:off x="3444781" y="2783582"/>
            <a:ext cx="300082" cy="369332"/>
          </a:xfrm>
          <a:prstGeom prst="rect">
            <a:avLst/>
          </a:prstGeom>
          <a:noFill/>
        </p:spPr>
        <p:txBody>
          <a:bodyPr wrap="none" rtlCol="0">
            <a:spAutoFit/>
          </a:bodyPr>
          <a:lstStyle/>
          <a:p>
            <a:r>
              <a:rPr lang="en-US" dirty="0"/>
              <a:t>*</a:t>
            </a:r>
          </a:p>
        </p:txBody>
      </p:sp>
      <p:sp>
        <p:nvSpPr>
          <p:cNvPr id="8" name="TextBox 7">
            <a:extLst>
              <a:ext uri="{FF2B5EF4-FFF2-40B4-BE49-F238E27FC236}">
                <a16:creationId xmlns:a16="http://schemas.microsoft.com/office/drawing/2014/main" id="{58807FC6-53F1-4A4E-9EBC-49AF43EA0E22}"/>
              </a:ext>
            </a:extLst>
          </p:cNvPr>
          <p:cNvSpPr txBox="1"/>
          <p:nvPr/>
        </p:nvSpPr>
        <p:spPr>
          <a:xfrm>
            <a:off x="3906486" y="2258887"/>
            <a:ext cx="300082" cy="369332"/>
          </a:xfrm>
          <a:prstGeom prst="rect">
            <a:avLst/>
          </a:prstGeom>
          <a:noFill/>
        </p:spPr>
        <p:txBody>
          <a:bodyPr wrap="none" rtlCol="0">
            <a:spAutoFit/>
          </a:bodyPr>
          <a:lstStyle/>
          <a:p>
            <a:r>
              <a:rPr lang="en-US" dirty="0"/>
              <a:t>*</a:t>
            </a:r>
          </a:p>
        </p:txBody>
      </p:sp>
      <p:sp>
        <p:nvSpPr>
          <p:cNvPr id="11" name="TextBox 10">
            <a:extLst>
              <a:ext uri="{FF2B5EF4-FFF2-40B4-BE49-F238E27FC236}">
                <a16:creationId xmlns:a16="http://schemas.microsoft.com/office/drawing/2014/main" id="{F7D5A80B-C88E-4E86-9459-AF92B2D88356}"/>
              </a:ext>
            </a:extLst>
          </p:cNvPr>
          <p:cNvSpPr txBox="1"/>
          <p:nvPr/>
        </p:nvSpPr>
        <p:spPr>
          <a:xfrm>
            <a:off x="5551031" y="2418761"/>
            <a:ext cx="300082" cy="369332"/>
          </a:xfrm>
          <a:prstGeom prst="rect">
            <a:avLst/>
          </a:prstGeom>
          <a:noFill/>
        </p:spPr>
        <p:txBody>
          <a:bodyPr wrap="none" rtlCol="0">
            <a:spAutoFit/>
          </a:bodyPr>
          <a:lstStyle/>
          <a:p>
            <a:r>
              <a:rPr lang="en-US" dirty="0"/>
              <a:t>*</a:t>
            </a:r>
          </a:p>
        </p:txBody>
      </p:sp>
      <p:sp>
        <p:nvSpPr>
          <p:cNvPr id="13" name="TextBox 12">
            <a:extLst>
              <a:ext uri="{FF2B5EF4-FFF2-40B4-BE49-F238E27FC236}">
                <a16:creationId xmlns:a16="http://schemas.microsoft.com/office/drawing/2014/main" id="{DF400642-91C0-4864-98C5-60B8E8F63454}"/>
              </a:ext>
            </a:extLst>
          </p:cNvPr>
          <p:cNvSpPr txBox="1"/>
          <p:nvPr/>
        </p:nvSpPr>
        <p:spPr>
          <a:xfrm>
            <a:off x="7214626" y="2296987"/>
            <a:ext cx="300082" cy="369332"/>
          </a:xfrm>
          <a:prstGeom prst="rect">
            <a:avLst/>
          </a:prstGeom>
          <a:noFill/>
        </p:spPr>
        <p:txBody>
          <a:bodyPr wrap="none" rtlCol="0">
            <a:spAutoFit/>
          </a:bodyPr>
          <a:lstStyle/>
          <a:p>
            <a:r>
              <a:rPr lang="en-US" dirty="0"/>
              <a:t>*</a:t>
            </a:r>
          </a:p>
        </p:txBody>
      </p:sp>
      <p:sp>
        <p:nvSpPr>
          <p:cNvPr id="14" name="TextBox 13">
            <a:extLst>
              <a:ext uri="{FF2B5EF4-FFF2-40B4-BE49-F238E27FC236}">
                <a16:creationId xmlns:a16="http://schemas.microsoft.com/office/drawing/2014/main" id="{0FED1115-2D8B-42FC-B592-1D931D9FE006}"/>
              </a:ext>
            </a:extLst>
          </p:cNvPr>
          <p:cNvSpPr txBox="1"/>
          <p:nvPr/>
        </p:nvSpPr>
        <p:spPr>
          <a:xfrm>
            <a:off x="8358356" y="2414250"/>
            <a:ext cx="300082" cy="369332"/>
          </a:xfrm>
          <a:prstGeom prst="rect">
            <a:avLst/>
          </a:prstGeom>
          <a:noFill/>
        </p:spPr>
        <p:txBody>
          <a:bodyPr wrap="none" rtlCol="0">
            <a:spAutoFit/>
          </a:bodyPr>
          <a:lstStyle/>
          <a:p>
            <a:r>
              <a:rPr lang="en-US" dirty="0"/>
              <a:t>*</a:t>
            </a:r>
          </a:p>
        </p:txBody>
      </p:sp>
      <p:sp>
        <p:nvSpPr>
          <p:cNvPr id="15" name="TextBox 14">
            <a:extLst>
              <a:ext uri="{FF2B5EF4-FFF2-40B4-BE49-F238E27FC236}">
                <a16:creationId xmlns:a16="http://schemas.microsoft.com/office/drawing/2014/main" id="{962CDDB9-F24C-4DFC-8F2E-6755D261ADC5}"/>
              </a:ext>
            </a:extLst>
          </p:cNvPr>
          <p:cNvSpPr txBox="1"/>
          <p:nvPr/>
        </p:nvSpPr>
        <p:spPr>
          <a:xfrm>
            <a:off x="9974944" y="2337230"/>
            <a:ext cx="300082" cy="369332"/>
          </a:xfrm>
          <a:prstGeom prst="rect">
            <a:avLst/>
          </a:prstGeom>
          <a:noFill/>
        </p:spPr>
        <p:txBody>
          <a:bodyPr wrap="none" rtlCol="0">
            <a:spAutoFit/>
          </a:bodyPr>
          <a:lstStyle/>
          <a:p>
            <a:r>
              <a:rPr lang="en-US" dirty="0"/>
              <a:t>*</a:t>
            </a:r>
          </a:p>
        </p:txBody>
      </p:sp>
      <p:sp>
        <p:nvSpPr>
          <p:cNvPr id="18" name="TextBox 1"/>
          <p:cNvSpPr txBox="1"/>
          <p:nvPr/>
        </p:nvSpPr>
        <p:spPr>
          <a:xfrm>
            <a:off x="9940915" y="391117"/>
            <a:ext cx="1965158" cy="636789"/>
          </a:xfrm>
          <a:prstGeom prst="rect">
            <a:avLst/>
          </a:prstGeom>
          <a:ln>
            <a:solidFill>
              <a:schemeClr val="tx1"/>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b="1" u="sng" dirty="0" smtClean="0"/>
              <a:t>Persistence Rate Overall:</a:t>
            </a:r>
          </a:p>
          <a:p>
            <a:pPr algn="ctr"/>
            <a:r>
              <a:rPr lang="en-US" sz="1100" dirty="0" smtClean="0"/>
              <a:t>Fall 19 to Spring 20:  65%</a:t>
            </a:r>
          </a:p>
          <a:p>
            <a:pPr algn="ctr"/>
            <a:r>
              <a:rPr lang="en-US" dirty="0" smtClean="0"/>
              <a:t>Fall 20 to Spring 21:  69%</a:t>
            </a:r>
            <a:endParaRPr lang="en-US" sz="1100" dirty="0"/>
          </a:p>
        </p:txBody>
      </p:sp>
      <p:sp>
        <p:nvSpPr>
          <p:cNvPr id="19" name="TextBox 18">
            <a:extLst>
              <a:ext uri="{FF2B5EF4-FFF2-40B4-BE49-F238E27FC236}">
                <a16:creationId xmlns:a16="http://schemas.microsoft.com/office/drawing/2014/main" id="{D65F2F89-E771-4F9E-8196-21F3544ABC24}"/>
              </a:ext>
            </a:extLst>
          </p:cNvPr>
          <p:cNvSpPr txBox="1"/>
          <p:nvPr/>
        </p:nvSpPr>
        <p:spPr>
          <a:xfrm>
            <a:off x="0" y="6550223"/>
            <a:ext cx="11581953" cy="307777"/>
          </a:xfrm>
          <a:prstGeom prst="rect">
            <a:avLst/>
          </a:prstGeom>
          <a:noFill/>
        </p:spPr>
        <p:txBody>
          <a:bodyPr wrap="none" rtlCol="0">
            <a:spAutoFit/>
          </a:bodyPr>
          <a:lstStyle/>
          <a:p>
            <a:r>
              <a:rPr lang="en-US" sz="1400" dirty="0"/>
              <a:t>* </a:t>
            </a:r>
            <a:r>
              <a:rPr lang="en-US" sz="1400" dirty="0" smtClean="0"/>
              <a:t>Denotes the persistence rate for this group which statistically disproportionately lower than that expected given the persistence rates for all other students.</a:t>
            </a:r>
            <a:endParaRPr lang="en-US" sz="1400" dirty="0"/>
          </a:p>
        </p:txBody>
      </p:sp>
    </p:spTree>
    <p:extLst>
      <p:ext uri="{BB962C8B-B14F-4D97-AF65-F5344CB8AC3E}">
        <p14:creationId xmlns:p14="http://schemas.microsoft.com/office/powerpoint/2010/main" val="34021231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1D42-C767-4CD7-A53D-7E7396CC0F6F}"/>
              </a:ext>
            </a:extLst>
          </p:cNvPr>
          <p:cNvSpPr>
            <a:spLocks noGrp="1"/>
          </p:cNvSpPr>
          <p:nvPr>
            <p:ph type="title"/>
          </p:nvPr>
        </p:nvSpPr>
        <p:spPr/>
        <p:txBody>
          <a:bodyPr/>
          <a:lstStyle/>
          <a:p>
            <a:pPr algn="ctr"/>
            <a:r>
              <a:rPr lang="en-US" dirty="0" smtClean="0"/>
              <a:t>Persistence Rates of CAN Primary Campus Students Over Time</a:t>
            </a:r>
            <a:endParaRPr lang="en-US" dirty="0"/>
          </a:p>
        </p:txBody>
      </p:sp>
      <p:graphicFrame>
        <p:nvGraphicFramePr>
          <p:cNvPr id="4" name="Content Placeholder 3">
            <a:extLst>
              <a:ext uri="{FF2B5EF4-FFF2-40B4-BE49-F238E27FC236}">
                <a16:creationId xmlns:a16="http://schemas.microsoft.com/office/drawing/2014/main" id="{B281638C-8428-4E66-9C12-DE53DC39EDA8}"/>
              </a:ext>
            </a:extLst>
          </p:cNvPr>
          <p:cNvGraphicFramePr>
            <a:graphicFrameLocks noGrp="1"/>
          </p:cNvGraphicFramePr>
          <p:nvPr>
            <p:ph idx="1"/>
            <p:extLst/>
          </p:nvPr>
        </p:nvGraphicFramePr>
        <p:xfrm>
          <a:off x="838200" y="1825624"/>
          <a:ext cx="10515600" cy="46672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0403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9CEA6-F109-4E2A-A242-E66DC4839DBD}"/>
              </a:ext>
            </a:extLst>
          </p:cNvPr>
          <p:cNvSpPr>
            <a:spLocks noGrp="1"/>
          </p:cNvSpPr>
          <p:nvPr>
            <p:ph type="title"/>
          </p:nvPr>
        </p:nvSpPr>
        <p:spPr/>
        <p:txBody>
          <a:bodyPr/>
          <a:lstStyle/>
          <a:p>
            <a:pPr algn="ctr"/>
            <a:r>
              <a:rPr lang="en-US" dirty="0"/>
              <a:t>Impact of Special Programs</a:t>
            </a:r>
          </a:p>
        </p:txBody>
      </p:sp>
      <p:graphicFrame>
        <p:nvGraphicFramePr>
          <p:cNvPr id="4" name="Table 3">
            <a:extLst>
              <a:ext uri="{FF2B5EF4-FFF2-40B4-BE49-F238E27FC236}">
                <a16:creationId xmlns:a16="http://schemas.microsoft.com/office/drawing/2014/main" id="{58BCE2D0-04A5-4961-8A8F-59ECE2A6B580}"/>
              </a:ext>
            </a:extLst>
          </p:cNvPr>
          <p:cNvGraphicFramePr>
            <a:graphicFrameLocks noGrp="1"/>
          </p:cNvGraphicFramePr>
          <p:nvPr>
            <p:extLst/>
          </p:nvPr>
        </p:nvGraphicFramePr>
        <p:xfrm>
          <a:off x="838201" y="1832504"/>
          <a:ext cx="4914900" cy="4770867"/>
        </p:xfrm>
        <a:graphic>
          <a:graphicData uri="http://schemas.openxmlformats.org/drawingml/2006/table">
            <a:tbl>
              <a:tblPr firstRow="1" firstCol="1"/>
              <a:tblGrid>
                <a:gridCol w="2195837">
                  <a:extLst>
                    <a:ext uri="{9D8B030D-6E8A-4147-A177-3AD203B41FA5}">
                      <a16:colId xmlns:a16="http://schemas.microsoft.com/office/drawing/2014/main" val="196788986"/>
                    </a:ext>
                  </a:extLst>
                </a:gridCol>
                <a:gridCol w="1286623">
                  <a:extLst>
                    <a:ext uri="{9D8B030D-6E8A-4147-A177-3AD203B41FA5}">
                      <a16:colId xmlns:a16="http://schemas.microsoft.com/office/drawing/2014/main" val="1678662838"/>
                    </a:ext>
                  </a:extLst>
                </a:gridCol>
                <a:gridCol w="1432440">
                  <a:extLst>
                    <a:ext uri="{9D8B030D-6E8A-4147-A177-3AD203B41FA5}">
                      <a16:colId xmlns:a16="http://schemas.microsoft.com/office/drawing/2014/main" val="111410122"/>
                    </a:ext>
                  </a:extLst>
                </a:gridCol>
              </a:tblGrid>
              <a:tr h="56579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89B1"/>
                    </a:solidFill>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800" u="none" strike="noStrike" dirty="0" smtClean="0">
                          <a:effectLst/>
                        </a:rPr>
                        <a:t>Persistence</a:t>
                      </a:r>
                      <a:endParaRPr lang="en-US" sz="1800" b="1"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89B1"/>
                    </a:solidFill>
                  </a:tcPr>
                </a:tc>
                <a:tc hMerge="1">
                  <a:txBody>
                    <a:bodyPr/>
                    <a:lstStyle/>
                    <a:p>
                      <a:endParaRPr lang="en-US"/>
                    </a:p>
                  </a:txBody>
                  <a:tcPr/>
                </a:tc>
                <a:extLst>
                  <a:ext uri="{0D108BD9-81ED-4DB2-BD59-A6C34878D82A}">
                    <a16:rowId xmlns:a16="http://schemas.microsoft.com/office/drawing/2014/main" val="1534296905"/>
                  </a:ext>
                </a:extLst>
              </a:tr>
              <a:tr h="3473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b="1" u="none" strike="noStrike" dirty="0">
                          <a:effectLst/>
                        </a:rPr>
                        <a:t>Special Program</a:t>
                      </a:r>
                      <a:endParaRPr lang="en-US" sz="1800" b="1"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b="1" u="none" strike="noStrike" dirty="0">
                          <a:effectLst/>
                        </a:rPr>
                        <a:t>No Special Program</a:t>
                      </a:r>
                      <a:endParaRPr lang="en-US" sz="1800" b="1"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3531110149"/>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Full Time</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95%</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79%</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1798391882"/>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Part Time</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83%</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52%</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657313711"/>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endParaRPr lang="en-US" sz="1800" b="0" i="0" u="none" strike="noStrike" dirty="0">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2919060233"/>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dirty="0">
                          <a:effectLst/>
                        </a:rPr>
                        <a:t>Low Income</a:t>
                      </a:r>
                      <a:endParaRPr lang="en-US" sz="1800" b="0" i="0" u="none" strike="noStrike" dirty="0">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95%</a:t>
                      </a:r>
                      <a:endParaRPr lang="en-US" sz="1800" b="0"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71%</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1434041211"/>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endParaRPr lang="en-US" sz="1800" b="0" i="0" u="none" strike="noStrike" dirty="0">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2436438940"/>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Asian</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67%</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403970660"/>
                  </a:ext>
                </a:extLst>
              </a:tr>
              <a:tr h="2813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dirty="0">
                          <a:effectLst/>
                        </a:rPr>
                        <a:t>Black - Non-Hispanic</a:t>
                      </a:r>
                      <a:endParaRPr lang="en-US" sz="1800" b="0" i="0" u="none" strike="noStrike" dirty="0">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25%</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992214737"/>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Filipino</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2075212077"/>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Hispanic</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91%</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61%</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2152494964"/>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Multiraces</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67%</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2467603947"/>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Pacific Islander</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3957741115"/>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Unknown</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75%</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3607574482"/>
                  </a:ext>
                </a:extLst>
              </a:tr>
              <a:tr h="2813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White Non-Hispanic</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100%</a:t>
                      </a:r>
                      <a:endParaRPr lang="en-US" sz="1800" b="0"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71%</a:t>
                      </a:r>
                      <a:endParaRPr lang="en-US" sz="1800" b="0"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1173762374"/>
                  </a:ext>
                </a:extLst>
              </a:tr>
            </a:tbl>
          </a:graphicData>
        </a:graphic>
      </p:graphicFrame>
      <p:graphicFrame>
        <p:nvGraphicFramePr>
          <p:cNvPr id="5" name="Table 4">
            <a:extLst>
              <a:ext uri="{FF2B5EF4-FFF2-40B4-BE49-F238E27FC236}">
                <a16:creationId xmlns:a16="http://schemas.microsoft.com/office/drawing/2014/main" id="{57E949F4-E4B8-4825-AC37-58B11252EF29}"/>
              </a:ext>
            </a:extLst>
          </p:cNvPr>
          <p:cNvGraphicFramePr>
            <a:graphicFrameLocks noGrp="1"/>
          </p:cNvGraphicFramePr>
          <p:nvPr>
            <p:extLst/>
          </p:nvPr>
        </p:nvGraphicFramePr>
        <p:xfrm>
          <a:off x="6438900" y="1827530"/>
          <a:ext cx="4914900" cy="4758690"/>
        </p:xfrm>
        <a:graphic>
          <a:graphicData uri="http://schemas.openxmlformats.org/drawingml/2006/table">
            <a:tbl>
              <a:tblPr firstRow="1" firstCol="1">
                <a:tableStyleId>{5C22544A-7EE6-4342-B048-85BDC9FD1C3A}</a:tableStyleId>
              </a:tblPr>
              <a:tblGrid>
                <a:gridCol w="2148195">
                  <a:extLst>
                    <a:ext uri="{9D8B030D-6E8A-4147-A177-3AD203B41FA5}">
                      <a16:colId xmlns:a16="http://schemas.microsoft.com/office/drawing/2014/main" val="34905428"/>
                    </a:ext>
                  </a:extLst>
                </a:gridCol>
                <a:gridCol w="1157209">
                  <a:extLst>
                    <a:ext uri="{9D8B030D-6E8A-4147-A177-3AD203B41FA5}">
                      <a16:colId xmlns:a16="http://schemas.microsoft.com/office/drawing/2014/main" val="1291012844"/>
                    </a:ext>
                  </a:extLst>
                </a:gridCol>
                <a:gridCol w="1609496">
                  <a:extLst>
                    <a:ext uri="{9D8B030D-6E8A-4147-A177-3AD203B41FA5}">
                      <a16:colId xmlns:a16="http://schemas.microsoft.com/office/drawing/2014/main" val="2431090274"/>
                    </a:ext>
                  </a:extLst>
                </a:gridCol>
              </a:tblGrid>
              <a:tr h="216376">
                <a:tc>
                  <a:txBody>
                    <a:bodyPr/>
                    <a:lstStyle/>
                    <a:p>
                      <a:pPr algn="l" fontAlgn="b"/>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6350" marR="6350" marT="6350" marB="0" anchor="b"/>
                </a:tc>
                <a:tc gridSpan="2">
                  <a:txBody>
                    <a:bodyPr/>
                    <a:lstStyle/>
                    <a:p>
                      <a:pPr algn="ctr" fontAlgn="b"/>
                      <a:r>
                        <a:rPr lang="en-US" sz="1800" u="none" strike="noStrike" dirty="0">
                          <a:effectLst/>
                        </a:rPr>
                        <a:t>% of Units Taken </a:t>
                      </a:r>
                      <a:r>
                        <a:rPr lang="en-US" sz="1800" u="none" strike="noStrike" dirty="0" smtClean="0">
                          <a:effectLst/>
                        </a:rPr>
                        <a:t>Completed Successfully</a:t>
                      </a:r>
                      <a:endParaRPr lang="en-US" sz="1800" b="1" i="0" u="none" strike="noStrike" dirty="0">
                        <a:solidFill>
                          <a:srgbClr val="000000"/>
                        </a:solidFill>
                        <a:effectLst/>
                        <a:latin typeface="Arial" panose="020B0604020202020204" pitchFamily="34" charset="0"/>
                      </a:endParaRPr>
                    </a:p>
                  </a:txBody>
                  <a:tcPr marL="6350" marR="6350" marT="6350" marB="0" anchor="b"/>
                </a:tc>
                <a:tc hMerge="1">
                  <a:txBody>
                    <a:bodyPr/>
                    <a:lstStyle/>
                    <a:p>
                      <a:endParaRPr lang="en-US"/>
                    </a:p>
                  </a:txBody>
                  <a:tcPr/>
                </a:tc>
                <a:extLst>
                  <a:ext uri="{0D108BD9-81ED-4DB2-BD59-A6C34878D82A}">
                    <a16:rowId xmlns:a16="http://schemas.microsoft.com/office/drawing/2014/main" val="2874259575"/>
                  </a:ext>
                </a:extLst>
              </a:tr>
              <a:tr h="349423">
                <a:tc>
                  <a:txBody>
                    <a:bodyPr/>
                    <a:lstStyle/>
                    <a:p>
                      <a:pPr algn="l" fontAlgn="b"/>
                      <a:r>
                        <a:rPr lang="en-US" sz="1800" u="none" strike="noStrike" dirty="0">
                          <a:effectLst/>
                        </a:rPr>
                        <a:t> </a:t>
                      </a:r>
                      <a:endParaRPr lang="en-US" sz="1800" b="0" i="0" u="none" strike="noStrike" dirty="0">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b="1" u="none" strike="noStrike" dirty="0">
                          <a:effectLst/>
                        </a:rPr>
                        <a:t>Special Program</a:t>
                      </a:r>
                      <a:endParaRPr lang="en-US" sz="1800" b="1"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b="1" u="none" strike="noStrike" dirty="0">
                          <a:effectLst/>
                        </a:rPr>
                        <a:t>No Special Program</a:t>
                      </a:r>
                      <a:endParaRPr lang="en-US" sz="1800" b="1"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4173484314"/>
                  </a:ext>
                </a:extLst>
              </a:tr>
              <a:tr h="208054">
                <a:tc>
                  <a:txBody>
                    <a:bodyPr/>
                    <a:lstStyle/>
                    <a:p>
                      <a:pPr algn="l" fontAlgn="b"/>
                      <a:r>
                        <a:rPr lang="en-US" sz="1800" u="none" strike="noStrike">
                          <a:effectLst/>
                        </a:rPr>
                        <a:t>Full Time</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55%</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53%</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890829106"/>
                  </a:ext>
                </a:extLst>
              </a:tr>
              <a:tr h="208054">
                <a:tc>
                  <a:txBody>
                    <a:bodyPr/>
                    <a:lstStyle/>
                    <a:p>
                      <a:pPr algn="l" fontAlgn="b"/>
                      <a:r>
                        <a:rPr lang="en-US" sz="1800" u="none" strike="noStrike">
                          <a:effectLst/>
                        </a:rPr>
                        <a:t>Part Time</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52%</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47%</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055444014"/>
                  </a:ext>
                </a:extLst>
              </a:tr>
              <a:tr h="208054">
                <a:tc>
                  <a:txBody>
                    <a:bodyPr/>
                    <a:lstStyle/>
                    <a:p>
                      <a:pPr algn="l" fontAlgn="b"/>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635797992"/>
                  </a:ext>
                </a:extLst>
              </a:tr>
              <a:tr h="208054">
                <a:tc>
                  <a:txBody>
                    <a:bodyPr/>
                    <a:lstStyle/>
                    <a:p>
                      <a:pPr algn="l" fontAlgn="b"/>
                      <a:r>
                        <a:rPr lang="en-US" sz="1800" u="none" strike="noStrike">
                          <a:effectLst/>
                        </a:rPr>
                        <a:t>Low Income</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55%</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45%</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820023900"/>
                  </a:ext>
                </a:extLst>
              </a:tr>
              <a:tr h="208054">
                <a:tc>
                  <a:txBody>
                    <a:bodyPr/>
                    <a:lstStyle/>
                    <a:p>
                      <a:pPr algn="l" fontAlgn="b"/>
                      <a:endParaRPr lang="en-US" sz="1800" b="0" i="0" u="none" strike="noStrike" dirty="0">
                        <a:solidFill>
                          <a:srgbClr val="000000"/>
                        </a:solidFill>
                        <a:effectLst/>
                        <a:latin typeface="Arial" panose="020B0604020202020204" pitchFamily="34" charset="0"/>
                      </a:endParaRPr>
                    </a:p>
                  </a:txBody>
                  <a:tcPr marL="6350" marR="6350" marT="6350" marB="0" anchor="b"/>
                </a:tc>
                <a:tc>
                  <a:txBody>
                    <a:body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958319061"/>
                  </a:ext>
                </a:extLst>
              </a:tr>
              <a:tr h="208054">
                <a:tc>
                  <a:txBody>
                    <a:bodyPr/>
                    <a:lstStyle/>
                    <a:p>
                      <a:pPr algn="l" fontAlgn="b"/>
                      <a:r>
                        <a:rPr lang="en-US" sz="1800" u="none" strike="noStrike">
                          <a:effectLst/>
                        </a:rPr>
                        <a:t>Asian</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54%</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60%</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075545908"/>
                  </a:ext>
                </a:extLst>
              </a:tr>
              <a:tr h="208054">
                <a:tc>
                  <a:txBody>
                    <a:bodyPr/>
                    <a:lstStyle/>
                    <a:p>
                      <a:pPr algn="l" fontAlgn="b"/>
                      <a:r>
                        <a:rPr lang="en-US" sz="1800" u="none" strike="noStrike">
                          <a:effectLst/>
                        </a:rPr>
                        <a:t>Black - Non-Hispanic</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dirty="0">
                          <a:effectLst/>
                        </a:rPr>
                        <a:t>100%</a:t>
                      </a:r>
                      <a:endParaRPr lang="en-US" sz="18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43%</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4290446332"/>
                  </a:ext>
                </a:extLst>
              </a:tr>
              <a:tr h="208054">
                <a:tc>
                  <a:txBody>
                    <a:bodyPr/>
                    <a:lstStyle/>
                    <a:p>
                      <a:pPr algn="l" fontAlgn="b"/>
                      <a:r>
                        <a:rPr lang="en-US" sz="1800" u="none" strike="noStrike">
                          <a:effectLst/>
                        </a:rPr>
                        <a:t>Filipino</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61%</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86%</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701488078"/>
                  </a:ext>
                </a:extLst>
              </a:tr>
              <a:tr h="208054">
                <a:tc>
                  <a:txBody>
                    <a:bodyPr/>
                    <a:lstStyle/>
                    <a:p>
                      <a:pPr algn="l" fontAlgn="b"/>
                      <a:r>
                        <a:rPr lang="en-US" sz="1800" u="none" strike="noStrike">
                          <a:effectLst/>
                        </a:rPr>
                        <a:t>Hispanic</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51%</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44%</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4217369628"/>
                  </a:ext>
                </a:extLst>
              </a:tr>
              <a:tr h="208054">
                <a:tc>
                  <a:txBody>
                    <a:bodyPr/>
                    <a:lstStyle/>
                    <a:p>
                      <a:pPr algn="l" fontAlgn="b"/>
                      <a:r>
                        <a:rPr lang="en-US" sz="1800" u="none" strike="noStrike">
                          <a:effectLst/>
                        </a:rPr>
                        <a:t>Multiraces</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58%</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48%</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940674834"/>
                  </a:ext>
                </a:extLst>
              </a:tr>
              <a:tr h="208054">
                <a:tc>
                  <a:txBody>
                    <a:bodyPr/>
                    <a:lstStyle/>
                    <a:p>
                      <a:pPr algn="l" fontAlgn="b"/>
                      <a:r>
                        <a:rPr lang="en-US" sz="1800" u="none" strike="noStrike">
                          <a:effectLst/>
                        </a:rPr>
                        <a:t>Pacific Islander</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225298664"/>
                  </a:ext>
                </a:extLst>
              </a:tr>
              <a:tr h="208054">
                <a:tc>
                  <a:txBody>
                    <a:bodyPr/>
                    <a:lstStyle/>
                    <a:p>
                      <a:pPr algn="l" fontAlgn="b"/>
                      <a:r>
                        <a:rPr lang="en-US" sz="1800" u="none" strike="noStrike">
                          <a:effectLst/>
                        </a:rPr>
                        <a:t>Unknown</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76%</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61%</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073373969"/>
                  </a:ext>
                </a:extLst>
              </a:tr>
              <a:tr h="208054">
                <a:tc>
                  <a:txBody>
                    <a:bodyPr/>
                    <a:lstStyle/>
                    <a:p>
                      <a:pPr algn="l" fontAlgn="b"/>
                      <a:r>
                        <a:rPr lang="en-US" sz="1800" u="none" strike="noStrike" dirty="0">
                          <a:effectLst/>
                        </a:rPr>
                        <a:t>White Non-Hispanic</a:t>
                      </a:r>
                      <a:endParaRPr lang="en-US" sz="1800" b="0" i="0" u="none" strike="noStrike" dirty="0">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61%</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dirty="0">
                          <a:effectLst/>
                        </a:rPr>
                        <a:t>56%</a:t>
                      </a:r>
                      <a:endParaRPr lang="en-US" sz="1800" b="0"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138868933"/>
                  </a:ext>
                </a:extLst>
              </a:tr>
            </a:tbl>
          </a:graphicData>
        </a:graphic>
      </p:graphicFrame>
    </p:spTree>
    <p:extLst>
      <p:ext uri="{BB962C8B-B14F-4D97-AF65-F5344CB8AC3E}">
        <p14:creationId xmlns:p14="http://schemas.microsoft.com/office/powerpoint/2010/main" val="8404515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Momentum 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BIPOC students continue to be negatively disproportionately impacted in terms of their course success rates at </a:t>
            </a:r>
            <a:r>
              <a:rPr lang="en-US" dirty="0"/>
              <a:t>Cañada </a:t>
            </a:r>
            <a:endParaRPr lang="en-US" dirty="0" smtClean="0"/>
          </a:p>
          <a:p>
            <a:r>
              <a:rPr lang="en-US" dirty="0" smtClean="0"/>
              <a:t>This trend is more pronounced in online courses, even as the college is improving its overall online course success rate</a:t>
            </a:r>
          </a:p>
          <a:p>
            <a:r>
              <a:rPr lang="en-US" dirty="0" smtClean="0"/>
              <a:t>Cañada’s implementation of AB 705 is yielding significant gains for students and is closing access and throughput gaps</a:t>
            </a:r>
          </a:p>
          <a:p>
            <a:r>
              <a:rPr lang="en-US" dirty="0" smtClean="0"/>
              <a:t>While overall persistence rates are improving, Black non-Hispanic students continue to persist at disproportionately lower rates</a:t>
            </a:r>
          </a:p>
          <a:p>
            <a:r>
              <a:rPr lang="en-US" dirty="0" smtClean="0"/>
              <a:t>Special Programs help with persistence and, to some degree, with course success</a:t>
            </a:r>
          </a:p>
          <a:p>
            <a:endParaRPr lang="en-US" dirty="0" smtClean="0"/>
          </a:p>
          <a:p>
            <a:endParaRPr lang="en-US" dirty="0" smtClean="0"/>
          </a:p>
          <a:p>
            <a:endParaRPr lang="en-US" dirty="0"/>
          </a:p>
        </p:txBody>
      </p:sp>
    </p:spTree>
    <p:extLst>
      <p:ext uri="{BB962C8B-B14F-4D97-AF65-F5344CB8AC3E}">
        <p14:creationId xmlns:p14="http://schemas.microsoft.com/office/powerpoint/2010/main" val="2597517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custDataLst>
              <p:tags r:id="rId1"/>
            </p:custDataLst>
            <p:extLst/>
          </p:nvPr>
        </p:nvGraphicFramePr>
        <p:xfrm>
          <a:off x="838200" y="693019"/>
          <a:ext cx="10515600" cy="5958038"/>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a:spLocks noGrp="1"/>
          </p:cNvSpPr>
          <p:nvPr>
            <p:ph type="title"/>
          </p:nvPr>
        </p:nvSpPr>
        <p:spPr>
          <a:xfrm>
            <a:off x="838200" y="586506"/>
            <a:ext cx="10515600" cy="308643"/>
          </a:xfrm>
        </p:spPr>
        <p:txBody>
          <a:bodyPr>
            <a:noAutofit/>
          </a:bodyPr>
          <a:lstStyle/>
          <a:p>
            <a:pPr algn="ctr"/>
            <a:r>
              <a:rPr lang="en-US" sz="3200" dirty="0">
                <a:latin typeface="+mn-lt"/>
              </a:rPr>
              <a:t>Cañada College </a:t>
            </a:r>
            <a:br>
              <a:rPr lang="en-US" sz="3200" dirty="0">
                <a:latin typeface="+mn-lt"/>
              </a:rPr>
            </a:br>
            <a:endParaRPr lang="en-US" sz="3200" dirty="0">
              <a:latin typeface="+mn-lt"/>
            </a:endParaRPr>
          </a:p>
        </p:txBody>
      </p:sp>
    </p:spTree>
    <p:extLst>
      <p:ext uri="{BB962C8B-B14F-4D97-AF65-F5344CB8AC3E}">
        <p14:creationId xmlns:p14="http://schemas.microsoft.com/office/powerpoint/2010/main" val="7017554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726" y="1026344"/>
            <a:ext cx="10515600" cy="2852737"/>
          </a:xfrm>
        </p:spPr>
        <p:txBody>
          <a:bodyPr/>
          <a:lstStyle/>
          <a:p>
            <a:pPr algn="ctr"/>
            <a:r>
              <a:rPr lang="en-US" dirty="0" smtClean="0"/>
              <a:t>Student Completion Trends</a:t>
            </a:r>
            <a:endParaRPr lang="en-US" dirty="0"/>
          </a:p>
        </p:txBody>
      </p:sp>
    </p:spTree>
    <p:extLst>
      <p:ext uri="{BB962C8B-B14F-4D97-AF65-F5344CB8AC3E}">
        <p14:creationId xmlns:p14="http://schemas.microsoft.com/office/powerpoint/2010/main" val="29878551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Current College Mission</a:t>
            </a:r>
            <a:endParaRPr lang="en-US" dirty="0"/>
          </a:p>
        </p:txBody>
      </p:sp>
      <p:sp>
        <p:nvSpPr>
          <p:cNvPr id="3" name="Content Placeholder 2"/>
          <p:cNvSpPr>
            <a:spLocks noGrp="1"/>
          </p:cNvSpPr>
          <p:nvPr>
            <p:ph idx="1"/>
          </p:nvPr>
        </p:nvSpPr>
        <p:spPr/>
        <p:txBody>
          <a:bodyPr/>
          <a:lstStyle/>
          <a:p>
            <a:pPr marL="0" indent="0">
              <a:buNone/>
            </a:pPr>
            <a:r>
              <a:rPr lang="en-US" dirty="0"/>
              <a:t>Cañada College provides our community with a learning-centered environment, ensuring that all students have equitable opportunities to achieve their transfer, career education, and lifelong learning educational goals. The College cultivates in its students the ability to think critically and creatively, communicate effectively, reason quantitatively, and understand and appreciate different points of view within a diverse community.</a:t>
            </a:r>
          </a:p>
        </p:txBody>
      </p:sp>
    </p:spTree>
    <p:extLst>
      <p:ext uri="{BB962C8B-B14F-4D97-AF65-F5344CB8AC3E}">
        <p14:creationId xmlns:p14="http://schemas.microsoft.com/office/powerpoint/2010/main" val="39866373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cx1="http://schemas.microsoft.com/office/drawing/2015/9/8/chartex">
        <mc:Choice Requires="cx1">
          <p:graphicFrame>
            <p:nvGraphicFramePr>
              <p:cNvPr id="3" name="Chart 2"/>
              <p:cNvGraphicFramePr/>
              <p:nvPr>
                <p:custDataLst>
                  <p:tags r:id="rId1"/>
                </p:custDataLst>
                <p:extLst/>
              </p:nvPr>
            </p:nvGraphicFramePr>
            <p:xfrm>
              <a:off x="-1" y="1"/>
              <a:ext cx="12192001" cy="685800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p:cNvPicPr>
                <a:picLocks noGrp="1" noRot="1" noChangeAspect="1" noMove="1" noResize="1" noEditPoints="1" noAdjustHandles="1" noChangeArrowheads="1" noChangeShapeType="1"/>
              </p:cNvPicPr>
              <p:nvPr/>
            </p:nvPicPr>
            <p:blipFill>
              <a:blip r:embed="rId4"/>
              <a:stretch>
                <a:fillRect/>
              </a:stretch>
            </p:blipFill>
            <p:spPr>
              <a:xfrm>
                <a:off x="-1" y="1"/>
                <a:ext cx="12192001" cy="6858000"/>
              </a:xfrm>
              <a:prstGeom prst="rect">
                <a:avLst/>
              </a:prstGeom>
            </p:spPr>
          </p:pic>
        </mc:Fallback>
      </mc:AlternateContent>
    </p:spTree>
    <p:extLst>
      <p:ext uri="{BB962C8B-B14F-4D97-AF65-F5344CB8AC3E}">
        <p14:creationId xmlns:p14="http://schemas.microsoft.com/office/powerpoint/2010/main" val="317333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cx1="http://schemas.microsoft.com/office/drawing/2015/9/8/chartex">
        <mc:Choice Requires="cx1">
          <p:graphicFrame>
            <p:nvGraphicFramePr>
              <p:cNvPr id="3" name="Chart 2"/>
              <p:cNvGraphicFramePr/>
              <p:nvPr>
                <p:custDataLst>
                  <p:tags r:id="rId1"/>
                </p:custDataLst>
                <p:extLst/>
              </p:nvPr>
            </p:nvGraphicFramePr>
            <p:xfrm>
              <a:off x="-1" y="1"/>
              <a:ext cx="12192001" cy="685800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p:cNvPicPr>
                <a:picLocks noGrp="1" noRot="1" noChangeAspect="1" noMove="1" noResize="1" noEditPoints="1" noAdjustHandles="1" noChangeArrowheads="1" noChangeShapeType="1"/>
              </p:cNvPicPr>
              <p:nvPr/>
            </p:nvPicPr>
            <p:blipFill>
              <a:blip r:embed="rId4"/>
              <a:stretch>
                <a:fillRect/>
              </a:stretch>
            </p:blipFill>
            <p:spPr>
              <a:xfrm>
                <a:off x="-1" y="1"/>
                <a:ext cx="12192001" cy="6858000"/>
              </a:xfrm>
              <a:prstGeom prst="rect">
                <a:avLst/>
              </a:prstGeom>
            </p:spPr>
          </p:pic>
        </mc:Fallback>
      </mc:AlternateContent>
      <p:sp>
        <p:nvSpPr>
          <p:cNvPr id="4" name="Oval 3"/>
          <p:cNvSpPr/>
          <p:nvPr/>
        </p:nvSpPr>
        <p:spPr>
          <a:xfrm>
            <a:off x="1989221" y="1548063"/>
            <a:ext cx="1556084" cy="1459832"/>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53% have a degree goal</a:t>
            </a:r>
            <a:endParaRPr lang="en-US" dirty="0"/>
          </a:p>
        </p:txBody>
      </p:sp>
      <p:sp>
        <p:nvSpPr>
          <p:cNvPr id="5" name="Oval 4"/>
          <p:cNvSpPr/>
          <p:nvPr/>
        </p:nvSpPr>
        <p:spPr>
          <a:xfrm>
            <a:off x="2462462" y="6513095"/>
            <a:ext cx="328864" cy="2807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174831" y="3429001"/>
            <a:ext cx="304800" cy="2807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5" idx="0"/>
          </p:cNvCxnSpPr>
          <p:nvPr/>
        </p:nvCxnSpPr>
        <p:spPr>
          <a:xfrm flipV="1">
            <a:off x="2626894" y="3007896"/>
            <a:ext cx="140369" cy="35051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4" idx="6"/>
            <a:endCxn id="6" idx="1"/>
          </p:cNvCxnSpPr>
          <p:nvPr/>
        </p:nvCxnSpPr>
        <p:spPr>
          <a:xfrm>
            <a:off x="3545305" y="2277979"/>
            <a:ext cx="3674163" cy="11921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049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34C5-9E18-4F94-9B5F-00FAE1C605B3}"/>
              </a:ext>
            </a:extLst>
          </p:cNvPr>
          <p:cNvSpPr>
            <a:spLocks noGrp="1"/>
          </p:cNvSpPr>
          <p:nvPr>
            <p:ph type="title"/>
          </p:nvPr>
        </p:nvSpPr>
        <p:spPr/>
        <p:txBody>
          <a:bodyPr/>
          <a:lstStyle/>
          <a:p>
            <a:pPr algn="ctr"/>
            <a:r>
              <a:rPr lang="en-US" dirty="0"/>
              <a:t>Cañada </a:t>
            </a:r>
            <a:r>
              <a:rPr lang="en-US" dirty="0" smtClean="0"/>
              <a:t>College 2-Year </a:t>
            </a:r>
            <a:r>
              <a:rPr lang="en-US" dirty="0" smtClean="0"/>
              <a:t>Degree </a:t>
            </a:r>
            <a:r>
              <a:rPr lang="en-US" dirty="0"/>
              <a:t>Attainment</a:t>
            </a:r>
          </a:p>
        </p:txBody>
      </p:sp>
      <p:graphicFrame>
        <p:nvGraphicFramePr>
          <p:cNvPr id="4" name="Content Placeholder 3">
            <a:extLst>
              <a:ext uri="{FF2B5EF4-FFF2-40B4-BE49-F238E27FC236}">
                <a16:creationId xmlns:a16="http://schemas.microsoft.com/office/drawing/2014/main" id="{D29DC476-386F-44B9-A6C3-FD671E70EADD}"/>
              </a:ext>
            </a:extLst>
          </p:cNvPr>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89471" y="6516130"/>
            <a:ext cx="9183924" cy="276999"/>
          </a:xfrm>
          <a:prstGeom prst="rect">
            <a:avLst/>
          </a:prstGeom>
          <a:noFill/>
        </p:spPr>
        <p:txBody>
          <a:bodyPr wrap="none" rtlCol="0">
            <a:spAutoFit/>
          </a:bodyPr>
          <a:lstStyle/>
          <a:p>
            <a:r>
              <a:rPr lang="en-US" sz="1200" dirty="0"/>
              <a:t>‡ </a:t>
            </a:r>
            <a:r>
              <a:rPr lang="en-US" sz="1200" dirty="0" smtClean="0"/>
              <a:t>The 2019-20 and 2020-21 academic years were </a:t>
            </a:r>
            <a:r>
              <a:rPr lang="en-US" sz="1200" dirty="0"/>
              <a:t>impacted </a:t>
            </a:r>
            <a:r>
              <a:rPr lang="en-US" sz="1200" dirty="0" smtClean="0"/>
              <a:t>by the COVID-19 pandemic and </a:t>
            </a:r>
            <a:r>
              <a:rPr lang="en-US" sz="1200" dirty="0"/>
              <a:t>may not be representative of a typical academic </a:t>
            </a:r>
            <a:r>
              <a:rPr lang="en-US" sz="1200" dirty="0" smtClean="0"/>
              <a:t>year. </a:t>
            </a:r>
            <a:endParaRPr lang="en-US" sz="1200" dirty="0"/>
          </a:p>
        </p:txBody>
      </p:sp>
    </p:spTree>
    <p:extLst>
      <p:ext uri="{BB962C8B-B14F-4D97-AF65-F5344CB8AC3E}">
        <p14:creationId xmlns:p14="http://schemas.microsoft.com/office/powerpoint/2010/main" val="2811583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Degree Earners: under-represented groups</a:t>
            </a:r>
            <a:endParaRPr lang="en-US" dirty="0"/>
          </a:p>
        </p:txBody>
      </p:sp>
      <p:sp>
        <p:nvSpPr>
          <p:cNvPr id="3" name="Content Placeholder 2"/>
          <p:cNvSpPr>
            <a:spLocks noGrp="1"/>
          </p:cNvSpPr>
          <p:nvPr>
            <p:ph idx="1"/>
          </p:nvPr>
        </p:nvSpPr>
        <p:spPr/>
        <p:txBody>
          <a:bodyPr/>
          <a:lstStyle/>
          <a:p>
            <a:pPr marL="0" indent="0">
              <a:buNone/>
            </a:pPr>
            <a:r>
              <a:rPr lang="en-US" dirty="0" smtClean="0"/>
              <a:t>Of the students seeking a two-year degree from </a:t>
            </a:r>
            <a:r>
              <a:rPr lang="en-US" dirty="0" smtClean="0"/>
              <a:t>Cañada, the following two student groups are disproportionately under-represented:</a:t>
            </a:r>
          </a:p>
          <a:p>
            <a:pPr marL="0" indent="0">
              <a:buNone/>
            </a:pPr>
            <a:endParaRPr lang="en-US" dirty="0"/>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68851742"/>
              </p:ext>
            </p:extLst>
          </p:nvPr>
        </p:nvGraphicFramePr>
        <p:xfrm>
          <a:off x="1367481" y="3273396"/>
          <a:ext cx="9572367" cy="2103120"/>
        </p:xfrm>
        <a:graphic>
          <a:graphicData uri="http://schemas.openxmlformats.org/drawingml/2006/table">
            <a:tbl>
              <a:tblPr firstRow="1" bandRow="1">
                <a:tableStyleId>{68D230F3-CF80-4859-8CE7-A43EE81993B5}</a:tableStyleId>
              </a:tblPr>
              <a:tblGrid>
                <a:gridCol w="3190789">
                  <a:extLst>
                    <a:ext uri="{9D8B030D-6E8A-4147-A177-3AD203B41FA5}">
                      <a16:colId xmlns:a16="http://schemas.microsoft.com/office/drawing/2014/main" val="1072151827"/>
                    </a:ext>
                  </a:extLst>
                </a:gridCol>
                <a:gridCol w="2221471">
                  <a:extLst>
                    <a:ext uri="{9D8B030D-6E8A-4147-A177-3AD203B41FA5}">
                      <a16:colId xmlns:a16="http://schemas.microsoft.com/office/drawing/2014/main" val="2318880053"/>
                    </a:ext>
                  </a:extLst>
                </a:gridCol>
                <a:gridCol w="4160107">
                  <a:extLst>
                    <a:ext uri="{9D8B030D-6E8A-4147-A177-3AD203B41FA5}">
                      <a16:colId xmlns:a16="http://schemas.microsoft.com/office/drawing/2014/main" val="1742023292"/>
                    </a:ext>
                  </a:extLst>
                </a:gridCol>
              </a:tblGrid>
              <a:tr h="370840">
                <a:tc>
                  <a:txBody>
                    <a:bodyPr/>
                    <a:lstStyle/>
                    <a:p>
                      <a:pPr algn="ctr"/>
                      <a:r>
                        <a:rPr lang="en-US" sz="2400" dirty="0" smtClean="0"/>
                        <a:t>Student Group</a:t>
                      </a:r>
                      <a:endParaRPr lang="en-US" sz="2400" dirty="0"/>
                    </a:p>
                  </a:txBody>
                  <a:tcPr anchor="ctr"/>
                </a:tc>
                <a:tc>
                  <a:txBody>
                    <a:bodyPr/>
                    <a:lstStyle/>
                    <a:p>
                      <a:pPr algn="ctr"/>
                      <a:r>
                        <a:rPr lang="en-US" sz="2400" dirty="0" smtClean="0"/>
                        <a:t>Equity Gap</a:t>
                      </a:r>
                      <a:endParaRPr lang="en-US" sz="2400" dirty="0"/>
                    </a:p>
                  </a:txBody>
                  <a:tcPr anchor="ctr"/>
                </a:tc>
                <a:tc>
                  <a:txBody>
                    <a:bodyPr/>
                    <a:lstStyle/>
                    <a:p>
                      <a:pPr algn="ctr"/>
                      <a:r>
                        <a:rPr lang="en-US" sz="2400" dirty="0" smtClean="0"/>
                        <a:t>#</a:t>
                      </a:r>
                      <a:r>
                        <a:rPr lang="en-US" sz="2400" baseline="0" dirty="0" smtClean="0"/>
                        <a:t> of additional degree earners needed to close the gap*</a:t>
                      </a:r>
                      <a:endParaRPr lang="en-US" sz="2400" dirty="0"/>
                    </a:p>
                  </a:txBody>
                  <a:tcPr anchor="ctr"/>
                </a:tc>
                <a:extLst>
                  <a:ext uri="{0D108BD9-81ED-4DB2-BD59-A6C34878D82A}">
                    <a16:rowId xmlns:a16="http://schemas.microsoft.com/office/drawing/2014/main" val="2385833059"/>
                  </a:ext>
                </a:extLst>
              </a:tr>
              <a:tr h="370840">
                <a:tc>
                  <a:txBody>
                    <a:bodyPr/>
                    <a:lstStyle/>
                    <a:p>
                      <a:r>
                        <a:rPr lang="en-US" sz="2400" dirty="0" smtClean="0"/>
                        <a:t>Students Ages 18-22</a:t>
                      </a:r>
                      <a:endParaRPr lang="en-US" sz="2400" dirty="0"/>
                    </a:p>
                  </a:txBody>
                  <a:tcPr/>
                </a:tc>
                <a:tc>
                  <a:txBody>
                    <a:bodyPr/>
                    <a:lstStyle/>
                    <a:p>
                      <a:pPr algn="ctr"/>
                      <a:r>
                        <a:rPr lang="en-US" sz="2400" dirty="0" smtClean="0"/>
                        <a:t>-5%</a:t>
                      </a:r>
                      <a:endParaRPr lang="en-US" sz="2400" dirty="0">
                        <a:solidFill>
                          <a:srgbClr val="FF0000"/>
                        </a:solidFill>
                      </a:endParaRPr>
                    </a:p>
                  </a:txBody>
                  <a:tcPr anchor="ctr"/>
                </a:tc>
                <a:tc>
                  <a:txBody>
                    <a:bodyPr/>
                    <a:lstStyle/>
                    <a:p>
                      <a:pPr algn="ctr"/>
                      <a:r>
                        <a:rPr lang="en-US" sz="2400" dirty="0" smtClean="0"/>
                        <a:t>48</a:t>
                      </a:r>
                      <a:endParaRPr lang="en-US" sz="2400" dirty="0"/>
                    </a:p>
                  </a:txBody>
                  <a:tcPr anchor="ctr"/>
                </a:tc>
                <a:extLst>
                  <a:ext uri="{0D108BD9-81ED-4DB2-BD59-A6C34878D82A}">
                    <a16:rowId xmlns:a16="http://schemas.microsoft.com/office/drawing/2014/main" val="4052339609"/>
                  </a:ext>
                </a:extLst>
              </a:tr>
              <a:tr h="370840">
                <a:tc>
                  <a:txBody>
                    <a:bodyPr/>
                    <a:lstStyle/>
                    <a:p>
                      <a:r>
                        <a:rPr lang="en-US" sz="2400" dirty="0" smtClean="0"/>
                        <a:t>Non Low Income Students</a:t>
                      </a:r>
                      <a:endParaRPr lang="en-US" sz="2400" dirty="0"/>
                    </a:p>
                  </a:txBody>
                  <a:tcPr/>
                </a:tc>
                <a:tc>
                  <a:txBody>
                    <a:bodyPr/>
                    <a:lstStyle/>
                    <a:p>
                      <a:pPr algn="ctr"/>
                      <a:r>
                        <a:rPr lang="en-US" sz="2400" dirty="0" smtClean="0"/>
                        <a:t>-4%</a:t>
                      </a:r>
                      <a:endParaRPr lang="en-US" sz="2400" dirty="0">
                        <a:solidFill>
                          <a:srgbClr val="FF0000"/>
                        </a:solidFill>
                      </a:endParaRPr>
                    </a:p>
                  </a:txBody>
                  <a:tcPr anchor="ctr"/>
                </a:tc>
                <a:tc>
                  <a:txBody>
                    <a:bodyPr/>
                    <a:lstStyle/>
                    <a:p>
                      <a:pPr algn="ctr"/>
                      <a:r>
                        <a:rPr lang="en-US" sz="2400" dirty="0" smtClean="0"/>
                        <a:t>57</a:t>
                      </a:r>
                      <a:endParaRPr lang="en-US" sz="2400" dirty="0"/>
                    </a:p>
                  </a:txBody>
                  <a:tcPr anchor="ctr"/>
                </a:tc>
                <a:extLst>
                  <a:ext uri="{0D108BD9-81ED-4DB2-BD59-A6C34878D82A}">
                    <a16:rowId xmlns:a16="http://schemas.microsoft.com/office/drawing/2014/main" val="3249138822"/>
                  </a:ext>
                </a:extLst>
              </a:tr>
            </a:tbl>
          </a:graphicData>
        </a:graphic>
      </p:graphicFrame>
      <p:sp>
        <p:nvSpPr>
          <p:cNvPr id="5" name="TextBox 4"/>
          <p:cNvSpPr txBox="1"/>
          <p:nvPr/>
        </p:nvSpPr>
        <p:spPr>
          <a:xfrm>
            <a:off x="123568" y="6488668"/>
            <a:ext cx="10831683" cy="307777"/>
          </a:xfrm>
          <a:prstGeom prst="rect">
            <a:avLst/>
          </a:prstGeom>
          <a:noFill/>
        </p:spPr>
        <p:txBody>
          <a:bodyPr wrap="none" rtlCol="0">
            <a:spAutoFit/>
          </a:bodyPr>
          <a:lstStyle/>
          <a:p>
            <a:r>
              <a:rPr lang="en-US" sz="1400" dirty="0" smtClean="0"/>
              <a:t>* Degree Earners in 2020-21 were compared to all Degree Seekers enrolled in 2020-21. No other groups are disproportionately under-represented.</a:t>
            </a:r>
            <a:endParaRPr lang="en-US" sz="1400" dirty="0"/>
          </a:p>
        </p:txBody>
      </p:sp>
    </p:spTree>
    <p:extLst>
      <p:ext uri="{BB962C8B-B14F-4D97-AF65-F5344CB8AC3E}">
        <p14:creationId xmlns:p14="http://schemas.microsoft.com/office/powerpoint/2010/main" val="2038187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cx1="http://schemas.microsoft.com/office/drawing/2015/9/8/chartex">
        <mc:Choice Requires="cx1">
          <p:graphicFrame>
            <p:nvGraphicFramePr>
              <p:cNvPr id="3" name="Chart 2"/>
              <p:cNvGraphicFramePr/>
              <p:nvPr>
                <p:custDataLst>
                  <p:tags r:id="rId1"/>
                </p:custDataLst>
                <p:extLst/>
              </p:nvPr>
            </p:nvGraphicFramePr>
            <p:xfrm>
              <a:off x="-1" y="1"/>
              <a:ext cx="12192001" cy="685800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p:cNvPicPr>
                <a:picLocks noGrp="1" noRot="1" noChangeAspect="1" noMove="1" noResize="1" noEditPoints="1" noAdjustHandles="1" noChangeArrowheads="1" noChangeShapeType="1"/>
              </p:cNvPicPr>
              <p:nvPr/>
            </p:nvPicPr>
            <p:blipFill>
              <a:blip r:embed="rId4"/>
              <a:stretch>
                <a:fillRect/>
              </a:stretch>
            </p:blipFill>
            <p:spPr>
              <a:xfrm>
                <a:off x="-1" y="1"/>
                <a:ext cx="12192001" cy="6858000"/>
              </a:xfrm>
              <a:prstGeom prst="rect">
                <a:avLst/>
              </a:prstGeom>
            </p:spPr>
          </p:pic>
        </mc:Fallback>
      </mc:AlternateContent>
      <p:sp>
        <p:nvSpPr>
          <p:cNvPr id="4" name="Oval 3"/>
          <p:cNvSpPr/>
          <p:nvPr/>
        </p:nvSpPr>
        <p:spPr>
          <a:xfrm>
            <a:off x="1989221" y="1548063"/>
            <a:ext cx="1556084" cy="14598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48% have a transfer goal</a:t>
            </a:r>
            <a:endParaRPr lang="en-US" dirty="0"/>
          </a:p>
        </p:txBody>
      </p:sp>
      <p:sp>
        <p:nvSpPr>
          <p:cNvPr id="5" name="Oval 4"/>
          <p:cNvSpPr/>
          <p:nvPr/>
        </p:nvSpPr>
        <p:spPr>
          <a:xfrm>
            <a:off x="2433258" y="6495339"/>
            <a:ext cx="372084" cy="2807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240468" y="2454442"/>
            <a:ext cx="304800" cy="2807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2636668" y="3007895"/>
            <a:ext cx="130595" cy="34874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4" idx="6"/>
          </p:cNvCxnSpPr>
          <p:nvPr/>
        </p:nvCxnSpPr>
        <p:spPr>
          <a:xfrm>
            <a:off x="3545305" y="2277979"/>
            <a:ext cx="6695163" cy="3168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570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B1AC8-1D52-4B8D-B161-E6484DA7AEED}"/>
              </a:ext>
            </a:extLst>
          </p:cNvPr>
          <p:cNvSpPr>
            <a:spLocks noGrp="1"/>
          </p:cNvSpPr>
          <p:nvPr>
            <p:ph type="title"/>
          </p:nvPr>
        </p:nvSpPr>
        <p:spPr/>
        <p:txBody>
          <a:bodyPr/>
          <a:lstStyle/>
          <a:p>
            <a:pPr algn="ctr"/>
            <a:r>
              <a:rPr lang="en-US" dirty="0"/>
              <a:t>Cañada </a:t>
            </a:r>
            <a:r>
              <a:rPr lang="en-US" dirty="0" smtClean="0"/>
              <a:t>College </a:t>
            </a:r>
            <a:r>
              <a:rPr lang="en-US" dirty="0" smtClean="0"/>
              <a:t>Transfer </a:t>
            </a:r>
            <a:r>
              <a:rPr lang="en-US" dirty="0" smtClean="0"/>
              <a:t>R</a:t>
            </a:r>
            <a:r>
              <a:rPr lang="en-US" dirty="0" smtClean="0"/>
              <a:t>ate as of 2020-21</a:t>
            </a:r>
            <a:endParaRPr lang="en-US" dirty="0"/>
          </a:p>
        </p:txBody>
      </p:sp>
      <p:graphicFrame>
        <p:nvGraphicFramePr>
          <p:cNvPr id="4" name="Content Placeholder 3">
            <a:extLst>
              <a:ext uri="{FF2B5EF4-FFF2-40B4-BE49-F238E27FC236}">
                <a16:creationId xmlns:a16="http://schemas.microsoft.com/office/drawing/2014/main" id="{CB07E60B-9219-40C4-B5F0-A329C83FF350}"/>
              </a:ext>
            </a:extLst>
          </p:cNvPr>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36644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1180" y="248860"/>
            <a:ext cx="9689432" cy="5860639"/>
          </a:xfrm>
          <a:prstGeom prst="rect">
            <a:avLst/>
          </a:prstGeom>
        </p:spPr>
      </p:pic>
      <p:sp>
        <p:nvSpPr>
          <p:cNvPr id="3" name="Rectangle 2"/>
          <p:cNvSpPr/>
          <p:nvPr/>
        </p:nvSpPr>
        <p:spPr>
          <a:xfrm>
            <a:off x="745957" y="6109499"/>
            <a:ext cx="11149263" cy="861774"/>
          </a:xfrm>
          <a:prstGeom prst="rect">
            <a:avLst/>
          </a:prstGeom>
        </p:spPr>
        <p:txBody>
          <a:bodyPr wrap="square">
            <a:spAutoFit/>
          </a:bodyPr>
          <a:lstStyle/>
          <a:p>
            <a:pPr indent="457200"/>
            <a:r>
              <a:rPr lang="en-US" sz="1200" dirty="0">
                <a:solidFill>
                  <a:srgbClr val="000000"/>
                </a:solidFill>
              </a:rPr>
              <a:t>When comparing the subset of students </a:t>
            </a:r>
            <a:r>
              <a:rPr lang="en-US" sz="1200" dirty="0" smtClean="0">
                <a:solidFill>
                  <a:srgbClr val="000000"/>
                </a:solidFill>
              </a:rPr>
              <a:t>(a cohort that </a:t>
            </a:r>
            <a:r>
              <a:rPr lang="en-US" sz="1200" dirty="0" smtClean="0">
                <a:solidFill>
                  <a:srgbClr val="000000"/>
                </a:solidFill>
              </a:rPr>
              <a:t>first enrolled in Fall 2015) </a:t>
            </a:r>
            <a:r>
              <a:rPr lang="en-US" sz="1200" dirty="0" smtClean="0">
                <a:solidFill>
                  <a:srgbClr val="000000"/>
                </a:solidFill>
              </a:rPr>
              <a:t>who </a:t>
            </a:r>
            <a:r>
              <a:rPr lang="en-US" sz="1200" dirty="0">
                <a:solidFill>
                  <a:srgbClr val="000000"/>
                </a:solidFill>
              </a:rPr>
              <a:t>transferred within four years of starting to the overall cohort some subgroups are less likely to transfer than others. All of our older students (23+) were less likely to transfer than their younger counterparts. Additionally our Hispanic students were less likely to have transferred than their peers. Low income and first generation student groups were also less likely to transfer than their peers. There was no difference in transfer across gender</a:t>
            </a:r>
            <a:r>
              <a:rPr lang="en-US" sz="1200" dirty="0" smtClean="0">
                <a:solidFill>
                  <a:srgbClr val="000000"/>
                </a:solidFill>
              </a:rPr>
              <a:t>.  Source:  </a:t>
            </a:r>
            <a:r>
              <a:rPr lang="en-US" sz="1200" dirty="0" smtClean="0">
                <a:solidFill>
                  <a:srgbClr val="000000"/>
                </a:solidFill>
                <a:hlinkClick r:id="rId3"/>
              </a:rPr>
              <a:t>Ca</a:t>
            </a:r>
            <a:r>
              <a:rPr lang="en-US" sz="1200" dirty="0">
                <a:solidFill>
                  <a:prstClr val="black">
                    <a:lumMod val="65000"/>
                    <a:lumOff val="35000"/>
                  </a:prstClr>
                </a:solidFill>
                <a:hlinkClick r:id="rId3"/>
              </a:rPr>
              <a:t>ñ</a:t>
            </a:r>
            <a:r>
              <a:rPr lang="en-US" sz="1200" dirty="0" smtClean="0">
                <a:solidFill>
                  <a:srgbClr val="000000"/>
                </a:solidFill>
                <a:hlinkClick r:id="rId3"/>
              </a:rPr>
              <a:t>ada College Transfer Services Plan:  2021-24.</a:t>
            </a:r>
            <a:endParaRPr lang="en-US" sz="1200" dirty="0"/>
          </a:p>
        </p:txBody>
      </p:sp>
    </p:spTree>
    <p:extLst>
      <p:ext uri="{BB962C8B-B14F-4D97-AF65-F5344CB8AC3E}">
        <p14:creationId xmlns:p14="http://schemas.microsoft.com/office/powerpoint/2010/main" val="3809979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hlinkClick r:id="rId2"/>
          </p:cNvPr>
          <p:cNvPicPr>
            <a:picLocks noChangeAspect="1"/>
          </p:cNvPicPr>
          <p:nvPr/>
        </p:nvPicPr>
        <p:blipFill>
          <a:blip r:embed="rId3"/>
          <a:stretch>
            <a:fillRect/>
          </a:stretch>
        </p:blipFill>
        <p:spPr>
          <a:xfrm>
            <a:off x="139339" y="244810"/>
            <a:ext cx="12032608" cy="6492875"/>
          </a:xfrm>
          <a:prstGeom prst="rect">
            <a:avLst/>
          </a:prstGeom>
        </p:spPr>
      </p:pic>
    </p:spTree>
    <p:extLst>
      <p:ext uri="{BB962C8B-B14F-4D97-AF65-F5344CB8AC3E}">
        <p14:creationId xmlns:p14="http://schemas.microsoft.com/office/powerpoint/2010/main" val="2029455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6506"/>
            <a:ext cx="10515600" cy="308643"/>
          </a:xfrm>
        </p:spPr>
        <p:txBody>
          <a:bodyPr>
            <a:normAutofit fontScale="90000"/>
          </a:bodyPr>
          <a:lstStyle/>
          <a:p>
            <a:pPr algn="ctr"/>
            <a:r>
              <a:rPr lang="en-US" sz="3600" dirty="0">
                <a:latin typeface="+mn-lt"/>
              </a:rPr>
              <a:t>California</a:t>
            </a:r>
            <a:r>
              <a:rPr lang="en-US" dirty="0"/>
              <a:t>:  </a:t>
            </a:r>
            <a:r>
              <a:rPr lang="en-US" sz="3600" dirty="0">
                <a:latin typeface="+mn-lt"/>
              </a:rPr>
              <a:t>all community colleges</a:t>
            </a:r>
            <a:r>
              <a:rPr lang="en-US" dirty="0"/>
              <a:t/>
            </a:r>
            <a:br>
              <a:rPr lang="en-US" dirty="0"/>
            </a:br>
            <a:endParaRPr lang="en-US" dirty="0"/>
          </a:p>
        </p:txBody>
      </p:sp>
      <p:graphicFrame>
        <p:nvGraphicFramePr>
          <p:cNvPr id="4" name="Chart 3"/>
          <p:cNvGraphicFramePr>
            <a:graphicFrameLocks/>
          </p:cNvGraphicFramePr>
          <p:nvPr>
            <p:custDataLst>
              <p:tags r:id="rId1"/>
            </p:custDataLst>
            <p:extLst/>
          </p:nvPr>
        </p:nvGraphicFramePr>
        <p:xfrm>
          <a:off x="606393" y="895149"/>
          <a:ext cx="11088302" cy="54960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2086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72338-37B0-4D91-9B43-A625AD76587C}"/>
              </a:ext>
            </a:extLst>
          </p:cNvPr>
          <p:cNvSpPr>
            <a:spLocks noGrp="1"/>
          </p:cNvSpPr>
          <p:nvPr>
            <p:ph type="title"/>
          </p:nvPr>
        </p:nvSpPr>
        <p:spPr/>
        <p:txBody>
          <a:bodyPr/>
          <a:lstStyle/>
          <a:p>
            <a:pPr algn="ctr"/>
            <a:r>
              <a:rPr lang="en-US" dirty="0"/>
              <a:t>Job Relation to Field of Study (CTEOS)</a:t>
            </a:r>
          </a:p>
        </p:txBody>
      </p:sp>
      <p:graphicFrame>
        <p:nvGraphicFramePr>
          <p:cNvPr id="4" name="Content Placeholder 3">
            <a:extLst>
              <a:ext uri="{FF2B5EF4-FFF2-40B4-BE49-F238E27FC236}">
                <a16:creationId xmlns:a16="http://schemas.microsoft.com/office/drawing/2014/main" id="{2D10E575-4A23-4636-95AC-E433F99B7A58}"/>
              </a:ext>
            </a:extLst>
          </p:cNvPr>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00114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Student Completion</a:t>
            </a:r>
            <a:endParaRPr lang="en-US" dirty="0"/>
          </a:p>
        </p:txBody>
      </p:sp>
      <p:sp>
        <p:nvSpPr>
          <p:cNvPr id="3" name="Content Placeholder 2"/>
          <p:cNvSpPr>
            <a:spLocks noGrp="1"/>
          </p:cNvSpPr>
          <p:nvPr>
            <p:ph idx="1"/>
          </p:nvPr>
        </p:nvSpPr>
        <p:spPr/>
        <p:txBody>
          <a:bodyPr/>
          <a:lstStyle/>
          <a:p>
            <a:r>
              <a:rPr lang="en-US" dirty="0"/>
              <a:t>Cañada </a:t>
            </a:r>
            <a:r>
              <a:rPr lang="en-US" dirty="0" smtClean="0"/>
              <a:t>is not fulfilling its mission of “</a:t>
            </a:r>
            <a:r>
              <a:rPr lang="en-US" dirty="0"/>
              <a:t>ensuring that all students have equitable opportunities to achieve their transfer, career education, and lifelong learning educational </a:t>
            </a:r>
            <a:r>
              <a:rPr lang="en-US" dirty="0" smtClean="0"/>
              <a:t>goals.”</a:t>
            </a:r>
          </a:p>
          <a:p>
            <a:r>
              <a:rPr lang="en-US" dirty="0" smtClean="0"/>
              <a:t>Hispanic, low income and first generation college students are less likely to transfer than we would expect</a:t>
            </a:r>
            <a:endParaRPr lang="en-US" dirty="0"/>
          </a:p>
        </p:txBody>
      </p:sp>
    </p:spTree>
    <p:extLst>
      <p:ext uri="{BB962C8B-B14F-4D97-AF65-F5344CB8AC3E}">
        <p14:creationId xmlns:p14="http://schemas.microsoft.com/office/powerpoint/2010/main" val="2998724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4022-284C-47DF-8062-F14BFA3095F3}"/>
              </a:ext>
            </a:extLst>
          </p:cNvPr>
          <p:cNvSpPr>
            <a:spLocks noGrp="1"/>
          </p:cNvSpPr>
          <p:nvPr>
            <p:ph type="title"/>
          </p:nvPr>
        </p:nvSpPr>
        <p:spPr>
          <a:xfrm>
            <a:off x="1490472" y="84517"/>
            <a:ext cx="8250294" cy="1325563"/>
          </a:xfrm>
        </p:spPr>
        <p:txBody>
          <a:bodyPr>
            <a:normAutofit/>
          </a:bodyPr>
          <a:lstStyle/>
          <a:p>
            <a:r>
              <a:rPr lang="en-US" sz="3200" dirty="0">
                <a:latin typeface="+mn-lt"/>
              </a:rPr>
              <a:t>One Full-time Equivalent Student (FTES) =  4+ students enrolled in 6 units or less</a:t>
            </a:r>
          </a:p>
        </p:txBody>
      </p:sp>
      <p:graphicFrame>
        <p:nvGraphicFramePr>
          <p:cNvPr id="5" name="Content Placeholder 4">
            <a:extLst>
              <a:ext uri="{FF2B5EF4-FFF2-40B4-BE49-F238E27FC236}">
                <a16:creationId xmlns:a16="http://schemas.microsoft.com/office/drawing/2014/main" id="{81CE6923-EAFA-4E9D-8A71-E73D1D3C528A}"/>
              </a:ext>
            </a:extLst>
          </p:cNvPr>
          <p:cNvGraphicFramePr>
            <a:graphicFrameLocks noGrp="1"/>
          </p:cNvGraphicFramePr>
          <p:nvPr>
            <p:ph idx="1"/>
            <p:custDataLst>
              <p:tags r:id="rId1"/>
            </p:custDataLst>
            <p:extLst/>
          </p:nvPr>
        </p:nvGraphicFramePr>
        <p:xfrm>
          <a:off x="904875" y="1017524"/>
          <a:ext cx="11015472" cy="4351338"/>
        </p:xfrm>
        <a:graphic>
          <a:graphicData uri="http://schemas.openxmlformats.org/drawingml/2006/chart">
            <c:chart xmlns:c="http://schemas.openxmlformats.org/drawingml/2006/chart" xmlns:r="http://schemas.openxmlformats.org/officeDocument/2006/relationships" r:id="rId4"/>
          </a:graphicData>
        </a:graphic>
      </p:graphicFrame>
      <p:pic>
        <p:nvPicPr>
          <p:cNvPr id="1026" name="Picture 2" descr="Image result for person shape">
            <a:extLst>
              <a:ext uri="{FF2B5EF4-FFF2-40B4-BE49-F238E27FC236}">
                <a16:creationId xmlns:a16="http://schemas.microsoft.com/office/drawing/2014/main" id="{6C9A4E1B-4927-4344-8003-219F10D6D8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1992" y="4421288"/>
            <a:ext cx="487680" cy="48768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55554F3-B9A6-4AAB-9C09-58E28125FFE0}"/>
              </a:ext>
            </a:extLst>
          </p:cNvPr>
          <p:cNvCxnSpPr/>
          <p:nvPr/>
        </p:nvCxnSpPr>
        <p:spPr>
          <a:xfrm>
            <a:off x="1167765" y="4982120"/>
            <a:ext cx="1011555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1C2154D3-1083-4BF4-9523-E5DBF2B1BA14}"/>
              </a:ext>
            </a:extLst>
          </p:cNvPr>
          <p:cNvGrpSpPr/>
          <p:nvPr/>
        </p:nvGrpSpPr>
        <p:grpSpPr>
          <a:xfrm>
            <a:off x="4241292" y="4032668"/>
            <a:ext cx="487680" cy="876300"/>
            <a:chOff x="3905250" y="5000625"/>
            <a:chExt cx="487680" cy="876300"/>
          </a:xfrm>
        </p:grpSpPr>
        <p:pic>
          <p:nvPicPr>
            <p:cNvPr id="7" name="Picture 2" descr="Image result for person shape">
              <a:extLst>
                <a:ext uri="{FF2B5EF4-FFF2-40B4-BE49-F238E27FC236}">
                  <a16:creationId xmlns:a16="http://schemas.microsoft.com/office/drawing/2014/main" id="{7A79AB69-0FAF-4614-804C-DB019137F7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52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person shape">
              <a:extLst>
                <a:ext uri="{FF2B5EF4-FFF2-40B4-BE49-F238E27FC236}">
                  <a16:creationId xmlns:a16="http://schemas.microsoft.com/office/drawing/2014/main" id="{B39867F1-533C-4FB4-9701-DCEACE2089C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313" b="1"/>
            <a:stretch/>
          </p:blipFill>
          <p:spPr bwMode="auto">
            <a:xfrm>
              <a:off x="3905250" y="5000625"/>
              <a:ext cx="487680" cy="388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19BFEF4-8CA4-4193-BE7C-09AF4E33BCA3}"/>
              </a:ext>
            </a:extLst>
          </p:cNvPr>
          <p:cNvGrpSpPr/>
          <p:nvPr/>
        </p:nvGrpSpPr>
        <p:grpSpPr>
          <a:xfrm>
            <a:off x="6260592" y="3310990"/>
            <a:ext cx="487680" cy="1597978"/>
            <a:chOff x="5924550" y="4278947"/>
            <a:chExt cx="487680" cy="1597978"/>
          </a:xfrm>
        </p:grpSpPr>
        <p:pic>
          <p:nvPicPr>
            <p:cNvPr id="9" name="Picture 2" descr="Image result for person shape">
              <a:extLst>
                <a:ext uri="{FF2B5EF4-FFF2-40B4-BE49-F238E27FC236}">
                  <a16:creationId xmlns:a16="http://schemas.microsoft.com/office/drawing/2014/main" id="{6901741E-9D23-4A41-8762-D1C37BC1FB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45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erson shape">
              <a:extLst>
                <a:ext uri="{FF2B5EF4-FFF2-40B4-BE49-F238E27FC236}">
                  <a16:creationId xmlns:a16="http://schemas.microsoft.com/office/drawing/2014/main" id="{F4D4D111-1F02-47AB-B2E8-9104B371E8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4550"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person shape">
              <a:extLst>
                <a:ext uri="{FF2B5EF4-FFF2-40B4-BE49-F238E27FC236}">
                  <a16:creationId xmlns:a16="http://schemas.microsoft.com/office/drawing/2014/main" id="{2ABA3DF9-F97B-459D-B728-D3CCFC06A0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4550" y="441388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person shape">
              <a:extLst>
                <a:ext uri="{FF2B5EF4-FFF2-40B4-BE49-F238E27FC236}">
                  <a16:creationId xmlns:a16="http://schemas.microsoft.com/office/drawing/2014/main" id="{7A2C3BD9-F9FB-4B0E-B72F-0B227FCBDCA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2331"/>
            <a:stretch/>
          </p:blipFill>
          <p:spPr bwMode="auto">
            <a:xfrm>
              <a:off x="5924550" y="4278947"/>
              <a:ext cx="487680" cy="1349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3D3100F8-AB36-4D52-A65D-0CE66EA6F213}"/>
              </a:ext>
            </a:extLst>
          </p:cNvPr>
          <p:cNvGrpSpPr/>
          <p:nvPr/>
        </p:nvGrpSpPr>
        <p:grpSpPr>
          <a:xfrm>
            <a:off x="8279892" y="2185773"/>
            <a:ext cx="487680" cy="2723195"/>
            <a:chOff x="7943850" y="3153730"/>
            <a:chExt cx="487680" cy="2723195"/>
          </a:xfrm>
        </p:grpSpPr>
        <p:pic>
          <p:nvPicPr>
            <p:cNvPr id="13" name="Picture 2" descr="Image result for person shape">
              <a:extLst>
                <a:ext uri="{FF2B5EF4-FFF2-40B4-BE49-F238E27FC236}">
                  <a16:creationId xmlns:a16="http://schemas.microsoft.com/office/drawing/2014/main" id="{DEEF3B2F-339D-464E-B2CB-1A3A4BD983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8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person shape">
              <a:extLst>
                <a:ext uri="{FF2B5EF4-FFF2-40B4-BE49-F238E27FC236}">
                  <a16:creationId xmlns:a16="http://schemas.microsoft.com/office/drawing/2014/main" id="{B50E40D7-2626-4EF4-A6C2-1FDD4F44C0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850"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person shape">
              <a:extLst>
                <a:ext uri="{FF2B5EF4-FFF2-40B4-BE49-F238E27FC236}">
                  <a16:creationId xmlns:a16="http://schemas.microsoft.com/office/drawing/2014/main" id="{71D24011-FBE8-4B60-8387-8856E92559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850" y="441388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person shape">
              <a:extLst>
                <a:ext uri="{FF2B5EF4-FFF2-40B4-BE49-F238E27FC236}">
                  <a16:creationId xmlns:a16="http://schemas.microsoft.com/office/drawing/2014/main" id="{C78A7844-CF3F-4EB9-859A-08F86F839A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850" y="392620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person shape">
              <a:extLst>
                <a:ext uri="{FF2B5EF4-FFF2-40B4-BE49-F238E27FC236}">
                  <a16:creationId xmlns:a16="http://schemas.microsoft.com/office/drawing/2014/main" id="{05903F23-24CD-4217-A97E-901146BC56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850" y="343852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person shape">
              <a:extLst>
                <a:ext uri="{FF2B5EF4-FFF2-40B4-BE49-F238E27FC236}">
                  <a16:creationId xmlns:a16="http://schemas.microsoft.com/office/drawing/2014/main" id="{FE232CA6-3869-48FC-A94A-383084EA67A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1603"/>
            <a:stretch/>
          </p:blipFill>
          <p:spPr bwMode="auto">
            <a:xfrm>
              <a:off x="7943850" y="3153730"/>
              <a:ext cx="487680" cy="2847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AF7A49B6-4C63-43B1-A405-2B97E980F7A3}"/>
              </a:ext>
            </a:extLst>
          </p:cNvPr>
          <p:cNvGrpSpPr/>
          <p:nvPr/>
        </p:nvGrpSpPr>
        <p:grpSpPr>
          <a:xfrm>
            <a:off x="10299192" y="-92775"/>
            <a:ext cx="489585" cy="4991740"/>
            <a:chOff x="9963150" y="875182"/>
            <a:chExt cx="489585" cy="4991740"/>
          </a:xfrm>
        </p:grpSpPr>
        <p:pic>
          <p:nvPicPr>
            <p:cNvPr id="19" name="Picture 2" descr="Image result for person shape">
              <a:extLst>
                <a:ext uri="{FF2B5EF4-FFF2-40B4-BE49-F238E27FC236}">
                  <a16:creationId xmlns:a16="http://schemas.microsoft.com/office/drawing/2014/main" id="{E859E63D-F516-4124-A0D1-0AF018ACA9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537924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person shape">
              <a:extLst>
                <a:ext uri="{FF2B5EF4-FFF2-40B4-BE49-F238E27FC236}">
                  <a16:creationId xmlns:a16="http://schemas.microsoft.com/office/drawing/2014/main" id="{2AB660CE-14C7-4243-9ADB-12335D07F1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5055"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person shape">
              <a:extLst>
                <a:ext uri="{FF2B5EF4-FFF2-40B4-BE49-F238E27FC236}">
                  <a16:creationId xmlns:a16="http://schemas.microsoft.com/office/drawing/2014/main" id="{92A597BE-8422-44D1-B375-17690B0020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441388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person shape">
              <a:extLst>
                <a:ext uri="{FF2B5EF4-FFF2-40B4-BE49-F238E27FC236}">
                  <a16:creationId xmlns:a16="http://schemas.microsoft.com/office/drawing/2014/main" id="{034271B8-6703-4AF3-A73B-5F38A0CF9E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392620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person shape">
              <a:extLst>
                <a:ext uri="{FF2B5EF4-FFF2-40B4-BE49-F238E27FC236}">
                  <a16:creationId xmlns:a16="http://schemas.microsoft.com/office/drawing/2014/main" id="{D89AB5C2-B31C-4CBC-A987-92E381B6B4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343852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person shape">
              <a:extLst>
                <a:ext uri="{FF2B5EF4-FFF2-40B4-BE49-F238E27FC236}">
                  <a16:creationId xmlns:a16="http://schemas.microsoft.com/office/drawing/2014/main" id="{26D8025A-06B9-4AA0-8EC1-CF8BE9EACE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296084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person shape">
              <a:extLst>
                <a:ext uri="{FF2B5EF4-FFF2-40B4-BE49-F238E27FC236}">
                  <a16:creationId xmlns:a16="http://schemas.microsoft.com/office/drawing/2014/main" id="{7DAEB3A4-99B2-4A53-8B32-65D82EA162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247316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person shape">
              <a:extLst>
                <a:ext uri="{FF2B5EF4-FFF2-40B4-BE49-F238E27FC236}">
                  <a16:creationId xmlns:a16="http://schemas.microsoft.com/office/drawing/2014/main" id="{9106895E-3F7B-4924-9DFC-1AB25EB822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198548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person shape">
              <a:extLst>
                <a:ext uri="{FF2B5EF4-FFF2-40B4-BE49-F238E27FC236}">
                  <a16:creationId xmlns:a16="http://schemas.microsoft.com/office/drawing/2014/main" id="{89D300C3-E3CF-4808-A632-A494038CBF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149780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person shape">
              <a:extLst>
                <a:ext uri="{FF2B5EF4-FFF2-40B4-BE49-F238E27FC236}">
                  <a16:creationId xmlns:a16="http://schemas.microsoft.com/office/drawing/2014/main" id="{C7DE2277-551D-4BCC-9E2D-B8F5F70C49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1010120"/>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person shape">
              <a:extLst>
                <a:ext uri="{FF2B5EF4-FFF2-40B4-BE49-F238E27FC236}">
                  <a16:creationId xmlns:a16="http://schemas.microsoft.com/office/drawing/2014/main" id="{E5A4622B-D162-408D-8F3D-19FFF6C4E0C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1649"/>
            <a:stretch/>
          </p:blipFill>
          <p:spPr bwMode="auto">
            <a:xfrm>
              <a:off x="9963150" y="875182"/>
              <a:ext cx="487680" cy="1382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4241292" y="5803772"/>
            <a:ext cx="3955698" cy="461665"/>
          </a:xfrm>
          <a:prstGeom prst="rect">
            <a:avLst/>
          </a:prstGeom>
          <a:noFill/>
        </p:spPr>
        <p:txBody>
          <a:bodyPr wrap="none" rtlCol="0">
            <a:spAutoFit/>
          </a:bodyPr>
          <a:lstStyle/>
          <a:p>
            <a:r>
              <a:rPr lang="en-US" sz="2400" dirty="0" smtClean="0"/>
              <a:t>Units taken per academic year</a:t>
            </a:r>
            <a:endParaRPr lang="en-US" sz="2400" dirty="0"/>
          </a:p>
        </p:txBody>
      </p:sp>
      <p:sp>
        <p:nvSpPr>
          <p:cNvPr id="33" name="TextBox 32"/>
          <p:cNvSpPr txBox="1"/>
          <p:nvPr/>
        </p:nvSpPr>
        <p:spPr>
          <a:xfrm rot="16200000">
            <a:off x="-2109058" y="2826192"/>
            <a:ext cx="5123134" cy="369332"/>
          </a:xfrm>
          <a:prstGeom prst="rect">
            <a:avLst/>
          </a:prstGeom>
          <a:noFill/>
        </p:spPr>
        <p:txBody>
          <a:bodyPr wrap="none" rtlCol="0">
            <a:spAutoFit/>
          </a:bodyPr>
          <a:lstStyle/>
          <a:p>
            <a:r>
              <a:rPr lang="en-US" dirty="0" smtClean="0"/>
              <a:t># of students needed to equal one full-time student</a:t>
            </a:r>
            <a:endParaRPr lang="en-US" dirty="0"/>
          </a:p>
        </p:txBody>
      </p:sp>
    </p:spTree>
    <p:extLst>
      <p:ext uri="{BB962C8B-B14F-4D97-AF65-F5344CB8AC3E}">
        <p14:creationId xmlns:p14="http://schemas.microsoft.com/office/powerpoint/2010/main" val="120437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4022-284C-47DF-8062-F14BFA3095F3}"/>
              </a:ext>
            </a:extLst>
          </p:cNvPr>
          <p:cNvSpPr>
            <a:spLocks noGrp="1"/>
          </p:cNvSpPr>
          <p:nvPr>
            <p:ph type="title"/>
          </p:nvPr>
        </p:nvSpPr>
        <p:spPr>
          <a:xfrm>
            <a:off x="117267" y="85093"/>
            <a:ext cx="10515600" cy="1325563"/>
          </a:xfrm>
        </p:spPr>
        <p:txBody>
          <a:bodyPr>
            <a:normAutofit/>
          </a:bodyPr>
          <a:lstStyle/>
          <a:p>
            <a:r>
              <a:rPr lang="en-US" sz="3200" dirty="0">
                <a:latin typeface="+mn-lt"/>
              </a:rPr>
              <a:t>Students enrolled at CAN are taking fewer units:</a:t>
            </a:r>
            <a:br>
              <a:rPr lang="en-US" sz="3200" dirty="0">
                <a:latin typeface="+mn-lt"/>
              </a:rPr>
            </a:br>
            <a:r>
              <a:rPr lang="en-US" sz="2400" dirty="0">
                <a:latin typeface="+mn-lt"/>
              </a:rPr>
              <a:t>From 2017-21, more and more are SKY &amp; CSM students</a:t>
            </a:r>
          </a:p>
        </p:txBody>
      </p:sp>
      <p:graphicFrame>
        <p:nvGraphicFramePr>
          <p:cNvPr id="5" name="Content Placeholder 4">
            <a:extLst>
              <a:ext uri="{FF2B5EF4-FFF2-40B4-BE49-F238E27FC236}">
                <a16:creationId xmlns:a16="http://schemas.microsoft.com/office/drawing/2014/main" id="{81CE6923-EAFA-4E9D-8A71-E73D1D3C528A}"/>
              </a:ext>
            </a:extLst>
          </p:cNvPr>
          <p:cNvGraphicFramePr>
            <a:graphicFrameLocks noGrp="1"/>
          </p:cNvGraphicFramePr>
          <p:nvPr>
            <p:ph idx="1"/>
            <p:custDataLst>
              <p:tags r:id="rId1"/>
            </p:custDataLst>
            <p:extLst/>
          </p:nvPr>
        </p:nvGraphicFramePr>
        <p:xfrm>
          <a:off x="906073" y="2470564"/>
          <a:ext cx="11015472" cy="4351338"/>
        </p:xfrm>
        <a:graphic>
          <a:graphicData uri="http://schemas.openxmlformats.org/drawingml/2006/chart">
            <c:chart xmlns:c="http://schemas.openxmlformats.org/drawingml/2006/chart" xmlns:r="http://schemas.openxmlformats.org/officeDocument/2006/relationships" r:id="rId5"/>
          </a:graphicData>
        </a:graphic>
      </p:graphicFrame>
      <p:pic>
        <p:nvPicPr>
          <p:cNvPr id="1026" name="Picture 2" descr="Image result for person shape">
            <a:extLst>
              <a:ext uri="{FF2B5EF4-FFF2-40B4-BE49-F238E27FC236}">
                <a16:creationId xmlns:a16="http://schemas.microsoft.com/office/drawing/2014/main" id="{6C9A4E1B-4927-4344-8003-219F10D6D8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1992" y="4421288"/>
            <a:ext cx="487680" cy="48768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55554F3-B9A6-4AAB-9C09-58E28125FFE0}"/>
              </a:ext>
            </a:extLst>
          </p:cNvPr>
          <p:cNvCxnSpPr/>
          <p:nvPr/>
        </p:nvCxnSpPr>
        <p:spPr>
          <a:xfrm>
            <a:off x="1202817" y="4975588"/>
            <a:ext cx="1011555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1C2154D3-1083-4BF4-9523-E5DBF2B1BA14}"/>
              </a:ext>
            </a:extLst>
          </p:cNvPr>
          <p:cNvGrpSpPr/>
          <p:nvPr/>
        </p:nvGrpSpPr>
        <p:grpSpPr>
          <a:xfrm>
            <a:off x="4241292" y="4032668"/>
            <a:ext cx="487680" cy="876300"/>
            <a:chOff x="3905250" y="5000625"/>
            <a:chExt cx="487680" cy="876300"/>
          </a:xfrm>
        </p:grpSpPr>
        <p:pic>
          <p:nvPicPr>
            <p:cNvPr id="7" name="Picture 2" descr="Image result for person shape">
              <a:extLst>
                <a:ext uri="{FF2B5EF4-FFF2-40B4-BE49-F238E27FC236}">
                  <a16:creationId xmlns:a16="http://schemas.microsoft.com/office/drawing/2014/main" id="{7A79AB69-0FAF-4614-804C-DB019137F7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2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person shape">
              <a:extLst>
                <a:ext uri="{FF2B5EF4-FFF2-40B4-BE49-F238E27FC236}">
                  <a16:creationId xmlns:a16="http://schemas.microsoft.com/office/drawing/2014/main" id="{B39867F1-533C-4FB4-9701-DCEACE2089C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313" b="1"/>
            <a:stretch/>
          </p:blipFill>
          <p:spPr bwMode="auto">
            <a:xfrm>
              <a:off x="3905250" y="5000625"/>
              <a:ext cx="487680" cy="388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19BFEF4-8CA4-4193-BE7C-09AF4E33BCA3}"/>
              </a:ext>
            </a:extLst>
          </p:cNvPr>
          <p:cNvGrpSpPr/>
          <p:nvPr/>
        </p:nvGrpSpPr>
        <p:grpSpPr>
          <a:xfrm>
            <a:off x="6260592" y="3310990"/>
            <a:ext cx="487680" cy="1597978"/>
            <a:chOff x="5924550" y="4278947"/>
            <a:chExt cx="487680" cy="1597978"/>
          </a:xfrm>
        </p:grpSpPr>
        <p:pic>
          <p:nvPicPr>
            <p:cNvPr id="9" name="Picture 2" descr="Image result for person shape">
              <a:extLst>
                <a:ext uri="{FF2B5EF4-FFF2-40B4-BE49-F238E27FC236}">
                  <a16:creationId xmlns:a16="http://schemas.microsoft.com/office/drawing/2014/main" id="{6901741E-9D23-4A41-8762-D1C37BC1FB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45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erson shape">
              <a:extLst>
                <a:ext uri="{FF2B5EF4-FFF2-40B4-BE49-F238E27FC236}">
                  <a16:creationId xmlns:a16="http://schemas.microsoft.com/office/drawing/2014/main" id="{F4D4D111-1F02-47AB-B2E8-9104B371E8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4550"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person shape">
              <a:extLst>
                <a:ext uri="{FF2B5EF4-FFF2-40B4-BE49-F238E27FC236}">
                  <a16:creationId xmlns:a16="http://schemas.microsoft.com/office/drawing/2014/main" id="{2ABA3DF9-F97B-459D-B728-D3CCFC06A0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4550" y="441388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person shape">
              <a:extLst>
                <a:ext uri="{FF2B5EF4-FFF2-40B4-BE49-F238E27FC236}">
                  <a16:creationId xmlns:a16="http://schemas.microsoft.com/office/drawing/2014/main" id="{7A2C3BD9-F9FB-4B0E-B72F-0B227FCBDCA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2331"/>
            <a:stretch/>
          </p:blipFill>
          <p:spPr bwMode="auto">
            <a:xfrm>
              <a:off x="5924550" y="4278947"/>
              <a:ext cx="487680" cy="1349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3D3100F8-AB36-4D52-A65D-0CE66EA6F213}"/>
              </a:ext>
            </a:extLst>
          </p:cNvPr>
          <p:cNvGrpSpPr/>
          <p:nvPr/>
        </p:nvGrpSpPr>
        <p:grpSpPr>
          <a:xfrm>
            <a:off x="8353464" y="1663934"/>
            <a:ext cx="487680" cy="2723195"/>
            <a:chOff x="7943850" y="3153730"/>
            <a:chExt cx="487680" cy="2723195"/>
          </a:xfrm>
        </p:grpSpPr>
        <p:pic>
          <p:nvPicPr>
            <p:cNvPr id="13" name="Picture 2" descr="Image result for person shape">
              <a:extLst>
                <a:ext uri="{FF2B5EF4-FFF2-40B4-BE49-F238E27FC236}">
                  <a16:creationId xmlns:a16="http://schemas.microsoft.com/office/drawing/2014/main" id="{DEEF3B2F-339D-464E-B2CB-1A3A4BD983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38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person shape">
              <a:extLst>
                <a:ext uri="{FF2B5EF4-FFF2-40B4-BE49-F238E27FC236}">
                  <a16:creationId xmlns:a16="http://schemas.microsoft.com/office/drawing/2014/main" id="{B50E40D7-2626-4EF4-A6C2-1FDD4F44C0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3850"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person shape">
              <a:extLst>
                <a:ext uri="{FF2B5EF4-FFF2-40B4-BE49-F238E27FC236}">
                  <a16:creationId xmlns:a16="http://schemas.microsoft.com/office/drawing/2014/main" id="{71D24011-FBE8-4B60-8387-8856E92559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3850" y="441388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person shape">
              <a:extLst>
                <a:ext uri="{FF2B5EF4-FFF2-40B4-BE49-F238E27FC236}">
                  <a16:creationId xmlns:a16="http://schemas.microsoft.com/office/drawing/2014/main" id="{C78A7844-CF3F-4EB9-859A-08F86F839A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3850" y="392620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person shape">
              <a:extLst>
                <a:ext uri="{FF2B5EF4-FFF2-40B4-BE49-F238E27FC236}">
                  <a16:creationId xmlns:a16="http://schemas.microsoft.com/office/drawing/2014/main" id="{05903F23-24CD-4217-A97E-901146BC56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3850" y="343852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person shape">
              <a:extLst>
                <a:ext uri="{FF2B5EF4-FFF2-40B4-BE49-F238E27FC236}">
                  <a16:creationId xmlns:a16="http://schemas.microsoft.com/office/drawing/2014/main" id="{FE232CA6-3869-48FC-A94A-383084EA67A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1603"/>
            <a:stretch/>
          </p:blipFill>
          <p:spPr bwMode="auto">
            <a:xfrm>
              <a:off x="7943850" y="3153730"/>
              <a:ext cx="487680" cy="2847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AF7A49B6-4C63-43B1-A405-2B97E980F7A3}"/>
              </a:ext>
            </a:extLst>
          </p:cNvPr>
          <p:cNvGrpSpPr/>
          <p:nvPr/>
        </p:nvGrpSpPr>
        <p:grpSpPr>
          <a:xfrm>
            <a:off x="10299192" y="-92775"/>
            <a:ext cx="489585" cy="4991740"/>
            <a:chOff x="9963150" y="875182"/>
            <a:chExt cx="489585" cy="4991740"/>
          </a:xfrm>
        </p:grpSpPr>
        <p:pic>
          <p:nvPicPr>
            <p:cNvPr id="19" name="Picture 2" descr="Image result for person shape">
              <a:extLst>
                <a:ext uri="{FF2B5EF4-FFF2-40B4-BE49-F238E27FC236}">
                  <a16:creationId xmlns:a16="http://schemas.microsoft.com/office/drawing/2014/main" id="{E859E63D-F516-4124-A0D1-0AF018ACA9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537924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person shape">
              <a:extLst>
                <a:ext uri="{FF2B5EF4-FFF2-40B4-BE49-F238E27FC236}">
                  <a16:creationId xmlns:a16="http://schemas.microsoft.com/office/drawing/2014/main" id="{2AB660CE-14C7-4243-9ADB-12335D07F1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5055"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person shape">
              <a:extLst>
                <a:ext uri="{FF2B5EF4-FFF2-40B4-BE49-F238E27FC236}">
                  <a16:creationId xmlns:a16="http://schemas.microsoft.com/office/drawing/2014/main" id="{92A597BE-8422-44D1-B375-17690B0020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441388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person shape">
              <a:extLst>
                <a:ext uri="{FF2B5EF4-FFF2-40B4-BE49-F238E27FC236}">
                  <a16:creationId xmlns:a16="http://schemas.microsoft.com/office/drawing/2014/main" id="{034271B8-6703-4AF3-A73B-5F38A0CF9E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392620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person shape">
              <a:extLst>
                <a:ext uri="{FF2B5EF4-FFF2-40B4-BE49-F238E27FC236}">
                  <a16:creationId xmlns:a16="http://schemas.microsoft.com/office/drawing/2014/main" id="{D89AB5C2-B31C-4CBC-A987-92E381B6B4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343852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person shape">
              <a:extLst>
                <a:ext uri="{FF2B5EF4-FFF2-40B4-BE49-F238E27FC236}">
                  <a16:creationId xmlns:a16="http://schemas.microsoft.com/office/drawing/2014/main" id="{26D8025A-06B9-4AA0-8EC1-CF8BE9EACE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296084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person shape">
              <a:extLst>
                <a:ext uri="{FF2B5EF4-FFF2-40B4-BE49-F238E27FC236}">
                  <a16:creationId xmlns:a16="http://schemas.microsoft.com/office/drawing/2014/main" id="{7DAEB3A4-99B2-4A53-8B32-65D82EA162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247316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person shape">
              <a:extLst>
                <a:ext uri="{FF2B5EF4-FFF2-40B4-BE49-F238E27FC236}">
                  <a16:creationId xmlns:a16="http://schemas.microsoft.com/office/drawing/2014/main" id="{9106895E-3F7B-4924-9DFC-1AB25EB822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198548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person shape">
              <a:extLst>
                <a:ext uri="{FF2B5EF4-FFF2-40B4-BE49-F238E27FC236}">
                  <a16:creationId xmlns:a16="http://schemas.microsoft.com/office/drawing/2014/main" id="{89D300C3-E3CF-4808-A632-A494038CBF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149780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person shape">
              <a:extLst>
                <a:ext uri="{FF2B5EF4-FFF2-40B4-BE49-F238E27FC236}">
                  <a16:creationId xmlns:a16="http://schemas.microsoft.com/office/drawing/2014/main" id="{C7DE2277-551D-4BCC-9E2D-B8F5F70C49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1010120"/>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person shape">
              <a:extLst>
                <a:ext uri="{FF2B5EF4-FFF2-40B4-BE49-F238E27FC236}">
                  <a16:creationId xmlns:a16="http://schemas.microsoft.com/office/drawing/2014/main" id="{E5A4622B-D162-408D-8F3D-19FFF6C4E0C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1649"/>
            <a:stretch/>
          </p:blipFill>
          <p:spPr bwMode="auto">
            <a:xfrm>
              <a:off x="9963150" y="875182"/>
              <a:ext cx="487680" cy="13826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p:cNvSpPr txBox="1"/>
          <p:nvPr/>
        </p:nvSpPr>
        <p:spPr>
          <a:xfrm rot="16200000">
            <a:off x="-2093651" y="3544650"/>
            <a:ext cx="5123134" cy="369332"/>
          </a:xfrm>
          <a:prstGeom prst="rect">
            <a:avLst/>
          </a:prstGeom>
          <a:noFill/>
        </p:spPr>
        <p:txBody>
          <a:bodyPr wrap="none" rtlCol="0">
            <a:spAutoFit/>
          </a:bodyPr>
          <a:lstStyle/>
          <a:p>
            <a:r>
              <a:rPr lang="en-US" dirty="0" smtClean="0"/>
              <a:t># of students needed to equal one full-time student</a:t>
            </a:r>
            <a:endParaRPr lang="en-US" dirty="0"/>
          </a:p>
        </p:txBody>
      </p:sp>
      <p:graphicFrame>
        <p:nvGraphicFramePr>
          <p:cNvPr id="36" name="Chart 35"/>
          <p:cNvGraphicFramePr>
            <a:graphicFrameLocks/>
          </p:cNvGraphicFramePr>
          <p:nvPr>
            <p:custDataLst>
              <p:tags r:id="rId2"/>
            </p:custDataLst>
            <p:extLst/>
          </p:nvPr>
        </p:nvGraphicFramePr>
        <p:xfrm>
          <a:off x="1037768" y="3798670"/>
          <a:ext cx="10752082" cy="27432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3892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custDataLst>
              <p:tags r:id="rId1"/>
            </p:custDataLst>
            <p:extLst/>
          </p:nvPr>
        </p:nvGraphicFramePr>
        <p:xfrm>
          <a:off x="0" y="216569"/>
          <a:ext cx="12192000" cy="664143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39810" y="308356"/>
            <a:ext cx="11419345" cy="923330"/>
          </a:xfrm>
          <a:prstGeom prst="rect">
            <a:avLst/>
          </a:prstGeom>
          <a:noFill/>
        </p:spPr>
        <p:txBody>
          <a:bodyPr wrap="none" rtlCol="0">
            <a:spAutoFit/>
          </a:bodyPr>
          <a:lstStyle/>
          <a:p>
            <a:pPr algn="ctr"/>
            <a:r>
              <a:rPr lang="en-US" sz="3600" dirty="0">
                <a:latin typeface="+mj-lt"/>
                <a:ea typeface="+mj-ea"/>
                <a:cs typeface="+mj-cs"/>
              </a:rPr>
              <a:t>COVID:  exacerbating long-term enrollment trends at Cañada</a:t>
            </a:r>
          </a:p>
          <a:p>
            <a:endParaRPr lang="en-US" dirty="0"/>
          </a:p>
        </p:txBody>
      </p:sp>
    </p:spTree>
    <p:extLst>
      <p:ext uri="{BB962C8B-B14F-4D97-AF65-F5344CB8AC3E}">
        <p14:creationId xmlns:p14="http://schemas.microsoft.com/office/powerpoint/2010/main" val="34265892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custDataLst>
              <p:tags r:id="rId1"/>
            </p:custDataLst>
            <p:extLst/>
          </p:nvPr>
        </p:nvGraphicFramePr>
        <p:xfrm>
          <a:off x="770022" y="737937"/>
          <a:ext cx="10475494" cy="567890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txBox="1">
            <a:spLocks/>
          </p:cNvSpPr>
          <p:nvPr/>
        </p:nvSpPr>
        <p:spPr>
          <a:xfrm>
            <a:off x="838200" y="257643"/>
            <a:ext cx="10515600" cy="3086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latin typeface="+mn-lt"/>
              </a:rPr>
              <a:t>Cañada is losing FTES faster than CSM and SKY </a:t>
            </a:r>
            <a:br>
              <a:rPr lang="en-US" sz="3200" dirty="0" smtClean="0">
                <a:latin typeface="+mn-lt"/>
              </a:rPr>
            </a:br>
            <a:endParaRPr lang="en-US" sz="3200" dirty="0">
              <a:latin typeface="+mn-lt"/>
            </a:endParaRPr>
          </a:p>
        </p:txBody>
      </p:sp>
    </p:spTree>
    <p:extLst>
      <p:ext uri="{BB962C8B-B14F-4D97-AF65-F5344CB8AC3E}">
        <p14:creationId xmlns:p14="http://schemas.microsoft.com/office/powerpoint/2010/main" val="22637577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724C5A47_F7AB_44EC_8E5A_2D95F35C2544&quot;,&quot;SourceFullName&quot;:&quot;C:\\Users\\engelk\\OneDrive - San Mateo County Community College District\\Admin\\President's Office\\President's Advisory Council\\Enrollment Data for President's Advisory Council September 28 2021.xlsx&quot;,&quot;LastUpdate&quot;:&quot;2021-09-27 11:08 AM&quot;,&quot;UpdatedBy&quot;:&quot;engelk&quot;,&quot;IsLinked&quot;:false,&quot;IsBrokenLink&quot;:false,&quot;Type&quot;:1}"/>
</p:tagLst>
</file>

<file path=ppt/tags/tag10.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8FF54AC_A3BA_456C_8F08_DA5DC4A6CC07&quot;,&quot;SourceFullName&quot;:&quot;https://smccd-my.sharepoint.com/personal/engelk_smccd_edu/Documents/Management - Cabinet/Leadership Retreat July 2021/Data for Retreat/Average and Median Units taken by home campus fall 2019 20 21.xlsx&quot;,&quot;LastUpdate&quot;:&quot;2021-08-11 11:14 AM&quot;,&quot;UpdatedBy&quot;:&quot;engelk&quot;,&quot;IsLinked&quot;:false,&quot;IsBrokenLink&quot;:false,&quot;Type&quot;:1}"/>
</p:tagLst>
</file>

<file path=ppt/tags/tag1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EDA4DC2_ED69_4DC3_9514_D75F5BB95088&quot;,&quot;SourceFullName&quot;:&quot;https://smccd-my.sharepoint.com/personal/engelk_smccd_edu/Documents/College PLANS/Education Master Plan (EMP)/2022-27 EMP Planning Process Files/Internal Scan/Swirl.xlsx&quot;,&quot;LastUpdate&quot;:&quot;2021-10-01 9:39 AM&quot;,&quot;UpdatedBy&quot;:&quot;engelk&quot;,&quot;IsLinked&quot;:false,&quot;IsBrokenLink&quot;:false,&quot;Type&quot;:1}"/>
</p:tagLst>
</file>

<file path=ppt/tags/tag1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293B088B_18D4_4E04_B8C8_8FA951129013&quot;,&quot;SourceFullName&quot;:&quot;C:\\Users\\engelk\\Dropbox (SMCCD)\\PRIE - Canada College\\Scorecard\\20-21 Scorecard\\College Scorecard Metrics_20-21_2021-8-5.xlsx&quot;,&quot;LastUpdate&quot;:&quot;2021-08-11 9:11 PM&quot;,&quot;UpdatedBy&quot;:&quot;engelk&quot;,&quot;IsLinked&quot;:false,&quot;IsBrokenLink&quot;:false,&quot;Type&quot;:1}"/>
</p:tagLst>
</file>

<file path=ppt/tags/tag1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1147F0E5_58DC_47E3_8681_19B71A4C5263&quot;,&quot;SourceFullName&quot;:&quot;https://smccd-my.sharepoint.com/personal/engelk_smccd_edu/Documents/College PLANS/Education Master Plan (EMP)/2022-27 EMP Planning Process/Internal Scan/Fall 21 std counts by spec pop.xlsx&quot;,&quot;LastUpdate&quot;:&quot;2021-10-15 3:38 PM&quot;,&quot;UpdatedBy&quot;:&quot;engelk&quot;,&quot;IsLinked&quot;:false,&quot;IsBrokenLink&quot;:false,&quot;Type&quot;:1}"/>
</p:tagLst>
</file>

<file path=ppt/tags/tag1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BF18537_2BA6_43B0_A836_18D3BCC535BA&quot;,&quot;SourceFullName&quot;:&quot;C:\\Users\\engelk\\Dropbox (SMCCD)\\PRIE - Canada College\\Scorecard\\20-21 Scorecard\\College Scorecard Metrics_20-21_2021-8-5.xlsx&quot;,&quot;LastUpdate&quot;:&quot;2021-08-12 8:54 AM&quot;,&quot;UpdatedBy&quot;:&quot;engelk&quot;,&quot;IsLinked&quot;:false,&quot;IsBrokenLink&quot;:false,&quot;Type&quot;:1}"/>
</p:tagLst>
</file>

<file path=ppt/tags/tag15.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1B57EFB4_BCDA_4515_BB22_B845491AE415&quot;,&quot;SourceFullName&quot;:&quot;C:\\Users\\engelk\\Dropbox (SMCCD)\\PRIE - Canada College\\Scorecard\\20-21 Scorecard\\College Scorecard Metrics_20-21_2021-8-5.xlsx&quot;,&quot;LastUpdate&quot;:&quot;2021-10-19 5:37 PM&quot;,&quot;UpdatedBy&quot;:&quot;engelk&quot;,&quot;IsLinked&quot;:false,&quot;IsBrokenLink&quot;:false,&quot;Type&quot;:1}"/>
</p:tagLst>
</file>

<file path=ppt/tags/tag16.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C7A11C7_2F40_4AC7_8718_F43E08A8B30B&quot;,&quot;SourceFullName&quot;:&quot;C:\\Users\\engelk\\Dropbox (SMCCD)\\PRIE - Canada College\\Scorecard\\20-21 Scorecard\\College Scorecard Metrics_20-21_2021-8-5.xlsx&quot;,&quot;LastUpdate&quot;:&quot;2021-10-19 5:39 PM&quot;,&quot;UpdatedBy&quot;:&quot;engelk&quot;,&quot;IsLinked&quot;:false,&quot;IsBrokenLink&quot;:false,&quot;Type&quot;:1}"/>
</p:tagLst>
</file>

<file path=ppt/tags/tag17.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B0053B57_202D_45FF_BF97_0A5A9CA7AE61&quot;,&quot;SourceFullName&quot;:&quot;https://smccd-my.sharepoint.com/personal/engelk_smccd_edu/Documents/College PLANS/Education Master Plan (EMP)/2022-27 EMP Planning Process/Internal Scan/Fall 21 std counts by spec pop.xlsx&quot;,&quot;LastUpdate&quot;:&quot;2021-10-15 2:56 PM&quot;,&quot;UpdatedBy&quot;:&quot;engelk&quot;,&quot;IsLinked&quot;:false,&quot;IsBrokenLink&quot;:false,&quot;Type&quot;:1}"/>
</p:tagLst>
</file>

<file path=ppt/tags/tag18.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45744BC3_DA29_47A7_A5D5_2840840745FE&quot;,&quot;SourceFullName&quot;:&quot;https://smccd-my.sharepoint.com/personal/engelk_smccd_edu/Documents/College PLANS/Education Master Plan (EMP)/2022-27 EMP Planning Process/Internal Scan/Fall 21 std counts by spec pop.xlsx&quot;,&quot;LastUpdate&quot;:&quot;2021-10-15 3:06 PM&quot;,&quot;UpdatedBy&quot;:&quot;engelk&quot;,&quot;IsLinked&quot;:false,&quot;IsBrokenLink&quot;:false,&quot;Type&quot;:1}"/>
</p:tagLst>
</file>

<file path=ppt/tags/tag19.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2A04AC6E_53F4_473E_9524_9C28EF99B05E&quot;,&quot;SourceFullName&quot;:&quot;https://smccd-my.sharepoint.com/personal/engelk_smccd_edu/Documents/College PLANS/Education Master Plan (EMP)/2022-27 EMP Planning Process/Internal Scan/Fall 21 std counts by spec pop.xlsx&quot;,&quot;LastUpdate&quot;:&quot;2021-10-15 3:07 PM&quot;,&quot;UpdatedBy&quot;:&quot;engelk&quot;,&quot;IsLinked&quot;:false,&quot;IsBrokenLink&quot;:false,&quot;Type&quot;:1}"/>
</p:tagLst>
</file>

<file path=ppt/tags/tag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D45082DD_C5A3_4014_B00D_95C5BA8596C4&quot;,&quot;SourceFullName&quot;:&quot;C:\\Users\\engelk\\OneDrive - San Mateo County Community College District\\College PLANS\\Education Master Plan (EMP)\\2022-27 EMP Planning Process Files\\Internal Scan (equity audit)\\Data\\Statewide 20 year trends.xls&quot;,&quot;LastUpdate&quot;:&quot;2021-09-27 11:29 AM&quot;,&quot;UpdatedBy&quot;:&quot;engelk&quot;,&quot;IsLinked&quot;:false,&quot;IsBrokenLink&quot;:false,&quot;Type&quot;:1}"/>
</p:tagLst>
</file>

<file path=ppt/tags/tag20.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EC9B2B4_0997_4870_9028_0993EE8614F7&quot;,&quot;SourceFullName&quot;:&quot;https://smccd-my.sharepoint.com/personal/engelk_smccd_edu/Documents/College PLANS/Education Master Plan (EMP)/2022-27 EMP Planning Process/Internal Scan/Fall 21 std counts by spec pop.xlsx&quot;,&quot;LastUpdate&quot;:&quot;2021-10-15 2:46 PM&quot;,&quot;UpdatedBy&quot;:&quot;engelk&quot;,&quot;IsLinked&quot;:false,&quot;IsBrokenLink&quot;:false,&quot;Type&quot;:1}"/>
</p:tagLst>
</file>

<file path=ppt/tags/tag2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860F4C9_4826_485E_ADA3_1AF5CC157005&quot;,&quot;SourceFullName&quot;:&quot;https://smccd-my.sharepoint.com/personal/engelk_smccd_edu/Documents/College PLANS/Education Master Plan (EMP)/2022-27 EMP Planning Process/Internal Scan/Fall 21 std counts by spec pop.xlsx&quot;,&quot;LastUpdate&quot;:&quot;2021-10-15 3:25 PM&quot;,&quot;UpdatedBy&quot;:&quot;engelk&quot;,&quot;IsLinked&quot;:false,&quot;IsBrokenLink&quot;:false,&quot;Type&quot;:1}"/>
</p:tagLst>
</file>

<file path=ppt/tags/tag2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686C2B9F_4591_4DBF_8AF6_9DE2D4066162&quot;,&quot;SourceFullName&quot;:&quot;C:\\Users\\claxtona\\Downloads\\EMP_internal_scan_success_DI.xlsx&quot;,&quot;LastUpdate&quot;:&quot;2021-10-18 11:29 AM&quot;,&quot;UpdatedBy&quot;:&quot;engelk&quot;,&quot;IsLinked&quot;:false,&quot;IsBrokenLink&quot;:false,&quot;Type&quot;:1}"/>
</p:tagLst>
</file>

<file path=ppt/tags/tag2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7E02B97_8B7F_48BF_A755_94665D5B8025&quot;,&quot;SourceFullName&quot;:&quot;C:\\Users\\claxtona\\Downloads\\EMP_internal_scan_success_DI.xlsx&quot;,&quot;LastUpdate&quot;:&quot;2021-10-19 1:48 PM&quot;,&quot;UpdatedBy&quot;:&quot;engelk&quot;,&quot;IsLinked&quot;:false,&quot;IsBrokenLink&quot;:false,&quot;Type&quot;:1}"/>
</p:tagLst>
</file>

<file path=ppt/tags/tag2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6CBD8DF1_6A8A_4A1A_AC87_B71412AE2773&quot;,&quot;SourceFullName&quot;:&quot;https://smccd-my.sharepoint.com/personal/engelk_smccd_edu/Documents/College PLANS/Education Master Plan (EMP)/2022-27 EMP Planning Process/Internal Scan/Course Success by Modality over time.xlsx&quot;,&quot;LastUpdate&quot;:&quot;2021-10-19 8:46 PM&quot;,&quot;UpdatedBy&quot;:&quot;engelk&quot;,&quot;IsLinked&quot;:false,&quot;IsBrokenLink&quot;:false,&quot;Type&quot;:1}"/>
</p:tagLst>
</file>

<file path=ppt/tags/tag25.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090AB77_2B4C_45AC_A4AA_B7C6100F54B9&quot;,&quot;SourceFullName&quot;:&quot;https://smccd-my.sharepoint.com/personal/engelk_smccd_edu/Documents/College PLANS/Education Master Plan (EMP)/2022-27 EMP Planning Process/Internal Scan/Course Success by Modality over time.xlsx&quot;,&quot;LastUpdate&quot;:&quot;2021-10-19 9:13 PM&quot;,&quot;UpdatedBy&quot;:&quot;engelk&quot;,&quot;IsLinked&quot;:false,&quot;IsBrokenLink&quot;:false,&quot;Type&quot;:1}"/>
</p:tagLst>
</file>

<file path=ppt/tags/tag26.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934F4F5_FBA1_45FD_8420_29B90D6C48A2&quot;,&quot;SourceFullName&quot;:&quot;C:\\Users\\claxtona\\Downloads\\Student_Equity_Plan_Report_(Persistence) (1).xlsx&quot;,&quot;LastUpdate&quot;:&quot;2021-10-20 7:30 AM&quot;,&quot;UpdatedBy&quot;:&quot;engelk&quot;,&quot;IsLinked&quot;:false,&quot;IsBrokenLink&quot;:false,&quot;Type&quot;:1}"/>
</p:tagLst>
</file>

<file path=ppt/tags/tag27.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54A9AC6_A2FD_4572_8296_776905D32CB1&quot;,&quot;SourceFullName&quot;:&quot;C:\\Users\\claxtona\\Downloads\\Student_Equity_Plan_Report_(Persistence) (1).xlsx&quot;,&quot;LastUpdate&quot;:&quot;2021-10-20 8:32 AM&quot;,&quot;UpdatedBy&quot;:&quot;engelk&quot;,&quot;IsLinked&quot;:false,&quot;IsBrokenLink&quot;:false,&quot;Type&quot;:1}"/>
</p:tagLst>
</file>

<file path=ppt/tags/tag28.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0D4A9FE3_C9F4_42DA_8DE1_F3FF6AC56588&quot;,&quot;SourceFullName&quot;:&quot;https://smccd-my.sharepoint.com/personal/engelk_smccd_edu/Documents/College PLANS/Education Master Plan (EMP)/2022-27 EMP Planning Process/Internal Scan/Ed Goal by Home Campus F21.xlsx&quot;,&quot;LastUpdate&quot;:&quot;2021-10-19 1:35 PM&quot;,&quot;UpdatedBy&quot;:&quot;engelk&quot;,&quot;IsLinked&quot;:false,&quot;IsBrokenLink&quot;:false,&quot;Type&quot;:1}"/>
</p:tagLst>
</file>

<file path=ppt/tags/tag29.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0D4A9FE3_C9F4_42DA_8DE1_F3FF6AC56588&quot;,&quot;SourceFullName&quot;:&quot;https://smccd-my.sharepoint.com/personal/engelk_smccd_edu/Documents/College PLANS/Education Master Plan (EMP)/2022-27 EMP Planning Process/Internal Scan/Ed Goal by Home Campus F21.xlsx&quot;,&quot;LastUpdate&quot;:&quot;2021-10-19 1:35 PM&quot;,&quot;UpdatedBy&quot;:&quot;engelk&quot;,&quot;IsLinked&quot;:false,&quot;IsBrokenLink&quot;:false,&quot;Type&quot;:1}"/>
</p:tagLst>
</file>

<file path=ppt/tags/tag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3435F6B_2C3E_4A9D_B995_CA1C05BA1A1E&quot;,&quot;SourceFullName&quot;:&quot;C:\\Users\\claxtona\\Downloads\\Average_Units_by_year.xlsx&quot;,&quot;LastUpdate&quot;:&quot;2021-10-18 12:42 PM&quot;,&quot;UpdatedBy&quot;:&quot;engelk&quot;,&quot;IsLinked&quot;:false,&quot;IsBrokenLink&quot;:false,&quot;Type&quot;:1}"/>
</p:tagLst>
</file>

<file path=ppt/tags/tag30.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0D4A9FE3_C9F4_42DA_8DE1_F3FF6AC56588&quot;,&quot;SourceFullName&quot;:&quot;https://smccd-my.sharepoint.com/personal/engelk_smccd_edu/Documents/College PLANS/Education Master Plan (EMP)/2022-27 EMP Planning Process/Internal Scan/Ed Goal by Home Campus F21.xlsx&quot;,&quot;LastUpdate&quot;:&quot;2021-10-19 1:35 PM&quot;,&quot;UpdatedBy&quot;:&quot;engelk&quot;,&quot;IsLinked&quot;:false,&quot;IsBrokenLink&quot;:false,&quot;Type&quot;:1}"/>
</p:tagLst>
</file>

<file path=ppt/tags/tag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71EFBC0B_2FAE_465D_8E5F_3E8761ECA6DF&quot;,&quot;SourceFullName&quot;:&quot;C:\\Users\\claxtona\\Downloads\\Average_Units_by_year.xlsx&quot;,&quot;LastUpdate&quot;:&quot;2021-10-18 10:55 AM&quot;,&quot;UpdatedBy&quot;:&quot;engelk&quot;,&quot;IsLinked&quot;:false,&quot;IsBrokenLink&quot;:false,&quot;Type&quot;:1}"/>
</p:tagLst>
</file>

<file path=ppt/tags/tag5.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3545DEB7_4941_4DE3_8C81_F07DBA211007&quot;,&quot;SourceFullName&quot;:&quot;https://smccd-my.sharepoint.com/personal/engelk_smccd_edu/Documents/College PLANS/Education Master Plan (EMP)/2022-27 EMP Planning Process/Internal Scan/Data/Units taken 5 year trends.xlsx&quot;,&quot;LastUpdate&quot;:&quot;2021-10-18 10:55 AM&quot;,&quot;UpdatedBy&quot;:&quot;engelk&quot;,&quot;IsLinked&quot;:false,&quot;IsBrokenLink&quot;:false,&quot;Type&quot;:1}"/>
</p:tagLst>
</file>

<file path=ppt/tags/tag6.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12EB8F3C_72BF_4919_933F_6B54DA05CA42&quot;,&quot;SourceFullName&quot;:&quot;https://smccd-my.sharepoint.com/personal/engelk_smccd_edu/Documents/Admin/President's Office/President's Advisory Council/Enrollment Data for President's Advisory Council September 28 2021.xlsx&quot;,&quot;LastUpdate&quot;:&quot;2021-10-18 12:34 PM&quot;,&quot;UpdatedBy&quot;:&quot;engelk&quot;,&quot;IsLinked&quot;:false,&quot;IsBrokenLink&quot;:false,&quot;Type&quot;:1}"/>
</p:tagLst>
</file>

<file path=ppt/tags/tag7.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095B6CB9_888B_4519_82E5_F3D90236DBC2&quot;,&quot;SourceFullName&quot;:&quot;https://smccd-my.sharepoint.com/personal/engelk_smccd_edu/Documents/College PLANS/Education Master Plan (EMP)/2022-27 EMP Planning Process/Internal Scan/Data/10 year enrollment trends SAP.xlsx&quot;,&quot;LastUpdate&quot;:&quot;2021-10-19 10:35 AM&quot;,&quot;UpdatedBy&quot;:&quot;engelk&quot;,&quot;IsLinked&quot;:false,&quot;IsBrokenLink&quot;:false,&quot;Type&quot;:1}"/>
</p:tagLst>
</file>

<file path=ppt/tags/tag8.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8FB324B8_E4E1_4A4F_9A1C_80489140F0F0&quot;,&quot;SourceFullName&quot;:&quot;C:\\Users\\engelk\\AppData\\Local\\Microsoft\\Windows\\INetCache\\Content.Outlook\\DTZTF8UJ\\EnrollmentStats2019-2020.xlsx&quot;,&quot;LastUpdate&quot;:&quot;2021-08-11 8:27 AM&quot;,&quot;UpdatedBy&quot;:&quot;engelk&quot;,&quot;IsLinked&quot;:false,&quot;IsBrokenLink&quot;:false,&quot;Type&quot;:1}"/>
</p:tagLst>
</file>

<file path=ppt/tags/tag9.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70314316_51C3_4654_9CF9_C37D760887F9&quot;,&quot;SourceFullName&quot;:&quot;https://smccd-my.sharepoint.com/personal/engelk_smccd_edu/Documents/Management - Cabinet/Leadership Retreat July 2021/Data for Retreat/Average and Median Units taken by home campus fall 2019 20 21.xlsx&quot;,&quot;LastUpdate&quot;:&quot;2021-08-11 11:08 AM&quot;,&quot;UpdatedBy&quot;:&quot;engelk&quot;,&quot;IsLinked&quot;:false,&quot;IsBrokenLink&quot;:false,&quot;Type&quot;: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551A415522C74CB2195B1A777E9A7C" ma:contentTypeVersion="13" ma:contentTypeDescription="Create a new document." ma:contentTypeScope="" ma:versionID="618bc19bae1ae606cfd6804c8e2176d6">
  <xsd:schema xmlns:xsd="http://www.w3.org/2001/XMLSchema" xmlns:xs="http://www.w3.org/2001/XMLSchema" xmlns:p="http://schemas.microsoft.com/office/2006/metadata/properties" xmlns:ns3="2bc55ecc-363e-43e9-bfac-4ba2e86f45ee" xmlns:ns4="bb5bbb0b-6c89-44d7-be61-0adfe653f983" targetNamespace="http://schemas.microsoft.com/office/2006/metadata/properties" ma:root="true" ma:fieldsID="e0599e1f8396ab867dd6a01ab5d3ef8a" ns3:_="" ns4:_="">
    <xsd:import namespace="2bc55ecc-363e-43e9-bfac-4ba2e86f45ee"/>
    <xsd:import namespace="bb5bbb0b-6c89-44d7-be61-0adfe653f98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55ecc-363e-43e9-bfac-4ba2e86f45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5bbb0b-6c89-44d7-be61-0adfe653f9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AAB3A27-3CE5-4190-974A-7E4310DEF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c55ecc-363e-43e9-bfac-4ba2e86f45ee"/>
    <ds:schemaRef ds:uri="bb5bbb0b-6c89-44d7-be61-0adfe653f9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A31A9B-87F6-4FB3-9FD4-30AD3D34DF63}">
  <ds:schemaRefs>
    <ds:schemaRef ds:uri="http://schemas.microsoft.com/sharepoint/v3/contenttype/forms"/>
  </ds:schemaRefs>
</ds:datastoreItem>
</file>

<file path=customXml/itemProps3.xml><?xml version="1.0" encoding="utf-8"?>
<ds:datastoreItem xmlns:ds="http://schemas.openxmlformats.org/officeDocument/2006/customXml" ds:itemID="{58DCB8FD-0316-4352-9EF0-13798F17971F}">
  <ds:schemaRefs>
    <ds:schemaRef ds:uri="http://purl.org/dc/dcmitype/"/>
    <ds:schemaRef ds:uri="bb5bbb0b-6c89-44d7-be61-0adfe653f983"/>
    <ds:schemaRef ds:uri="http://purl.org/dc/elements/1.1/"/>
    <ds:schemaRef ds:uri="http://schemas.microsoft.com/office/2006/documentManagement/types"/>
    <ds:schemaRef ds:uri="http://schemas.openxmlformats.org/package/2006/metadata/core-properties"/>
    <ds:schemaRef ds:uri="http://purl.org/dc/terms/"/>
    <ds:schemaRef ds:uri="http://www.w3.org/XML/1998/namespace"/>
    <ds:schemaRef ds:uri="http://schemas.microsoft.com/office/infopath/2007/PartnerControls"/>
    <ds:schemaRef ds:uri="2bc55ecc-363e-43e9-bfac-4ba2e86f45e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183</TotalTime>
  <Words>2386</Words>
  <Application>Microsoft Office PowerPoint</Application>
  <PresentationFormat>Widescreen</PresentationFormat>
  <Paragraphs>348</Paragraphs>
  <Slides>51</Slides>
  <Notes>13</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Calibri Light</vt:lpstr>
      <vt:lpstr>Wingdings</vt:lpstr>
      <vt:lpstr>Office Theme</vt:lpstr>
      <vt:lpstr>Internal Scan Part I</vt:lpstr>
      <vt:lpstr>Part I Topics        Part II Topics</vt:lpstr>
      <vt:lpstr>Enrollment Trends</vt:lpstr>
      <vt:lpstr>Cañada College  </vt:lpstr>
      <vt:lpstr>California:  all community colleges </vt:lpstr>
      <vt:lpstr>One Full-time Equivalent Student (FTES) =  4+ students enrolled in 6 units or less</vt:lpstr>
      <vt:lpstr>Students enrolled at CAN are taking fewer units: From 2017-21, more and more are SKY &amp; CSM students</vt:lpstr>
      <vt:lpstr>PowerPoint Presentation</vt:lpstr>
      <vt:lpstr>PowerPoint Presentation</vt:lpstr>
      <vt:lpstr>Compared to 38 of its peers, Cañada has the lowest % of  full time equivalent students</vt:lpstr>
      <vt:lpstr>Cañada’s funding is tied to FTES</vt:lpstr>
      <vt:lpstr>During the pandemic, our home campus students are taking fewer units here at Cañada</vt:lpstr>
      <vt:lpstr>During the pandemic,  more students “swirled” but this trend may have peaked</vt:lpstr>
      <vt:lpstr>The share of students enrolled at who are seeking a degree or certificate from Cañada is declining</vt:lpstr>
      <vt:lpstr>PowerPoint Presentation</vt:lpstr>
      <vt:lpstr>PowerPoint Presentation</vt:lpstr>
      <vt:lpstr>Access for Low Income Students</vt:lpstr>
      <vt:lpstr>Student demographics by home campus as of Fall 2021</vt:lpstr>
      <vt:lpstr>PowerPoint Presentation</vt:lpstr>
      <vt:lpstr>PowerPoint Presentation</vt:lpstr>
      <vt:lpstr>Fall 2021 CAN Enrolled Students by Home Campus,  Education Level &amp; Education Goal</vt:lpstr>
      <vt:lpstr>The pandemic’s impact on enrollment has impacted some groups of students more than others…</vt:lpstr>
      <vt:lpstr>Enrollment Trend Summary</vt:lpstr>
      <vt:lpstr>Student Momentum Trends</vt:lpstr>
      <vt:lpstr>PowerPoint Presentation</vt:lpstr>
      <vt:lpstr>Disproportionate Impact in Course Success</vt:lpstr>
      <vt:lpstr>Overall, BIPOC students see disproportionately lower course success rates</vt:lpstr>
      <vt:lpstr>PowerPoint Presentation</vt:lpstr>
      <vt:lpstr>PowerPoint Presentation</vt:lpstr>
      <vt:lpstr>Fall 2019 AB 705 Outcomes at Cañada College:  Summary of Findings</vt:lpstr>
      <vt:lpstr>Equity in Access in Transfer-level English Courses </vt:lpstr>
      <vt:lpstr>PowerPoint Presentation</vt:lpstr>
      <vt:lpstr>Course Success Trend in Transfer-Level English Courses</vt:lpstr>
      <vt:lpstr>PowerPoint Presentation</vt:lpstr>
      <vt:lpstr>Persistence Rate of Cañada Home Campus Students from Fall to the following Spring Term</vt:lpstr>
      <vt:lpstr>Persistence Rate of Cañada Home Campus Students from Fall to the following Spring Term</vt:lpstr>
      <vt:lpstr>Persistence Rates of CAN Primary Campus Students Over Time</vt:lpstr>
      <vt:lpstr>Impact of Special Programs</vt:lpstr>
      <vt:lpstr>Student Momentum Summary</vt:lpstr>
      <vt:lpstr>Student Completion Trends</vt:lpstr>
      <vt:lpstr>Current College Mission</vt:lpstr>
      <vt:lpstr>PowerPoint Presentation</vt:lpstr>
      <vt:lpstr>PowerPoint Presentation</vt:lpstr>
      <vt:lpstr>Cañada College 2-Year Degree Attainment</vt:lpstr>
      <vt:lpstr>Degree Earners: under-represented groups</vt:lpstr>
      <vt:lpstr>PowerPoint Presentation</vt:lpstr>
      <vt:lpstr>Cañada College Transfer Rate as of 2020-21</vt:lpstr>
      <vt:lpstr>PowerPoint Presentation</vt:lpstr>
      <vt:lpstr>PowerPoint Presentation</vt:lpstr>
      <vt:lpstr>Job Relation to Field of Study (CTEOS)</vt:lpstr>
      <vt:lpstr>Summary of Student Completion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Internal Scan Part I</dc:title>
  <dc:creator>Engel, Karen</dc:creator>
  <cp:lastModifiedBy>Engel, Karen</cp:lastModifiedBy>
  <cp:revision>7</cp:revision>
  <dcterms:created xsi:type="dcterms:W3CDTF">2021-10-20T15:24:50Z</dcterms:created>
  <dcterms:modified xsi:type="dcterms:W3CDTF">2021-10-20T18:28:16Z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0x01010029551A415522C74CB2195B1A777E9A7C</vt:lpwstr>
  </property>
</Properties>
</file>