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ink/ink1.xml" ContentType="application/inkml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9.xml" ContentType="application/vnd.openxmlformats-officedocument.presentationml.tags+xml"/>
  <Override PartName="/ppt/charts/chartEx1.xml" ContentType="application/vnd.ms-office.chartex+xml"/>
  <Override PartName="/ppt/charts/style13.xml" ContentType="application/vnd.ms-office.chartstyle+xml"/>
  <Override PartName="/ppt/charts/colors13.xml" ContentType="application/vnd.ms-office.chartcolorstyle+xml"/>
  <Override PartName="/ppt/tags/tag10.xml" ContentType="application/vnd.openxmlformats-officedocument.presentationml.tags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7" r:id="rId5"/>
    <p:sldId id="258" r:id="rId6"/>
    <p:sldId id="288" r:id="rId7"/>
    <p:sldId id="309" r:id="rId8"/>
    <p:sldId id="312" r:id="rId9"/>
    <p:sldId id="261" r:id="rId10"/>
    <p:sldId id="310" r:id="rId11"/>
    <p:sldId id="313" r:id="rId12"/>
    <p:sldId id="286" r:id="rId13"/>
    <p:sldId id="316" r:id="rId14"/>
    <p:sldId id="263" r:id="rId15"/>
    <p:sldId id="264" r:id="rId16"/>
    <p:sldId id="315" r:id="rId17"/>
    <p:sldId id="293" r:id="rId18"/>
    <p:sldId id="294" r:id="rId19"/>
    <p:sldId id="314" r:id="rId20"/>
    <p:sldId id="271" r:id="rId21"/>
    <p:sldId id="273" r:id="rId22"/>
    <p:sldId id="276" r:id="rId23"/>
    <p:sldId id="277" r:id="rId24"/>
    <p:sldId id="300" r:id="rId25"/>
    <p:sldId id="301" r:id="rId26"/>
    <p:sldId id="302" r:id="rId27"/>
    <p:sldId id="304" r:id="rId28"/>
    <p:sldId id="283" r:id="rId29"/>
    <p:sldId id="278" r:id="rId30"/>
    <p:sldId id="280" r:id="rId31"/>
    <p:sldId id="282" r:id="rId32"/>
    <p:sldId id="291" r:id="rId33"/>
    <p:sldId id="317" r:id="rId34"/>
    <p:sldId id="290" r:id="rId35"/>
    <p:sldId id="299" r:id="rId36"/>
    <p:sldId id="296" r:id="rId37"/>
    <p:sldId id="297" r:id="rId38"/>
    <p:sldId id="29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0" autoAdjust="0"/>
    <p:restoredTop sz="94694"/>
  </p:normalViewPr>
  <p:slideViewPr>
    <p:cSldViewPr snapToGrid="0">
      <p:cViewPr varScale="1">
        <p:scale>
          <a:sx n="61" d="100"/>
          <a:sy n="61" d="100"/>
        </p:scale>
        <p:origin x="7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-my.sharepoint.com/personal/engelk_smccd_edu/Documents/College%20PLANS/Education%20Master%20Plan%20(EMP)/2022-27%20EMP%20Planning%20Process/Internal%20Scan/Data/FT%20PT%20Enrollment%20Trend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-my.sharepoint.com/personal/engelk_smccd_edu/Documents/College%20PLANS/Education%20Master%20Plan%20(EMP)/2022-27%20EMP%20Planning%20Process/Internal%20Scan/Where%20home%20campus%20take%20core%20and%20selctv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-my.sharepoint.com/personal/engelk_smccd_edu/Documents/College%20PLANS/Education%20Master%20Plan%20(EMP)/2022-27%20EMP%20Planning%20Process/Internal%20Scan/Where%20home%20campus%20take%20core%20and%20selctv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gelk\Downloads\Course_sizes%20(2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gelk\Downloads\New__Document%20-%202021-10-22T091911.459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-my.sharepoint.com/personal/engelk_smccd_edu/Documents/College%20PLANS/Education%20Master%20Plan%20(EMP)/2022-27%20EMP%20Planning%20Process/Internal%20Scan/Data/FT%20PT%20Enrollment%20Trend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-my.sharepoint.com/personal/engelk_smccd_edu/Documents/College%20PLANS/Education%20Master%20Plan%20(EMP)/2022-27%20EMP%20Planning%20Process/Internal%20Scan/Data/FT%20PT%20Enrollment%20Trend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-my.sharepoint.com/personal/engelk_smccd_edu/Documents/Surveys/COVID/District%20Student%20Survey%20re%20fall%202021/Students%20Return%20from%20COVID%20Survey%20Charts%20KE%20edi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xtona\Dropbox%20(SMCCD)\PRIE%20-%20Canada%20College\Surveys\NACCC\Spring%202021%20Student%20Survey%20Results\Canada-College-NACCC-Data_Valu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oleObject" Target="https://smccd-my.sharepoint.com/personal/engelk_smccd_edu/Documents/College%20PLANS/Education%20Master%20Plan%20(EMP)/2022-27%20EMP%20Planning%20Process%20Files/Course%20Enrollments%20and%20Program%20Comple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'[FT PT Enrollment Trends.xlsx]Sheet1'!$B$27</c:f>
              <c:strCache>
                <c:ptCount val="1"/>
                <c:pt idx="0">
                  <c:v>FullTime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'[FT PT Enrollment Trends.xlsx]Sheet1'!$A$28:$A$32</c:f>
              <c:strCache>
                <c:ptCount val="5"/>
                <c:pt idx="0">
                  <c:v>Fall 2016</c:v>
                </c:pt>
                <c:pt idx="1">
                  <c:v>Fall 2017</c:v>
                </c:pt>
                <c:pt idx="2">
                  <c:v>Fall 2018</c:v>
                </c:pt>
                <c:pt idx="3">
                  <c:v>Fall 2019</c:v>
                </c:pt>
                <c:pt idx="4">
                  <c:v>Fall 2020</c:v>
                </c:pt>
              </c:strCache>
            </c:strRef>
          </c:cat>
          <c:val>
            <c:numRef>
              <c:f>'[FT PT Enrollment Trends.xlsx]Sheet1'!$B$28:$B$32</c:f>
              <c:numCache>
                <c:formatCode>_(* #,##0_);_(* \(#,##0\);_(* "-"??_);_(@_)</c:formatCode>
                <c:ptCount val="5"/>
                <c:pt idx="0">
                  <c:v>1130</c:v>
                </c:pt>
                <c:pt idx="1">
                  <c:v>1103</c:v>
                </c:pt>
                <c:pt idx="2">
                  <c:v>1089</c:v>
                </c:pt>
                <c:pt idx="3">
                  <c:v>1163</c:v>
                </c:pt>
                <c:pt idx="4">
                  <c:v>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0E-464C-AAEF-50EC81F02E7D}"/>
            </c:ext>
          </c:extLst>
        </c:ser>
        <c:ser>
          <c:idx val="1"/>
          <c:order val="1"/>
          <c:tx>
            <c:strRef>
              <c:f>'[FT PT Enrollment Trends.xlsx]Sheet1'!$C$27</c:f>
              <c:strCache>
                <c:ptCount val="1"/>
                <c:pt idx="0">
                  <c:v>PartTime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'[FT PT Enrollment Trends.xlsx]Sheet1'!$A$28:$A$32</c:f>
              <c:strCache>
                <c:ptCount val="5"/>
                <c:pt idx="0">
                  <c:v>Fall 2016</c:v>
                </c:pt>
                <c:pt idx="1">
                  <c:v>Fall 2017</c:v>
                </c:pt>
                <c:pt idx="2">
                  <c:v>Fall 2018</c:v>
                </c:pt>
                <c:pt idx="3">
                  <c:v>Fall 2019</c:v>
                </c:pt>
                <c:pt idx="4">
                  <c:v>Fall 2020</c:v>
                </c:pt>
              </c:strCache>
            </c:strRef>
          </c:cat>
          <c:val>
            <c:numRef>
              <c:f>'[FT PT Enrollment Trends.xlsx]Sheet1'!$C$28:$C$32</c:f>
              <c:numCache>
                <c:formatCode>_(* #,##0_);_(* \(#,##0\);_(* "-"??_);_(@_)</c:formatCode>
                <c:ptCount val="5"/>
                <c:pt idx="0">
                  <c:v>3548</c:v>
                </c:pt>
                <c:pt idx="1">
                  <c:v>3310</c:v>
                </c:pt>
                <c:pt idx="2">
                  <c:v>3037</c:v>
                </c:pt>
                <c:pt idx="3">
                  <c:v>2827</c:v>
                </c:pt>
                <c:pt idx="4">
                  <c:v>2687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0E-464C-AAEF-50EC81F02E7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09757600"/>
        <c:axId val="409758016"/>
      </c:lineChart>
      <c:catAx>
        <c:axId val="40975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758016"/>
        <c:crosses val="autoZero"/>
        <c:auto val="1"/>
        <c:lblAlgn val="ctr"/>
        <c:lblOffset val="100"/>
        <c:noMultiLvlLbl val="0"/>
      </c:catAx>
      <c:valAx>
        <c:axId val="409758016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75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of Enrollments taken at CAN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'[Where home campus take core and selctv.xlsx]Sheet1'!$A$27</c:f>
              <c:strCache>
                <c:ptCount val="1"/>
                <c:pt idx="0">
                  <c:v>Core (required for the major)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'[Where home campus take core and selctv.xlsx]Sheet1'!$B$25:$C$26</c:f>
              <c:strCache>
                <c:ptCount val="2"/>
                <c:pt idx="0">
                  <c:v>Pre Pandemic</c:v>
                </c:pt>
                <c:pt idx="1">
                  <c:v>During the Pandemic</c:v>
                </c:pt>
              </c:strCache>
            </c:strRef>
          </c:cat>
          <c:val>
            <c:numRef>
              <c:f>'[Where home campus take core and selctv.xlsx]Sheet1'!$B$27:$C$27</c:f>
              <c:numCache>
                <c:formatCode>0%</c:formatCode>
                <c:ptCount val="2"/>
                <c:pt idx="0">
                  <c:v>0.90469999999999995</c:v>
                </c:pt>
                <c:pt idx="1">
                  <c:v>0.83150000000000002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5-4399-92CC-D24D24FDDCED}"/>
            </c:ext>
          </c:extLst>
        </c:ser>
        <c:ser>
          <c:idx val="1"/>
          <c:order val="1"/>
          <c:tx>
            <c:strRef>
              <c:f>'[Where home campus take core and selctv.xlsx]Sheet1'!$A$28</c:f>
              <c:strCache>
                <c:ptCount val="1"/>
                <c:pt idx="0">
                  <c:v>Selective for the major/GE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'[Where home campus take core and selctv.xlsx]Sheet1'!$B$25:$C$26</c:f>
              <c:strCache>
                <c:ptCount val="2"/>
                <c:pt idx="0">
                  <c:v>Pre Pandemic</c:v>
                </c:pt>
                <c:pt idx="1">
                  <c:v>During the Pandemic</c:v>
                </c:pt>
              </c:strCache>
            </c:strRef>
          </c:cat>
          <c:val>
            <c:numRef>
              <c:f>'[Where home campus take core and selctv.xlsx]Sheet1'!$B$28:$C$28</c:f>
              <c:numCache>
                <c:formatCode>0%</c:formatCode>
                <c:ptCount val="2"/>
                <c:pt idx="0">
                  <c:v>0.86309999999999998</c:v>
                </c:pt>
                <c:pt idx="1">
                  <c:v>0.75019999999999998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45-4399-92CC-D24D24FDDC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4374080"/>
        <c:axId val="324365344"/>
      </c:barChart>
      <c:catAx>
        <c:axId val="32437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365344"/>
        <c:crosses val="autoZero"/>
        <c:auto val="1"/>
        <c:lblAlgn val="ctr"/>
        <c:lblOffset val="100"/>
        <c:noMultiLvlLbl val="0"/>
      </c:catAx>
      <c:valAx>
        <c:axId val="3243653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37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of Enrollments at SKY or CSM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'[Where home campus take core and selctv.xlsx]Sheet1'!$A$34</c:f>
              <c:strCache>
                <c:ptCount val="1"/>
                <c:pt idx="0">
                  <c:v>Core (required for the major)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'[Where home campus take core and selctv.xlsx]Sheet1'!$B$33:$C$33</c:f>
              <c:strCache>
                <c:ptCount val="2"/>
                <c:pt idx="0">
                  <c:v>Pre Pandemic</c:v>
                </c:pt>
                <c:pt idx="1">
                  <c:v>During the Pandemic</c:v>
                </c:pt>
              </c:strCache>
            </c:strRef>
          </c:cat>
          <c:val>
            <c:numRef>
              <c:f>'[Where home campus take core and selctv.xlsx]Sheet1'!$B$34:$C$34</c:f>
              <c:numCache>
                <c:formatCode>0%</c:formatCode>
                <c:ptCount val="2"/>
                <c:pt idx="0">
                  <c:v>9.5299999999999996E-2</c:v>
                </c:pt>
                <c:pt idx="1">
                  <c:v>0.16850000000000001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CF-4157-91CB-938CED30424C}"/>
            </c:ext>
          </c:extLst>
        </c:ser>
        <c:ser>
          <c:idx val="1"/>
          <c:order val="1"/>
          <c:tx>
            <c:strRef>
              <c:f>'[Where home campus take core and selctv.xlsx]Sheet1'!$A$35</c:f>
              <c:strCache>
                <c:ptCount val="1"/>
                <c:pt idx="0">
                  <c:v>Selective for the major/GE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'[Where home campus take core and selctv.xlsx]Sheet1'!$B$33:$C$33</c:f>
              <c:strCache>
                <c:ptCount val="2"/>
                <c:pt idx="0">
                  <c:v>Pre Pandemic</c:v>
                </c:pt>
                <c:pt idx="1">
                  <c:v>During the Pandemic</c:v>
                </c:pt>
              </c:strCache>
            </c:strRef>
          </c:cat>
          <c:val>
            <c:numRef>
              <c:f>'[Where home campus take core and selctv.xlsx]Sheet1'!$B$35:$C$35</c:f>
              <c:numCache>
                <c:formatCode>0%</c:formatCode>
                <c:ptCount val="2"/>
                <c:pt idx="0">
                  <c:v>0.13689999999999999</c:v>
                </c:pt>
                <c:pt idx="1">
                  <c:v>0.24979999999999999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CF-4157-91CB-938CED3042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4373664"/>
        <c:axId val="324365760"/>
      </c:barChart>
      <c:catAx>
        <c:axId val="32437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365760"/>
        <c:crosses val="autoZero"/>
        <c:auto val="1"/>
        <c:lblAlgn val="ctr"/>
        <c:lblOffset val="100"/>
        <c:noMultiLvlLbl val="0"/>
      </c:catAx>
      <c:valAx>
        <c:axId val="3243657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37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# of sections by enrollment size:  planned v. actual in 2019-20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'CAN Classes unfiltered'!$H$18</c:f>
              <c:strCache>
                <c:ptCount val="1"/>
                <c:pt idx="0">
                  <c:v>Planned sections at this size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 Classes unfiltered'!$I$17:$L$17</c:f>
              <c:strCache>
                <c:ptCount val="4"/>
                <c:pt idx="0">
                  <c:v>1 to 19</c:v>
                </c:pt>
                <c:pt idx="1">
                  <c:v>20 to 35</c:v>
                </c:pt>
                <c:pt idx="2">
                  <c:v>36 to 74</c:v>
                </c:pt>
                <c:pt idx="3">
                  <c:v>75 or more</c:v>
                </c:pt>
              </c:strCache>
            </c:strRef>
          </c:cat>
          <c:val>
            <c:numRef>
              <c:f>'CAN Classes unfiltered'!$I$18:$L$18</c:f>
              <c:numCache>
                <c:formatCode>General</c:formatCode>
                <c:ptCount val="4"/>
                <c:pt idx="0">
                  <c:v>20</c:v>
                </c:pt>
                <c:pt idx="1">
                  <c:v>516</c:v>
                </c:pt>
                <c:pt idx="2">
                  <c:v>440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48-4DC5-B1E4-8463BF9172C9}"/>
            </c:ext>
          </c:extLst>
        </c:ser>
        <c:ser>
          <c:idx val="1"/>
          <c:order val="1"/>
          <c:tx>
            <c:strRef>
              <c:f>'CAN Classes unfiltered'!$H$19</c:f>
              <c:strCache>
                <c:ptCount val="1"/>
                <c:pt idx="0">
                  <c:v>Actual sections at this size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 Classes unfiltered'!$I$17:$L$17</c:f>
              <c:strCache>
                <c:ptCount val="4"/>
                <c:pt idx="0">
                  <c:v>1 to 19</c:v>
                </c:pt>
                <c:pt idx="1">
                  <c:v>20 to 35</c:v>
                </c:pt>
                <c:pt idx="2">
                  <c:v>36 to 74</c:v>
                </c:pt>
                <c:pt idx="3">
                  <c:v>75 or more</c:v>
                </c:pt>
              </c:strCache>
            </c:strRef>
          </c:cat>
          <c:val>
            <c:numRef>
              <c:f>'CAN Classes unfiltered'!$I$19:$L$19</c:f>
              <c:numCache>
                <c:formatCode>General</c:formatCode>
                <c:ptCount val="4"/>
                <c:pt idx="0">
                  <c:v>252</c:v>
                </c:pt>
                <c:pt idx="1">
                  <c:v>517</c:v>
                </c:pt>
                <c:pt idx="2">
                  <c:v>218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48-4DC5-B1E4-8463BF9172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9863855"/>
        <c:axId val="1787624831"/>
      </c:barChart>
      <c:catAx>
        <c:axId val="1409863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7624831"/>
        <c:crosses val="autoZero"/>
        <c:auto val="1"/>
        <c:lblAlgn val="ctr"/>
        <c:lblOffset val="100"/>
        <c:noMultiLvlLbl val="0"/>
      </c:catAx>
      <c:valAx>
        <c:axId val="178762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863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# of courses grouped by # of sections offered per academic year (2020-21)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Sheet4!$H$1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Sheet4!$G$2:$G$10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to 10</c:v>
                </c:pt>
                <c:pt idx="7">
                  <c:v>11 to 20</c:v>
                </c:pt>
                <c:pt idx="8">
                  <c:v>More than 20</c:v>
                </c:pt>
              </c:strCache>
            </c:strRef>
          </c:cat>
          <c:val>
            <c:numRef>
              <c:f>Sheet4!$H$2:$H$10</c:f>
              <c:numCache>
                <c:formatCode>General</c:formatCode>
                <c:ptCount val="9"/>
                <c:pt idx="0">
                  <c:v>202</c:v>
                </c:pt>
                <c:pt idx="1">
                  <c:v>105</c:v>
                </c:pt>
                <c:pt idx="2">
                  <c:v>43</c:v>
                </c:pt>
                <c:pt idx="3">
                  <c:v>20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17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19-44C1-AF72-71A7FA5FCC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5121776"/>
        <c:axId val="975138832"/>
      </c:barChart>
      <c:catAx>
        <c:axId val="975121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sections per course offered in 2020-21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5138832"/>
        <c:crosses val="autoZero"/>
        <c:auto val="1"/>
        <c:lblAlgn val="ctr"/>
        <c:lblOffset val="100"/>
        <c:noMultiLvlLbl val="0"/>
      </c:catAx>
      <c:valAx>
        <c:axId val="9751388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 of courses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512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'[FT PT Enrollment Trends.xlsx]Sheet1'!$B$38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'[FT PT Enrollment Trends.xlsx]Sheet1'!$A$39:$A$41</c:f>
              <c:strCache>
                <c:ptCount val="3"/>
                <c:pt idx="0">
                  <c:v>12 or more units</c:v>
                </c:pt>
                <c:pt idx="1">
                  <c:v>6 to 12 units</c:v>
                </c:pt>
                <c:pt idx="2">
                  <c:v>6 or fewer</c:v>
                </c:pt>
              </c:strCache>
            </c:strRef>
          </c:cat>
          <c:val>
            <c:numRef>
              <c:f>'[FT PT Enrollment Trends.xlsx]Sheet1'!$B$39:$B$41</c:f>
              <c:numCache>
                <c:formatCode>0%</c:formatCode>
                <c:ptCount val="3"/>
                <c:pt idx="0">
                  <c:v>0.79</c:v>
                </c:pt>
                <c:pt idx="1">
                  <c:v>0.7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B-4556-9732-E02D307ED5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1103904"/>
        <c:axId val="571102656"/>
      </c:barChart>
      <c:catAx>
        <c:axId val="57110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102656"/>
        <c:crosses val="autoZero"/>
        <c:auto val="1"/>
        <c:lblAlgn val="ctr"/>
        <c:lblOffset val="100"/>
        <c:noMultiLvlLbl val="0"/>
      </c:catAx>
      <c:valAx>
        <c:axId val="57110265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10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Sheet2!$R$7</c:f>
              <c:strCache>
                <c:ptCount val="1"/>
                <c:pt idx="0">
                  <c:v>Rapid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Sheet2!$S$6:$T$6</c:f>
              <c:strCache>
                <c:ptCount val="2"/>
                <c:pt idx="0">
                  <c:v>Average Units Attempted Fall 2016</c:v>
                </c:pt>
                <c:pt idx="1">
                  <c:v>Average 5 year total attempted</c:v>
                </c:pt>
              </c:strCache>
            </c:strRef>
          </c:cat>
          <c:val>
            <c:numRef>
              <c:f>Sheet2!$S$7:$T$7</c:f>
              <c:numCache>
                <c:formatCode>0</c:formatCode>
                <c:ptCount val="2"/>
                <c:pt idx="0">
                  <c:v>14.592176470588235</c:v>
                </c:pt>
                <c:pt idx="1">
                  <c:v>81.436294117647066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85-40B1-9A5C-2F81180FF9D5}"/>
            </c:ext>
          </c:extLst>
        </c:ser>
        <c:ser>
          <c:idx val="1"/>
          <c:order val="1"/>
          <c:tx>
            <c:strRef>
              <c:f>Sheet2!$R$8</c:f>
              <c:strCache>
                <c:ptCount val="1"/>
                <c:pt idx="0">
                  <c:v>Steady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Sheet2!$S$6:$T$6</c:f>
              <c:strCache>
                <c:ptCount val="2"/>
                <c:pt idx="0">
                  <c:v>Average Units Attempted Fall 2016</c:v>
                </c:pt>
                <c:pt idx="1">
                  <c:v>Average 5 year total attempted</c:v>
                </c:pt>
              </c:strCache>
            </c:strRef>
          </c:cat>
          <c:val>
            <c:numRef>
              <c:f>Sheet2!$S$8:$T$8</c:f>
              <c:numCache>
                <c:formatCode>0</c:formatCode>
                <c:ptCount val="2"/>
                <c:pt idx="0">
                  <c:v>11.095238095238095</c:v>
                </c:pt>
                <c:pt idx="1">
                  <c:v>91.979365079365095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85-40B1-9A5C-2F81180FF9D5}"/>
            </c:ext>
          </c:extLst>
        </c:ser>
        <c:ser>
          <c:idx val="2"/>
          <c:order val="2"/>
          <c:tx>
            <c:strRef>
              <c:f>Sheet2!$R$9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Sheet2!$S$6:$T$6</c:f>
              <c:strCache>
                <c:ptCount val="2"/>
                <c:pt idx="0">
                  <c:v>Average Units Attempted Fall 2016</c:v>
                </c:pt>
                <c:pt idx="1">
                  <c:v>Average 5 year total attempted</c:v>
                </c:pt>
              </c:strCache>
            </c:strRef>
          </c:cat>
          <c:val>
            <c:numRef>
              <c:f>Sheet2!$S$9:$T$9</c:f>
              <c:numCache>
                <c:formatCode>0</c:formatCode>
                <c:ptCount val="2"/>
                <c:pt idx="0">
                  <c:v>9.2609427609427613</c:v>
                </c:pt>
                <c:pt idx="1">
                  <c:v>32.634680134680131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85-40B1-9A5C-2F81180FF9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22053743"/>
        <c:axId val="2011255119"/>
      </c:barChart>
      <c:catAx>
        <c:axId val="1422053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255119"/>
        <c:crosses val="autoZero"/>
        <c:auto val="1"/>
        <c:lblAlgn val="ctr"/>
        <c:lblOffset val="100"/>
        <c:noMultiLvlLbl val="0"/>
      </c:catAx>
      <c:valAx>
        <c:axId val="201125511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Units Attempted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2053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'[FT PT Enrollment Trends.xlsx]Sheet1'!$B$43</c:f>
              <c:strCache>
                <c:ptCount val="1"/>
                <c:pt idx="0">
                  <c:v>First Term Success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'[FT PT Enrollment Trends.xlsx]Sheet1'!$A$44:$A$46</c:f>
              <c:strCache>
                <c:ptCount val="3"/>
                <c:pt idx="0">
                  <c:v>Rapid</c:v>
                </c:pt>
                <c:pt idx="1">
                  <c:v>Steady</c:v>
                </c:pt>
                <c:pt idx="2">
                  <c:v>Low</c:v>
                </c:pt>
              </c:strCache>
            </c:strRef>
          </c:cat>
          <c:val>
            <c:numRef>
              <c:f>'[FT PT Enrollment Trends.xlsx]Sheet1'!$B$44:$B$46</c:f>
              <c:numCache>
                <c:formatCode>0%</c:formatCode>
                <c:ptCount val="3"/>
                <c:pt idx="0">
                  <c:v>0.88</c:v>
                </c:pt>
                <c:pt idx="1">
                  <c:v>0.82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F-415B-B7FD-44D18A7032DE}"/>
            </c:ext>
          </c:extLst>
        </c:ser>
        <c:ser>
          <c:idx val="1"/>
          <c:order val="1"/>
          <c:tx>
            <c:strRef>
              <c:f>'[FT PT Enrollment Trends.xlsx]Sheet1'!$C$43</c:f>
              <c:strCache>
                <c:ptCount val="1"/>
                <c:pt idx="0">
                  <c:v>Success Rate Over 5 Years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'[FT PT Enrollment Trends.xlsx]Sheet1'!$A$44:$A$46</c:f>
              <c:strCache>
                <c:ptCount val="3"/>
                <c:pt idx="0">
                  <c:v>Rapid</c:v>
                </c:pt>
                <c:pt idx="1">
                  <c:v>Steady</c:v>
                </c:pt>
                <c:pt idx="2">
                  <c:v>Low</c:v>
                </c:pt>
              </c:strCache>
            </c:strRef>
          </c:cat>
          <c:val>
            <c:numRef>
              <c:f>'[FT PT Enrollment Trends.xlsx]Sheet1'!$C$44:$C$46</c:f>
              <c:numCache>
                <c:formatCode>0%</c:formatCode>
                <c:ptCount val="3"/>
                <c:pt idx="0">
                  <c:v>0.86</c:v>
                </c:pt>
                <c:pt idx="1">
                  <c:v>0.84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AF-415B-B7FD-44D18A7032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4923744"/>
        <c:axId val="404919584"/>
      </c:barChart>
      <c:catAx>
        <c:axId val="40492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919584"/>
        <c:crosses val="autoZero"/>
        <c:auto val="1"/>
        <c:lblAlgn val="ctr"/>
        <c:lblOffset val="100"/>
        <c:noMultiLvlLbl val="0"/>
      </c:catAx>
      <c:valAx>
        <c:axId val="4049195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92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'Post-COVID Preferences'!$Z$65</c:f>
              <c:strCache>
                <c:ptCount val="1"/>
                <c:pt idx="0">
                  <c:v>American Indian/Alaskan Native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'Post-COVID Preferences'!$AA$64:$AC$64</c:f>
              <c:strCache>
                <c:ptCount val="3"/>
                <c:pt idx="0">
                  <c:v>Attend in-person classes as much as possible.</c:v>
                </c:pt>
                <c:pt idx="1">
                  <c:v>Take some courses online, some in-person.</c:v>
                </c:pt>
                <c:pt idx="2">
                  <c:v>Take classes online as much as possible.</c:v>
                </c:pt>
              </c:strCache>
            </c:strRef>
          </c:cat>
          <c:val>
            <c:numRef>
              <c:f>'Post-COVID Preferences'!$AA$65:$AC$65</c:f>
              <c:numCache>
                <c:formatCode>0%</c:formatCode>
                <c:ptCount val="3"/>
                <c:pt idx="0">
                  <c:v>0.67</c:v>
                </c:pt>
                <c:pt idx="1">
                  <c:v>0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F-489F-8B24-A93297BB1718}"/>
            </c:ext>
          </c:extLst>
        </c:ser>
        <c:ser>
          <c:idx val="1"/>
          <c:order val="1"/>
          <c:tx>
            <c:strRef>
              <c:f>'Post-COVID Preferences'!$Z$66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'Post-COVID Preferences'!$AA$64:$AC$64</c:f>
              <c:strCache>
                <c:ptCount val="3"/>
                <c:pt idx="0">
                  <c:v>Attend in-person classes as much as possible.</c:v>
                </c:pt>
                <c:pt idx="1">
                  <c:v>Take some courses online, some in-person.</c:v>
                </c:pt>
                <c:pt idx="2">
                  <c:v>Take classes online as much as possible.</c:v>
                </c:pt>
              </c:strCache>
            </c:strRef>
          </c:cat>
          <c:val>
            <c:numRef>
              <c:f>'Post-COVID Preferences'!$AA$66:$AC$66</c:f>
              <c:numCache>
                <c:formatCode>0%</c:formatCode>
                <c:ptCount val="3"/>
                <c:pt idx="0">
                  <c:v>0.27</c:v>
                </c:pt>
                <c:pt idx="1">
                  <c:v>0.44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0F-489F-8B24-A93297BB1718}"/>
            </c:ext>
          </c:extLst>
        </c:ser>
        <c:ser>
          <c:idx val="2"/>
          <c:order val="2"/>
          <c:tx>
            <c:strRef>
              <c:f>'Post-COVID Preferences'!$Z$67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'Post-COVID Preferences'!$AA$64:$AC$64</c:f>
              <c:strCache>
                <c:ptCount val="3"/>
                <c:pt idx="0">
                  <c:v>Attend in-person classes as much as possible.</c:v>
                </c:pt>
                <c:pt idx="1">
                  <c:v>Take some courses online, some in-person.</c:v>
                </c:pt>
                <c:pt idx="2">
                  <c:v>Take classes online as much as possible.</c:v>
                </c:pt>
              </c:strCache>
            </c:strRef>
          </c:cat>
          <c:val>
            <c:numRef>
              <c:f>'Post-COVID Preferences'!$AA$67:$AC$67</c:f>
              <c:numCache>
                <c:formatCode>0%</c:formatCode>
                <c:ptCount val="3"/>
                <c:pt idx="0">
                  <c:v>0.16</c:v>
                </c:pt>
                <c:pt idx="1">
                  <c:v>0.49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0F-489F-8B24-A93297BB1718}"/>
            </c:ext>
          </c:extLst>
        </c:ser>
        <c:ser>
          <c:idx val="3"/>
          <c:order val="3"/>
          <c:tx>
            <c:strRef>
              <c:f>'Post-COVID Preferences'!$Z$68</c:f>
              <c:strCache>
                <c:ptCount val="1"/>
                <c:pt idx="0">
                  <c:v>Filipino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'Post-COVID Preferences'!$AA$64:$AC$64</c:f>
              <c:strCache>
                <c:ptCount val="3"/>
                <c:pt idx="0">
                  <c:v>Attend in-person classes as much as possible.</c:v>
                </c:pt>
                <c:pt idx="1">
                  <c:v>Take some courses online, some in-person.</c:v>
                </c:pt>
                <c:pt idx="2">
                  <c:v>Take classes online as much as possible.</c:v>
                </c:pt>
              </c:strCache>
            </c:strRef>
          </c:cat>
          <c:val>
            <c:numRef>
              <c:f>'Post-COVID Preferences'!$AA$68:$AC$68</c:f>
              <c:numCache>
                <c:formatCode>0%</c:formatCode>
                <c:ptCount val="3"/>
                <c:pt idx="0">
                  <c:v>0.23</c:v>
                </c:pt>
                <c:pt idx="1">
                  <c:v>0.51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0F-489F-8B24-A93297BB1718}"/>
            </c:ext>
          </c:extLst>
        </c:ser>
        <c:ser>
          <c:idx val="4"/>
          <c:order val="4"/>
          <c:tx>
            <c:strRef>
              <c:f>'Post-COVID Preferences'!$Z$69</c:f>
              <c:strCache>
                <c:ptCount val="1"/>
                <c:pt idx="0">
                  <c:v>Hispanic/Latinx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'Post-COVID Preferences'!$AA$64:$AC$64</c:f>
              <c:strCache>
                <c:ptCount val="3"/>
                <c:pt idx="0">
                  <c:v>Attend in-person classes as much as possible.</c:v>
                </c:pt>
                <c:pt idx="1">
                  <c:v>Take some courses online, some in-person.</c:v>
                </c:pt>
                <c:pt idx="2">
                  <c:v>Take classes online as much as possible.</c:v>
                </c:pt>
              </c:strCache>
            </c:strRef>
          </c:cat>
          <c:val>
            <c:numRef>
              <c:f>'Post-COVID Preferences'!$AA$69:$AC$69</c:f>
              <c:numCache>
                <c:formatCode>0%</c:formatCode>
                <c:ptCount val="3"/>
                <c:pt idx="0">
                  <c:v>0.28000000000000003</c:v>
                </c:pt>
                <c:pt idx="1">
                  <c:v>0.44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0F-489F-8B24-A93297BB1718}"/>
            </c:ext>
          </c:extLst>
        </c:ser>
        <c:ser>
          <c:idx val="5"/>
          <c:order val="5"/>
          <c:tx>
            <c:strRef>
              <c:f>'Post-COVID Preferences'!$Z$70</c:f>
              <c:strCache>
                <c:ptCount val="1"/>
                <c:pt idx="0">
                  <c:v>Multiraces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'Post-COVID Preferences'!$AA$64:$AC$64</c:f>
              <c:strCache>
                <c:ptCount val="3"/>
                <c:pt idx="0">
                  <c:v>Attend in-person classes as much as possible.</c:v>
                </c:pt>
                <c:pt idx="1">
                  <c:v>Take some courses online, some in-person.</c:v>
                </c:pt>
                <c:pt idx="2">
                  <c:v>Take classes online as much as possible.</c:v>
                </c:pt>
              </c:strCache>
            </c:strRef>
          </c:cat>
          <c:val>
            <c:numRef>
              <c:f>'Post-COVID Preferences'!$AA$70:$AC$70</c:f>
              <c:numCache>
                <c:formatCode>0%</c:formatCode>
                <c:ptCount val="3"/>
                <c:pt idx="0">
                  <c:v>0.35</c:v>
                </c:pt>
                <c:pt idx="1">
                  <c:v>0.46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0F-489F-8B24-A93297BB1718}"/>
            </c:ext>
          </c:extLst>
        </c:ser>
        <c:ser>
          <c:idx val="6"/>
          <c:order val="6"/>
          <c:tx>
            <c:strRef>
              <c:f>'Post-COVID Preferences'!$Z$71</c:f>
              <c:strCache>
                <c:ptCount val="1"/>
                <c:pt idx="0">
                  <c:v>Pacific Islander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'Post-COVID Preferences'!$AA$64:$AC$64</c:f>
              <c:strCache>
                <c:ptCount val="3"/>
                <c:pt idx="0">
                  <c:v>Attend in-person classes as much as possible.</c:v>
                </c:pt>
                <c:pt idx="1">
                  <c:v>Take some courses online, some in-person.</c:v>
                </c:pt>
                <c:pt idx="2">
                  <c:v>Take classes online as much as possible.</c:v>
                </c:pt>
              </c:strCache>
            </c:strRef>
          </c:cat>
          <c:val>
            <c:numRef>
              <c:f>'Post-COVID Preferences'!$AA$71:$AC$71</c:f>
              <c:numCache>
                <c:formatCode>0%</c:formatCode>
                <c:ptCount val="3"/>
                <c:pt idx="0">
                  <c:v>0.28999999999999998</c:v>
                </c:pt>
                <c:pt idx="1">
                  <c:v>0.47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0F-489F-8B24-A93297BB1718}"/>
            </c:ext>
          </c:extLst>
        </c:ser>
        <c:ser>
          <c:idx val="7"/>
          <c:order val="7"/>
          <c:tx>
            <c:strRef>
              <c:f>'Post-COVID Preferences'!$Z$72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'Post-COVID Preferences'!$AA$64:$AC$64</c:f>
              <c:strCache>
                <c:ptCount val="3"/>
                <c:pt idx="0">
                  <c:v>Attend in-person classes as much as possible.</c:v>
                </c:pt>
                <c:pt idx="1">
                  <c:v>Take some courses online, some in-person.</c:v>
                </c:pt>
                <c:pt idx="2">
                  <c:v>Take classes online as much as possible.</c:v>
                </c:pt>
              </c:strCache>
            </c:strRef>
          </c:cat>
          <c:val>
            <c:numRef>
              <c:f>'Post-COVID Preferences'!$AA$72:$AC$72</c:f>
              <c:numCache>
                <c:formatCode>0%</c:formatCode>
                <c:ptCount val="3"/>
                <c:pt idx="0">
                  <c:v>0.26</c:v>
                </c:pt>
                <c:pt idx="1">
                  <c:v>0.36</c:v>
                </c:pt>
                <c:pt idx="2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0F-489F-8B24-A93297BB1718}"/>
            </c:ext>
          </c:extLst>
        </c:ser>
        <c:ser>
          <c:idx val="8"/>
          <c:order val="8"/>
          <c:tx>
            <c:strRef>
              <c:f>'Post-COVID Preferences'!$Z$73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'Post-COVID Preferences'!$AA$64:$AC$64</c:f>
              <c:strCache>
                <c:ptCount val="3"/>
                <c:pt idx="0">
                  <c:v>Attend in-person classes as much as possible.</c:v>
                </c:pt>
                <c:pt idx="1">
                  <c:v>Take some courses online, some in-person.</c:v>
                </c:pt>
                <c:pt idx="2">
                  <c:v>Take classes online as much as possible.</c:v>
                </c:pt>
              </c:strCache>
            </c:strRef>
          </c:cat>
          <c:val>
            <c:numRef>
              <c:f>'Post-COVID Preferences'!$AA$73:$AC$73</c:f>
              <c:numCache>
                <c:formatCode>0%</c:formatCode>
                <c:ptCount val="3"/>
                <c:pt idx="0">
                  <c:v>0.28999999999999998</c:v>
                </c:pt>
                <c:pt idx="1">
                  <c:v>0.44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0F-489F-8B24-A93297BB17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73308351"/>
        <c:axId val="2073305855"/>
      </c:barChart>
      <c:catAx>
        <c:axId val="2073308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305855"/>
        <c:crosses val="autoZero"/>
        <c:auto val="1"/>
        <c:lblAlgn val="ctr"/>
        <c:lblOffset val="100"/>
        <c:noMultiLvlLbl val="0"/>
      </c:catAx>
      <c:valAx>
        <c:axId val="207330585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308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Sheet1!$X$30:$Z$30</c:f>
              <c:strCache>
                <c:ptCount val="3"/>
                <c:pt idx="0">
                  <c:v>Not Working</c:v>
                </c:pt>
                <c:pt idx="1">
                  <c:v>Working Full Time</c:v>
                </c:pt>
                <c:pt idx="2">
                  <c:v>Working Part Time</c:v>
                </c:pt>
              </c:strCache>
            </c:strRef>
          </c:cat>
          <c:val>
            <c:numRef>
              <c:f>Sheet1!$X$31:$Z$31</c:f>
              <c:numCache>
                <c:formatCode>0%</c:formatCode>
                <c:ptCount val="3"/>
                <c:pt idx="0">
                  <c:v>0.34752624122277198</c:v>
                </c:pt>
                <c:pt idx="1">
                  <c:v>0.28707542169306044</c:v>
                </c:pt>
                <c:pt idx="2">
                  <c:v>0.32913498494150356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82-4202-ABE7-D97AEBCF9F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5817007"/>
        <c:axId val="1452793599"/>
      </c:barChart>
      <c:catAx>
        <c:axId val="1535817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2793599"/>
        <c:crosses val="autoZero"/>
        <c:auto val="1"/>
        <c:lblAlgn val="ctr"/>
        <c:lblOffset val="100"/>
        <c:noMultiLvlLbl val="0"/>
      </c:catAx>
      <c:valAx>
        <c:axId val="145279359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Proportion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5817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Sheet1!$K$10</c:f>
              <c:strCache>
                <c:ptCount val="1"/>
                <c:pt idx="0">
                  <c:v>Full Time 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Sheet1!$L$9:$N$9</c:f>
              <c:strCache>
                <c:ptCount val="3"/>
                <c:pt idx="0">
                  <c:v>Not Working</c:v>
                </c:pt>
                <c:pt idx="1">
                  <c:v>Working Full Time</c:v>
                </c:pt>
                <c:pt idx="2">
                  <c:v>Working Part Time</c:v>
                </c:pt>
              </c:strCache>
            </c:strRef>
          </c:cat>
          <c:val>
            <c:numRef>
              <c:f>Sheet1!$L$10:$N$10</c:f>
              <c:numCache>
                <c:formatCode>0%</c:formatCode>
                <c:ptCount val="3"/>
                <c:pt idx="0">
                  <c:v>0.67984189723320154</c:v>
                </c:pt>
                <c:pt idx="1">
                  <c:v>0.39520958083832336</c:v>
                </c:pt>
                <c:pt idx="2">
                  <c:v>0.54028436018957349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F-4517-86FE-38C10055BF1F}"/>
            </c:ext>
          </c:extLst>
        </c:ser>
        <c:ser>
          <c:idx val="1"/>
          <c:order val="1"/>
          <c:tx>
            <c:strRef>
              <c:f>Sheet1!$K$11</c:f>
              <c:strCache>
                <c:ptCount val="1"/>
                <c:pt idx="0">
                  <c:v>Part Time Students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Sheet1!$L$9:$N$9</c:f>
              <c:strCache>
                <c:ptCount val="3"/>
                <c:pt idx="0">
                  <c:v>Not Working</c:v>
                </c:pt>
                <c:pt idx="1">
                  <c:v>Working Full Time</c:v>
                </c:pt>
                <c:pt idx="2">
                  <c:v>Working Part Time</c:v>
                </c:pt>
              </c:strCache>
            </c:strRef>
          </c:cat>
          <c:val>
            <c:numRef>
              <c:f>Sheet1!$L$11:$N$11</c:f>
              <c:numCache>
                <c:formatCode>0%</c:formatCode>
                <c:ptCount val="3"/>
                <c:pt idx="0">
                  <c:v>0.27272727272727271</c:v>
                </c:pt>
                <c:pt idx="1">
                  <c:v>0.56886227544910184</c:v>
                </c:pt>
                <c:pt idx="2">
                  <c:v>0.44075829383886256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CF-4517-86FE-38C10055BF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19199536"/>
        <c:axId val="2061351936"/>
      </c:barChart>
      <c:catAx>
        <c:axId val="201919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351936"/>
        <c:crosses val="autoZero"/>
        <c:auto val="1"/>
        <c:lblAlgn val="ctr"/>
        <c:lblOffset val="100"/>
        <c:noMultiLvlLbl val="0"/>
      </c:catAx>
      <c:valAx>
        <c:axId val="206135193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919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Full Time Students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Sheet1!$F$4:$H$4</c:f>
              <c:strCache>
                <c:ptCount val="3"/>
                <c:pt idx="0">
                  <c:v>Financial Aid</c:v>
                </c:pt>
                <c:pt idx="1">
                  <c:v>Tutoring Learning Center</c:v>
                </c:pt>
                <c:pt idx="2">
                  <c:v>Academic Advising</c:v>
                </c:pt>
              </c:strCache>
            </c:strRef>
          </c:cat>
          <c:val>
            <c:numRef>
              <c:f>Sheet1!$F$5:$H$5</c:f>
              <c:numCache>
                <c:formatCode>0%</c:formatCode>
                <c:ptCount val="3"/>
                <c:pt idx="0">
                  <c:v>0.61538461538461542</c:v>
                </c:pt>
                <c:pt idx="1">
                  <c:v>0.63313609467455623</c:v>
                </c:pt>
                <c:pt idx="2">
                  <c:v>0.63555555555555554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5A-4FB7-806F-86A979C5BB7B}"/>
            </c:ext>
          </c:extLst>
        </c:ser>
        <c:ser>
          <c:idx val="1"/>
          <c:order val="1"/>
          <c:tx>
            <c:strRef>
              <c:f>Sheet1!$E$6</c:f>
              <c:strCache>
                <c:ptCount val="1"/>
                <c:pt idx="0">
                  <c:v>Part Time Students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Sheet1!$F$4:$H$4</c:f>
              <c:strCache>
                <c:ptCount val="3"/>
                <c:pt idx="0">
                  <c:v>Financial Aid</c:v>
                </c:pt>
                <c:pt idx="1">
                  <c:v>Tutoring Learning Center</c:v>
                </c:pt>
                <c:pt idx="2">
                  <c:v>Academic Advising</c:v>
                </c:pt>
              </c:strCache>
            </c:strRef>
          </c:cat>
          <c:val>
            <c:numRef>
              <c:f>Sheet1!$F$6:$H$6</c:f>
              <c:numCache>
                <c:formatCode>0%</c:formatCode>
                <c:ptCount val="3"/>
                <c:pt idx="0">
                  <c:v>0.35164835164835168</c:v>
                </c:pt>
                <c:pt idx="1">
                  <c:v>0.33136094674556216</c:v>
                </c:pt>
                <c:pt idx="2">
                  <c:v>0.34222222222222221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5A-4FB7-806F-86A979C5BB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42965504"/>
        <c:axId val="99276895"/>
      </c:barChart>
      <c:catAx>
        <c:axId val="214296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276895"/>
        <c:crosses val="autoZero"/>
        <c:auto val="1"/>
        <c:lblAlgn val="ctr"/>
        <c:lblOffset val="100"/>
        <c:noMultiLvlLbl val="0"/>
      </c:catAx>
      <c:valAx>
        <c:axId val="9927689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96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Utilization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Sheet1!$F$2:$H$2</c:f>
              <c:strCache>
                <c:ptCount val="3"/>
                <c:pt idx="0">
                  <c:v>Financial Aid</c:v>
                </c:pt>
                <c:pt idx="1">
                  <c:v>Tutoring Learning Center</c:v>
                </c:pt>
                <c:pt idx="2">
                  <c:v>Academic Advising</c:v>
                </c:pt>
              </c:strCache>
            </c:strRef>
          </c:cat>
          <c:val>
            <c:numRef>
              <c:f>Sheet1!$F$3:$H$3</c:f>
              <c:numCache>
                <c:formatCode>0%</c:formatCode>
                <c:ptCount val="3"/>
                <c:pt idx="0">
                  <c:v>0.27871362940275651</c:v>
                </c:pt>
                <c:pt idx="1">
                  <c:v>0.25880551301684535</c:v>
                </c:pt>
                <c:pt idx="2">
                  <c:v>0.3445635528330781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7-42B3-BC74-AD416351ED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1437872"/>
        <c:axId val="1074835520"/>
      </c:barChart>
      <c:catAx>
        <c:axId val="208143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4835520"/>
        <c:crosses val="autoZero"/>
        <c:auto val="1"/>
        <c:lblAlgn val="ctr"/>
        <c:lblOffset val="100"/>
        <c:noMultiLvlLbl val="0"/>
      </c:catAx>
      <c:valAx>
        <c:axId val="10748355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43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'[Course Enrollments and Program Completion.xlsx]2020-21 Course Enrollments'!$A$2:$A$368</cx:f>
        <cx:lvl ptCount="367">
          <cx:pt idx="0">MATH-200</cx:pt>
          <cx:pt idx="1">ENGL-100</cx:pt>
          <cx:pt idx="2">ENGL-110</cx:pt>
          <cx:pt idx="3">PSYC-100</cx:pt>
          <cx:pt idx="4">BIOL-130</cx:pt>
          <cx:pt idx="5">BUS.-100</cx:pt>
          <cx:pt idx="6">PHIL-100</cx:pt>
          <cx:pt idx="7">CRER-137</cx:pt>
          <cx:pt idx="8">FITN-304.1</cx:pt>
          <cx:pt idx="9">SOCI-100</cx:pt>
          <cx:pt idx="10">OCEN-100</cx:pt>
          <cx:pt idx="11">HIST-201</cx:pt>
          <cx:pt idx="12">ECON-100</cx:pt>
          <cx:pt idx="13">PLSC-210</cx:pt>
          <cx:pt idx="14">HIST-202</cx:pt>
          <cx:pt idx="15">COMM-110</cx:pt>
          <cx:pt idx="16">MATH-120</cx:pt>
          <cx:pt idx="17">COMM-130</cx:pt>
          <cx:pt idx="18">CHEM-210</cx:pt>
          <cx:pt idx="19">BIOL-250</cx:pt>
          <cx:pt idx="20">ENGL-105</cx:pt>
          <cx:pt idx="21">MATH-800</cx:pt>
          <cx:pt idx="22">BUS.-103</cx:pt>
          <cx:pt idx="23">PSYC-200</cx:pt>
          <cx:pt idx="24">ACTG-121</cx:pt>
          <cx:pt idx="25">MATH-251</cx:pt>
          <cx:pt idx="26">MATH-252</cx:pt>
          <cx:pt idx="27">BIOL-110</cx:pt>
          <cx:pt idx="28">ASTR-100</cx:pt>
          <cx:pt idx="29">BIOL-240</cx:pt>
          <cx:pt idx="30">MATH-225</cx:pt>
          <cx:pt idx="31">BIOL-260</cx:pt>
          <cx:pt idx="32">CIS-118</cx:pt>
          <cx:pt idx="33">ASTR-101</cx:pt>
          <cx:pt idx="34">CHEM-220</cx:pt>
          <cx:pt idx="35">ECE.-201</cx:pt>
          <cx:pt idx="36">FITN-334.1</cx:pt>
          <cx:pt idx="37">ECON-102</cx:pt>
          <cx:pt idx="38">BUS.-201</cx:pt>
          <cx:pt idx="39">ANTH-125</cx:pt>
          <cx:pt idx="40">ART-101</cx:pt>
          <cx:pt idx="41">COMM-150</cx:pt>
          <cx:pt idx="42">SPAN-110</cx:pt>
          <cx:pt idx="43">PSYC-300</cx:pt>
          <cx:pt idx="44">BIOL-100</cx:pt>
          <cx:pt idx="45">ECE.-210</cx:pt>
          <cx:pt idx="46">ANTH-110</cx:pt>
          <cx:pt idx="47">ECE.-212</cx:pt>
          <cx:pt idx="48">HIST-245</cx:pt>
          <cx:pt idx="49">CHEM-410</cx:pt>
          <cx:pt idx="50">BIOL-310</cx:pt>
          <cx:pt idx="51">CIS-250</cx:pt>
          <cx:pt idx="52">DRAM-140</cx:pt>
          <cx:pt idx="53">MATH-241</cx:pt>
          <cx:pt idx="54">DANC-100</cx:pt>
          <cx:pt idx="55">MATH-110</cx:pt>
          <cx:pt idx="56">ACTG-131</cx:pt>
          <cx:pt idx="57">MUS.-100</cx:pt>
          <cx:pt idx="58">ESL-400</cx:pt>
          <cx:pt idx="59">INTD-115</cx:pt>
          <cx:pt idx="60">SOCI-105</cx:pt>
          <cx:pt idx="61">PSYC-205</cx:pt>
          <cx:pt idx="62">MATH-270</cx:pt>
          <cx:pt idx="63">MATH-253</cx:pt>
          <cx:pt idx="64">MEDA-110</cx:pt>
          <cx:pt idx="65">ARCH-110</cx:pt>
          <cx:pt idx="66">ENVS-115</cx:pt>
          <cx:pt idx="67">FITN-304.2</cx:pt>
          <cx:pt idx="68">CBOT-435</cx:pt>
          <cx:pt idx="69">COOP-670</cx:pt>
          <cx:pt idx="70">PLSC-310</cx:pt>
          <cx:pt idx="71">MATH-275</cx:pt>
          <cx:pt idx="72">ECE.-211</cx:pt>
          <cx:pt idx="73">BUS.-180</cx:pt>
          <cx:pt idx="74">ECE.-260</cx:pt>
          <cx:pt idx="75">HIST-104</cx:pt>
          <cx:pt idx="76">ECE.-254</cx:pt>
          <cx:pt idx="77">ESL-921</cx:pt>
          <cx:pt idx="78">ESL-922</cx:pt>
          <cx:pt idx="79">INTD-148</cx:pt>
          <cx:pt idx="80">CHEM-192</cx:pt>
          <cx:pt idx="81">ESL-924</cx:pt>
          <cx:pt idx="82">OCEN-101</cx:pt>
          <cx:pt idx="83">BUS.-150</cx:pt>
          <cx:pt idx="84">ANTH-126</cx:pt>
          <cx:pt idx="85">PHIL-103</cx:pt>
          <cx:pt idx="86">ENGR-100</cx:pt>
          <cx:pt idx="87">ECE.-313</cx:pt>
          <cx:pt idx="88">ART-102</cx:pt>
          <cx:pt idx="89">PHYS-260</cx:pt>
          <cx:pt idx="90">ACTG-200</cx:pt>
          <cx:pt idx="91">HMSV-100</cx:pt>
          <cx:pt idx="92">MGMT-100</cx:pt>
          <cx:pt idx="93">ENGL-165</cx:pt>
          <cx:pt idx="94">ESL-914</cx:pt>
          <cx:pt idx="95">ART-104</cx:pt>
          <cx:pt idx="96">CIS-252</cx:pt>
          <cx:pt idx="97">FASH-110</cx:pt>
          <cx:pt idx="98">LIBR-100</cx:pt>
          <cx:pt idx="99">MART-314</cx:pt>
          <cx:pt idx="100">MEDA-100</cx:pt>
          <cx:pt idx="101">MEDA-190</cx:pt>
          <cx:pt idx="102">PSYC-106</cx:pt>
          <cx:pt idx="103">BIOL-230</cx:pt>
          <cx:pt idx="104">ESL-836</cx:pt>
          <cx:pt idx="105">PHYS-250</cx:pt>
          <cx:pt idx="106">HIST-100</cx:pt>
          <cx:pt idx="107">LEGL-249</cx:pt>
          <cx:pt idx="108">SOCI-141</cx:pt>
          <cx:pt idx="109">BUS.-101</cx:pt>
          <cx:pt idx="110">PSYC-340</cx:pt>
          <cx:pt idx="111">BIOL-132</cx:pt>
          <cx:pt idx="112">ACTG-100</cx:pt>
          <cx:pt idx="113">BIOL-225</cx:pt>
          <cx:pt idx="114">CIS-284</cx:pt>
          <cx:pt idx="115">FASH-118</cx:pt>
          <cx:pt idx="116">ART-103</cx:pt>
          <cx:pt idx="117">ESL-923</cx:pt>
          <cx:pt idx="118">ECE.-366</cx:pt>
          <cx:pt idx="119">MATH-825</cx:pt>
          <cx:pt idx="120">SPAN-120</cx:pt>
          <cx:pt idx="121">LEGL-241</cx:pt>
          <cx:pt idx="122">LIT.-442</cx:pt>
          <cx:pt idx="123">KINE-109</cx:pt>
          <cx:pt idx="124">MART-420</cx:pt>
          <cx:pt idx="125">MART-379</cx:pt>
          <cx:pt idx="126">ESL-913</cx:pt>
          <cx:pt idx="127">BUS.-125</cx:pt>
          <cx:pt idx="128">BUS.-401</cx:pt>
          <cx:pt idx="129">PHIL-240</cx:pt>
          <cx:pt idx="130">MART-376</cx:pt>
          <cx:pt idx="131">PSYC-410</cx:pt>
          <cx:pt idx="132">CBOT-415</cx:pt>
          <cx:pt idx="133">CBOT-432</cx:pt>
          <cx:pt idx="134">INTD-450</cx:pt>
          <cx:pt idx="135">KINE-105</cx:pt>
          <cx:pt idx="136">MATH-190</cx:pt>
          <cx:pt idx="137">FASH-115</cx:pt>
          <cx:pt idx="138">CRER-110</cx:pt>
          <cx:pt idx="139">FASH-113</cx:pt>
          <cx:pt idx="140">INTD-175</cx:pt>
          <cx:pt idx="141">INTD-360</cx:pt>
          <cx:pt idx="142">PHIL-200</cx:pt>
          <cx:pt idx="143">ECE.-333</cx:pt>
          <cx:pt idx="144">ESL-912</cx:pt>
          <cx:pt idx="145">GEOG-100</cx:pt>
          <cx:pt idx="146">MART-441</cx:pt>
          <cx:pt idx="147">ART-204</cx:pt>
          <cx:pt idx="148">KINE-101</cx:pt>
          <cx:pt idx="149">CIS-262</cx:pt>
          <cx:pt idx="150">MART-362</cx:pt>
          <cx:pt idx="151">CIS-242</cx:pt>
          <cx:pt idx="152">INTD-361</cx:pt>
          <cx:pt idx="153">MART-371</cx:pt>
          <cx:pt idx="154">MEDA-150</cx:pt>
          <cx:pt idx="155">SPAN-131</cx:pt>
          <cx:pt idx="156">CIS-122</cx:pt>
          <cx:pt idx="157">FITN-334.2</cx:pt>
          <cx:pt idx="158">INTD-128</cx:pt>
          <cx:pt idx="159">TEAM-184</cx:pt>
          <cx:pt idx="160">CIS-295</cx:pt>
          <cx:pt idx="161">MATH-841</cx:pt>
          <cx:pt idx="162">PHYS-270</cx:pt>
          <cx:pt idx="163">KINE-137</cx:pt>
          <cx:pt idx="164">ECE.-191</cx:pt>
          <cx:pt idx="165">ART-207</cx:pt>
          <cx:pt idx="166">FASH-100</cx:pt>
          <cx:pt idx="167">FASH-173</cx:pt>
          <cx:pt idx="168">INTD-260</cx:pt>
          <cx:pt idx="169">INTD-400</cx:pt>
          <cx:pt idx="170">PHYS-220</cx:pt>
          <cx:pt idx="171">ECE.-263</cx:pt>
          <cx:pt idx="172">INTD-672</cx:pt>
          <cx:pt idx="173">MUS.-202</cx:pt>
          <cx:pt idx="174">FASH-146</cx:pt>
          <cx:pt idx="175">FASH-150</cx:pt>
          <cx:pt idx="176">INTD-150</cx:pt>
          <cx:pt idx="177">LIT.-441</cx:pt>
          <cx:pt idx="178">VARS-154</cx:pt>
          <cx:pt idx="179">ESL-808</cx:pt>
          <cx:pt idx="180">GEOL-100</cx:pt>
          <cx:pt idx="181">MART-325</cx:pt>
          <cx:pt idx="182">FITN-210</cx:pt>
          <cx:pt idx="183">MART-416</cx:pt>
          <cx:pt idx="184">TEAM-105</cx:pt>
          <cx:pt idx="185">COMM-140</cx:pt>
          <cx:pt idx="186">ECE.-242</cx:pt>
          <cx:pt idx="187">INTD-250</cx:pt>
          <cx:pt idx="188">LEGL-250</cx:pt>
          <cx:pt idx="189">MART-389</cx:pt>
          <cx:pt idx="190">PHYS-210</cx:pt>
          <cx:pt idx="191">VARS-104</cx:pt>
          <cx:pt idx="192">FASH-171</cx:pt>
          <cx:pt idx="193">MART-418</cx:pt>
          <cx:pt idx="194">COMM-180</cx:pt>
          <cx:pt idx="195">LCTR-840</cx:pt>
          <cx:pt idx="196">LEGL-252</cx:pt>
          <cx:pt idx="197">MART-405</cx:pt>
          <cx:pt idx="198">PLSC-130</cx:pt>
          <cx:pt idx="199">RADT-400</cx:pt>
          <cx:pt idx="200">SPAN-150</cx:pt>
          <cx:pt idx="201">CHEM-231</cx:pt>
          <cx:pt idx="202">ECE.-241</cx:pt>
          <cx:pt idx="203">ESL-837</cx:pt>
          <cx:pt idx="204">INTD-126</cx:pt>
          <cx:pt idx="205">INTD-151</cx:pt>
          <cx:pt idx="206">INTD-272</cx:pt>
          <cx:pt idx="207">PLSC-103</cx:pt>
          <cx:pt idx="208">PLSC-150</cx:pt>
          <cx:pt idx="209">CHEM-232</cx:pt>
          <cx:pt idx="210">DANC-150.1</cx:pt>
          <cx:pt idx="211">ESL-911</cx:pt>
          <cx:pt idx="212">FASH-170</cx:pt>
          <cx:pt idx="213">FITN-117</cx:pt>
          <cx:pt idx="214">MEDA-160</cx:pt>
          <cx:pt idx="215">VARS-114</cx:pt>
          <cx:pt idx="216">ENGR-230</cx:pt>
          <cx:pt idx="217">ESL-800</cx:pt>
          <cx:pt idx="218">FASH-132</cx:pt>
          <cx:pt idx="219">MART-366</cx:pt>
          <cx:pt idx="220">ECE.-223</cx:pt>
          <cx:pt idx="221">KINE-138</cx:pt>
          <cx:pt idx="222">LEGL-272</cx:pt>
          <cx:pt idx="223">MART-372</cx:pt>
          <cx:pt idx="224">MART-385</cx:pt>
          <cx:pt idx="225">MEDA-167</cx:pt>
          <cx:pt idx="226">CBOT-472</cx:pt>
          <cx:pt idx="227">DANC-125.1</cx:pt>
          <cx:pt idx="228">ECE.-240</cx:pt>
          <cx:pt idx="229">ENGL-161</cx:pt>
          <cx:pt idx="230">FASH-116</cx:pt>
          <cx:pt idx="231">FASH-123</cx:pt>
          <cx:pt idx="232">HIST-247</cx:pt>
          <cx:pt idx="233">MART-400</cx:pt>
          <cx:pt idx="234">SPAN-132</cx:pt>
          <cx:pt idx="235">ECE.-275</cx:pt>
          <cx:pt idx="236">ECE.-362</cx:pt>
          <cx:pt idx="237">FITN-153</cx:pt>
          <cx:pt idx="238">INTD-357</cx:pt>
          <cx:pt idx="239">LCTR-698</cx:pt>
          <cx:pt idx="240">MEDA-115</cx:pt>
          <cx:pt idx="241">MEDA-140</cx:pt>
          <cx:pt idx="242">MEDA-164</cx:pt>
          <cx:pt idx="243">SOCI-205</cx:pt>
          <cx:pt idx="244">FASH-168</cx:pt>
          <cx:pt idx="245">HIST-106</cx:pt>
          <cx:pt idx="246">MART-390</cx:pt>
          <cx:pt idx="247">MEDA-169</cx:pt>
          <cx:pt idx="248">SPAN-152</cx:pt>
          <cx:pt idx="249">SPAN-162</cx:pt>
          <cx:pt idx="250">CBOT-476</cx:pt>
          <cx:pt idx="251">CRER-401</cx:pt>
          <cx:pt idx="252">EDUC-265</cx:pt>
          <cx:pt idx="253">HIST-422</cx:pt>
          <cx:pt idx="254">INTD-367</cx:pt>
          <cx:pt idx="255">MEDA-168</cx:pt>
          <cx:pt idx="256">ECE.-225</cx:pt>
          <cx:pt idx="257">ENGR-260</cx:pt>
          <cx:pt idx="258">INTD-276</cx:pt>
          <cx:pt idx="259">METE-100</cx:pt>
          <cx:pt idx="260">MUS.-301</cx:pt>
          <cx:pt idx="261">EDUC-249</cx:pt>
          <cx:pt idx="262">LEGL-264</cx:pt>
          <cx:pt idx="263">MART-417</cx:pt>
          <cx:pt idx="264">MEDA-120</cx:pt>
          <cx:pt idx="265">CIS-286</cx:pt>
          <cx:pt idx="266">FASH-169</cx:pt>
          <cx:pt idx="267">HIST-101</cx:pt>
          <cx:pt idx="268">LCTR-810</cx:pt>
          <cx:pt idx="269">MART-378</cx:pt>
          <cx:pt idx="270">MART-442</cx:pt>
          <cx:pt idx="271">MART-446</cx:pt>
          <cx:pt idx="272">MATH-243</cx:pt>
          <cx:pt idx="273">MUS.-371</cx:pt>
          <cx:pt idx="274">RADT-435</cx:pt>
          <cx:pt idx="275">RADT-438</cx:pt>
          <cx:pt idx="276">RADT-441</cx:pt>
          <cx:pt idx="277">RADT-442</cx:pt>
          <cx:pt idx="278">ART-214</cx:pt>
          <cx:pt idx="279">EDUC-300</cx:pt>
          <cx:pt idx="280">LEGL-261</cx:pt>
          <cx:pt idx="281">MEDA-165</cx:pt>
          <cx:pt idx="282">MUS.-240</cx:pt>
          <cx:pt idx="283">PHIL-312</cx:pt>
          <cx:pt idx="284">RADT-420</cx:pt>
          <cx:pt idx="285">RADT-440</cx:pt>
          <cx:pt idx="286">RADT-448</cx:pt>
          <cx:pt idx="287">RADT-450</cx:pt>
          <cx:pt idx="288">RADT-471</cx:pt>
          <cx:pt idx="289">RADT-474</cx:pt>
          <cx:pt idx="290">ENGR-215</cx:pt>
          <cx:pt idx="291">ENGR-270</cx:pt>
          <cx:pt idx="292">FASH-162</cx:pt>
          <cx:pt idx="293">FASH-163</cx:pt>
          <cx:pt idx="294">FITN-152</cx:pt>
          <cx:pt idx="295">LCTR-822</cx:pt>
          <cx:pt idx="296">MEDA-166</cx:pt>
          <cx:pt idx="297">MEDA-672</cx:pt>
          <cx:pt idx="298">RADT-408</cx:pt>
          <cx:pt idx="299">RADT-410</cx:pt>
          <cx:pt idx="300">RADT-415</cx:pt>
          <cx:pt idx="301">RADT-428</cx:pt>
          <cx:pt idx="302">RADT-430</cx:pt>
          <cx:pt idx="303">ANTH-351</cx:pt>
          <cx:pt idx="304">DRAM-200</cx:pt>
          <cx:pt idx="305">LEGL-269</cx:pt>
          <cx:pt idx="306">LING-200</cx:pt>
          <cx:pt idx="307">PHYS-405</cx:pt>
          <cx:pt idx="308">TEAM-186</cx:pt>
          <cx:pt idx="309">CBOT-474</cx:pt>
          <cx:pt idx="310">FASH-151</cx:pt>
          <cx:pt idx="311">LCTR-151</cx:pt>
          <cx:pt idx="312">MEDA-121</cx:pt>
          <cx:pt idx="313">ENGR-261</cx:pt>
          <cx:pt idx="314">FASH-178</cx:pt>
          <cx:pt idx="315">MART-445</cx:pt>
          <cx:pt idx="316">ENGL-200</cx:pt>
          <cx:pt idx="317">LCTR-100</cx:pt>
          <cx:pt idx="318">MART-380</cx:pt>
          <cx:pt idx="319">RADT-470</cx:pt>
          <cx:pt idx="320">SPAN-140</cx:pt>
          <cx:pt idx="321">TEAM-187</cx:pt>
          <cx:pt idx="322">CBOT-448</cx:pt>
          <cx:pt idx="323">CBOT-470</cx:pt>
          <cx:pt idx="324">ENGR-210</cx:pt>
          <cx:pt idx="325">MART-422</cx:pt>
          <cx:pt idx="326">MUS.-210</cx:pt>
          <cx:pt idx="327">ART-221</cx:pt>
          <cx:pt idx="328">FITN-335.1</cx:pt>
          <cx:pt idx="329">LEGL-672</cx:pt>
          <cx:pt idx="330">MART-432</cx:pt>
          <cx:pt idx="331">MART-443</cx:pt>
          <cx:pt idx="332">SPAN-111</cx:pt>
          <cx:pt idx="333">VARS-170</cx:pt>
          <cx:pt idx="334">CIS-296</cx:pt>
          <cx:pt idx="335">FITN-334.3</cx:pt>
          <cx:pt idx="336">MART-421</cx:pt>
          <cx:pt idx="337">MART-424</cx:pt>
          <cx:pt idx="338">MART-447</cx:pt>
          <cx:pt idx="339">MUS.-302</cx:pt>
          <cx:pt idx="340">CRER-430</cx:pt>
          <cx:pt idx="341">LCTR-139</cx:pt>
          <cx:pt idx="342">LCTR-140</cx:pt>
          <cx:pt idx="343">FITN-334.4</cx:pt>
          <cx:pt idx="344">ENGR-240</cx:pt>
          <cx:pt idx="345">FASH-122</cx:pt>
          <cx:pt idx="346">ART-213</cx:pt>
          <cx:pt idx="347">CBOT-417</cx:pt>
          <cx:pt idx="348">FITN-118</cx:pt>
          <cx:pt idx="349">DANC-150.2</cx:pt>
          <cx:pt idx="350">ENGL-162</cx:pt>
          <cx:pt idx="351">INTD-695</cx:pt>
          <cx:pt idx="352">LCTR-823</cx:pt>
          <cx:pt idx="353">LCTR-841</cx:pt>
          <cx:pt idx="354">LCTR-843</cx:pt>
          <cx:pt idx="355">MUS.-303</cx:pt>
          <cx:pt idx="356">MUS.-372</cx:pt>
          <cx:pt idx="357">SPAN-112</cx:pt>
          <cx:pt idx="358">SPAN-122</cx:pt>
          <cx:pt idx="359">ART-200</cx:pt>
          <cx:pt idx="360">ECE.-695</cx:pt>
          <cx:pt idx="361">FASH-672</cx:pt>
          <cx:pt idx="362">FITN-335.2</cx:pt>
          <cx:pt idx="363">FITN-335.4</cx:pt>
          <cx:pt idx="364">MUS.-304</cx:pt>
          <cx:pt idx="365">MUS.-373</cx:pt>
          <cx:pt idx="366">RADT-695</cx:pt>
        </cx:lvl>
      </cx:strDim>
      <cx:numDim type="val">
        <cx:f>'[Course Enrollments and Program Completion.xlsx]2020-21 Course Enrollments'!$B$2:$B$368</cx:f>
        <cx:lvl ptCount="367" formatCode="General">
          <cx:pt idx="0">1364</cx:pt>
          <cx:pt idx="1">831</cx:pt>
          <cx:pt idx="2">742</cx:pt>
          <cx:pt idx="3">651</cx:pt>
          <cx:pt idx="4">536</cx:pt>
          <cx:pt idx="5">446</cx:pt>
          <cx:pt idx="6">440</cx:pt>
          <cx:pt idx="7">406</cx:pt>
          <cx:pt idx="8">402</cx:pt>
          <cx:pt idx="9">392</cx:pt>
          <cx:pt idx="10">384</cx:pt>
          <cx:pt idx="11">350</cx:pt>
          <cx:pt idx="12">341</cx:pt>
          <cx:pt idx="13">333</cx:pt>
          <cx:pt idx="14">332</cx:pt>
          <cx:pt idx="15">321</cx:pt>
          <cx:pt idx="16">305</cx:pt>
          <cx:pt idx="17">298</cx:pt>
          <cx:pt idx="18">296</cx:pt>
          <cx:pt idx="19">266</cx:pt>
          <cx:pt idx="20">259</cx:pt>
          <cx:pt idx="21">258</cx:pt>
          <cx:pt idx="22">256</cx:pt>
          <cx:pt idx="23">242</cx:pt>
          <cx:pt idx="24">239</cx:pt>
          <cx:pt idx="25">230</cx:pt>
          <cx:pt idx="26">224</cx:pt>
          <cx:pt idx="27">219</cx:pt>
          <cx:pt idx="28">214</cx:pt>
          <cx:pt idx="29">213</cx:pt>
          <cx:pt idx="30">211</cx:pt>
          <cx:pt idx="31">210</cx:pt>
          <cx:pt idx="32">208</cx:pt>
          <cx:pt idx="33">206</cx:pt>
          <cx:pt idx="34">193</cx:pt>
          <cx:pt idx="35">189</cx:pt>
          <cx:pt idx="36">186</cx:pt>
          <cx:pt idx="37">182</cx:pt>
          <cx:pt idx="38">181</cx:pt>
          <cx:pt idx="39">178</cx:pt>
          <cx:pt idx="40">176</cx:pt>
          <cx:pt idx="41">167</cx:pt>
          <cx:pt idx="42">167</cx:pt>
          <cx:pt idx="43">162</cx:pt>
          <cx:pt idx="44">158</cx:pt>
          <cx:pt idx="45">158</cx:pt>
          <cx:pt idx="46">157</cx:pt>
          <cx:pt idx="47">156</cx:pt>
          <cx:pt idx="48">155</cx:pt>
          <cx:pt idx="49">151</cx:pt>
          <cx:pt idx="50">150</cx:pt>
          <cx:pt idx="51">146</cx:pt>
          <cx:pt idx="52">143</cx:pt>
          <cx:pt idx="53">143</cx:pt>
          <cx:pt idx="54">142</cx:pt>
          <cx:pt idx="55">140</cx:pt>
          <cx:pt idx="56">135</cx:pt>
          <cx:pt idx="57">135</cx:pt>
          <cx:pt idx="58">130</cx:pt>
          <cx:pt idx="59">127</cx:pt>
          <cx:pt idx="60">125</cx:pt>
          <cx:pt idx="61">115</cx:pt>
          <cx:pt idx="62">114</cx:pt>
          <cx:pt idx="63">113</cx:pt>
          <cx:pt idx="64">110</cx:pt>
          <cx:pt idx="65">108</cx:pt>
          <cx:pt idx="66">107</cx:pt>
          <cx:pt idx="67">107</cx:pt>
          <cx:pt idx="68">106</cx:pt>
          <cx:pt idx="69">101</cx:pt>
          <cx:pt idx="70">99</cx:pt>
          <cx:pt idx="71">97</cx:pt>
          <cx:pt idx="72">95</cx:pt>
          <cx:pt idx="73">94</cx:pt>
          <cx:pt idx="74">93</cx:pt>
          <cx:pt idx="75">89</cx:pt>
          <cx:pt idx="76">84</cx:pt>
          <cx:pt idx="77">83</cx:pt>
          <cx:pt idx="78">83</cx:pt>
          <cx:pt idx="79">82</cx:pt>
          <cx:pt idx="80">79</cx:pt>
          <cx:pt idx="81">79</cx:pt>
          <cx:pt idx="82">79</cx:pt>
          <cx:pt idx="83">78</cx:pt>
          <cx:pt idx="84">77</cx:pt>
          <cx:pt idx="85">76</cx:pt>
          <cx:pt idx="86">74</cx:pt>
          <cx:pt idx="87">73</cx:pt>
          <cx:pt idx="88">70</cx:pt>
          <cx:pt idx="89">69</cx:pt>
          <cx:pt idx="90">68</cx:pt>
          <cx:pt idx="91">68</cx:pt>
          <cx:pt idx="92">68</cx:pt>
          <cx:pt idx="93">67</cx:pt>
          <cx:pt idx="94">66</cx:pt>
          <cx:pt idx="95">65</cx:pt>
          <cx:pt idx="96">65</cx:pt>
          <cx:pt idx="97">65</cx:pt>
          <cx:pt idx="98">65</cx:pt>
          <cx:pt idx="99">65</cx:pt>
          <cx:pt idx="100">65</cx:pt>
          <cx:pt idx="101">65</cx:pt>
          <cx:pt idx="102">65</cx:pt>
          <cx:pt idx="103">64</cx:pt>
          <cx:pt idx="104">64</cx:pt>
          <cx:pt idx="105">64</cx:pt>
          <cx:pt idx="106">63</cx:pt>
          <cx:pt idx="107">63</cx:pt>
          <cx:pt idx="108">63</cx:pt>
          <cx:pt idx="109">62</cx:pt>
          <cx:pt idx="110">61</cx:pt>
          <cx:pt idx="111">60</cx:pt>
          <cx:pt idx="112">59</cx:pt>
          <cx:pt idx="113">59</cx:pt>
          <cx:pt idx="114">59</cx:pt>
          <cx:pt idx="115">59</cx:pt>
          <cx:pt idx="116">58</cx:pt>
          <cx:pt idx="117">58</cx:pt>
          <cx:pt idx="118">56</cx:pt>
          <cx:pt idx="119">56</cx:pt>
          <cx:pt idx="120">56</cx:pt>
          <cx:pt idx="121">55</cx:pt>
          <cx:pt idx="122">55</cx:pt>
          <cx:pt idx="123">54</cx:pt>
          <cx:pt idx="124">54</cx:pt>
          <cx:pt idx="125">53</cx:pt>
          <cx:pt idx="126">51</cx:pt>
          <cx:pt idx="127">50</cx:pt>
          <cx:pt idx="128">50</cx:pt>
          <cx:pt idx="129">50</cx:pt>
          <cx:pt idx="130">49</cx:pt>
          <cx:pt idx="131">48</cx:pt>
          <cx:pt idx="132">47</cx:pt>
          <cx:pt idx="133">47</cx:pt>
          <cx:pt idx="134">47</cx:pt>
          <cx:pt idx="135">47</cx:pt>
          <cx:pt idx="136">47</cx:pt>
          <cx:pt idx="137">46</cx:pt>
          <cx:pt idx="138">45</cx:pt>
          <cx:pt idx="139">44</cx:pt>
          <cx:pt idx="140">44</cx:pt>
          <cx:pt idx="141">44</cx:pt>
          <cx:pt idx="142">44</cx:pt>
          <cx:pt idx="143">43</cx:pt>
          <cx:pt idx="144">43</cx:pt>
          <cx:pt idx="145">43</cx:pt>
          <cx:pt idx="146">43</cx:pt>
          <cx:pt idx="147">42</cx:pt>
          <cx:pt idx="148">42</cx:pt>
          <cx:pt idx="149">41</cx:pt>
          <cx:pt idx="150">41</cx:pt>
          <cx:pt idx="151">40</cx:pt>
          <cx:pt idx="152">40</cx:pt>
          <cx:pt idx="153">40</cx:pt>
          <cx:pt idx="154">40</cx:pt>
          <cx:pt idx="155">40</cx:pt>
          <cx:pt idx="156">39</cx:pt>
          <cx:pt idx="157">39</cx:pt>
          <cx:pt idx="158">39</cx:pt>
          <cx:pt idx="159">39</cx:pt>
          <cx:pt idx="160">38</cx:pt>
          <cx:pt idx="161">38</cx:pt>
          <cx:pt idx="162">38</cx:pt>
          <cx:pt idx="163">37</cx:pt>
          <cx:pt idx="164">36</cx:pt>
          <cx:pt idx="165">35</cx:pt>
          <cx:pt idx="166">35</cx:pt>
          <cx:pt idx="167">35</cx:pt>
          <cx:pt idx="168">35</cx:pt>
          <cx:pt idx="169">35</cx:pt>
          <cx:pt idx="170">35</cx:pt>
          <cx:pt idx="171">34</cx:pt>
          <cx:pt idx="172">34</cx:pt>
          <cx:pt idx="173">34</cx:pt>
          <cx:pt idx="174">33</cx:pt>
          <cx:pt idx="175">33</cx:pt>
          <cx:pt idx="176">33</cx:pt>
          <cx:pt idx="177">33</cx:pt>
          <cx:pt idx="178">33</cx:pt>
          <cx:pt idx="179">32</cx:pt>
          <cx:pt idx="180">32</cx:pt>
          <cx:pt idx="181">32</cx:pt>
          <cx:pt idx="182">31</cx:pt>
          <cx:pt idx="183">31</cx:pt>
          <cx:pt idx="184">31</cx:pt>
          <cx:pt idx="185">30</cx:pt>
          <cx:pt idx="186">30</cx:pt>
          <cx:pt idx="187">30</cx:pt>
          <cx:pt idx="188">30</cx:pt>
          <cx:pt idx="189">30</cx:pt>
          <cx:pt idx="190">30</cx:pt>
          <cx:pt idx="191">30</cx:pt>
          <cx:pt idx="192">29</cx:pt>
          <cx:pt idx="193">29</cx:pt>
          <cx:pt idx="194">28</cx:pt>
          <cx:pt idx="195">28</cx:pt>
          <cx:pt idx="196">28</cx:pt>
          <cx:pt idx="197">28</cx:pt>
          <cx:pt idx="198">28</cx:pt>
          <cx:pt idx="199">28</cx:pt>
          <cx:pt idx="200">28</cx:pt>
          <cx:pt idx="201">27</cx:pt>
          <cx:pt idx="202">27</cx:pt>
          <cx:pt idx="203">27</cx:pt>
          <cx:pt idx="204">27</cx:pt>
          <cx:pt idx="205">27</cx:pt>
          <cx:pt idx="206">27</cx:pt>
          <cx:pt idx="207">27</cx:pt>
          <cx:pt idx="208">27</cx:pt>
          <cx:pt idx="209">26</cx:pt>
          <cx:pt idx="210">26</cx:pt>
          <cx:pt idx="211">26</cx:pt>
          <cx:pt idx="212">26</cx:pt>
          <cx:pt idx="213">26</cx:pt>
          <cx:pt idx="214">26</cx:pt>
          <cx:pt idx="215">26</cx:pt>
          <cx:pt idx="216">25</cx:pt>
          <cx:pt idx="217">25</cx:pt>
          <cx:pt idx="218">25</cx:pt>
          <cx:pt idx="219">25</cx:pt>
          <cx:pt idx="220">24</cx:pt>
          <cx:pt idx="221">24</cx:pt>
          <cx:pt idx="222">24</cx:pt>
          <cx:pt idx="223">24</cx:pt>
          <cx:pt idx="224">24</cx:pt>
          <cx:pt idx="225">24</cx:pt>
          <cx:pt idx="226">23</cx:pt>
          <cx:pt idx="227">23</cx:pt>
          <cx:pt idx="228">23</cx:pt>
          <cx:pt idx="229">23</cx:pt>
          <cx:pt idx="230">23</cx:pt>
          <cx:pt idx="231">23</cx:pt>
          <cx:pt idx="232">23</cx:pt>
          <cx:pt idx="233">23</cx:pt>
          <cx:pt idx="234">23</cx:pt>
          <cx:pt idx="235">22</cx:pt>
          <cx:pt idx="236">22</cx:pt>
          <cx:pt idx="237">22</cx:pt>
          <cx:pt idx="238">22</cx:pt>
          <cx:pt idx="239">22</cx:pt>
          <cx:pt idx="240">22</cx:pt>
          <cx:pt idx="241">22</cx:pt>
          <cx:pt idx="242">22</cx:pt>
          <cx:pt idx="243">22</cx:pt>
          <cx:pt idx="244">21</cx:pt>
          <cx:pt idx="245">21</cx:pt>
          <cx:pt idx="246">21</cx:pt>
          <cx:pt idx="247">21</cx:pt>
          <cx:pt idx="248">21</cx:pt>
          <cx:pt idx="249">21</cx:pt>
          <cx:pt idx="250">20</cx:pt>
          <cx:pt idx="251">20</cx:pt>
          <cx:pt idx="252">20</cx:pt>
          <cx:pt idx="253">20</cx:pt>
          <cx:pt idx="254">20</cx:pt>
          <cx:pt idx="255">20</cx:pt>
          <cx:pt idx="256">19</cx:pt>
          <cx:pt idx="257">19</cx:pt>
          <cx:pt idx="258">19</cx:pt>
          <cx:pt idx="259">19</cx:pt>
          <cx:pt idx="260">19</cx:pt>
          <cx:pt idx="261">18</cx:pt>
          <cx:pt idx="262">18</cx:pt>
          <cx:pt idx="263">18</cx:pt>
          <cx:pt idx="264">18</cx:pt>
          <cx:pt idx="265">17</cx:pt>
          <cx:pt idx="266">17</cx:pt>
          <cx:pt idx="267">17</cx:pt>
          <cx:pt idx="268">17</cx:pt>
          <cx:pt idx="269">17</cx:pt>
          <cx:pt idx="270">17</cx:pt>
          <cx:pt idx="271">17</cx:pt>
          <cx:pt idx="272">17</cx:pt>
          <cx:pt idx="273">17</cx:pt>
          <cx:pt idx="274">17</cx:pt>
          <cx:pt idx="275">17</cx:pt>
          <cx:pt idx="276">17</cx:pt>
          <cx:pt idx="277">17</cx:pt>
          <cx:pt idx="278">16</cx:pt>
          <cx:pt idx="279">16</cx:pt>
          <cx:pt idx="280">16</cx:pt>
          <cx:pt idx="281">16</cx:pt>
          <cx:pt idx="282">16</cx:pt>
          <cx:pt idx="283">16</cx:pt>
          <cx:pt idx="284">16</cx:pt>
          <cx:pt idx="285">16</cx:pt>
          <cx:pt idx="286">16</cx:pt>
          <cx:pt idx="287">16</cx:pt>
          <cx:pt idx="288">16</cx:pt>
          <cx:pt idx="289">16</cx:pt>
          <cx:pt idx="290">15</cx:pt>
          <cx:pt idx="291">15</cx:pt>
          <cx:pt idx="292">15</cx:pt>
          <cx:pt idx="293">15</cx:pt>
          <cx:pt idx="294">15</cx:pt>
          <cx:pt idx="295">15</cx:pt>
          <cx:pt idx="296">15</cx:pt>
          <cx:pt idx="297">15</cx:pt>
          <cx:pt idx="298">15</cx:pt>
          <cx:pt idx="299">15</cx:pt>
          <cx:pt idx="300">15</cx:pt>
          <cx:pt idx="301">15</cx:pt>
          <cx:pt idx="302">15</cx:pt>
          <cx:pt idx="303">14</cx:pt>
          <cx:pt idx="304">14</cx:pt>
          <cx:pt idx="305">14</cx:pt>
          <cx:pt idx="306">14</cx:pt>
          <cx:pt idx="307">14</cx:pt>
          <cx:pt idx="308">14</cx:pt>
          <cx:pt idx="309">13</cx:pt>
          <cx:pt idx="310">13</cx:pt>
          <cx:pt idx="311">13</cx:pt>
          <cx:pt idx="312">13</cx:pt>
          <cx:pt idx="313">12</cx:pt>
          <cx:pt idx="314">12</cx:pt>
          <cx:pt idx="315">12</cx:pt>
          <cx:pt idx="316">11</cx:pt>
          <cx:pt idx="317">11</cx:pt>
          <cx:pt idx="318">11</cx:pt>
          <cx:pt idx="319">11</cx:pt>
          <cx:pt idx="320">11</cx:pt>
          <cx:pt idx="321">11</cx:pt>
          <cx:pt idx="322">10</cx:pt>
          <cx:pt idx="323">10</cx:pt>
          <cx:pt idx="324">10</cx:pt>
          <cx:pt idx="325">10</cx:pt>
          <cx:pt idx="326">10</cx:pt>
          <cx:pt idx="327">9</cx:pt>
          <cx:pt idx="328">9</cx:pt>
          <cx:pt idx="329">9</cx:pt>
          <cx:pt idx="330">9</cx:pt>
          <cx:pt idx="331">9</cx:pt>
          <cx:pt idx="332">9</cx:pt>
          <cx:pt idx="333">9</cx:pt>
          <cx:pt idx="334">8</cx:pt>
          <cx:pt idx="335">8</cx:pt>
          <cx:pt idx="336">8</cx:pt>
          <cx:pt idx="337">8</cx:pt>
          <cx:pt idx="338">8</cx:pt>
          <cx:pt idx="339">8</cx:pt>
          <cx:pt idx="340">7</cx:pt>
          <cx:pt idx="341">6</cx:pt>
          <cx:pt idx="342">6</cx:pt>
          <cx:pt idx="343">5</cx:pt>
          <cx:pt idx="344">4</cx:pt>
          <cx:pt idx="345">4</cx:pt>
          <cx:pt idx="346">3</cx:pt>
          <cx:pt idx="347">3</cx:pt>
          <cx:pt idx="348">3</cx:pt>
          <cx:pt idx="349">2</cx:pt>
          <cx:pt idx="350">2</cx:pt>
          <cx:pt idx="351">2</cx:pt>
          <cx:pt idx="352">2</cx:pt>
          <cx:pt idx="353">2</cx:pt>
          <cx:pt idx="354">2</cx:pt>
          <cx:pt idx="355">2</cx:pt>
          <cx:pt idx="356">2</cx:pt>
          <cx:pt idx="357">2</cx:pt>
          <cx:pt idx="358">2</cx:pt>
          <cx:pt idx="359">1</cx:pt>
          <cx:pt idx="360">1</cx:pt>
          <cx:pt idx="361">1</cx:pt>
          <cx:pt idx="362">1</cx:pt>
          <cx:pt idx="363">1</cx:pt>
          <cx:pt idx="364">1</cx:pt>
          <cx:pt idx="365">1</cx:pt>
          <cx:pt idx="366">1</cx:pt>
        </cx:lvl>
      </cx:numDim>
    </cx:data>
  </cx:chartData>
  <cx:chart>
    <cx:plotArea>
      <cx:plotAreaRegion>
        <cx:series layoutId="clusteredColumn" uniqueId="{CEF7CF2E-EAC4-4879-ADEC-8D0AF34338C5}">
          <cx:tx>
            <cx:txData>
              <cx:f>'[Course Enrollments and Program Completion.xlsx]2020-21 Course Enrollments'!$B$1</cx:f>
              <cx:v/>
            </cx:txData>
          </cx:tx>
          <cx:dataId val="0"/>
          <cx:layoutPr>
            <cx:aggregation/>
          </cx:layoutPr>
          <cx:axisId val="1"/>
        </cx:series>
        <cx:series layoutId="paretoLine" ownerIdx="0" uniqueId="{83AB4DA5-A01F-4F31-B647-A12AFF19EF5F}">
          <cx:axisId val="2"/>
        </cx:series>
      </cx:plotAreaRegion>
      <cx:axis id="0">
        <cx:catScaling gapWidth="0"/>
        <cx:tickLabels/>
      </cx:axis>
      <cx:axis id="1">
        <cx:valScaling/>
        <cx:majorGridlines/>
        <cx:tickLabels/>
      </cx:axis>
      <cx:axis id="2">
        <cx:valScaling max="1" min="0"/>
        <cx:units unit="percentage"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400" max="1920" units="cm"/>
          <inkml:channel name="Y" type="integer" max="1350" units="cm"/>
          <inkml:channel name="T" type="integer" max="2.14748E9" units="dev"/>
        </inkml:traceFormat>
        <inkml:channelProperties>
          <inkml:channelProperty channel="X" name="resolution" value="139.80583" units="1/cm"/>
          <inkml:channelProperty channel="Y" name="resolution" value="78.03468" units="1/cm"/>
          <inkml:channelProperty channel="T" name="resolution" value="1" units="1/dev"/>
        </inkml:channelProperties>
      </inkml:inkSource>
      <inkml:timestamp xml:id="ts0" timeString="2021-10-27T21:54:25.90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90 0,'43'0'157,"21"0"-142,-21 0-15,64 0 16,-21 0-16,-1 0 16,-21 0-16,1 0 15,-1 0-15,43 0 16,-64 0-16,-22 0 15,65 0-15,-44 0 16,23 0 0,-1 0-16,21 0 15,1 0-15,-22 0 16,0 0-16,1 0 0,42 0 16,-43 0-1,0 0-15,0 0 16,22 0-16,-1 0 15,-20 0-15,20 0 16,-21 0-16,1 0 16,-1 0-16,64 36 15,-85-36-15,-22 0 16,44 0-16,-23 0 16,23 0-16,-44 0 15,43 0-15,0 0 16,-42 0-1,21 0-15,-22 0 0,0 0 16,22 0-16,0 0 16,21 0-16,22 0 15,-22 0 1,-21 0-16,42 0 16,-20 0-16,-23 0 15,1 0-15,21 0 16,22-18-16,-43 18 15,0 0-15,21 0 16,21-18-16,-63 18 16,-1 0-16,22 0 15,0 0-15,0 0 16,-1 0-16,1-17 16,21 17-16,-42 0 15,21 0-15,21 0 16,-43 0-1,22 0 1,-22 0-16,22 0 16,0 0-16,21 0 0,-42 0 15,42 0 1,-21 0 0,21 0-16,-21 0 15,0 0-15,21 0 16,-43 0-16,22 0 15,0 0 1,-22 0-16,22 0 16,-22 0-16,1 0 15,-1 0-15,1 0 16,42 0-16,-43 0 16,22 0-1,0 0 1,0 0-16,-1 0 0,23 0 15,42 0-15,-22 0 16,-63 0-16,63 0 16,-42 0-1,21 0-15,0 0 16,-42 0-16,21 0 16,-22 0-16,0 0 15,1 0 1,-1 0-1,1 0 1,-1 0-16,0 0 16,22 0-16,0 0 15,0 0-15,21 0 16,-21 0-16,-22 0 16,22 0-1,-22 0-15,22 0 16,-21 0-1,20 0-15,23 0 16,-1 0-16,-21 0 16,-1 0-16,-20 0 0,-1 0 15,65 0-15,-65 0 32,22 0-32,-22 0 31,22 0-31,-21 0 15,20 0-15,-20 0 16,63 0-16,-63 0 16,42 0-1,-43 0-15,1 0 16,-1 0-16,1 0 31,-1 0 79,43 0-95,-21 0 1,-22 0-16,1 0 94,-1 0-79,22 0 16,0 0-15,-22 0 0,1 0-16,-1 0 31,0 0-15,1 0-1,-1 0 173,22 0-188,-22 0 47,1 0-32,-1 17-15,22-17 31,-22 0-15,1 18-16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10C39-F8D0-4B26-8811-FF72CB90D0B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9189A-FAA8-4ADB-9184-88566202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2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268f177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268f177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19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really could be a remedial math and English issue….since this is a Fall 2016 cohort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9189A-FAA8-4ADB-9184-8856620278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4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Differences between Canada and CSM are statistically significant (</a:t>
            </a:r>
            <a:r>
              <a:rPr lang="en-US" i="1" dirty="0"/>
              <a:t>p</a:t>
            </a:r>
            <a:r>
              <a:rPr lang="en-US" dirty="0"/>
              <a:t>&lt;.05)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27E26-67BF-4CFD-AB72-F95B8B0840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41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7E26-67BF-4CFD-AB72-F95B8B0840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1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 Steinberg</a:t>
            </a:r>
            <a:r>
              <a:rPr lang="en-US" baseline="0" dirty="0"/>
              <a:t> &amp; Hart analysis, Facilities Master Planning consultants for SMCCCD 2021-22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2B29-2CF7-41D4-AC79-FC709B909C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72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2B29-2CF7-41D4-AC79-FC709B909C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88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SMCCCD PRIE Districtwide survey of students</a:t>
            </a:r>
            <a:r>
              <a:rPr lang="en-US" baseline="0" dirty="0"/>
              <a:t> who had been enrolled at any point in 2019-20 but who had not re-enrolled at any point during the pandemic (through spring 2021)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E1FF1-0E9C-4A1C-ACC2-AEC6216313A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1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6727-AA38-4558-A3FA-3335E46CACC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676C-11E8-40F5-BB63-C18C8F56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4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6727-AA38-4558-A3FA-3335E46CACC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676C-11E8-40F5-BB63-C18C8F56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2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6727-AA38-4558-A3FA-3335E46CACC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676C-11E8-40F5-BB63-C18C8F56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8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80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6727-AA38-4558-A3FA-3335E46CACC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676C-11E8-40F5-BB63-C18C8F56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1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6727-AA38-4558-A3FA-3335E46CACC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676C-11E8-40F5-BB63-C18C8F56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4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6727-AA38-4558-A3FA-3335E46CACC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676C-11E8-40F5-BB63-C18C8F56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2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6727-AA38-4558-A3FA-3335E46CACC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676C-11E8-40F5-BB63-C18C8F56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5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6727-AA38-4558-A3FA-3335E46CACC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676C-11E8-40F5-BB63-C18C8F56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0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6727-AA38-4558-A3FA-3335E46CACC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676C-11E8-40F5-BB63-C18C8F56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6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6727-AA38-4558-A3FA-3335E46CACC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676C-11E8-40F5-BB63-C18C8F56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6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6727-AA38-4558-A3FA-3335E46CACC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676C-11E8-40F5-BB63-C18C8F56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6727-AA38-4558-A3FA-3335E46CACC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8676C-11E8-40F5-BB63-C18C8F56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chart" Target="../charts/char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Internal Scan Part III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Prepared for the Educational Master Planning Task Force</a:t>
            </a:r>
          </a:p>
          <a:p>
            <a:r>
              <a:rPr lang="en-US" dirty="0"/>
              <a:t>November 17, 2021</a:t>
            </a:r>
          </a:p>
          <a:p>
            <a:endParaRPr lang="en-US" dirty="0"/>
          </a:p>
          <a:p>
            <a:r>
              <a:rPr lang="en-US" dirty="0"/>
              <a:t>Office of Planning, Research &amp; Institutional Effectiveness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1" y="927505"/>
            <a:ext cx="2524477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5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41949" y="865953"/>
            <a:ext cx="21265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Director of Student Support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5117945" y="2677616"/>
            <a:ext cx="2126512" cy="9640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Business</a:t>
            </a:r>
          </a:p>
          <a:p>
            <a:pPr algn="ctr"/>
            <a:r>
              <a:rPr lang="en-US" sz="1400" dirty="0"/>
              <a:t>Retention Specialist</a:t>
            </a:r>
          </a:p>
        </p:txBody>
      </p:sp>
      <p:sp>
        <p:nvSpPr>
          <p:cNvPr id="5" name="Rectangle 4"/>
          <p:cNvSpPr/>
          <p:nvPr/>
        </p:nvSpPr>
        <p:spPr>
          <a:xfrm>
            <a:off x="2750427" y="2670528"/>
            <a:ext cx="2126512" cy="9640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Arts, Design &amp; Performance</a:t>
            </a:r>
          </a:p>
          <a:p>
            <a:pPr algn="ctr"/>
            <a:r>
              <a:rPr lang="en-US" sz="1400" dirty="0"/>
              <a:t>Retention Specialist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34508" y="5878602"/>
            <a:ext cx="177209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Peer Mentor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88747" y="5878602"/>
            <a:ext cx="177209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Peer Mentor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2986" y="5878602"/>
            <a:ext cx="177209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Peer Mentor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7225" y="5878602"/>
            <a:ext cx="177209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Peer Mentor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1464" y="5878602"/>
            <a:ext cx="177209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Peer Mentor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03" y="5883259"/>
            <a:ext cx="177209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Peer Mentor</a:t>
            </a:r>
          </a:p>
        </p:txBody>
      </p:sp>
      <p:cxnSp>
        <p:nvCxnSpPr>
          <p:cNvPr id="16" name="Straight Connector 15"/>
          <p:cNvCxnSpPr>
            <a:stCxn id="3" idx="2"/>
            <a:endCxn id="3" idx="2"/>
          </p:cNvCxnSpPr>
          <p:nvPr/>
        </p:nvCxnSpPr>
        <p:spPr>
          <a:xfrm>
            <a:off x="7705205" y="178035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3" idx="2"/>
            <a:endCxn id="5" idx="0"/>
          </p:cNvCxnSpPr>
          <p:nvPr/>
        </p:nvCxnSpPr>
        <p:spPr>
          <a:xfrm rot="5400000">
            <a:off x="5314357" y="279679"/>
            <a:ext cx="890175" cy="389152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3" idx="2"/>
            <a:endCxn id="4" idx="0"/>
          </p:cNvCxnSpPr>
          <p:nvPr/>
        </p:nvCxnSpPr>
        <p:spPr>
          <a:xfrm rot="5400000">
            <a:off x="6494572" y="1466982"/>
            <a:ext cx="897263" cy="152400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24454" y="2677616"/>
            <a:ext cx="2126512" cy="964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Human Behavior &amp; Culture</a:t>
            </a:r>
          </a:p>
          <a:p>
            <a:pPr algn="ctr"/>
            <a:r>
              <a:rPr lang="en-US" sz="1400" dirty="0"/>
              <a:t>Retention Specialist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99059" y="2669046"/>
            <a:ext cx="2126512" cy="9640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Science &amp; Health</a:t>
            </a:r>
          </a:p>
          <a:p>
            <a:pPr algn="ctr"/>
            <a:r>
              <a:rPr lang="en-US" sz="1400" dirty="0"/>
              <a:t>Retention Specialist</a:t>
            </a:r>
          </a:p>
        </p:txBody>
      </p:sp>
      <p:cxnSp>
        <p:nvCxnSpPr>
          <p:cNvPr id="25" name="Elbow Connector 24"/>
          <p:cNvCxnSpPr>
            <a:stCxn id="3" idx="2"/>
            <a:endCxn id="17" idx="0"/>
          </p:cNvCxnSpPr>
          <p:nvPr/>
        </p:nvCxnSpPr>
        <p:spPr>
          <a:xfrm rot="16200000" flipH="1">
            <a:off x="7697826" y="1787731"/>
            <a:ext cx="897263" cy="8825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3" idx="2"/>
            <a:endCxn id="19" idx="0"/>
          </p:cNvCxnSpPr>
          <p:nvPr/>
        </p:nvCxnSpPr>
        <p:spPr>
          <a:xfrm rot="16200000" flipH="1">
            <a:off x="8889414" y="596144"/>
            <a:ext cx="888693" cy="325711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47960" y="1120897"/>
            <a:ext cx="1772093" cy="29465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/>
              <a:t>Special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ESL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TRIO SSS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International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Puente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ESO </a:t>
            </a:r>
            <a:r>
              <a:rPr lang="en-US" sz="1400" dirty="0" err="1"/>
              <a:t>Adelante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Athletics</a:t>
            </a:r>
          </a:p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48999" y="650344"/>
            <a:ext cx="11876571" cy="49193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965162" y="4346263"/>
            <a:ext cx="2432077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Student Support</a:t>
            </a:r>
          </a:p>
          <a:p>
            <a:pPr algn="ctr"/>
            <a:r>
              <a:rPr lang="en-US" dirty="0"/>
              <a:t>Community of Practice</a:t>
            </a:r>
          </a:p>
          <a:p>
            <a:pPr algn="ctr"/>
            <a:r>
              <a:rPr lang="en-US" sz="1100" dirty="0"/>
              <a:t>to align services and create consistency</a:t>
            </a:r>
          </a:p>
        </p:txBody>
      </p:sp>
    </p:spTree>
    <p:extLst>
      <p:ext uri="{BB962C8B-B14F-4D97-AF65-F5344CB8AC3E}">
        <p14:creationId xmlns:p14="http://schemas.microsoft.com/office/powerpoint/2010/main" val="3885807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60" y="-486924"/>
            <a:ext cx="10515600" cy="2852737"/>
          </a:xfrm>
        </p:spPr>
        <p:txBody>
          <a:bodyPr/>
          <a:lstStyle/>
          <a:p>
            <a:pPr algn="ctr"/>
            <a:r>
              <a:rPr lang="en-US" dirty="0"/>
              <a:t>Student Preferences and Concerns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634" y="2969254"/>
            <a:ext cx="7027052" cy="318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92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ED242-97AF-4A76-B51C-CD8F3DCD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2" y="131760"/>
            <a:ext cx="11418428" cy="111125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Students’ post-COVID </a:t>
            </a:r>
            <a:r>
              <a:rPr lang="en-US" sz="3600" b="1" dirty="0"/>
              <a:t>course modality </a:t>
            </a:r>
            <a:r>
              <a:rPr lang="en-US" sz="3200" dirty="0"/>
              <a:t>preferences</a:t>
            </a:r>
            <a:r>
              <a:rPr lang="en-US" sz="3600" dirty="0"/>
              <a:t> are split between on-line and in person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561A41-F05D-47D6-8BE6-513361F31EBB}"/>
              </a:ext>
            </a:extLst>
          </p:cNvPr>
          <p:cNvSpPr txBox="1"/>
          <p:nvPr/>
        </p:nvSpPr>
        <p:spPr>
          <a:xfrm>
            <a:off x="462012" y="1377191"/>
            <a:ext cx="11819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Q: In the future, once the pandemic is behind us, which most accurately describes your preference for how to attend college?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239BC3-F10F-4251-B748-ECAEB6AC1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186" y="1743626"/>
            <a:ext cx="9415729" cy="4707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99060" y="2318251"/>
            <a:ext cx="1229193" cy="4074581"/>
          </a:xfrm>
          <a:prstGeom prst="rect">
            <a:avLst/>
          </a:prstGeom>
          <a:noFill/>
          <a:ln w="19050">
            <a:solidFill>
              <a:srgbClr val="00634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 flipV="1">
              <a:off x="1953871" y="1477697"/>
              <a:ext cx="2858760" cy="53382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flipV="1">
                <a:off x="1881871" y="1333421"/>
                <a:ext cx="3002760" cy="341933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/>
          <p:cNvSpPr txBox="1"/>
          <p:nvPr/>
        </p:nvSpPr>
        <p:spPr>
          <a:xfrm>
            <a:off x="0" y="6488668"/>
            <a:ext cx="5685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Email survey sent to all students enrolled at SMCCCD in May, 2021.</a:t>
            </a:r>
          </a:p>
        </p:txBody>
      </p:sp>
    </p:spTree>
    <p:extLst>
      <p:ext uri="{BB962C8B-B14F-4D97-AF65-F5344CB8AC3E}">
        <p14:creationId xmlns:p14="http://schemas.microsoft.com/office/powerpoint/2010/main" val="83569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Districtwide student preferences for instructional modalities – post pandemic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695507"/>
              </p:ext>
            </p:extLst>
          </p:nvPr>
        </p:nvGraphicFramePr>
        <p:xfrm>
          <a:off x="0" y="1177159"/>
          <a:ext cx="12339145" cy="5160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9413" y="6488668"/>
            <a:ext cx="4802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 April-May 2021 survey of enrolled students  (via email)</a:t>
            </a:r>
          </a:p>
        </p:txBody>
      </p:sp>
    </p:spTree>
    <p:extLst>
      <p:ext uri="{BB962C8B-B14F-4D97-AF65-F5344CB8AC3E}">
        <p14:creationId xmlns:p14="http://schemas.microsoft.com/office/powerpoint/2010/main" val="2732615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reasons students gave for stopping out during the pandemic: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452" y="2266031"/>
            <a:ext cx="10515600" cy="435133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Prioritizing working for pay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Preferring not to enroll in online classes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Taking classes at another college (online)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Prioritizing the care of children and other family members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25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1637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Top 3 things our colleges could do to support the return of stopped out students: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4639"/>
            <a:ext cx="10515600" cy="435133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More scheduling options:  getting the courses they want when they want them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Financial support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Help choosing courses and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69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4E23F-6B72-4185-AA1A-3AED60C9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2 of every 3 students are working for pay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785FCAD-2C52-4993-AC1E-9AEBE0F75A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6145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738" y="6589986"/>
            <a:ext cx="9919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NACCC survey of all non-K12 students enrolled at CAN in Spring 2021 (not just home campus students.</a:t>
            </a:r>
          </a:p>
        </p:txBody>
      </p:sp>
    </p:spTree>
    <p:extLst>
      <p:ext uri="{BB962C8B-B14F-4D97-AF65-F5344CB8AC3E}">
        <p14:creationId xmlns:p14="http://schemas.microsoft.com/office/powerpoint/2010/main" val="349170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136C008-8024-4308-A130-A1669C4AF82C}"/>
              </a:ext>
            </a:extLst>
          </p:cNvPr>
          <p:cNvGraphicFramePr>
            <a:graphicFrameLocks noGrp="1"/>
          </p:cNvGraphicFramePr>
          <p:nvPr>
            <p:ph sz="half"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975030"/>
              </p:ext>
            </p:extLst>
          </p:nvPr>
        </p:nvGraphicFramePr>
        <p:xfrm>
          <a:off x="838199" y="1825625"/>
          <a:ext cx="979826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738" y="6589986"/>
            <a:ext cx="9919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NACCC survey of all non-K12 students enrolled at CAN in Spring 2021 (not just home campus students.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Part-time students more likely to work full time</a:t>
            </a:r>
          </a:p>
        </p:txBody>
      </p:sp>
    </p:spTree>
    <p:extLst>
      <p:ext uri="{BB962C8B-B14F-4D97-AF65-F5344CB8AC3E}">
        <p14:creationId xmlns:p14="http://schemas.microsoft.com/office/powerpoint/2010/main" val="165589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088B4A-A890-4F0D-9449-75724D3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41" y="18347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Part-time students far less likely to access services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AC3807FE-1941-46AE-B9A5-E52BC43EC8D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0581363"/>
              </p:ext>
            </p:extLst>
          </p:nvPr>
        </p:nvGraphicFramePr>
        <p:xfrm>
          <a:off x="6434959" y="2238648"/>
          <a:ext cx="54732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2975ECDC-1400-454D-9F5C-99813D2D11A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1692830"/>
              </p:ext>
            </p:extLst>
          </p:nvPr>
        </p:nvGraphicFramePr>
        <p:xfrm>
          <a:off x="448094" y="1825625"/>
          <a:ext cx="545871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738" y="6589986"/>
            <a:ext cx="10033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NACCC survey of all non-K12 students enrolled at CAN in Spring 2021 (not just home campus students).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6090" y="1737398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All students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1682" y="1689178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Of those using these services…</a:t>
            </a:r>
          </a:p>
        </p:txBody>
      </p:sp>
    </p:spTree>
    <p:extLst>
      <p:ext uri="{BB962C8B-B14F-4D97-AF65-F5344CB8AC3E}">
        <p14:creationId xmlns:p14="http://schemas.microsoft.com/office/powerpoint/2010/main" val="2646715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Can students get the classes they need when and where they need them?</a:t>
            </a:r>
          </a:p>
        </p:txBody>
      </p:sp>
      <p:pic>
        <p:nvPicPr>
          <p:cNvPr id="3076" name="Picture 4" descr="Free college programs can enable more students to go to college, but it all  depends on how the program is desig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89" y="2012829"/>
            <a:ext cx="6275732" cy="417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50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Supporting part time students</a:t>
            </a:r>
          </a:p>
          <a:p>
            <a:r>
              <a:rPr lang="en-US" dirty="0"/>
              <a:t>Student preferences and concerns</a:t>
            </a:r>
          </a:p>
          <a:p>
            <a:r>
              <a:rPr lang="en-US" dirty="0"/>
              <a:t>Can students get the classes they need?</a:t>
            </a:r>
          </a:p>
          <a:p>
            <a:r>
              <a:rPr lang="en-US" dirty="0"/>
              <a:t>What are we optimizing for?</a:t>
            </a:r>
          </a:p>
        </p:txBody>
      </p:sp>
    </p:spTree>
    <p:extLst>
      <p:ext uri="{BB962C8B-B14F-4D97-AF65-F5344CB8AC3E}">
        <p14:creationId xmlns:p14="http://schemas.microsoft.com/office/powerpoint/2010/main" val="122340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6342" y="5459348"/>
            <a:ext cx="8545830" cy="0"/>
          </a:xfrm>
          <a:custGeom>
            <a:avLst/>
            <a:gdLst/>
            <a:ahLst/>
            <a:cxnLst/>
            <a:rect l="l" t="t" r="r" b="b"/>
            <a:pathLst>
              <a:path w="8545830">
                <a:moveTo>
                  <a:pt x="0" y="0"/>
                </a:moveTo>
                <a:lnTo>
                  <a:pt x="854583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06342" y="4760595"/>
            <a:ext cx="8545830" cy="0"/>
          </a:xfrm>
          <a:custGeom>
            <a:avLst/>
            <a:gdLst/>
            <a:ahLst/>
            <a:cxnLst/>
            <a:rect l="l" t="t" r="r" b="b"/>
            <a:pathLst>
              <a:path w="8545830">
                <a:moveTo>
                  <a:pt x="0" y="0"/>
                </a:moveTo>
                <a:lnTo>
                  <a:pt x="854583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6342" y="4061078"/>
            <a:ext cx="8545830" cy="0"/>
          </a:xfrm>
          <a:custGeom>
            <a:avLst/>
            <a:gdLst/>
            <a:ahLst/>
            <a:cxnLst/>
            <a:rect l="l" t="t" r="r" b="b"/>
            <a:pathLst>
              <a:path w="8545830">
                <a:moveTo>
                  <a:pt x="0" y="0"/>
                </a:moveTo>
                <a:lnTo>
                  <a:pt x="854583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6342" y="3362325"/>
            <a:ext cx="8545830" cy="0"/>
          </a:xfrm>
          <a:custGeom>
            <a:avLst/>
            <a:gdLst/>
            <a:ahLst/>
            <a:cxnLst/>
            <a:rect l="l" t="t" r="r" b="b"/>
            <a:pathLst>
              <a:path w="8545830">
                <a:moveTo>
                  <a:pt x="0" y="0"/>
                </a:moveTo>
                <a:lnTo>
                  <a:pt x="854583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06342" y="2662808"/>
            <a:ext cx="8545830" cy="0"/>
          </a:xfrm>
          <a:custGeom>
            <a:avLst/>
            <a:gdLst/>
            <a:ahLst/>
            <a:cxnLst/>
            <a:rect l="l" t="t" r="r" b="b"/>
            <a:pathLst>
              <a:path w="8545830">
                <a:moveTo>
                  <a:pt x="0" y="0"/>
                </a:moveTo>
                <a:lnTo>
                  <a:pt x="854583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6342" y="1964054"/>
            <a:ext cx="8545830" cy="0"/>
          </a:xfrm>
          <a:custGeom>
            <a:avLst/>
            <a:gdLst/>
            <a:ahLst/>
            <a:cxnLst/>
            <a:rect l="l" t="t" r="r" b="b"/>
            <a:pathLst>
              <a:path w="8545830">
                <a:moveTo>
                  <a:pt x="0" y="0"/>
                </a:moveTo>
                <a:lnTo>
                  <a:pt x="854583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6342" y="1265300"/>
            <a:ext cx="8545830" cy="0"/>
          </a:xfrm>
          <a:custGeom>
            <a:avLst/>
            <a:gdLst/>
            <a:ahLst/>
            <a:cxnLst/>
            <a:rect l="l" t="t" r="r" b="b"/>
            <a:pathLst>
              <a:path w="8545830">
                <a:moveTo>
                  <a:pt x="0" y="0"/>
                </a:moveTo>
                <a:lnTo>
                  <a:pt x="854583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501580" y="1670494"/>
            <a:ext cx="8555355" cy="4502785"/>
            <a:chOff x="3501580" y="1670494"/>
            <a:chExt cx="8555355" cy="4502785"/>
          </a:xfrm>
        </p:grpSpPr>
        <p:sp>
          <p:nvSpPr>
            <p:cNvPr id="10" name="object 10"/>
            <p:cNvSpPr/>
            <p:nvPr/>
          </p:nvSpPr>
          <p:spPr>
            <a:xfrm>
              <a:off x="3506342" y="6158103"/>
              <a:ext cx="8545830" cy="0"/>
            </a:xfrm>
            <a:custGeom>
              <a:avLst/>
              <a:gdLst/>
              <a:ahLst/>
              <a:cxnLst/>
              <a:rect l="l" t="t" r="r" b="b"/>
              <a:pathLst>
                <a:path w="8545830">
                  <a:moveTo>
                    <a:pt x="0" y="0"/>
                  </a:moveTo>
                  <a:lnTo>
                    <a:pt x="85458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90949" y="1964436"/>
              <a:ext cx="7976870" cy="4194175"/>
            </a:xfrm>
            <a:custGeom>
              <a:avLst/>
              <a:gdLst/>
              <a:ahLst/>
              <a:cxnLst/>
              <a:rect l="l" t="t" r="r" b="b"/>
              <a:pathLst>
                <a:path w="7976870" h="4194175">
                  <a:moveTo>
                    <a:pt x="0" y="1956816"/>
                  </a:moveTo>
                  <a:lnTo>
                    <a:pt x="569976" y="0"/>
                  </a:lnTo>
                  <a:lnTo>
                    <a:pt x="1139952" y="139446"/>
                  </a:lnTo>
                  <a:lnTo>
                    <a:pt x="1709166" y="419100"/>
                  </a:lnTo>
                  <a:lnTo>
                    <a:pt x="2279142" y="139446"/>
                  </a:lnTo>
                  <a:lnTo>
                    <a:pt x="2849118" y="1956816"/>
                  </a:lnTo>
                  <a:lnTo>
                    <a:pt x="3418332" y="3214878"/>
                  </a:lnTo>
                  <a:lnTo>
                    <a:pt x="3988308" y="3355086"/>
                  </a:lnTo>
                  <a:lnTo>
                    <a:pt x="4558284" y="3494532"/>
                  </a:lnTo>
                  <a:lnTo>
                    <a:pt x="5127498" y="3914394"/>
                  </a:lnTo>
                  <a:lnTo>
                    <a:pt x="5697474" y="3634740"/>
                  </a:lnTo>
                  <a:lnTo>
                    <a:pt x="6267450" y="3214878"/>
                  </a:lnTo>
                  <a:lnTo>
                    <a:pt x="6836664" y="3214878"/>
                  </a:lnTo>
                  <a:lnTo>
                    <a:pt x="7406640" y="3214878"/>
                  </a:lnTo>
                  <a:lnTo>
                    <a:pt x="7976616" y="4194048"/>
                  </a:lnTo>
                </a:path>
              </a:pathLst>
            </a:custGeom>
            <a:ln w="28575">
              <a:solidFill>
                <a:srgbClr val="EA3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90949" y="1824228"/>
              <a:ext cx="7976870" cy="4334510"/>
            </a:xfrm>
            <a:custGeom>
              <a:avLst/>
              <a:gdLst/>
              <a:ahLst/>
              <a:cxnLst/>
              <a:rect l="l" t="t" r="r" b="b"/>
              <a:pathLst>
                <a:path w="7976870" h="4334510">
                  <a:moveTo>
                    <a:pt x="0" y="2376678"/>
                  </a:moveTo>
                  <a:lnTo>
                    <a:pt x="569976" y="140208"/>
                  </a:lnTo>
                  <a:lnTo>
                    <a:pt x="1139952" y="419862"/>
                  </a:lnTo>
                  <a:lnTo>
                    <a:pt x="1709166" y="419862"/>
                  </a:lnTo>
                  <a:lnTo>
                    <a:pt x="2279142" y="0"/>
                  </a:lnTo>
                  <a:lnTo>
                    <a:pt x="2849118" y="2376678"/>
                  </a:lnTo>
                  <a:lnTo>
                    <a:pt x="3418332" y="3495294"/>
                  </a:lnTo>
                  <a:lnTo>
                    <a:pt x="3988308" y="3495294"/>
                  </a:lnTo>
                  <a:lnTo>
                    <a:pt x="4558284" y="3495294"/>
                  </a:lnTo>
                  <a:lnTo>
                    <a:pt x="5127498" y="4194048"/>
                  </a:lnTo>
                  <a:lnTo>
                    <a:pt x="5697474" y="2656332"/>
                  </a:lnTo>
                  <a:lnTo>
                    <a:pt x="6267450" y="2376678"/>
                  </a:lnTo>
                  <a:lnTo>
                    <a:pt x="6836664" y="2796540"/>
                  </a:lnTo>
                  <a:lnTo>
                    <a:pt x="7406640" y="3914394"/>
                  </a:lnTo>
                  <a:lnTo>
                    <a:pt x="7976616" y="4334256"/>
                  </a:lnTo>
                </a:path>
              </a:pathLst>
            </a:custGeom>
            <a:ln w="28575">
              <a:solidFill>
                <a:srgbClr val="F86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90949" y="1684782"/>
              <a:ext cx="7976870" cy="4474210"/>
            </a:xfrm>
            <a:custGeom>
              <a:avLst/>
              <a:gdLst/>
              <a:ahLst/>
              <a:cxnLst/>
              <a:rect l="l" t="t" r="r" b="b"/>
              <a:pathLst>
                <a:path w="7976870" h="4474210">
                  <a:moveTo>
                    <a:pt x="0" y="2236470"/>
                  </a:moveTo>
                  <a:lnTo>
                    <a:pt x="569976" y="0"/>
                  </a:lnTo>
                  <a:lnTo>
                    <a:pt x="1139952" y="139446"/>
                  </a:lnTo>
                  <a:lnTo>
                    <a:pt x="1709166" y="559308"/>
                  </a:lnTo>
                  <a:lnTo>
                    <a:pt x="2279142" y="279654"/>
                  </a:lnTo>
                  <a:lnTo>
                    <a:pt x="2849118" y="2236470"/>
                  </a:lnTo>
                  <a:lnTo>
                    <a:pt x="3418332" y="3494532"/>
                  </a:lnTo>
                  <a:lnTo>
                    <a:pt x="3988308" y="3774186"/>
                  </a:lnTo>
                  <a:lnTo>
                    <a:pt x="4558284" y="3914394"/>
                  </a:lnTo>
                  <a:lnTo>
                    <a:pt x="5127498" y="4333494"/>
                  </a:lnTo>
                  <a:lnTo>
                    <a:pt x="5697474" y="4053840"/>
                  </a:lnTo>
                  <a:lnTo>
                    <a:pt x="6267450" y="3634740"/>
                  </a:lnTo>
                  <a:lnTo>
                    <a:pt x="6836664" y="3774186"/>
                  </a:lnTo>
                  <a:lnTo>
                    <a:pt x="7406640" y="3914394"/>
                  </a:lnTo>
                  <a:lnTo>
                    <a:pt x="7976616" y="4473702"/>
                  </a:lnTo>
                </a:path>
              </a:pathLst>
            </a:custGeom>
            <a:ln w="28575">
              <a:solidFill>
                <a:srgbClr val="CCA3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90949" y="1824228"/>
              <a:ext cx="7976870" cy="4194175"/>
            </a:xfrm>
            <a:custGeom>
              <a:avLst/>
              <a:gdLst/>
              <a:ahLst/>
              <a:cxnLst/>
              <a:rect l="l" t="t" r="r" b="b"/>
              <a:pathLst>
                <a:path w="7976870" h="4194175">
                  <a:moveTo>
                    <a:pt x="0" y="2376678"/>
                  </a:moveTo>
                  <a:lnTo>
                    <a:pt x="569976" y="0"/>
                  </a:lnTo>
                  <a:lnTo>
                    <a:pt x="1139952" y="419862"/>
                  </a:lnTo>
                  <a:lnTo>
                    <a:pt x="1709166" y="419862"/>
                  </a:lnTo>
                  <a:lnTo>
                    <a:pt x="2279142" y="0"/>
                  </a:lnTo>
                  <a:lnTo>
                    <a:pt x="2849118" y="2376678"/>
                  </a:lnTo>
                  <a:lnTo>
                    <a:pt x="3418332" y="3495294"/>
                  </a:lnTo>
                  <a:lnTo>
                    <a:pt x="3988308" y="3495294"/>
                  </a:lnTo>
                  <a:lnTo>
                    <a:pt x="4558284" y="3495294"/>
                  </a:lnTo>
                  <a:lnTo>
                    <a:pt x="5127498" y="4194048"/>
                  </a:lnTo>
                  <a:lnTo>
                    <a:pt x="5697474" y="2516886"/>
                  </a:lnTo>
                  <a:lnTo>
                    <a:pt x="6267450" y="2237232"/>
                  </a:lnTo>
                  <a:lnTo>
                    <a:pt x="6836664" y="2516886"/>
                  </a:lnTo>
                  <a:lnTo>
                    <a:pt x="7406640" y="3355086"/>
                  </a:lnTo>
                  <a:lnTo>
                    <a:pt x="7976616" y="3774948"/>
                  </a:lnTo>
                </a:path>
              </a:pathLst>
            </a:custGeom>
            <a:ln w="28575">
              <a:solidFill>
                <a:srgbClr val="96D7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90949" y="5458967"/>
              <a:ext cx="7976870" cy="699770"/>
            </a:xfrm>
            <a:custGeom>
              <a:avLst/>
              <a:gdLst/>
              <a:ahLst/>
              <a:cxnLst/>
              <a:rect l="l" t="t" r="r" b="b"/>
              <a:pathLst>
                <a:path w="7976870" h="699770">
                  <a:moveTo>
                    <a:pt x="0" y="419861"/>
                  </a:moveTo>
                  <a:lnTo>
                    <a:pt x="569976" y="0"/>
                  </a:lnTo>
                  <a:lnTo>
                    <a:pt x="1139952" y="279653"/>
                  </a:lnTo>
                  <a:lnTo>
                    <a:pt x="1709166" y="279653"/>
                  </a:lnTo>
                  <a:lnTo>
                    <a:pt x="2279142" y="419861"/>
                  </a:lnTo>
                  <a:lnTo>
                    <a:pt x="2849118" y="419861"/>
                  </a:lnTo>
                  <a:lnTo>
                    <a:pt x="3418332" y="419861"/>
                  </a:lnTo>
                  <a:lnTo>
                    <a:pt x="3988308" y="419861"/>
                  </a:lnTo>
                  <a:lnTo>
                    <a:pt x="4558284" y="559307"/>
                  </a:lnTo>
                  <a:lnTo>
                    <a:pt x="5127498" y="699515"/>
                  </a:lnTo>
                  <a:lnTo>
                    <a:pt x="5697474" y="699515"/>
                  </a:lnTo>
                  <a:lnTo>
                    <a:pt x="6267450" y="699515"/>
                  </a:lnTo>
                  <a:lnTo>
                    <a:pt x="6836664" y="699515"/>
                  </a:lnTo>
                  <a:lnTo>
                    <a:pt x="7406640" y="699515"/>
                  </a:lnTo>
                  <a:lnTo>
                    <a:pt x="7976616" y="699515"/>
                  </a:lnTo>
                </a:path>
              </a:pathLst>
            </a:custGeom>
            <a:ln w="28575">
              <a:solidFill>
                <a:srgbClr val="405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313391" y="6065220"/>
            <a:ext cx="100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0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21849" y="5366161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solidFill>
                  <a:srgbClr val="585858"/>
                </a:solidFill>
                <a:latin typeface="Lucida Sans"/>
                <a:cs typeface="Lucida Sans"/>
              </a:rPr>
              <a:t>5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63328" y="4667102"/>
            <a:ext cx="1517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5" dirty="0">
                <a:solidFill>
                  <a:srgbClr val="585858"/>
                </a:solidFill>
                <a:latin typeface="Lucida Sans"/>
                <a:cs typeface="Lucida Sans"/>
              </a:rPr>
              <a:t>10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71786" y="3968043"/>
            <a:ext cx="1435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10" dirty="0">
                <a:solidFill>
                  <a:srgbClr val="585858"/>
                </a:solidFill>
                <a:latin typeface="Lucida Sans"/>
                <a:cs typeface="Lucida Sans"/>
              </a:rPr>
              <a:t>15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45611" y="3268984"/>
            <a:ext cx="1689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2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0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54070" y="2569926"/>
            <a:ext cx="1606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2</a:t>
            </a:r>
            <a:r>
              <a:rPr sz="900" spc="-45" dirty="0">
                <a:solidFill>
                  <a:srgbClr val="585858"/>
                </a:solidFill>
                <a:latin typeface="Lucida Sans"/>
                <a:cs typeface="Lucida Sans"/>
              </a:rPr>
              <a:t>5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44926" y="1870867"/>
            <a:ext cx="170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Lucida Sans"/>
                <a:cs typeface="Lucida Sans"/>
              </a:rPr>
              <a:t>30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53384" y="1171808"/>
            <a:ext cx="1619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35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51834" y="6211181"/>
            <a:ext cx="278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585858"/>
                </a:solidFill>
                <a:latin typeface="Lucida Sans"/>
                <a:cs typeface="Lucida Sans"/>
              </a:rPr>
              <a:t>8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:0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0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21276" y="6211181"/>
            <a:ext cx="2787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9:0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0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63630" y="6211181"/>
            <a:ext cx="333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80" dirty="0">
                <a:solidFill>
                  <a:srgbClr val="585858"/>
                </a:solidFill>
                <a:latin typeface="Lucida Sans"/>
                <a:cs typeface="Lucida Sans"/>
              </a:rPr>
              <a:t>1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0:</a:t>
            </a:r>
            <a:r>
              <a:rPr sz="900" spc="20" dirty="0">
                <a:solidFill>
                  <a:srgbClr val="585858"/>
                </a:solidFill>
                <a:latin typeface="Lucida Sans"/>
                <a:cs typeface="Lucida Sans"/>
              </a:rPr>
              <a:t>00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46217" y="6211181"/>
            <a:ext cx="3086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80" dirty="0">
                <a:solidFill>
                  <a:srgbClr val="585858"/>
                </a:solidFill>
                <a:latin typeface="Lucida Sans"/>
                <a:cs typeface="Lucida Sans"/>
              </a:rPr>
              <a:t>1</a:t>
            </a:r>
            <a:r>
              <a:rPr sz="900" spc="-114" dirty="0">
                <a:solidFill>
                  <a:srgbClr val="585858"/>
                </a:solidFill>
                <a:latin typeface="Lucida Sans"/>
                <a:cs typeface="Lucida Sans"/>
              </a:rPr>
              <a:t>1: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00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71461" y="6211181"/>
            <a:ext cx="2755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2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:0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0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40904" y="6211181"/>
            <a:ext cx="2762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3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:0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0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09432" y="6211181"/>
            <a:ext cx="2787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4:0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0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81046" y="6211181"/>
            <a:ext cx="274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5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:0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0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348889" y="6211181"/>
            <a:ext cx="2787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6:0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0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488803" y="6211181"/>
            <a:ext cx="278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585858"/>
                </a:solidFill>
                <a:latin typeface="Lucida Sans"/>
                <a:cs typeface="Lucida Sans"/>
              </a:rPr>
              <a:t>8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:0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0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058245" y="6211181"/>
            <a:ext cx="2787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9:0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0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600598" y="6211181"/>
            <a:ext cx="333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80" dirty="0">
                <a:solidFill>
                  <a:srgbClr val="585858"/>
                </a:solidFill>
                <a:latin typeface="Lucida Sans"/>
                <a:cs typeface="Lucida Sans"/>
              </a:rPr>
              <a:t>1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0:</a:t>
            </a:r>
            <a:r>
              <a:rPr sz="900" spc="20" dirty="0">
                <a:solidFill>
                  <a:srgbClr val="585858"/>
                </a:solidFill>
                <a:latin typeface="Lucida Sans"/>
                <a:cs typeface="Lucida Sans"/>
              </a:rPr>
              <a:t>00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07087" y="6149103"/>
            <a:ext cx="861694" cy="44704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615950" algn="l"/>
              </a:tabLst>
            </a:pPr>
            <a:r>
              <a:rPr sz="900" spc="-180" dirty="0">
                <a:solidFill>
                  <a:srgbClr val="585858"/>
                </a:solidFill>
                <a:latin typeface="Lucida Sans"/>
                <a:cs typeface="Lucida Sans"/>
              </a:rPr>
              <a:t>1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2</a:t>
            </a:r>
            <a:r>
              <a:rPr sz="900" spc="-25" dirty="0">
                <a:solidFill>
                  <a:srgbClr val="585858"/>
                </a:solidFill>
                <a:latin typeface="Lucida Sans"/>
                <a:cs typeface="Lucida Sans"/>
              </a:rPr>
              <a:t>:</a:t>
            </a:r>
            <a:r>
              <a:rPr sz="900" spc="20" dirty="0">
                <a:solidFill>
                  <a:srgbClr val="585858"/>
                </a:solidFill>
                <a:latin typeface="Lucida Sans"/>
                <a:cs typeface="Lucida Sans"/>
              </a:rPr>
              <a:t>0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0</a:t>
            </a:r>
            <a:r>
              <a:rPr sz="900" dirty="0">
                <a:solidFill>
                  <a:srgbClr val="585858"/>
                </a:solidFill>
                <a:latin typeface="Lucida Sans"/>
                <a:cs typeface="Lucida Sans"/>
              </a:rPr>
              <a:t>	</a:t>
            </a:r>
            <a:r>
              <a:rPr sz="900" spc="-180" dirty="0">
                <a:solidFill>
                  <a:srgbClr val="585858"/>
                </a:solidFill>
                <a:latin typeface="Lucida Sans"/>
                <a:cs typeface="Lucida Sans"/>
              </a:rPr>
              <a:t>1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:0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0</a:t>
            </a:r>
            <a:endParaRPr sz="900">
              <a:latin typeface="Lucida Sans"/>
              <a:cs typeface="Lucida Sans"/>
            </a:endParaRPr>
          </a:p>
          <a:p>
            <a:pPr marL="170815">
              <a:lnSpc>
                <a:spcPct val="100000"/>
              </a:lnSpc>
              <a:spcBef>
                <a:spcPts val="550"/>
              </a:spcBef>
            </a:pPr>
            <a:r>
              <a:rPr sz="1000" spc="-10" dirty="0">
                <a:latin typeface="Lucida Sans"/>
                <a:cs typeface="Lucida Sans"/>
              </a:rPr>
              <a:t>Lunch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681043" y="6145560"/>
            <a:ext cx="512445" cy="45402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615"/>
              </a:spcBef>
            </a:pPr>
            <a:r>
              <a:rPr sz="900" spc="-85" dirty="0">
                <a:solidFill>
                  <a:srgbClr val="585858"/>
                </a:solidFill>
                <a:latin typeface="Lucida Sans"/>
                <a:cs typeface="Lucida Sans"/>
              </a:rPr>
              <a:t>7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:0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0</a:t>
            </a:r>
            <a:endParaRPr sz="9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000" spc="-30" dirty="0">
                <a:latin typeface="Lucida Sans"/>
                <a:cs typeface="Lucida Sans"/>
              </a:rPr>
              <a:t>Dinner</a:t>
            </a:r>
            <a:endParaRPr sz="1000">
              <a:latin typeface="Lucida Sans"/>
              <a:cs typeface="Lucida San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978402" y="1268730"/>
            <a:ext cx="5527040" cy="5191760"/>
            <a:chOff x="3978402" y="1268730"/>
            <a:chExt cx="5527040" cy="5191760"/>
          </a:xfrm>
        </p:grpSpPr>
        <p:sp>
          <p:nvSpPr>
            <p:cNvPr id="41" name="object 41"/>
            <p:cNvSpPr/>
            <p:nvPr/>
          </p:nvSpPr>
          <p:spPr>
            <a:xfrm>
              <a:off x="8322945" y="5277993"/>
              <a:ext cx="1172845" cy="1172845"/>
            </a:xfrm>
            <a:custGeom>
              <a:avLst/>
              <a:gdLst/>
              <a:ahLst/>
              <a:cxnLst/>
              <a:rect l="l" t="t" r="r" b="b"/>
              <a:pathLst>
                <a:path w="1172845" h="1172845">
                  <a:moveTo>
                    <a:pt x="0" y="586358"/>
                  </a:moveTo>
                  <a:lnTo>
                    <a:pt x="1943" y="538268"/>
                  </a:lnTo>
                  <a:lnTo>
                    <a:pt x="7674" y="491248"/>
                  </a:lnTo>
                  <a:lnTo>
                    <a:pt x="17041" y="445450"/>
                  </a:lnTo>
                  <a:lnTo>
                    <a:pt x="29892" y="401024"/>
                  </a:lnTo>
                  <a:lnTo>
                    <a:pt x="46078" y="358121"/>
                  </a:lnTo>
                  <a:lnTo>
                    <a:pt x="65448" y="316893"/>
                  </a:lnTo>
                  <a:lnTo>
                    <a:pt x="87850" y="277490"/>
                  </a:lnTo>
                  <a:lnTo>
                    <a:pt x="113133" y="240062"/>
                  </a:lnTo>
                  <a:lnTo>
                    <a:pt x="141147" y="204762"/>
                  </a:lnTo>
                  <a:lnTo>
                    <a:pt x="171740" y="171740"/>
                  </a:lnTo>
                  <a:lnTo>
                    <a:pt x="204762" y="141147"/>
                  </a:lnTo>
                  <a:lnTo>
                    <a:pt x="240062" y="113133"/>
                  </a:lnTo>
                  <a:lnTo>
                    <a:pt x="277490" y="87850"/>
                  </a:lnTo>
                  <a:lnTo>
                    <a:pt x="316893" y="65448"/>
                  </a:lnTo>
                  <a:lnTo>
                    <a:pt x="358121" y="46078"/>
                  </a:lnTo>
                  <a:lnTo>
                    <a:pt x="401024" y="29892"/>
                  </a:lnTo>
                  <a:lnTo>
                    <a:pt x="445450" y="17041"/>
                  </a:lnTo>
                  <a:lnTo>
                    <a:pt x="491248" y="7674"/>
                  </a:lnTo>
                  <a:lnTo>
                    <a:pt x="538268" y="1943"/>
                  </a:lnTo>
                  <a:lnTo>
                    <a:pt x="586359" y="0"/>
                  </a:lnTo>
                  <a:lnTo>
                    <a:pt x="634449" y="1943"/>
                  </a:lnTo>
                  <a:lnTo>
                    <a:pt x="681469" y="7674"/>
                  </a:lnTo>
                  <a:lnTo>
                    <a:pt x="727267" y="17041"/>
                  </a:lnTo>
                  <a:lnTo>
                    <a:pt x="771693" y="29892"/>
                  </a:lnTo>
                  <a:lnTo>
                    <a:pt x="814596" y="46078"/>
                  </a:lnTo>
                  <a:lnTo>
                    <a:pt x="855824" y="65448"/>
                  </a:lnTo>
                  <a:lnTo>
                    <a:pt x="895227" y="87850"/>
                  </a:lnTo>
                  <a:lnTo>
                    <a:pt x="932655" y="113133"/>
                  </a:lnTo>
                  <a:lnTo>
                    <a:pt x="967955" y="141147"/>
                  </a:lnTo>
                  <a:lnTo>
                    <a:pt x="1000977" y="171740"/>
                  </a:lnTo>
                  <a:lnTo>
                    <a:pt x="1031570" y="204762"/>
                  </a:lnTo>
                  <a:lnTo>
                    <a:pt x="1059584" y="240062"/>
                  </a:lnTo>
                  <a:lnTo>
                    <a:pt x="1084867" y="277490"/>
                  </a:lnTo>
                  <a:lnTo>
                    <a:pt x="1107269" y="316893"/>
                  </a:lnTo>
                  <a:lnTo>
                    <a:pt x="1126639" y="358121"/>
                  </a:lnTo>
                  <a:lnTo>
                    <a:pt x="1142825" y="401024"/>
                  </a:lnTo>
                  <a:lnTo>
                    <a:pt x="1155676" y="445450"/>
                  </a:lnTo>
                  <a:lnTo>
                    <a:pt x="1165043" y="491248"/>
                  </a:lnTo>
                  <a:lnTo>
                    <a:pt x="1170774" y="538268"/>
                  </a:lnTo>
                  <a:lnTo>
                    <a:pt x="1172718" y="586358"/>
                  </a:lnTo>
                  <a:lnTo>
                    <a:pt x="1170774" y="634449"/>
                  </a:lnTo>
                  <a:lnTo>
                    <a:pt x="1165043" y="681469"/>
                  </a:lnTo>
                  <a:lnTo>
                    <a:pt x="1155676" y="727267"/>
                  </a:lnTo>
                  <a:lnTo>
                    <a:pt x="1142825" y="771693"/>
                  </a:lnTo>
                  <a:lnTo>
                    <a:pt x="1126639" y="814596"/>
                  </a:lnTo>
                  <a:lnTo>
                    <a:pt x="1107269" y="855824"/>
                  </a:lnTo>
                  <a:lnTo>
                    <a:pt x="1084867" y="895227"/>
                  </a:lnTo>
                  <a:lnTo>
                    <a:pt x="1059584" y="932655"/>
                  </a:lnTo>
                  <a:lnTo>
                    <a:pt x="1031570" y="967955"/>
                  </a:lnTo>
                  <a:lnTo>
                    <a:pt x="1000977" y="1000977"/>
                  </a:lnTo>
                  <a:lnTo>
                    <a:pt x="967955" y="1031570"/>
                  </a:lnTo>
                  <a:lnTo>
                    <a:pt x="932655" y="1059584"/>
                  </a:lnTo>
                  <a:lnTo>
                    <a:pt x="895227" y="1084867"/>
                  </a:lnTo>
                  <a:lnTo>
                    <a:pt x="855824" y="1107269"/>
                  </a:lnTo>
                  <a:lnTo>
                    <a:pt x="814596" y="1126639"/>
                  </a:lnTo>
                  <a:lnTo>
                    <a:pt x="771693" y="1142825"/>
                  </a:lnTo>
                  <a:lnTo>
                    <a:pt x="727267" y="1155676"/>
                  </a:lnTo>
                  <a:lnTo>
                    <a:pt x="681469" y="1165043"/>
                  </a:lnTo>
                  <a:lnTo>
                    <a:pt x="634449" y="1170774"/>
                  </a:lnTo>
                  <a:lnTo>
                    <a:pt x="586359" y="1172717"/>
                  </a:lnTo>
                  <a:lnTo>
                    <a:pt x="538268" y="1170774"/>
                  </a:lnTo>
                  <a:lnTo>
                    <a:pt x="491248" y="1165043"/>
                  </a:lnTo>
                  <a:lnTo>
                    <a:pt x="445450" y="1155676"/>
                  </a:lnTo>
                  <a:lnTo>
                    <a:pt x="401024" y="1142825"/>
                  </a:lnTo>
                  <a:lnTo>
                    <a:pt x="358121" y="1126639"/>
                  </a:lnTo>
                  <a:lnTo>
                    <a:pt x="316893" y="1107269"/>
                  </a:lnTo>
                  <a:lnTo>
                    <a:pt x="277490" y="1084867"/>
                  </a:lnTo>
                  <a:lnTo>
                    <a:pt x="240062" y="1059584"/>
                  </a:lnTo>
                  <a:lnTo>
                    <a:pt x="204762" y="1031570"/>
                  </a:lnTo>
                  <a:lnTo>
                    <a:pt x="171740" y="1000977"/>
                  </a:lnTo>
                  <a:lnTo>
                    <a:pt x="141147" y="967955"/>
                  </a:lnTo>
                  <a:lnTo>
                    <a:pt x="113133" y="932655"/>
                  </a:lnTo>
                  <a:lnTo>
                    <a:pt x="87850" y="895227"/>
                  </a:lnTo>
                  <a:lnTo>
                    <a:pt x="65448" y="855824"/>
                  </a:lnTo>
                  <a:lnTo>
                    <a:pt x="46078" y="814596"/>
                  </a:lnTo>
                  <a:lnTo>
                    <a:pt x="29892" y="771693"/>
                  </a:lnTo>
                  <a:lnTo>
                    <a:pt x="17041" y="727267"/>
                  </a:lnTo>
                  <a:lnTo>
                    <a:pt x="7674" y="681469"/>
                  </a:lnTo>
                  <a:lnTo>
                    <a:pt x="1943" y="634449"/>
                  </a:lnTo>
                  <a:lnTo>
                    <a:pt x="0" y="586358"/>
                  </a:lnTo>
                  <a:close/>
                </a:path>
              </a:pathLst>
            </a:custGeom>
            <a:ln w="19050">
              <a:solidFill>
                <a:srgbClr val="EA354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87927" y="1278255"/>
              <a:ext cx="1172210" cy="1172210"/>
            </a:xfrm>
            <a:custGeom>
              <a:avLst/>
              <a:gdLst/>
              <a:ahLst/>
              <a:cxnLst/>
              <a:rect l="l" t="t" r="r" b="b"/>
              <a:pathLst>
                <a:path w="1172210" h="1172210">
                  <a:moveTo>
                    <a:pt x="0" y="585977"/>
                  </a:moveTo>
                  <a:lnTo>
                    <a:pt x="1942" y="537919"/>
                  </a:lnTo>
                  <a:lnTo>
                    <a:pt x="7669" y="490930"/>
                  </a:lnTo>
                  <a:lnTo>
                    <a:pt x="17030" y="445162"/>
                  </a:lnTo>
                  <a:lnTo>
                    <a:pt x="29874" y="400765"/>
                  </a:lnTo>
                  <a:lnTo>
                    <a:pt x="46049" y="357891"/>
                  </a:lnTo>
                  <a:lnTo>
                    <a:pt x="65406" y="316689"/>
                  </a:lnTo>
                  <a:lnTo>
                    <a:pt x="87794" y="277312"/>
                  </a:lnTo>
                  <a:lnTo>
                    <a:pt x="113061" y="239909"/>
                  </a:lnTo>
                  <a:lnTo>
                    <a:pt x="141057" y="204631"/>
                  </a:lnTo>
                  <a:lnTo>
                    <a:pt x="171630" y="171630"/>
                  </a:lnTo>
                  <a:lnTo>
                    <a:pt x="204631" y="141057"/>
                  </a:lnTo>
                  <a:lnTo>
                    <a:pt x="239909" y="113061"/>
                  </a:lnTo>
                  <a:lnTo>
                    <a:pt x="277312" y="87794"/>
                  </a:lnTo>
                  <a:lnTo>
                    <a:pt x="316689" y="65406"/>
                  </a:lnTo>
                  <a:lnTo>
                    <a:pt x="357891" y="46049"/>
                  </a:lnTo>
                  <a:lnTo>
                    <a:pt x="400765" y="29874"/>
                  </a:lnTo>
                  <a:lnTo>
                    <a:pt x="445162" y="17030"/>
                  </a:lnTo>
                  <a:lnTo>
                    <a:pt x="490930" y="7669"/>
                  </a:lnTo>
                  <a:lnTo>
                    <a:pt x="537919" y="1942"/>
                  </a:lnTo>
                  <a:lnTo>
                    <a:pt x="585978" y="0"/>
                  </a:lnTo>
                  <a:lnTo>
                    <a:pt x="634036" y="1942"/>
                  </a:lnTo>
                  <a:lnTo>
                    <a:pt x="681025" y="7669"/>
                  </a:lnTo>
                  <a:lnTo>
                    <a:pt x="726793" y="17030"/>
                  </a:lnTo>
                  <a:lnTo>
                    <a:pt x="771190" y="29874"/>
                  </a:lnTo>
                  <a:lnTo>
                    <a:pt x="814064" y="46049"/>
                  </a:lnTo>
                  <a:lnTo>
                    <a:pt x="855266" y="65406"/>
                  </a:lnTo>
                  <a:lnTo>
                    <a:pt x="894643" y="87794"/>
                  </a:lnTo>
                  <a:lnTo>
                    <a:pt x="932046" y="113061"/>
                  </a:lnTo>
                  <a:lnTo>
                    <a:pt x="967324" y="141057"/>
                  </a:lnTo>
                  <a:lnTo>
                    <a:pt x="1000325" y="171630"/>
                  </a:lnTo>
                  <a:lnTo>
                    <a:pt x="1030898" y="204631"/>
                  </a:lnTo>
                  <a:lnTo>
                    <a:pt x="1058894" y="239909"/>
                  </a:lnTo>
                  <a:lnTo>
                    <a:pt x="1084161" y="277312"/>
                  </a:lnTo>
                  <a:lnTo>
                    <a:pt x="1106549" y="316689"/>
                  </a:lnTo>
                  <a:lnTo>
                    <a:pt x="1125906" y="357891"/>
                  </a:lnTo>
                  <a:lnTo>
                    <a:pt x="1142081" y="400765"/>
                  </a:lnTo>
                  <a:lnTo>
                    <a:pt x="1154925" y="445162"/>
                  </a:lnTo>
                  <a:lnTo>
                    <a:pt x="1164286" y="490930"/>
                  </a:lnTo>
                  <a:lnTo>
                    <a:pt x="1170013" y="537919"/>
                  </a:lnTo>
                  <a:lnTo>
                    <a:pt x="1171956" y="585977"/>
                  </a:lnTo>
                  <a:lnTo>
                    <a:pt x="1170013" y="634036"/>
                  </a:lnTo>
                  <a:lnTo>
                    <a:pt x="1164286" y="681025"/>
                  </a:lnTo>
                  <a:lnTo>
                    <a:pt x="1154925" y="726793"/>
                  </a:lnTo>
                  <a:lnTo>
                    <a:pt x="1142081" y="771190"/>
                  </a:lnTo>
                  <a:lnTo>
                    <a:pt x="1125906" y="814064"/>
                  </a:lnTo>
                  <a:lnTo>
                    <a:pt x="1106549" y="855266"/>
                  </a:lnTo>
                  <a:lnTo>
                    <a:pt x="1084161" y="894643"/>
                  </a:lnTo>
                  <a:lnTo>
                    <a:pt x="1058894" y="932046"/>
                  </a:lnTo>
                  <a:lnTo>
                    <a:pt x="1030898" y="967324"/>
                  </a:lnTo>
                  <a:lnTo>
                    <a:pt x="1000325" y="1000325"/>
                  </a:lnTo>
                  <a:lnTo>
                    <a:pt x="967324" y="1030898"/>
                  </a:lnTo>
                  <a:lnTo>
                    <a:pt x="932046" y="1058894"/>
                  </a:lnTo>
                  <a:lnTo>
                    <a:pt x="894643" y="1084161"/>
                  </a:lnTo>
                  <a:lnTo>
                    <a:pt x="855266" y="1106549"/>
                  </a:lnTo>
                  <a:lnTo>
                    <a:pt x="814064" y="1125906"/>
                  </a:lnTo>
                  <a:lnTo>
                    <a:pt x="771190" y="1142081"/>
                  </a:lnTo>
                  <a:lnTo>
                    <a:pt x="726793" y="1154925"/>
                  </a:lnTo>
                  <a:lnTo>
                    <a:pt x="681025" y="1164286"/>
                  </a:lnTo>
                  <a:lnTo>
                    <a:pt x="634036" y="1170013"/>
                  </a:lnTo>
                  <a:lnTo>
                    <a:pt x="585978" y="1171955"/>
                  </a:lnTo>
                  <a:lnTo>
                    <a:pt x="537919" y="1170013"/>
                  </a:lnTo>
                  <a:lnTo>
                    <a:pt x="490930" y="1164286"/>
                  </a:lnTo>
                  <a:lnTo>
                    <a:pt x="445162" y="1154925"/>
                  </a:lnTo>
                  <a:lnTo>
                    <a:pt x="400765" y="1142081"/>
                  </a:lnTo>
                  <a:lnTo>
                    <a:pt x="357891" y="1125906"/>
                  </a:lnTo>
                  <a:lnTo>
                    <a:pt x="316689" y="1106549"/>
                  </a:lnTo>
                  <a:lnTo>
                    <a:pt x="277312" y="1084161"/>
                  </a:lnTo>
                  <a:lnTo>
                    <a:pt x="239909" y="1058894"/>
                  </a:lnTo>
                  <a:lnTo>
                    <a:pt x="204631" y="1030898"/>
                  </a:lnTo>
                  <a:lnTo>
                    <a:pt x="171630" y="1000325"/>
                  </a:lnTo>
                  <a:lnTo>
                    <a:pt x="141057" y="967324"/>
                  </a:lnTo>
                  <a:lnTo>
                    <a:pt x="113061" y="932046"/>
                  </a:lnTo>
                  <a:lnTo>
                    <a:pt x="87794" y="894643"/>
                  </a:lnTo>
                  <a:lnTo>
                    <a:pt x="65406" y="855266"/>
                  </a:lnTo>
                  <a:lnTo>
                    <a:pt x="46049" y="814064"/>
                  </a:lnTo>
                  <a:lnTo>
                    <a:pt x="29874" y="771190"/>
                  </a:lnTo>
                  <a:lnTo>
                    <a:pt x="17030" y="726793"/>
                  </a:lnTo>
                  <a:lnTo>
                    <a:pt x="7669" y="681025"/>
                  </a:lnTo>
                  <a:lnTo>
                    <a:pt x="1942" y="634036"/>
                  </a:lnTo>
                  <a:lnTo>
                    <a:pt x="0" y="585977"/>
                  </a:lnTo>
                  <a:close/>
                </a:path>
              </a:pathLst>
            </a:custGeom>
            <a:ln w="19050">
              <a:solidFill>
                <a:srgbClr val="EA354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101366" y="4932535"/>
            <a:ext cx="5295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latin typeface="Lucida Sans"/>
                <a:cs typeface="Lucida Sans"/>
              </a:rPr>
              <a:t>Monday</a:t>
            </a:r>
            <a:endParaRPr sz="10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15" dirty="0">
                <a:latin typeface="Lucida Sans"/>
                <a:cs typeface="Lucida Sans"/>
              </a:rPr>
              <a:t>Tuesday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01366" y="5542081"/>
            <a:ext cx="7156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Lucida Sans"/>
                <a:cs typeface="Lucida Sans"/>
              </a:rPr>
              <a:t>Wednesday</a:t>
            </a:r>
            <a:endParaRPr sz="10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15" dirty="0">
                <a:latin typeface="Lucida Sans"/>
                <a:cs typeface="Lucida Sans"/>
              </a:rPr>
              <a:t>Thursday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01366" y="6151628"/>
            <a:ext cx="39560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0" dirty="0">
                <a:latin typeface="Lucida Sans"/>
                <a:cs typeface="Lucida Sans"/>
              </a:rPr>
              <a:t>Fr</a:t>
            </a:r>
            <a:r>
              <a:rPr sz="1000" spc="-40" dirty="0">
                <a:latin typeface="Lucida Sans"/>
                <a:cs typeface="Lucida Sans"/>
              </a:rPr>
              <a:t>i</a:t>
            </a:r>
            <a:r>
              <a:rPr sz="1000" spc="-20" dirty="0">
                <a:latin typeface="Lucida Sans"/>
                <a:cs typeface="Lucida Sans"/>
              </a:rPr>
              <a:t>da</a:t>
            </a:r>
            <a:r>
              <a:rPr sz="1000" spc="10" dirty="0">
                <a:latin typeface="Lucida Sans"/>
                <a:cs typeface="Lucida Sans"/>
              </a:rPr>
              <a:t>y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59486" y="5017770"/>
            <a:ext cx="415925" cy="0"/>
          </a:xfrm>
          <a:custGeom>
            <a:avLst/>
            <a:gdLst/>
            <a:ahLst/>
            <a:cxnLst/>
            <a:rect l="l" t="t" r="r" b="b"/>
            <a:pathLst>
              <a:path w="415925">
                <a:moveTo>
                  <a:pt x="0" y="0"/>
                </a:moveTo>
                <a:lnTo>
                  <a:pt x="415632" y="0"/>
                </a:lnTo>
              </a:path>
            </a:pathLst>
          </a:custGeom>
          <a:ln w="44450">
            <a:solidFill>
              <a:srgbClr val="EA3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9486" y="5336285"/>
            <a:ext cx="415925" cy="0"/>
          </a:xfrm>
          <a:custGeom>
            <a:avLst/>
            <a:gdLst/>
            <a:ahLst/>
            <a:cxnLst/>
            <a:rect l="l" t="t" r="r" b="b"/>
            <a:pathLst>
              <a:path w="415925">
                <a:moveTo>
                  <a:pt x="0" y="0"/>
                </a:moveTo>
                <a:lnTo>
                  <a:pt x="415632" y="0"/>
                </a:lnTo>
              </a:path>
            </a:pathLst>
          </a:custGeom>
          <a:ln w="44450">
            <a:solidFill>
              <a:srgbClr val="F866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9486" y="5626608"/>
            <a:ext cx="415925" cy="0"/>
          </a:xfrm>
          <a:custGeom>
            <a:avLst/>
            <a:gdLst/>
            <a:ahLst/>
            <a:cxnLst/>
            <a:rect l="l" t="t" r="r" b="b"/>
            <a:pathLst>
              <a:path w="415925">
                <a:moveTo>
                  <a:pt x="0" y="0"/>
                </a:moveTo>
                <a:lnTo>
                  <a:pt x="415632" y="0"/>
                </a:lnTo>
              </a:path>
            </a:pathLst>
          </a:custGeom>
          <a:ln w="44450">
            <a:solidFill>
              <a:srgbClr val="CCA3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9486" y="5941314"/>
            <a:ext cx="415925" cy="0"/>
          </a:xfrm>
          <a:custGeom>
            <a:avLst/>
            <a:gdLst/>
            <a:ahLst/>
            <a:cxnLst/>
            <a:rect l="l" t="t" r="r" b="b"/>
            <a:pathLst>
              <a:path w="415925">
                <a:moveTo>
                  <a:pt x="0" y="0"/>
                </a:moveTo>
                <a:lnTo>
                  <a:pt x="415632" y="0"/>
                </a:lnTo>
              </a:path>
            </a:pathLst>
          </a:custGeom>
          <a:ln w="44450">
            <a:solidFill>
              <a:srgbClr val="96D7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9486" y="6246114"/>
            <a:ext cx="415925" cy="0"/>
          </a:xfrm>
          <a:custGeom>
            <a:avLst/>
            <a:gdLst/>
            <a:ahLst/>
            <a:cxnLst/>
            <a:rect l="l" t="t" r="r" b="b"/>
            <a:pathLst>
              <a:path w="415925">
                <a:moveTo>
                  <a:pt x="0" y="0"/>
                </a:moveTo>
                <a:lnTo>
                  <a:pt x="415632" y="0"/>
                </a:lnTo>
              </a:path>
            </a:pathLst>
          </a:custGeom>
          <a:ln w="44450">
            <a:solidFill>
              <a:srgbClr val="4058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78867" y="1575656"/>
            <a:ext cx="2489835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Lucida Sans"/>
                <a:cs typeface="Lucida Sans"/>
              </a:rPr>
              <a:t>Mo</a:t>
            </a:r>
            <a:r>
              <a:rPr sz="1200" spc="-15" dirty="0">
                <a:solidFill>
                  <a:srgbClr val="404040"/>
                </a:solidFill>
                <a:latin typeface="Lucida Sans"/>
                <a:cs typeface="Lucida Sans"/>
              </a:rPr>
              <a:t>s</a:t>
            </a:r>
            <a:r>
              <a:rPr sz="1200" spc="-10" dirty="0">
                <a:solidFill>
                  <a:srgbClr val="404040"/>
                </a:solidFill>
                <a:latin typeface="Lucida Sans"/>
                <a:cs typeface="Lucida Sans"/>
              </a:rPr>
              <a:t>t</a:t>
            </a:r>
            <a:r>
              <a:rPr sz="1200" spc="-10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1200" spc="-30" dirty="0">
                <a:solidFill>
                  <a:srgbClr val="404040"/>
                </a:solidFill>
                <a:latin typeface="Lucida Sans"/>
                <a:cs typeface="Lucida Sans"/>
              </a:rPr>
              <a:t>c</a:t>
            </a:r>
            <a:r>
              <a:rPr sz="1200" spc="-15" dirty="0">
                <a:solidFill>
                  <a:srgbClr val="404040"/>
                </a:solidFill>
                <a:latin typeface="Lucida Sans"/>
                <a:cs typeface="Lucida Sans"/>
              </a:rPr>
              <a:t>lasses </a:t>
            </a:r>
            <a:r>
              <a:rPr lang="en-US" sz="1200" spc="-15" dirty="0">
                <a:solidFill>
                  <a:srgbClr val="404040"/>
                </a:solidFill>
                <a:latin typeface="Lucida Sans"/>
                <a:cs typeface="Lucida Sans"/>
              </a:rPr>
              <a:t>in Fall 2019 </a:t>
            </a:r>
            <a:r>
              <a:rPr lang="en-US" sz="1200" spc="-55" dirty="0">
                <a:solidFill>
                  <a:srgbClr val="404040"/>
                </a:solidFill>
                <a:latin typeface="Lucida Sans"/>
                <a:cs typeface="Lucida Sans"/>
              </a:rPr>
              <a:t>occurred between 9:00 a.m. and 1:00 p.m.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endParaRPr lang="en-US" sz="1200" spc="-55" dirty="0">
              <a:solidFill>
                <a:srgbClr val="404040"/>
              </a:solidFill>
              <a:latin typeface="Lucida Sans"/>
              <a:cs typeface="Lucida Sans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sz="1200" spc="-55" dirty="0">
                <a:solidFill>
                  <a:srgbClr val="404040"/>
                </a:solidFill>
                <a:latin typeface="Lucida Sans"/>
                <a:cs typeface="Lucida Sans"/>
              </a:rPr>
              <a:t>The campus is under-utilized for much of the day.</a:t>
            </a:r>
            <a:endParaRPr sz="1200" dirty="0">
              <a:latin typeface="Lucida Sans"/>
              <a:cs typeface="Lucida San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365563" y="6653765"/>
            <a:ext cx="17468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5" dirty="0">
                <a:solidFill>
                  <a:srgbClr val="404040"/>
                </a:solidFill>
                <a:latin typeface="Trebuchet MS"/>
                <a:cs typeface="Trebuchet MS"/>
              </a:rPr>
              <a:t>Source:</a:t>
            </a:r>
            <a:r>
              <a:rPr sz="900" i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i="1" spc="-40" dirty="0">
                <a:solidFill>
                  <a:srgbClr val="404040"/>
                </a:solidFill>
                <a:latin typeface="Trebuchet MS"/>
                <a:cs typeface="Trebuchet MS"/>
              </a:rPr>
              <a:t>Fall</a:t>
            </a:r>
            <a:r>
              <a:rPr sz="900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i="1" spc="25" dirty="0">
                <a:solidFill>
                  <a:srgbClr val="404040"/>
                </a:solidFill>
                <a:latin typeface="Trebuchet MS"/>
                <a:cs typeface="Trebuchet MS"/>
              </a:rPr>
              <a:t>2019</a:t>
            </a:r>
            <a:r>
              <a:rPr sz="900" i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i="1" spc="-20" dirty="0">
                <a:solidFill>
                  <a:srgbClr val="404040"/>
                </a:solidFill>
                <a:latin typeface="Trebuchet MS"/>
                <a:cs typeface="Trebuchet MS"/>
              </a:rPr>
              <a:t>Enrollment</a:t>
            </a:r>
            <a:r>
              <a:rPr sz="900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i="1" spc="5" dirty="0">
                <a:solidFill>
                  <a:srgbClr val="404040"/>
                </a:solidFill>
                <a:latin typeface="Trebuchet MS"/>
                <a:cs typeface="Trebuchet MS"/>
              </a:rPr>
              <a:t>Data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4" name="Title 53"/>
          <p:cNvSpPr>
            <a:spLocks noGrp="1"/>
          </p:cNvSpPr>
          <p:nvPr>
            <p:ph type="title"/>
          </p:nvPr>
        </p:nvSpPr>
        <p:spPr>
          <a:xfrm>
            <a:off x="303800" y="19606"/>
            <a:ext cx="10515600" cy="1325563"/>
          </a:xfrm>
        </p:spPr>
        <p:txBody>
          <a:bodyPr/>
          <a:lstStyle/>
          <a:p>
            <a:r>
              <a:rPr lang="en-US" dirty="0"/>
              <a:t>Pre-pandemic class schedule</a:t>
            </a:r>
          </a:p>
        </p:txBody>
      </p:sp>
    </p:spTree>
    <p:extLst>
      <p:ext uri="{BB962C8B-B14F-4D97-AF65-F5344CB8AC3E}">
        <p14:creationId xmlns:p14="http://schemas.microsoft.com/office/powerpoint/2010/main" val="2467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3225A-1A8F-4ACA-947A-4FE98E96E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612" y="175885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Education Courses Offered by time block</a:t>
            </a:r>
          </a:p>
        </p:txBody>
      </p:sp>
    </p:spTree>
    <p:extLst>
      <p:ext uri="{BB962C8B-B14F-4D97-AF65-F5344CB8AC3E}">
        <p14:creationId xmlns:p14="http://schemas.microsoft.com/office/powerpoint/2010/main" val="587217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F4CF-7F01-4B18-9B6E-42400F5D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F4CDF-3487-4395-BC53-3E124164A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3F969-6F29-45EB-BD28-1A6977D27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391"/>
            <a:ext cx="12192000" cy="6343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3812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Data is for the 2018-19 and 2019-20 academic years</a:t>
            </a:r>
          </a:p>
        </p:txBody>
      </p:sp>
    </p:spTree>
    <p:extLst>
      <p:ext uri="{BB962C8B-B14F-4D97-AF65-F5344CB8AC3E}">
        <p14:creationId xmlns:p14="http://schemas.microsoft.com/office/powerpoint/2010/main" val="4142164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D93E8-1B3B-46F3-9524-919E66B5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4CC0F-9A5F-4B0F-886D-393E8CCA2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FABB21-2F71-4675-8666-C1FB88360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" y="276045"/>
            <a:ext cx="12109259" cy="6305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3812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Data is for the 2018-19 and 2019-20 academic years</a:t>
            </a:r>
          </a:p>
        </p:txBody>
      </p:sp>
    </p:spTree>
    <p:extLst>
      <p:ext uri="{BB962C8B-B14F-4D97-AF65-F5344CB8AC3E}">
        <p14:creationId xmlns:p14="http://schemas.microsoft.com/office/powerpoint/2010/main" val="2646040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640719"/>
              </p:ext>
            </p:extLst>
          </p:nvPr>
        </p:nvGraphicFramePr>
        <p:xfrm>
          <a:off x="3" y="0"/>
          <a:ext cx="12191997" cy="11732424"/>
        </p:xfrm>
        <a:graphic>
          <a:graphicData uri="http://schemas.openxmlformats.org/drawingml/2006/table">
            <a:tbl>
              <a:tblPr/>
              <a:tblGrid>
                <a:gridCol w="1121103">
                  <a:extLst>
                    <a:ext uri="{9D8B030D-6E8A-4147-A177-3AD203B41FA5}">
                      <a16:colId xmlns:a16="http://schemas.microsoft.com/office/drawing/2014/main" val="2180060925"/>
                    </a:ext>
                  </a:extLst>
                </a:gridCol>
                <a:gridCol w="1845149">
                  <a:extLst>
                    <a:ext uri="{9D8B030D-6E8A-4147-A177-3AD203B41FA5}">
                      <a16:colId xmlns:a16="http://schemas.microsoft.com/office/drawing/2014/main" val="1664055818"/>
                    </a:ext>
                  </a:extLst>
                </a:gridCol>
                <a:gridCol w="1845149">
                  <a:extLst>
                    <a:ext uri="{9D8B030D-6E8A-4147-A177-3AD203B41FA5}">
                      <a16:colId xmlns:a16="http://schemas.microsoft.com/office/drawing/2014/main" val="2722859360"/>
                    </a:ext>
                  </a:extLst>
                </a:gridCol>
                <a:gridCol w="1845149">
                  <a:extLst>
                    <a:ext uri="{9D8B030D-6E8A-4147-A177-3AD203B41FA5}">
                      <a16:colId xmlns:a16="http://schemas.microsoft.com/office/drawing/2014/main" val="4254639850"/>
                    </a:ext>
                  </a:extLst>
                </a:gridCol>
                <a:gridCol w="1845149">
                  <a:extLst>
                    <a:ext uri="{9D8B030D-6E8A-4147-A177-3AD203B41FA5}">
                      <a16:colId xmlns:a16="http://schemas.microsoft.com/office/drawing/2014/main" val="794769602"/>
                    </a:ext>
                  </a:extLst>
                </a:gridCol>
                <a:gridCol w="1845149">
                  <a:extLst>
                    <a:ext uri="{9D8B030D-6E8A-4147-A177-3AD203B41FA5}">
                      <a16:colId xmlns:a16="http://schemas.microsoft.com/office/drawing/2014/main" val="4026032749"/>
                    </a:ext>
                  </a:extLst>
                </a:gridCol>
                <a:gridCol w="1845149">
                  <a:extLst>
                    <a:ext uri="{9D8B030D-6E8A-4147-A177-3AD203B41FA5}">
                      <a16:colId xmlns:a16="http://schemas.microsoft.com/office/drawing/2014/main" val="2044624252"/>
                    </a:ext>
                  </a:extLst>
                </a:gridCol>
              </a:tblGrid>
              <a:tr h="72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Fa18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MWF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474601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Unit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Unit</a:t>
                      </a:r>
                    </a:p>
                  </a:txBody>
                  <a:tcPr marL="1974" marR="1974" marT="19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Unit</a:t>
                      </a:r>
                    </a:p>
                  </a:txBody>
                  <a:tcPr marL="1974" marR="1974" marT="197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Unit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Unit</a:t>
                      </a:r>
                    </a:p>
                  </a:txBody>
                  <a:tcPr marL="1974" marR="1974" marT="19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Unit</a:t>
                      </a:r>
                    </a:p>
                  </a:txBody>
                  <a:tcPr marL="1974" marR="1974" marT="197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94561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8:00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1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011090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8:05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509518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8:10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1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1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1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Count: 3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1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Count: 12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 off block)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9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1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Count: 15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 off block)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77405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8:15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55154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8:20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29602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8:25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986484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8:30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690331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8:35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191516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8:40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768986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708998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8:50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17109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8:55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172587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32888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391747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2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594064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984427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9:20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529206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9:25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033013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9:30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76965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9:35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2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509606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9:40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26518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9:45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2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2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Count: 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743384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9:50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744541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9:55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313069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027400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545216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10:10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3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2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Count: 2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 off block)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659902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10:15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386614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10:20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960934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10:25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691308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10:30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061626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10:35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264128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188812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137183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10:50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977429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10:55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959484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11:00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454962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11:05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54575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11:10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4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3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3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3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Count: 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9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2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Count: 5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 off block)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072505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11:15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352686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11:20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196135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11:25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776203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11:30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101484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11:35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644371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11:40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280448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11:45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950636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11:50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683268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11:55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705527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795615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136421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12:10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5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3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607422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12:15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616769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12:20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699975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12:25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824216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12:30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907124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12:35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088252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12:40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062274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12:45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4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4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4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Count: 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045595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12:50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557595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12:55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02063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13:00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387781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13:05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451616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13:10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6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86410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13:15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549982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13:20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496238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13:25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808628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13:30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782475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13:35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208677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13:40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281363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13:45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386908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13:50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936509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13:55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681707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14:00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612945"/>
                  </a:ext>
                </a:extLst>
              </a:tr>
              <a:tr h="726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14:05</a:t>
                      </a:r>
                    </a:p>
                  </a:txBody>
                  <a:tcPr marL="1974" marR="1974" marT="19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4" marR="1974" marT="1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74" marR="1974" marT="19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825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000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1" y="843624"/>
            <a:ext cx="11360800" cy="763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Cañada home campus student enrollments:  </a:t>
            </a:r>
            <a:br>
              <a:rPr lang="en-US" sz="3600" dirty="0"/>
            </a:br>
            <a:r>
              <a:rPr lang="en-US" sz="3600" dirty="0"/>
              <a:t>then and now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221381" y="2710313"/>
          <a:ext cx="584253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198669" y="2710313"/>
          <a:ext cx="586178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16885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50577" y="724354"/>
            <a:ext cx="10600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Cañada’s course sections tend to </a:t>
            </a:r>
            <a:r>
              <a:rPr lang="en-US" sz="3600" dirty="0" smtClean="0"/>
              <a:t>low </a:t>
            </a:r>
            <a:r>
              <a:rPr lang="en-US" sz="3600" dirty="0"/>
              <a:t>enrollments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096632"/>
              </p:ext>
            </p:extLst>
          </p:nvPr>
        </p:nvGraphicFramePr>
        <p:xfrm>
          <a:off x="1847206" y="2354319"/>
          <a:ext cx="9007366" cy="358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92278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2"/>
              <p:cNvGraphicFramePr/>
              <p:nvPr>
                <p:custDataLst>
                  <p:tags r:id="rId1"/>
                </p:custDataLst>
              </p:nvPr>
            </p:nvGraphicFramePr>
            <p:xfrm>
              <a:off x="358775" y="2057399"/>
              <a:ext cx="11474450" cy="340797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Chart 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775" y="2057399"/>
                <a:ext cx="11474450" cy="3407979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2953407" y="1942936"/>
            <a:ext cx="0" cy="352244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F7EE76D4-1D2F-49A9-90B3-1B8F8B9D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20% of courses saw 67% of enrollments in 2020-21</a:t>
            </a:r>
          </a:p>
        </p:txBody>
      </p:sp>
    </p:spTree>
    <p:extLst>
      <p:ext uri="{BB962C8B-B14F-4D97-AF65-F5344CB8AC3E}">
        <p14:creationId xmlns:p14="http://schemas.microsoft.com/office/powerpoint/2010/main" val="1644219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71% of courses are offered only 1-2 times per year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838200" y="1887537"/>
          <a:ext cx="10891345" cy="456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6999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optimizing for?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1" y="1849821"/>
            <a:ext cx="100610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Making sure students can complete GE patterns and/or degree programs in a timely way?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Full time students may have more time and may be less impacted by limited offerings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Part time students have smaller windows of availability.  If courses are always offered in the morning, or in person, or both, they may not be able to take them.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807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84" y="-276717"/>
            <a:ext cx="10515600" cy="2852737"/>
          </a:xfrm>
        </p:spPr>
        <p:txBody>
          <a:bodyPr/>
          <a:lstStyle/>
          <a:p>
            <a:pPr algn="ctr"/>
            <a:r>
              <a:rPr lang="en-US" dirty="0"/>
              <a:t>Supporting Part Time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921" y="2576020"/>
            <a:ext cx="3687125" cy="367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96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help students get the courses they need?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57156"/>
            <a:ext cx="10515600" cy="45961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742950" lvl="1" indent="-285750"/>
            <a:r>
              <a:rPr lang="en-US" dirty="0"/>
              <a:t>Ensuring at least one, on-line option of most of all of our </a:t>
            </a:r>
            <a:r>
              <a:rPr lang="en-US" b="1" u="sng" dirty="0"/>
              <a:t>core</a:t>
            </a:r>
            <a:r>
              <a:rPr lang="en-US" dirty="0"/>
              <a:t> </a:t>
            </a:r>
            <a:r>
              <a:rPr lang="en-US" b="1" u="sng" dirty="0"/>
              <a:t>required</a:t>
            </a:r>
            <a:r>
              <a:rPr lang="en-US" dirty="0"/>
              <a:t> courses is offered somewhere in the District?</a:t>
            </a:r>
          </a:p>
          <a:p>
            <a:pPr marL="742950" lvl="1" indent="-285750"/>
            <a:endParaRPr lang="en-US" dirty="0"/>
          </a:p>
          <a:p>
            <a:pPr marL="742950" lvl="1" indent="-285750"/>
            <a:r>
              <a:rPr lang="en-US" dirty="0"/>
              <a:t>Same for GEs?</a:t>
            </a:r>
          </a:p>
          <a:p>
            <a:pPr marL="742950" lvl="1" indent="-285750"/>
            <a:endParaRPr lang="en-US" dirty="0"/>
          </a:p>
          <a:p>
            <a:pPr marL="742950" lvl="1" indent="-285750"/>
            <a:r>
              <a:rPr lang="en-US" dirty="0"/>
              <a:t>Create co-</a:t>
            </a:r>
            <a:r>
              <a:rPr lang="en-US" dirty="0" err="1"/>
              <a:t>horted</a:t>
            </a:r>
            <a:r>
              <a:rPr lang="en-US" dirty="0"/>
              <a:t> time blocks?</a:t>
            </a:r>
          </a:p>
          <a:p>
            <a:pPr marL="1200150" lvl="2" indent="-285750"/>
            <a:r>
              <a:rPr lang="en-US" dirty="0"/>
              <a:t>College for Working Adults (nights, online, weekends option) – with a strong sense of community</a:t>
            </a:r>
          </a:p>
          <a:p>
            <a:pPr marL="1200150" lvl="2" indent="-285750"/>
            <a:r>
              <a:rPr lang="en-US" dirty="0"/>
              <a:t>Morning blocks with better scheduling to allow more than one class to be taken per day</a:t>
            </a:r>
          </a:p>
          <a:p>
            <a:pPr marL="1200150" lvl="2" indent="-285750"/>
            <a:r>
              <a:rPr lang="en-US" dirty="0"/>
              <a:t>Build a sense of community around Interest Areas, pathways, at certain times?</a:t>
            </a:r>
          </a:p>
          <a:p>
            <a:pPr marL="742950" lvl="1" indent="-28575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86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does “intentional scheduling” look like?</a:t>
            </a:r>
          </a:p>
          <a:p>
            <a:r>
              <a:rPr lang="en-US" dirty="0"/>
              <a:t>What does that mean for services and community?</a:t>
            </a:r>
          </a:p>
          <a:p>
            <a:r>
              <a:rPr lang="en-US" dirty="0"/>
              <a:t>How do we optimize the course schedule for student completion?</a:t>
            </a:r>
          </a:p>
          <a:p>
            <a:r>
              <a:rPr lang="en-US" dirty="0"/>
              <a:t>What kind of information should we share with Deans and faculty to help them plan their course schedules?</a:t>
            </a:r>
          </a:p>
          <a:p>
            <a:r>
              <a:rPr lang="en-US" dirty="0"/>
              <a:t>What kind of process would help adjust drafted class schedules?</a:t>
            </a:r>
          </a:p>
          <a:p>
            <a:r>
              <a:rPr lang="en-US" dirty="0"/>
              <a:t>What are the best ways we could collect more information from students about preferred scheduling options?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42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5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C87E-727E-40E0-ABAF-672F56D7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6" y="166838"/>
            <a:ext cx="11232682" cy="970450"/>
          </a:xfrm>
        </p:spPr>
        <p:txBody>
          <a:bodyPr>
            <a:noAutofit/>
          </a:bodyPr>
          <a:lstStyle/>
          <a:p>
            <a:r>
              <a:rPr lang="en-US" sz="2000" dirty="0"/>
              <a:t>We've noticed you have not re-enrolled at the San Mateo County Community Colleges (Cañada, CSM, or Skyline) during the COVID pandemic.  Could you please share your reasons for not returning?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910C07-CF48-4DF1-97B8-91072A146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65158" y="1137288"/>
          <a:ext cx="7051033" cy="535495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393266">
                  <a:extLst>
                    <a:ext uri="{9D8B030D-6E8A-4147-A177-3AD203B41FA5}">
                      <a16:colId xmlns:a16="http://schemas.microsoft.com/office/drawing/2014/main" val="3464704969"/>
                    </a:ext>
                  </a:extLst>
                </a:gridCol>
                <a:gridCol w="1657767">
                  <a:extLst>
                    <a:ext uri="{9D8B030D-6E8A-4147-A177-3AD203B41FA5}">
                      <a16:colId xmlns:a16="http://schemas.microsoft.com/office/drawing/2014/main" val="402862538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# of survey respondents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99360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 had to prioritize my job/work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05435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 prefer not to enroll in online classes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05095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Other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6160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 am attending college elsewhere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7542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 needed to prioritize my care for children/family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95007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 am taking a break from school for now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12311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 needed to focus on my mental health/wellness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1450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 could not (and cannot) afford to attend right now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2093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 moved out of the area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11039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 needed to focus on my physical health/wellness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27994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 do not have a quite place to study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88638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 did not feel supported while I was enrolled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956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My Wifi and internet access are unreliable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44948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 could not find a program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55395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2A46EE2-162C-4F1C-A154-F1E5B58F9D68}"/>
              </a:ext>
            </a:extLst>
          </p:cNvPr>
          <p:cNvSpPr txBox="1"/>
          <p:nvPr/>
        </p:nvSpPr>
        <p:spPr>
          <a:xfrm>
            <a:off x="81761" y="6415474"/>
            <a:ext cx="1201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Students were able to select as many or as few items as they liked.  Five main themes of the “Other” responses were:  They had completed course requirements/graduated/transferred, they were waiting to be in person, college processes had created an impediment to their re-enrolling, various life reasons, and a lack of classes that they were interested in.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86778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A962D-44E4-4BAD-AAA8-272A10D01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6" y="365125"/>
            <a:ext cx="10776284" cy="1325563"/>
          </a:xfrm>
        </p:spPr>
        <p:txBody>
          <a:bodyPr>
            <a:noAutofit/>
          </a:bodyPr>
          <a:lstStyle/>
          <a:p>
            <a:r>
              <a:rPr lang="en-US" sz="2400" dirty="0"/>
              <a:t>If you had both face-to-face and online/virtual options for all of the classes you might want to take, what are the three biggest obstacles to your re-enrolling at the SMCCCD Colleges next fall?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370903-9487-4F0A-A465-C91507B4DD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75472" y="1847756"/>
          <a:ext cx="8980371" cy="37665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894023">
                  <a:extLst>
                    <a:ext uri="{9D8B030D-6E8A-4147-A177-3AD203B41FA5}">
                      <a16:colId xmlns:a16="http://schemas.microsoft.com/office/drawing/2014/main" val="555430190"/>
                    </a:ext>
                  </a:extLst>
                </a:gridCol>
                <a:gridCol w="2086348">
                  <a:extLst>
                    <a:ext uri="{9D8B030D-6E8A-4147-A177-3AD203B41FA5}">
                      <a16:colId xmlns:a16="http://schemas.microsoft.com/office/drawing/2014/main" val="424712574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#</a:t>
                      </a:r>
                      <a:r>
                        <a:rPr lang="en-US" sz="20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of survey respondents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8354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 need to prioritize my job/work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26663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 moved out of the area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9760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Other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9819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The course(s) I need are not offered at the time(s) I need them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266693"/>
                  </a:ext>
                </a:extLst>
              </a:tr>
              <a:tr h="3280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 need to focus on my mental health/wellness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40111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 cannot find a program of study that interests me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6338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 need to prioritize my care for children/family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09723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 need to focus on my physical health/wellness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2348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 cannot afford to attend college right now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981252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D93909-5409-4A15-8BDE-67D32474F016}"/>
              </a:ext>
            </a:extLst>
          </p:cNvPr>
          <p:cNvSpPr txBox="1"/>
          <p:nvPr/>
        </p:nvSpPr>
        <p:spPr>
          <a:xfrm flipH="1">
            <a:off x="100091" y="6089222"/>
            <a:ext cx="119811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Students were able to select up to three options, of those who indicated No or Not Sure to </a:t>
            </a:r>
            <a:r>
              <a:rPr lang="en-US" sz="1100" dirty="0"/>
              <a:t>re-enrolling</a:t>
            </a:r>
            <a:r>
              <a:rPr lang="en-US" sz="1000" dirty="0"/>
              <a:t>. </a:t>
            </a:r>
            <a:r>
              <a:rPr lang="en-US" sz="1200" dirty="0"/>
              <a:t>The main themes for those that selected other were transferred/graduated/completed course requirements, they have switched schools, or they prefer in person instruction. 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10932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F829F-6072-46D1-AF17-96920CF77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59" y="609600"/>
            <a:ext cx="11150333" cy="970450"/>
          </a:xfrm>
        </p:spPr>
        <p:txBody>
          <a:bodyPr>
            <a:noAutofit/>
          </a:bodyPr>
          <a:lstStyle/>
          <a:p>
            <a:r>
              <a:rPr lang="en-US" sz="3200" dirty="0"/>
              <a:t>What are the top 3 things the San Mateo Colleges could do to support your return to college in the future?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504077-4576-475D-A849-8FCBB9858F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35771" y="1930098"/>
          <a:ext cx="9413507" cy="406717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413411">
                  <a:extLst>
                    <a:ext uri="{9D8B030D-6E8A-4147-A177-3AD203B41FA5}">
                      <a16:colId xmlns:a16="http://schemas.microsoft.com/office/drawing/2014/main" val="2697398103"/>
                    </a:ext>
                  </a:extLst>
                </a:gridCol>
                <a:gridCol w="2000096">
                  <a:extLst>
                    <a:ext uri="{9D8B030D-6E8A-4147-A177-3AD203B41FA5}">
                      <a16:colId xmlns:a16="http://schemas.microsoft.com/office/drawing/2014/main" val="3789064486"/>
                    </a:ext>
                  </a:extLst>
                </a:gridCol>
              </a:tblGrid>
              <a:tr h="153246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#</a:t>
                      </a:r>
                      <a:r>
                        <a:rPr lang="en-US" sz="20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of survey respondents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8616562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More scheduling options: getting the courses I want when I want them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2345669"/>
                  </a:ext>
                </a:extLst>
              </a:tr>
              <a:tr h="15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Financial Support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323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2635408"/>
                  </a:ext>
                </a:extLst>
              </a:tr>
              <a:tr h="15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Help choosing courses programs etc.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7823844"/>
                  </a:ext>
                </a:extLst>
              </a:tr>
              <a:tr h="15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Personal counseling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8083590"/>
                  </a:ext>
                </a:extLst>
              </a:tr>
              <a:tr h="20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Help with registering for courses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0869646"/>
                  </a:ext>
                </a:extLst>
              </a:tr>
              <a:tr h="15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Other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3366800"/>
                  </a:ext>
                </a:extLst>
              </a:tr>
              <a:tr h="15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Transportation to/from campus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7022754"/>
                  </a:ext>
                </a:extLst>
              </a:tr>
              <a:tr h="20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Support with technology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763976"/>
                  </a:ext>
                </a:extLst>
              </a:tr>
              <a:tr h="15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Support with accessing food and/or housing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3056406"/>
                  </a:ext>
                </a:extLst>
              </a:tr>
              <a:tr h="15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Support with childcare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26730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47FD41-70C0-4FCE-9F2F-B86D8DC863B6}"/>
              </a:ext>
            </a:extLst>
          </p:cNvPr>
          <p:cNvSpPr txBox="1"/>
          <p:nvPr/>
        </p:nvSpPr>
        <p:spPr>
          <a:xfrm>
            <a:off x="111760" y="6347321"/>
            <a:ext cx="1208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Students were able to select up to three options. Of those who selected Other, over half indicated None/Not applicable, a minority indicated a return to in person instruction, and finally more diverse course offerings.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631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There are 3 part-time students for every one full-time student at CAN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756745" y="1807779"/>
          <a:ext cx="10394731" cy="4519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8676" y="6581001"/>
            <a:ext cx="5173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Overall CAN primary campus students by units attempted per term</a:t>
            </a:r>
          </a:p>
        </p:txBody>
      </p:sp>
    </p:spTree>
    <p:extLst>
      <p:ext uri="{BB962C8B-B14F-4D97-AF65-F5344CB8AC3E}">
        <p14:creationId xmlns:p14="http://schemas.microsoft.com/office/powerpoint/2010/main" val="42091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Part-time students are not necessarily less successful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6001534"/>
              </p:ext>
            </p:extLst>
          </p:nvPr>
        </p:nvGraphicFramePr>
        <p:xfrm>
          <a:off x="1618593" y="1797269"/>
          <a:ext cx="8471338" cy="450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8676" y="6581001"/>
            <a:ext cx="3969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Overall course success rates Fall 2016 by unit load</a:t>
            </a:r>
          </a:p>
        </p:txBody>
      </p:sp>
    </p:spTree>
    <p:extLst>
      <p:ext uri="{BB962C8B-B14F-4D97-AF65-F5344CB8AC3E}">
        <p14:creationId xmlns:p14="http://schemas.microsoft.com/office/powerpoint/2010/main" val="374242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>
            <a:spLocks noGrp="1"/>
          </p:cNvSpPr>
          <p:nvPr>
            <p:ph type="title"/>
          </p:nvPr>
        </p:nvSpPr>
        <p:spPr>
          <a:xfrm>
            <a:off x="415600" y="20565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en" sz="3600" dirty="0"/>
              <a:t>Unit Accumulation Groups for Ca</a:t>
            </a:r>
            <a:r>
              <a:rPr lang="en-US" sz="3600" dirty="0"/>
              <a:t>ñ</a:t>
            </a:r>
            <a:r>
              <a:rPr lang="en" sz="3600" dirty="0"/>
              <a:t>ada’s</a:t>
            </a:r>
            <a:br>
              <a:rPr lang="en" sz="3600" dirty="0"/>
            </a:br>
            <a:r>
              <a:rPr lang="en" sz="3600" dirty="0"/>
              <a:t>Fall 2016 First-Time Cohort</a:t>
            </a:r>
            <a:endParaRPr sz="3600" dirty="0"/>
          </a:p>
        </p:txBody>
      </p:sp>
      <p:sp>
        <p:nvSpPr>
          <p:cNvPr id="131" name="Google Shape;131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body" idx="2"/>
          </p:nvPr>
        </p:nvSpPr>
        <p:spPr>
          <a:xfrm>
            <a:off x="5881573" y="1536633"/>
            <a:ext cx="6310427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400" dirty="0"/>
              <a:t>Rapid Accumulation</a:t>
            </a:r>
            <a:endParaRPr sz="2400" dirty="0"/>
          </a:p>
          <a:p>
            <a:pPr lvl="1"/>
            <a:r>
              <a:rPr lang="en" sz="2000" dirty="0"/>
              <a:t>32% of the cohort</a:t>
            </a:r>
            <a:endParaRPr sz="2000" dirty="0"/>
          </a:p>
          <a:p>
            <a:pPr lvl="1"/>
            <a:r>
              <a:rPr lang="en" sz="2000" dirty="0"/>
              <a:t>Accumulating over 10 units per term</a:t>
            </a:r>
            <a:endParaRPr sz="2000" dirty="0"/>
          </a:p>
          <a:p>
            <a:pPr lvl="1"/>
            <a:r>
              <a:rPr lang="en" sz="2000" dirty="0"/>
              <a:t>2-3 years to completion</a:t>
            </a:r>
            <a:endParaRPr sz="2000" dirty="0"/>
          </a:p>
          <a:p>
            <a:r>
              <a:rPr lang="en" sz="2400" dirty="0"/>
              <a:t>Steady Accumulation</a:t>
            </a:r>
            <a:endParaRPr sz="2400" dirty="0"/>
          </a:p>
          <a:p>
            <a:pPr lvl="1"/>
            <a:r>
              <a:rPr lang="en" sz="2000" dirty="0"/>
              <a:t>12% of the cohort</a:t>
            </a:r>
            <a:endParaRPr sz="2000" dirty="0"/>
          </a:p>
          <a:p>
            <a:pPr lvl="1"/>
            <a:r>
              <a:rPr lang="en" sz="2000" dirty="0"/>
              <a:t>Accumulating 7-9 units per term</a:t>
            </a:r>
            <a:endParaRPr sz="2000" dirty="0"/>
          </a:p>
          <a:p>
            <a:pPr lvl="1"/>
            <a:r>
              <a:rPr lang="en" sz="2000" dirty="0"/>
              <a:t>3-4 years to completion</a:t>
            </a:r>
            <a:endParaRPr sz="2000" dirty="0"/>
          </a:p>
          <a:p>
            <a:r>
              <a:rPr lang="en" sz="2400" dirty="0"/>
              <a:t>Low Accumulation</a:t>
            </a:r>
            <a:endParaRPr sz="2400" dirty="0"/>
          </a:p>
          <a:p>
            <a:pPr lvl="1"/>
            <a:r>
              <a:rPr lang="en" sz="2000" dirty="0"/>
              <a:t>56% of the cohort</a:t>
            </a:r>
            <a:endParaRPr sz="2000" dirty="0"/>
          </a:p>
          <a:p>
            <a:pPr lvl="1"/>
            <a:r>
              <a:rPr lang="en" sz="2000" dirty="0"/>
              <a:t>Accumulating 0-5 units per term</a:t>
            </a:r>
            <a:endParaRPr sz="2000" dirty="0"/>
          </a:p>
          <a:p>
            <a:pPr lvl="1"/>
            <a:r>
              <a:rPr lang="en" sz="2000" dirty="0"/>
              <a:t>5+ years to completion</a:t>
            </a:r>
            <a:endParaRPr sz="2000" dirty="0"/>
          </a:p>
        </p:txBody>
      </p:sp>
      <p:pic>
        <p:nvPicPr>
          <p:cNvPr id="133" name="Google Shape;1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0" y="1536634"/>
            <a:ext cx="5333200" cy="44802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9772244" y="1835694"/>
            <a:ext cx="71669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849246" y="3016437"/>
            <a:ext cx="716692" cy="0"/>
          </a:xfrm>
          <a:prstGeom prst="line">
            <a:avLst/>
          </a:prstGeom>
          <a:ln w="28575">
            <a:solidFill>
              <a:srgbClr val="E19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849246" y="4141573"/>
            <a:ext cx="716692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723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AA5F-5D65-446E-92D6-BF8713F9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cohorts start out similarly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0CBB9F-FA64-46BB-943D-03CB7F1F4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957709"/>
              </p:ext>
            </p:extLst>
          </p:nvPr>
        </p:nvGraphicFramePr>
        <p:xfrm>
          <a:off x="838200" y="198328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424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Sustaining course success is key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4565490"/>
              </p:ext>
            </p:extLst>
          </p:nvPr>
        </p:nvGraphicFramePr>
        <p:xfrm>
          <a:off x="1471448" y="1450428"/>
          <a:ext cx="9144000" cy="469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519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Programs’ Unit Requirements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644883"/>
              </p:ext>
            </p:extLst>
          </p:nvPr>
        </p:nvGraphicFramePr>
        <p:xfrm>
          <a:off x="1406090" y="1809550"/>
          <a:ext cx="9081168" cy="45553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40584">
                  <a:extLst>
                    <a:ext uri="{9D8B030D-6E8A-4147-A177-3AD203B41FA5}">
                      <a16:colId xmlns:a16="http://schemas.microsoft.com/office/drawing/2014/main" val="1185611714"/>
                    </a:ext>
                  </a:extLst>
                </a:gridCol>
                <a:gridCol w="4540584">
                  <a:extLst>
                    <a:ext uri="{9D8B030D-6E8A-4147-A177-3AD203B41FA5}">
                      <a16:colId xmlns:a16="http://schemas.microsoft.com/office/drawing/2014/main" val="3647871838"/>
                    </a:ext>
                  </a:extLst>
                </a:gridCol>
              </a:tblGrid>
              <a:tr h="8977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Special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Full</a:t>
                      </a:r>
                      <a:r>
                        <a:rPr lang="en-US" sz="2400" baseline="0" dirty="0"/>
                        <a:t> Time Requirement?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7502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Promise</a:t>
                      </a:r>
                      <a:r>
                        <a:rPr lang="en-US" sz="2400" baseline="0" dirty="0"/>
                        <a:t> Scholars Program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328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TRIO 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89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International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330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Athletics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165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College for Working Adults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25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Umoja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22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Puente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190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9493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2D4940E2_8008_4BC1_9145_E6DFF9FEB65A&quot;,&quot;SourceFullName&quot;:&quot;https://smccd-my.sharepoint.com/personal/engelk_smccd_edu/Documents/College PLANS/Education Master Plan (EMP)/2022-27 EMP Planning Process/Internal Scan/Data/FT PT Enrollment Trends.xlsx&quot;,&quot;LastUpdate&quot;:&quot;2021-11-16 5:30 PM&quot;,&quot;UpdatedBy&quot;:&quot;engelk&quot;,&quot;IsLinked&quot;:false,&quot;IsBrokenLink&quot;:false,&quot;Type&quot;:1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5BF1F7A0_1543_480E_BCE9_9CEFA946D63E&quot;,&quot;SourceFullName&quot;:&quot;C:\\Users\\engelk\\Downloads\\New__Document - 2021-10-22T091911.459.xlsx&quot;,&quot;LastUpdate&quot;:&quot;2021-10-22 9:44 AM&quot;,&quot;UpdatedBy&quot;:&quot;engelk&quot;,&quot;IsLinked&quot;:false,&quot;IsBrokenLink&quot;:false,&quot;Type&quot;: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19E887B8_08CB_4EFA_B5F3_9E81929D80EF&quot;,&quot;SourceFullName&quot;:&quot;https://smccd-my.sharepoint.com/personal/engelk_smccd_edu/Documents/College PLANS/Education Master Plan (EMP)/2022-27 EMP Planning Process/Internal Scan/Data/FT PT Enrollment Trends.xlsx&quot;,&quot;LastUpdate&quot;:&quot;2021-11-16 5:40 PM&quot;,&quot;UpdatedBy&quot;:&quot;engelk&quot;,&quot;IsLinked&quot;:false,&quot;IsBrokenLink&quot;:false,&quot;Type&quot;: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1C86F4DB_4952_4954_9BC5_D4AD36D9E2FC&quot;,&quot;SourceFullName&quot;:&quot;https://smccd-my.sharepoint.com/personal/engelk_smccd_edu/Documents/College PLANS/Education Master Plan (EMP)/2022-27 EMP Planning Process/Internal Scan/Data/FT PT Enrollment Trends.xlsx&quot;,&quot;LastUpdate&quot;:&quot;2021-11-16 5:47 PM&quot;,&quot;UpdatedBy&quot;:&quot;engelk&quot;,&quot;IsLinked&quot;:false,&quot;IsBrokenLink&quot;:false,&quot;Type&quot;: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60A52B81_1C20_4BC3_9B7E_2DB5A83209E4&quot;,&quot;SourceFullName&quot;:&quot;https://smccd-my.sharepoint.com/personal/engelk_smccd_edu/Documents/Surveys/COVID/District Student Survey re fall 2021/Students Return from COVID Survey Charts KE edits.xlsx&quot;,&quot;LastUpdate&quot;:&quot;2021-11-03 1:27 PM&quot;,&quot;UpdatedBy&quot;:&quot;engelk&quot;,&quot;IsLinked&quot;:false,&quot;IsBrokenLink&quot;:false,&quot;Type&quot;: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EE532603_4574_46C5_9EF3_5F393C8A3A30&quot;,&quot;SourceFullName&quot;:&quot;C:\\Users\\claxtona\\Dropbox (SMCCD)\\PRIE - Canada College\\Surveys\\NACCC\\Spring 2021 Student Survey Results\\Canada-College-NACCC-Data_Values.xlsx&quot;,&quot;LastUpdate&quot;:&quot;2021-11-16 6:10 PM&quot;,&quot;UpdatedBy&quot;:&quot;engelk&quot;,&quot;IsLinked&quot;:false,&quot;IsBrokenLink&quot;:false,&quot;Type&quot;: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9FB52260_83EC_4661_BFA7_1FB2E596D0C4&quot;,&quot;SourceFullName&quot;:&quot;https://smccd-my.sharepoint.com/personal/engelk_smccd_edu/Documents/College PLANS/Education Master Plan (EMP)/2022-27 EMP Planning Process/Internal Scan/Where home campus take core and selctv.xlsx&quot;,&quot;LastUpdate&quot;:&quot;2021-11-16 1:01 PM&quot;,&quot;UpdatedBy&quot;:&quot;engelk&quot;,&quot;IsLinked&quot;:false,&quot;IsBrokenLink&quot;:false,&quot;Type&quot;: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2B1709F6_1A7C_479A_AA7B_8715F014DB07&quot;,&quot;SourceFullName&quot;:&quot;https://smccd-my.sharepoint.com/personal/engelk_smccd_edu/Documents/College PLANS/Education Master Plan (EMP)/2022-27 EMP Planning Process/Internal Scan/Where home campus take core and selctv.xlsx&quot;,&quot;LastUpdate&quot;:&quot;2021-11-16 1:02 PM&quot;,&quot;UpdatedBy&quot;:&quot;engelk&quot;,&quot;IsLinked&quot;:false,&quot;IsBrokenLink&quot;:false,&quot;Type&quot;: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9041C51A_E9C8_4EA4_A346_3371AEDBB2D1&quot;,&quot;SourceFullName&quot;:&quot;C:\\Users\\engelk\\Downloads\\Course_sizes (2).xlsx&quot;,&quot;LastUpdate&quot;:&quot;2021-11-01 3:29 PM&quot;,&quot;UpdatedBy&quot;:&quot;engelk&quot;,&quot;IsLinked&quot;:false,&quot;IsBrokenLink&quot;:false,&quot;Type&quot;: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5E570299_4DE4_438F_9D78_EB6D13E0749F&quot;,&quot;SourceFullName&quot;:&quot;https://smccd-my.sharepoint.com/personal/engelk_smccd_edu/Documents/College PLANS/Education Master Plan (EMP)/2022-27 EMP Planning Process Files/Course Enrollments and Program Completion.xlsx&quot;,&quot;LastUpdate&quot;:&quot;2021-09-29 4:56 PM&quot;,&quot;UpdatedBy&quot;:&quot;engelk&quot;,&quot;IsLinked&quot;:false,&quot;IsBrokenLink&quot;:false,&quot;Type&quot;:1}"/>
</p:tagLst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551A415522C74CB2195B1A777E9A7C" ma:contentTypeVersion="13" ma:contentTypeDescription="Create a new document." ma:contentTypeScope="" ma:versionID="618bc19bae1ae606cfd6804c8e2176d6">
  <xsd:schema xmlns:xsd="http://www.w3.org/2001/XMLSchema" xmlns:xs="http://www.w3.org/2001/XMLSchema" xmlns:p="http://schemas.microsoft.com/office/2006/metadata/properties" xmlns:ns3="2bc55ecc-363e-43e9-bfac-4ba2e86f45ee" xmlns:ns4="bb5bbb0b-6c89-44d7-be61-0adfe653f983" targetNamespace="http://schemas.microsoft.com/office/2006/metadata/properties" ma:root="true" ma:fieldsID="e0599e1f8396ab867dd6a01ab5d3ef8a" ns3:_="" ns4:_="">
    <xsd:import namespace="2bc55ecc-363e-43e9-bfac-4ba2e86f45ee"/>
    <xsd:import namespace="bb5bbb0b-6c89-44d7-be61-0adfe653f9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55ecc-363e-43e9-bfac-4ba2e86f45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bbb0b-6c89-44d7-be61-0adfe653f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2F3D2E-7EC4-4217-975B-773233DDBB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c55ecc-363e-43e9-bfac-4ba2e86f45ee"/>
    <ds:schemaRef ds:uri="bb5bbb0b-6c89-44d7-be61-0adfe653f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7F9FDF-B742-4128-8E56-EA999C920C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D4886E-27B2-4B51-AE1C-1BB9354ED840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bb5bbb0b-6c89-44d7-be61-0adfe653f983"/>
    <ds:schemaRef ds:uri="2bc55ecc-363e-43e9-bfac-4ba2e86f45e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1787</Words>
  <Application>Microsoft Office PowerPoint</Application>
  <PresentationFormat>Widescreen</PresentationFormat>
  <Paragraphs>426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Lucida Sans</vt:lpstr>
      <vt:lpstr>Trebuchet MS</vt:lpstr>
      <vt:lpstr>Office Theme</vt:lpstr>
      <vt:lpstr>Internal Scan Part III</vt:lpstr>
      <vt:lpstr>Topics</vt:lpstr>
      <vt:lpstr>Supporting Part Time Students</vt:lpstr>
      <vt:lpstr>There are 3 part-time students for every one full-time student at CAN</vt:lpstr>
      <vt:lpstr>Part-time students are not necessarily less successful</vt:lpstr>
      <vt:lpstr>Unit Accumulation Groups for Cañada’s Fall 2016 First-Time Cohort</vt:lpstr>
      <vt:lpstr>The cohorts start out similarly</vt:lpstr>
      <vt:lpstr>Sustaining course success is key</vt:lpstr>
      <vt:lpstr>Special Programs’ Unit Requirements</vt:lpstr>
      <vt:lpstr>PowerPoint Presentation</vt:lpstr>
      <vt:lpstr>Student Preferences and Concerns</vt:lpstr>
      <vt:lpstr>Students’ post-COVID course modality preferences are split between on-line and in person</vt:lpstr>
      <vt:lpstr>Districtwide student preferences for instructional modalities – post pandemic</vt:lpstr>
      <vt:lpstr>Top reasons students gave for stopping out during the pandemic:</vt:lpstr>
      <vt:lpstr>Top 3 things our colleges could do to support the return of stopped out students:</vt:lpstr>
      <vt:lpstr>2 of every 3 students are working for pay</vt:lpstr>
      <vt:lpstr>Part-time students more likely to work full time</vt:lpstr>
      <vt:lpstr>Part-time students far less likely to access services</vt:lpstr>
      <vt:lpstr>Can students get the classes they need when and where they need them?</vt:lpstr>
      <vt:lpstr>Pre-pandemic class schedule</vt:lpstr>
      <vt:lpstr>General Education Courses Offered by time block</vt:lpstr>
      <vt:lpstr>PowerPoint Presentation</vt:lpstr>
      <vt:lpstr>PowerPoint Presentation</vt:lpstr>
      <vt:lpstr>PowerPoint Presentation</vt:lpstr>
      <vt:lpstr>Cañada home campus student enrollments:   then and now</vt:lpstr>
      <vt:lpstr>PowerPoint Presentation</vt:lpstr>
      <vt:lpstr>20% of courses saw 67% of enrollments in 2020-21</vt:lpstr>
      <vt:lpstr>71% of courses are offered only 1-2 times per year</vt:lpstr>
      <vt:lpstr>What are we optimizing for?</vt:lpstr>
      <vt:lpstr>How do we help students get the courses they need?</vt:lpstr>
      <vt:lpstr>Breakout Discussion Questions</vt:lpstr>
      <vt:lpstr>Appendix</vt:lpstr>
      <vt:lpstr>We've noticed you have not re-enrolled at the San Mateo County Community Colleges (Cañada, CSM, or Skyline) during the COVID pandemic.  Could you please share your reasons for not returning?</vt:lpstr>
      <vt:lpstr>If you had both face-to-face and online/virtual options for all of the classes you might want to take, what are the three biggest obstacles to your re-enrolling at the SMCCCD Colleges next fall?</vt:lpstr>
      <vt:lpstr>What are the top 3 things the San Mateo Colleges could do to support your return to college in the future?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Scan Part III</dc:title>
  <dc:creator>Engel, Karen</dc:creator>
  <cp:lastModifiedBy>Engel, Karen</cp:lastModifiedBy>
  <cp:revision>40</cp:revision>
  <dcterms:created xsi:type="dcterms:W3CDTF">2021-11-16T19:33:23Z</dcterms:created>
  <dcterms:modified xsi:type="dcterms:W3CDTF">2021-11-17T16:16:37Z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0x01010029551A415522C74CB2195B1A777E9A7C</vt:lpwstr>
  </property>
</Properties>
</file>