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1"/>
  </p:notesMasterIdLst>
  <p:handoutMasterIdLst>
    <p:handoutMasterId r:id="rId12"/>
  </p:handoutMasterIdLst>
  <p:sldIdLst>
    <p:sldId id="256" r:id="rId2"/>
    <p:sldId id="275" r:id="rId3"/>
    <p:sldId id="293" r:id="rId4"/>
    <p:sldId id="295" r:id="rId5"/>
    <p:sldId id="260" r:id="rId6"/>
    <p:sldId id="291" r:id="rId7"/>
    <p:sldId id="267" r:id="rId8"/>
    <p:sldId id="292" r:id="rId9"/>
    <p:sldId id="296"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5" d="100"/>
          <a:sy n="125" d="100"/>
        </p:scale>
        <p:origin x="11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Macintosh%20HD:Users:kparks:Dropbox:CWA:Program%20Review:Forms:CWA%20Program%20Review%20Enrollmen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accent3"/>
              </a:solidFill>
              <a:round/>
              <a:tailEnd type="arrow"/>
            </a:ln>
            <a:effectLst>
              <a:outerShdw blurRad="40000" dist="23000" dir="5400000" rotWithShape="0">
                <a:srgbClr val="000000">
                  <a:alpha val="35000"/>
                </a:srgbClr>
              </a:outerShdw>
            </a:effectLst>
          </c:spPr>
          <c:marker>
            <c:symbol val="none"/>
          </c:marker>
          <c:dLbls>
            <c:dLbl>
              <c:idx val="0"/>
              <c:tx>
                <c:rich>
                  <a:bodyPr/>
                  <a:lstStyle/>
                  <a:p>
                    <a:fld id="{A0D49E37-5C4D-46AB-B83B-1B68484A4663}" type="VALUE">
                      <a:rPr lang="en-US" sz="1800"/>
                      <a:pPr/>
                      <a:t>[VALUE]</a:t>
                    </a:fld>
                    <a:endParaRPr lang="en-US"/>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CE9-4E2A-BE59-51CFA34A0C76}"/>
                </c:ext>
                <c:ext xmlns:c15="http://schemas.microsoft.com/office/drawing/2012/chart" uri="{CE6537A1-D6FC-4f65-9D91-7224C49458BB}">
                  <c15:dlblFieldTable/>
                  <c15:showDataLabelsRange val="0"/>
                </c:ext>
              </c:extLst>
            </c:dLbl>
            <c:dLbl>
              <c:idx val="1"/>
              <c:tx>
                <c:rich>
                  <a:bodyPr/>
                  <a:lstStyle/>
                  <a:p>
                    <a:fld id="{82621446-2628-437F-B331-45E6D07A27DA}" type="VALUE">
                      <a:rPr lang="en-US" sz="1800"/>
                      <a:pPr/>
                      <a:t>[VALUE]</a:t>
                    </a:fld>
                    <a:endParaRPr lang="en-US"/>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CE9-4E2A-BE59-51CFA34A0C76}"/>
                </c:ext>
                <c:ext xmlns:c15="http://schemas.microsoft.com/office/drawing/2012/chart" uri="{CE6537A1-D6FC-4f65-9D91-7224C49458BB}">
                  <c15:dlblFieldTable/>
                  <c15:showDataLabelsRange val="0"/>
                </c:ext>
              </c:extLst>
            </c:dLbl>
            <c:dLbl>
              <c:idx val="2"/>
              <c:tx>
                <c:rich>
                  <a:bodyPr/>
                  <a:lstStyle/>
                  <a:p>
                    <a:fld id="{E511C5B6-4813-4557-A4C3-4146E6AE8370}" type="VALUE">
                      <a:rPr lang="en-US" sz="1800"/>
                      <a:pPr/>
                      <a:t>[VALUE]</a:t>
                    </a:fld>
                    <a:endParaRPr lang="en-US"/>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CE9-4E2A-BE59-51CFA34A0C76}"/>
                </c:ext>
                <c:ext xmlns:c15="http://schemas.microsoft.com/office/drawing/2012/chart" uri="{CE6537A1-D6FC-4f65-9D91-7224C49458BB}">
                  <c15:dlblFieldTable/>
                  <c15:showDataLabelsRange val="0"/>
                </c:ext>
              </c:extLst>
            </c:dLbl>
            <c:dLbl>
              <c:idx val="3"/>
              <c:tx>
                <c:rich>
                  <a:bodyPr/>
                  <a:lstStyle/>
                  <a:p>
                    <a:fld id="{DE3E90B5-A6F2-4F69-A269-5F51890AC71C}" type="VALUE">
                      <a:rPr lang="en-US" sz="1800"/>
                      <a:pPr/>
                      <a:t>[VALUE]</a:t>
                    </a:fld>
                    <a:endParaRPr lang="en-US"/>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CE9-4E2A-BE59-51CFA34A0C76}"/>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Headcount!$A$1:$D$1</c:f>
              <c:strCache>
                <c:ptCount val="4"/>
                <c:pt idx="0">
                  <c:v>2011-2012</c:v>
                </c:pt>
                <c:pt idx="1">
                  <c:v>2012-2013</c:v>
                </c:pt>
                <c:pt idx="2">
                  <c:v>2013-2014</c:v>
                </c:pt>
                <c:pt idx="3">
                  <c:v>2014-2015</c:v>
                </c:pt>
              </c:strCache>
            </c:strRef>
          </c:cat>
          <c:val>
            <c:numRef>
              <c:f>Headcount!$A$2:$D$2</c:f>
              <c:numCache>
                <c:formatCode>0</c:formatCode>
                <c:ptCount val="4"/>
                <c:pt idx="0" formatCode="General">
                  <c:v>50</c:v>
                </c:pt>
                <c:pt idx="1">
                  <c:v>96</c:v>
                </c:pt>
                <c:pt idx="2" formatCode="General">
                  <c:v>161</c:v>
                </c:pt>
                <c:pt idx="3" formatCode="General">
                  <c:v>227</c:v>
                </c:pt>
              </c:numCache>
            </c:numRef>
          </c:val>
          <c:smooth val="0"/>
          <c:extLst xmlns:c16r2="http://schemas.microsoft.com/office/drawing/2015/06/chart">
            <c:ext xmlns:c16="http://schemas.microsoft.com/office/drawing/2014/chart" uri="{C3380CC4-5D6E-409C-BE32-E72D297353CC}">
              <c16:uniqueId val="{00000004-0CE9-4E2A-BE59-51CFA34A0C76}"/>
            </c:ext>
          </c:extLst>
        </c:ser>
        <c:dLbls>
          <c:dLblPos val="t"/>
          <c:showLegendKey val="0"/>
          <c:showVal val="1"/>
          <c:showCatName val="0"/>
          <c:showSerName val="0"/>
          <c:showPercent val="0"/>
          <c:showBubbleSize val="0"/>
        </c:dLbls>
        <c:upDownBars>
          <c:gapWidth val="162"/>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197226816"/>
        <c:axId val="260729600"/>
      </c:lineChart>
      <c:dateAx>
        <c:axId val="197226816"/>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endParaRPr lang="en-US"/>
          </a:p>
        </c:txPr>
        <c:crossAx val="260729600"/>
        <c:crosses val="autoZero"/>
        <c:auto val="0"/>
        <c:lblOffset val="100"/>
        <c:baseTimeUnit val="days"/>
      </c:dateAx>
      <c:valAx>
        <c:axId val="260729600"/>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crossAx val="1972268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3037523" cy="464662"/>
          </a:xfrm>
          <a:prstGeom prst="rect">
            <a:avLst/>
          </a:prstGeom>
        </p:spPr>
        <p:txBody>
          <a:bodyPr vert="horz" lIns="91300" tIns="45650" rIns="91300" bIns="45650" rtlCol="0"/>
          <a:lstStyle>
            <a:lvl1pPr algn="l">
              <a:defRPr sz="1200"/>
            </a:lvl1pPr>
          </a:lstStyle>
          <a:p>
            <a:endParaRPr lang="en-US"/>
          </a:p>
        </p:txBody>
      </p:sp>
      <p:sp>
        <p:nvSpPr>
          <p:cNvPr id="3" name="Date Placeholder 2"/>
          <p:cNvSpPr>
            <a:spLocks noGrp="1"/>
          </p:cNvSpPr>
          <p:nvPr>
            <p:ph type="dt" sz="quarter" idx="1"/>
          </p:nvPr>
        </p:nvSpPr>
        <p:spPr>
          <a:xfrm>
            <a:off x="3971296" y="2"/>
            <a:ext cx="3037523" cy="464662"/>
          </a:xfrm>
          <a:prstGeom prst="rect">
            <a:avLst/>
          </a:prstGeom>
        </p:spPr>
        <p:txBody>
          <a:bodyPr vert="horz" lIns="91300" tIns="45650" rIns="91300" bIns="45650" rtlCol="0"/>
          <a:lstStyle>
            <a:lvl1pPr algn="r">
              <a:defRPr sz="1200"/>
            </a:lvl1pPr>
          </a:lstStyle>
          <a:p>
            <a:fld id="{7C17537C-61A8-4654-80CC-C0E80FE6B1D0}" type="datetime1">
              <a:rPr lang="en-US" smtClean="0"/>
              <a:t>10/26/2016</a:t>
            </a:fld>
            <a:endParaRPr lang="en-US"/>
          </a:p>
        </p:txBody>
      </p:sp>
      <p:sp>
        <p:nvSpPr>
          <p:cNvPr id="4" name="Footer Placeholder 3"/>
          <p:cNvSpPr>
            <a:spLocks noGrp="1"/>
          </p:cNvSpPr>
          <p:nvPr>
            <p:ph type="ftr" sz="quarter" idx="2"/>
          </p:nvPr>
        </p:nvSpPr>
        <p:spPr>
          <a:xfrm>
            <a:off x="5" y="8830155"/>
            <a:ext cx="3037523" cy="464662"/>
          </a:xfrm>
          <a:prstGeom prst="rect">
            <a:avLst/>
          </a:prstGeom>
        </p:spPr>
        <p:txBody>
          <a:bodyPr vert="horz" lIns="91300" tIns="45650" rIns="91300" bIns="45650" rtlCol="0" anchor="b"/>
          <a:lstStyle>
            <a:lvl1pPr algn="l">
              <a:defRPr sz="1200"/>
            </a:lvl1pPr>
          </a:lstStyle>
          <a:p>
            <a:endParaRPr lang="en-US"/>
          </a:p>
        </p:txBody>
      </p:sp>
      <p:sp>
        <p:nvSpPr>
          <p:cNvPr id="5" name="Slide Number Placeholder 4"/>
          <p:cNvSpPr>
            <a:spLocks noGrp="1"/>
          </p:cNvSpPr>
          <p:nvPr>
            <p:ph type="sldNum" sz="quarter" idx="3"/>
          </p:nvPr>
        </p:nvSpPr>
        <p:spPr>
          <a:xfrm>
            <a:off x="3971296" y="8830155"/>
            <a:ext cx="3037523" cy="464662"/>
          </a:xfrm>
          <a:prstGeom prst="rect">
            <a:avLst/>
          </a:prstGeom>
        </p:spPr>
        <p:txBody>
          <a:bodyPr vert="horz" lIns="91300" tIns="45650" rIns="91300" bIns="45650" rtlCol="0" anchor="b"/>
          <a:lstStyle>
            <a:lvl1pPr algn="r">
              <a:defRPr sz="1200"/>
            </a:lvl1pPr>
          </a:lstStyle>
          <a:p>
            <a:fld id="{E905F6DF-47C1-4BA7-ADAF-7D2F9E148469}" type="slidenum">
              <a:rPr lang="en-US" smtClean="0"/>
              <a:pPr/>
              <a:t>‹#›</a:t>
            </a:fld>
            <a:endParaRPr lang="en-US"/>
          </a:p>
        </p:txBody>
      </p:sp>
    </p:spTree>
    <p:extLst>
      <p:ext uri="{BB962C8B-B14F-4D97-AF65-F5344CB8AC3E}">
        <p14:creationId xmlns:p14="http://schemas.microsoft.com/office/powerpoint/2010/main" val="26405532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5" tIns="46573" rIns="93145" bIns="4657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45" tIns="46573" rIns="93145" bIns="46573" rtlCol="0"/>
          <a:lstStyle>
            <a:lvl1pPr algn="r">
              <a:defRPr sz="1200"/>
            </a:lvl1pPr>
          </a:lstStyle>
          <a:p>
            <a:fld id="{E7DCB465-A69D-477A-AB32-863B81AEA822}" type="datetime1">
              <a:rPr lang="en-US" smtClean="0"/>
              <a:t>10/26/2016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45" tIns="46573" rIns="93145" bIns="4657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5" tIns="46573" rIns="93145" bIns="465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45" tIns="46573" rIns="93145" bIns="4657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45" tIns="46573" rIns="93145" bIns="46573" rtlCol="0" anchor="b"/>
          <a:lstStyle>
            <a:lvl1pPr algn="r">
              <a:defRPr sz="1200"/>
            </a:lvl1pPr>
          </a:lstStyle>
          <a:p>
            <a:fld id="{9AB05B35-E403-804E-A7A3-EFC03873AB5C}" type="slidenum">
              <a:rPr lang="en-US" smtClean="0"/>
              <a:pPr/>
              <a:t>‹#›</a:t>
            </a:fld>
            <a:endParaRPr lang="en-US"/>
          </a:p>
        </p:txBody>
      </p:sp>
    </p:spTree>
    <p:extLst>
      <p:ext uri="{BB962C8B-B14F-4D97-AF65-F5344CB8AC3E}">
        <p14:creationId xmlns:p14="http://schemas.microsoft.com/office/powerpoint/2010/main" val="2777036881"/>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05B35-E403-804E-A7A3-EFC03873AB5C}" type="slidenum">
              <a:rPr lang="en-US" smtClean="0"/>
              <a:pPr/>
              <a:t>1</a:t>
            </a:fld>
            <a:endParaRPr lang="en-US"/>
          </a:p>
        </p:txBody>
      </p:sp>
      <p:sp>
        <p:nvSpPr>
          <p:cNvPr id="5" name="Date Placeholder 4"/>
          <p:cNvSpPr>
            <a:spLocks noGrp="1"/>
          </p:cNvSpPr>
          <p:nvPr>
            <p:ph type="dt" idx="11"/>
          </p:nvPr>
        </p:nvSpPr>
        <p:spPr/>
        <p:txBody>
          <a:bodyPr/>
          <a:lstStyle/>
          <a:p>
            <a:fld id="{516D4A13-AD92-4E0F-8860-5072079A75B3}" type="datetime1">
              <a:rPr lang="en-US" smtClean="0"/>
              <a:t>10/26/2016</a:t>
            </a:fld>
            <a:endParaRPr lang="en-US"/>
          </a:p>
        </p:txBody>
      </p:sp>
    </p:spTree>
    <p:extLst>
      <p:ext uri="{BB962C8B-B14F-4D97-AF65-F5344CB8AC3E}">
        <p14:creationId xmlns:p14="http://schemas.microsoft.com/office/powerpoint/2010/main" val="273866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05B35-E403-804E-A7A3-EFC03873AB5C}" type="slidenum">
              <a:rPr lang="en-US" smtClean="0"/>
              <a:pPr/>
              <a:t>2</a:t>
            </a:fld>
            <a:endParaRPr lang="en-US"/>
          </a:p>
        </p:txBody>
      </p:sp>
      <p:sp>
        <p:nvSpPr>
          <p:cNvPr id="5" name="Date Placeholder 4"/>
          <p:cNvSpPr>
            <a:spLocks noGrp="1"/>
          </p:cNvSpPr>
          <p:nvPr>
            <p:ph type="dt" idx="11"/>
          </p:nvPr>
        </p:nvSpPr>
        <p:spPr/>
        <p:txBody>
          <a:bodyPr/>
          <a:lstStyle/>
          <a:p>
            <a:fld id="{F0FDE861-8251-4996-AAB4-8F6FDC58B702}" type="datetime1">
              <a:rPr lang="en-US" smtClean="0"/>
              <a:t>10/26/2016</a:t>
            </a:fld>
            <a:endParaRPr lang="en-US"/>
          </a:p>
        </p:txBody>
      </p:sp>
    </p:spTree>
    <p:extLst>
      <p:ext uri="{BB962C8B-B14F-4D97-AF65-F5344CB8AC3E}">
        <p14:creationId xmlns:p14="http://schemas.microsoft.com/office/powerpoint/2010/main" val="337508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465819">
              <a:buAutoNum type="arabicPeriod"/>
            </a:pPr>
            <a:r>
              <a:rPr lang="en-US" sz="1400" dirty="0" smtClean="0"/>
              <a:t>Some of you might remember that I was here in Dec 2011 when CWA was</a:t>
            </a:r>
            <a:r>
              <a:rPr lang="en-US" sz="1400" baseline="0" dirty="0" smtClean="0"/>
              <a:t> only 4 months old.  At that time we came to this Board to show you the new innovative  program we put together for working adults with the Measure G funds you provided to Cañada College.</a:t>
            </a:r>
          </a:p>
          <a:p>
            <a:pPr marL="0" indent="0" defTabSz="465819">
              <a:buNone/>
            </a:pPr>
            <a:r>
              <a:rPr lang="en-US" sz="1400" baseline="0" dirty="0" smtClean="0"/>
              <a:t>	At that time…</a:t>
            </a:r>
          </a:p>
          <a:p>
            <a:pPr marL="685800" lvl="1" indent="-228600" defTabSz="465819">
              <a:buAutoNum type="alphaUcPeriod"/>
            </a:pPr>
            <a:r>
              <a:rPr lang="en-US" sz="1400" baseline="0" dirty="0" smtClean="0"/>
              <a:t>We offered only 2 degrees</a:t>
            </a:r>
          </a:p>
          <a:p>
            <a:pPr marL="685800" lvl="1" indent="-228600" defTabSz="465819">
              <a:buAutoNum type="alphaUcPeriod"/>
            </a:pPr>
            <a:r>
              <a:rPr lang="en-US" sz="1400" baseline="0" dirty="0" smtClean="0"/>
              <a:t>We had only 26 students</a:t>
            </a:r>
          </a:p>
          <a:p>
            <a:pPr marL="685800" lvl="1" indent="-228600" defTabSz="465819">
              <a:buAutoNum type="alphaUcPeriod" startAt="3"/>
            </a:pPr>
            <a:r>
              <a:rPr lang="en-US" sz="1400" baseline="0" dirty="0" smtClean="0"/>
              <a:t>We offered only 5 classes		</a:t>
            </a:r>
            <a:endParaRPr lang="en-US" sz="1400" dirty="0" smtClean="0"/>
          </a:p>
          <a:p>
            <a:pPr marL="228600" indent="-228600" defTabSz="465819">
              <a:buAutoNum type="arabicPeriod"/>
            </a:pPr>
            <a:r>
              <a:rPr lang="en-US" sz="1400" dirty="0" smtClean="0"/>
              <a:t>You can see how much the program has grown</a:t>
            </a:r>
            <a:r>
              <a:rPr lang="en-US" sz="1400" baseline="0" dirty="0" smtClean="0"/>
              <a:t> over the past 4.5 years.</a:t>
            </a:r>
            <a:endParaRPr lang="en-US" sz="1400" dirty="0" smtClean="0"/>
          </a:p>
          <a:p>
            <a:pPr marL="228600" marR="0" indent="-228600" algn="l" defTabSz="465819" rtl="0" eaLnBrk="1" fontAlgn="auto" latinLnBrk="0" hangingPunct="1">
              <a:lnSpc>
                <a:spcPct val="100000"/>
              </a:lnSpc>
              <a:spcBef>
                <a:spcPts val="0"/>
              </a:spcBef>
              <a:spcAft>
                <a:spcPts val="0"/>
              </a:spcAft>
              <a:buClrTx/>
              <a:buSzTx/>
              <a:buFontTx/>
              <a:buAutoNum type="arabicPeriod"/>
              <a:tabLst/>
              <a:defRPr/>
            </a:pPr>
            <a:r>
              <a:rPr lang="en-US" sz="1400" dirty="0" smtClean="0"/>
              <a:t>Why? Because although other</a:t>
            </a:r>
            <a:r>
              <a:rPr lang="en-US" sz="1400" baseline="0" dirty="0" smtClean="0"/>
              <a:t> </a:t>
            </a:r>
            <a:r>
              <a:rPr lang="en-US" sz="1400" dirty="0" smtClean="0"/>
              <a:t>colleges offer evening classes, students who work all day find it difficult to access all the courses they</a:t>
            </a:r>
            <a:r>
              <a:rPr lang="en-US" sz="1400" baseline="0" dirty="0" smtClean="0"/>
              <a:t> need for degree completion</a:t>
            </a:r>
            <a:r>
              <a:rPr lang="en-US" sz="1400" dirty="0" smtClean="0"/>
              <a:t> at night.   As a</a:t>
            </a:r>
            <a:r>
              <a:rPr lang="en-US" sz="1400" baseline="0" dirty="0" smtClean="0"/>
              <a:t> result, if this program did not exist, these students would not otherwise be enrolled at any college at all.</a:t>
            </a:r>
            <a:endParaRPr lang="en-US" sz="1400" dirty="0" smtClean="0"/>
          </a:p>
          <a:p>
            <a:pPr marL="228600" indent="-228600" defTabSz="465819">
              <a:buAutoNum type="arabicPeriod"/>
            </a:pPr>
            <a:r>
              <a:rPr lang="en-US" sz="1400" dirty="0" smtClean="0"/>
              <a:t>Cañada </a:t>
            </a:r>
            <a:r>
              <a:rPr lang="en-US" sz="1400" dirty="0"/>
              <a:t>is the only </a:t>
            </a:r>
            <a:r>
              <a:rPr lang="en-US" sz="1400" dirty="0" smtClean="0"/>
              <a:t>college </a:t>
            </a:r>
            <a:r>
              <a:rPr lang="en-US" sz="1400" dirty="0"/>
              <a:t>on the Peninsula that offers a program designed </a:t>
            </a:r>
            <a:r>
              <a:rPr lang="en-US" sz="1400" dirty="0" smtClean="0"/>
              <a:t>so that evening </a:t>
            </a:r>
            <a:r>
              <a:rPr lang="en-US" sz="1400" dirty="0"/>
              <a:t>students to earn a degree while working full time. </a:t>
            </a:r>
            <a:endParaRPr lang="en-US" sz="1400" dirty="0" smtClean="0"/>
          </a:p>
          <a:p>
            <a:pPr marL="228600" indent="-228600" defTabSz="465819">
              <a:buAutoNum type="arabicPeriod"/>
            </a:pPr>
            <a:r>
              <a:rPr lang="en-US" sz="1400" dirty="0" smtClean="0"/>
              <a:t>Having</a:t>
            </a:r>
            <a:r>
              <a:rPr lang="en-US" sz="1400" baseline="0" dirty="0" smtClean="0"/>
              <a:t> developed string partnerships with many government and non-profit agencies up and down the peninsula and in the east bay, a large number of </a:t>
            </a:r>
            <a:r>
              <a:rPr lang="en-US" sz="1400" dirty="0" smtClean="0"/>
              <a:t>CWA students enter the program as new Cañada students.  </a:t>
            </a:r>
          </a:p>
          <a:p>
            <a:pPr marL="0" indent="0" defTabSz="465819">
              <a:buNone/>
            </a:pPr>
            <a:endParaRPr lang="en-US" sz="1400" dirty="0" smtClean="0"/>
          </a:p>
        </p:txBody>
      </p:sp>
      <p:sp>
        <p:nvSpPr>
          <p:cNvPr id="4" name="Slide Number Placeholder 3"/>
          <p:cNvSpPr>
            <a:spLocks noGrp="1"/>
          </p:cNvSpPr>
          <p:nvPr>
            <p:ph type="sldNum" sz="quarter" idx="10"/>
          </p:nvPr>
        </p:nvSpPr>
        <p:spPr/>
        <p:txBody>
          <a:bodyPr/>
          <a:lstStyle/>
          <a:p>
            <a:fld id="{355D7CCE-A49E-9441-B679-1044B4BDFEBC}" type="slidenum">
              <a:rPr lang="en-US" smtClean="0"/>
              <a:pPr/>
              <a:t>3</a:t>
            </a:fld>
            <a:endParaRPr lang="en-US" dirty="0"/>
          </a:p>
        </p:txBody>
      </p:sp>
    </p:spTree>
    <p:extLst>
      <p:ext uri="{BB962C8B-B14F-4D97-AF65-F5344CB8AC3E}">
        <p14:creationId xmlns:p14="http://schemas.microsoft.com/office/powerpoint/2010/main" val="3681851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r>
              <a:rPr lang="en-US" dirty="0"/>
              <a:t>The CWA program also has a successful record of degree completion. At Cañada College course completion and transfer rates for Hispanic students are significantly below average. However, Hispanic students in the CWA program achieve better than average success and retention. Finally, the CWA transfer pathway makes it possible for nontraditional age groups to attain their transfer goals. Data show that Cañada College students in the 40-49 year old range experience disproportionate impact in transfer. Approximately half of CWA students are over the age of 40. Of the 176 AA degrees awarded in 2013-2014 and 2014-2015 in Psychology, Arts and Humanities and Social and Behavioral Sciences, 52 were earned by CWA </a:t>
            </a:r>
            <a:r>
              <a:rPr lang="en-US"/>
              <a:t>students. </a:t>
            </a:r>
            <a:r>
              <a:rPr lang="en-US" smtClean="0"/>
              <a:t>Susana </a:t>
            </a:r>
            <a:r>
              <a:rPr lang="en-US" dirty="0" smtClean="0"/>
              <a:t>Benavidez just accepted to Stanford! </a:t>
            </a:r>
            <a:endParaRPr lang="en-US" dirty="0"/>
          </a:p>
        </p:txBody>
      </p:sp>
      <p:sp>
        <p:nvSpPr>
          <p:cNvPr id="4" name="Slide Number Placeholder 3"/>
          <p:cNvSpPr>
            <a:spLocks noGrp="1"/>
          </p:cNvSpPr>
          <p:nvPr>
            <p:ph type="sldNum" sz="quarter" idx="10"/>
          </p:nvPr>
        </p:nvSpPr>
        <p:spPr/>
        <p:txBody>
          <a:bodyPr/>
          <a:lstStyle/>
          <a:p>
            <a:fld id="{355D7CCE-A49E-9441-B679-1044B4BDFEBC}" type="slidenum">
              <a:rPr lang="en-US" smtClean="0"/>
              <a:pPr/>
              <a:t>4</a:t>
            </a:fld>
            <a:endParaRPr lang="en-US" dirty="0"/>
          </a:p>
        </p:txBody>
      </p:sp>
    </p:spTree>
    <p:extLst>
      <p:ext uri="{BB962C8B-B14F-4D97-AF65-F5344CB8AC3E}">
        <p14:creationId xmlns:p14="http://schemas.microsoft.com/office/powerpoint/2010/main" val="41195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r>
              <a:rPr lang="en-US" dirty="0" smtClean="0"/>
              <a:t>CWA degree path meets requirements for transfer to CSU (CSU general education requirements)</a:t>
            </a:r>
          </a:p>
          <a:p>
            <a:r>
              <a:rPr lang="en-US" dirty="0" smtClean="0"/>
              <a:t>CWA degree path meets the IGETC curriculum (Lower division general education requirements)</a:t>
            </a:r>
          </a:p>
          <a:p>
            <a:r>
              <a:rPr lang="en-US" dirty="0" smtClean="0"/>
              <a:t>Language Other than English Required for transfer to UC</a:t>
            </a:r>
          </a:p>
          <a:p>
            <a:endParaRPr lang="en-US" dirty="0" smtClean="0"/>
          </a:p>
          <a:p>
            <a:endParaRPr lang="en-US" dirty="0" smtClean="0"/>
          </a:p>
          <a:p>
            <a:r>
              <a:rPr lang="en-US" dirty="0" smtClean="0"/>
              <a:t>Fast, reliable internet connection is critical to your success</a:t>
            </a:r>
          </a:p>
          <a:p>
            <a:endParaRPr lang="en-US" dirty="0" smtClean="0"/>
          </a:p>
          <a:p>
            <a:r>
              <a:rPr lang="en-US" dirty="0" err="1" smtClean="0"/>
              <a:t>Cañada</a:t>
            </a:r>
            <a:r>
              <a:rPr lang="en-US" dirty="0" smtClean="0"/>
              <a:t> College Learning Center and Library have free internet access:  </a:t>
            </a:r>
          </a:p>
          <a:p>
            <a:pPr marL="1397201" lvl="3"/>
            <a:r>
              <a:rPr lang="en-US" dirty="0" smtClean="0"/>
              <a:t>Monday-Thursday:  8am-7pm</a:t>
            </a:r>
          </a:p>
          <a:p>
            <a:pPr marL="1397201" lvl="3"/>
            <a:r>
              <a:rPr lang="en-US" dirty="0" smtClean="0"/>
              <a:t>Friday: 8am-2pm</a:t>
            </a:r>
          </a:p>
          <a:p>
            <a:pPr marL="1397201" lvl="3"/>
            <a:r>
              <a:rPr lang="en-US" dirty="0" smtClean="0"/>
              <a:t>Saturday:  10am-2pm</a:t>
            </a:r>
          </a:p>
          <a:p>
            <a:endParaRPr lang="en-US" dirty="0" smtClean="0"/>
          </a:p>
          <a:p>
            <a:pPr defTabSz="465731">
              <a:defRPr/>
            </a:pPr>
            <a:r>
              <a:rPr lang="en-US" dirty="0" err="1" smtClean="0"/>
              <a:t>Intersegmental</a:t>
            </a:r>
            <a:r>
              <a:rPr lang="en-US" dirty="0" smtClean="0"/>
              <a:t> General Education Transfer Curriculum = series of courses that community colleges students may complete to satisfy the lower division breadth/</a:t>
            </a:r>
            <a:r>
              <a:rPr lang="en-US" baseline="0" dirty="0" smtClean="0"/>
              <a:t> general education requirement at both UC and the CSU</a:t>
            </a:r>
            <a:endParaRPr lang="en-US" dirty="0" smtClean="0"/>
          </a:p>
          <a:p>
            <a:pPr defTabSz="465731">
              <a:defRPr/>
            </a:pPr>
            <a:r>
              <a:rPr lang="en-US" dirty="0" smtClean="0"/>
              <a:t>IGETC is not an admissions requirement. Completing it is not required, nor does it guarantee admission to the campus or program of choice. However, completing the lower-division breadth/general education requirements - through IGETC or the campus-specific requirements (depending upon the program) — may improve your chances for admission</a:t>
            </a:r>
          </a:p>
          <a:p>
            <a:endParaRPr lang="en-US" dirty="0" smtClean="0"/>
          </a:p>
        </p:txBody>
      </p:sp>
      <p:sp>
        <p:nvSpPr>
          <p:cNvPr id="4" name="Slide Number Placeholder 3"/>
          <p:cNvSpPr>
            <a:spLocks noGrp="1"/>
          </p:cNvSpPr>
          <p:nvPr>
            <p:ph type="sldNum" sz="quarter" idx="10"/>
          </p:nvPr>
        </p:nvSpPr>
        <p:spPr/>
        <p:txBody>
          <a:bodyPr/>
          <a:lstStyle/>
          <a:p>
            <a:fld id="{9AB05B35-E403-804E-A7A3-EFC03873AB5C}" type="slidenum">
              <a:rPr lang="en-US" smtClean="0"/>
              <a:pPr/>
              <a:t>5</a:t>
            </a:fld>
            <a:endParaRPr lang="en-US"/>
          </a:p>
        </p:txBody>
      </p:sp>
      <p:sp>
        <p:nvSpPr>
          <p:cNvPr id="5" name="Date Placeholder 4"/>
          <p:cNvSpPr>
            <a:spLocks noGrp="1"/>
          </p:cNvSpPr>
          <p:nvPr>
            <p:ph type="dt" idx="11"/>
          </p:nvPr>
        </p:nvSpPr>
        <p:spPr/>
        <p:txBody>
          <a:bodyPr/>
          <a:lstStyle/>
          <a:p>
            <a:fld id="{7A153A83-757C-44E2-9DED-6179C613F5F6}" type="datetime1">
              <a:rPr lang="en-US" smtClean="0"/>
              <a:t>10/26/2016</a:t>
            </a:fld>
            <a:endParaRPr lang="en-US"/>
          </a:p>
        </p:txBody>
      </p:sp>
    </p:spTree>
    <p:extLst>
      <p:ext uri="{BB962C8B-B14F-4D97-AF65-F5344CB8AC3E}">
        <p14:creationId xmlns:p14="http://schemas.microsoft.com/office/powerpoint/2010/main" val="2656746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8500"/>
            <a:ext cx="4645025"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05B35-E403-804E-A7A3-EFC03873AB5C}" type="slidenum">
              <a:rPr lang="en-US" smtClean="0"/>
              <a:pPr/>
              <a:t>7</a:t>
            </a:fld>
            <a:endParaRPr lang="en-US"/>
          </a:p>
        </p:txBody>
      </p:sp>
      <p:sp>
        <p:nvSpPr>
          <p:cNvPr id="5" name="Date Placeholder 4"/>
          <p:cNvSpPr>
            <a:spLocks noGrp="1"/>
          </p:cNvSpPr>
          <p:nvPr>
            <p:ph type="dt" idx="11"/>
          </p:nvPr>
        </p:nvSpPr>
        <p:spPr/>
        <p:txBody>
          <a:bodyPr/>
          <a:lstStyle/>
          <a:p>
            <a:fld id="{0066D0CF-2AF8-44DC-9097-95800EC012D5}" type="datetime1">
              <a:rPr lang="en-US" smtClean="0"/>
              <a:t>10/26/2016</a:t>
            </a:fld>
            <a:endParaRPr lang="en-US"/>
          </a:p>
        </p:txBody>
      </p:sp>
    </p:spTree>
    <p:extLst>
      <p:ext uri="{BB962C8B-B14F-4D97-AF65-F5344CB8AC3E}">
        <p14:creationId xmlns:p14="http://schemas.microsoft.com/office/powerpoint/2010/main" val="270189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E618AA12-4F59-4FBF-A027-9BCDE9A255B0}" type="datetime1">
              <a:rPr lang="en-US" smtClean="0"/>
              <a:t>10/26/2016</a:t>
            </a:fld>
            <a:endParaRPr lang="en-US"/>
          </a:p>
        </p:txBody>
      </p:sp>
      <p:sp>
        <p:nvSpPr>
          <p:cNvPr id="5" name="Slide Number Placeholder 4"/>
          <p:cNvSpPr>
            <a:spLocks noGrp="1"/>
          </p:cNvSpPr>
          <p:nvPr>
            <p:ph type="sldNum" sz="quarter" idx="11"/>
          </p:nvPr>
        </p:nvSpPr>
        <p:spPr/>
        <p:txBody>
          <a:bodyPr/>
          <a:lstStyle/>
          <a:p>
            <a:fld id="{9AB05B35-E403-804E-A7A3-EFC03873AB5C}" type="slidenum">
              <a:rPr lang="en-US" smtClean="0"/>
              <a:pPr/>
              <a:t>8</a:t>
            </a:fld>
            <a:endParaRPr lang="en-US"/>
          </a:p>
        </p:txBody>
      </p:sp>
    </p:spTree>
    <p:extLst>
      <p:ext uri="{BB962C8B-B14F-4D97-AF65-F5344CB8AC3E}">
        <p14:creationId xmlns:p14="http://schemas.microsoft.com/office/powerpoint/2010/main" val="3313092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 Box 2"/>
          <p:cNvSpPr txBox="1">
            <a:spLocks noChangeArrowheads="1"/>
          </p:cNvSpPr>
          <p:nvPr userDrawn="1"/>
        </p:nvSpPr>
        <p:spPr bwMode="auto">
          <a:xfrm>
            <a:off x="3" y="0"/>
            <a:ext cx="9143999" cy="6858000"/>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blurRad="63500" dist="29783" dir="3885598" algn="ctr" rotWithShape="0">
              <a:srgbClr val="4E6128">
                <a:alpha val="50000"/>
              </a:srgbClr>
            </a:outerShdw>
          </a:effec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94D4C2-8BB4-4D5B-B132-477AC5922014}" type="datetime1">
              <a:rPr lang="en-US" smtClean="0"/>
              <a:t>10/26/2016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0D89167-6C5C-654F-82C2-240AAAAC35E4}" type="slidenum">
              <a:rPr lang="en-US" smtClean="0"/>
              <a:pPr/>
              <a:t>‹#›</a:t>
            </a:fld>
            <a:endParaRPr lang="en-US"/>
          </a:p>
        </p:txBody>
      </p:sp>
      <p:pic>
        <p:nvPicPr>
          <p:cNvPr id="9" name="Picture 8"/>
          <p:cNvPicPr/>
          <p:nvPr userDrawn="1"/>
        </p:nvPicPr>
        <p:blipFill>
          <a:blip r:embed="rId2">
            <a:duotone>
              <a:schemeClr val="accent3">
                <a:shade val="45000"/>
                <a:satMod val="135000"/>
              </a:schemeClr>
              <a:prstClr val="white"/>
            </a:duotone>
          </a:blip>
          <a:srcRect/>
          <a:stretch>
            <a:fillRect/>
          </a:stretch>
        </p:blipFill>
        <p:spPr bwMode="auto">
          <a:xfrm>
            <a:off x="7547633" y="6222284"/>
            <a:ext cx="1473835" cy="542925"/>
          </a:xfrm>
          <a:prstGeom prst="rect">
            <a:avLst/>
          </a:prstGeom>
          <a:noFill/>
          <a:ln w="9525">
            <a:noFill/>
            <a:miter lim="800000"/>
            <a:headEnd/>
            <a:tailEnd/>
          </a:ln>
        </p:spPr>
      </p:pic>
      <p:pic>
        <p:nvPicPr>
          <p:cNvPr id="10" name="Picture 9"/>
          <p:cNvPicPr>
            <a:picLocks noChangeAspect="1"/>
          </p:cNvPicPr>
          <p:nvPr userDrawn="1"/>
        </p:nvPicPr>
        <p:blipFill>
          <a:blip r:embed="rId3"/>
          <a:stretch>
            <a:fillRect/>
          </a:stretch>
        </p:blipFill>
        <p:spPr>
          <a:xfrm>
            <a:off x="89237" y="6171450"/>
            <a:ext cx="1246891" cy="593758"/>
          </a:xfrm>
          <a:prstGeom prst="rect">
            <a:avLst/>
          </a:prstGeom>
        </p:spPr>
      </p:pic>
    </p:spTree>
    <p:extLst>
      <p:ext uri="{BB962C8B-B14F-4D97-AF65-F5344CB8AC3E}">
        <p14:creationId xmlns:p14="http://schemas.microsoft.com/office/powerpoint/2010/main" val="65167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11AE1-971C-46F0-9F33-275E3227EDF5}" type="datetime1">
              <a:rPr lang="en-US" smtClean="0"/>
              <a:t>10/26/2016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55747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95148-4894-4D71-87C8-B4B3DCE978EA}" type="datetime1">
              <a:rPr lang="en-US" smtClean="0"/>
              <a:t>10/26/2016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410189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268A94-B50D-421E-A8FF-5384442E9161}" type="datetime1">
              <a:rPr lang="en-US" smtClean="0"/>
              <a:t>10/26/2016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1834420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07227-FBF8-4575-BEF0-D3E1C52ED1B6}" type="datetime1">
              <a:rPr lang="en-US" smtClean="0"/>
              <a:t>10/26/2016</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246344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1A5B7-7962-4FBF-8F9E-20882434AB4D}" type="datetime1">
              <a:rPr lang="en-US" smtClean="0"/>
              <a:t>10/26/2016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573161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8AD357-A03B-44F1-B13B-9E8962E4E9F6}" type="datetime1">
              <a:rPr lang="en-US" smtClean="0"/>
              <a:t>10/26/2016</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64183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30E95-DD6E-49C0-8982-F46EEC4738A6}" type="datetime1">
              <a:rPr lang="en-US" smtClean="0"/>
              <a:t>10/26/2016</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210592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65A62-E61C-448E-AB57-43D8DBD0C312}" type="datetime1">
              <a:rPr lang="en-US" smtClean="0"/>
              <a:t>10/26/2016</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223876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A9882D-EB06-41DF-A425-F943F82826C9}" type="datetime1">
              <a:rPr lang="en-US" smtClean="0"/>
              <a:t>10/26/2016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21267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FD6353-5A14-405B-B173-0C36D3EC0A4A}" type="datetime1">
              <a:rPr lang="en-US" smtClean="0"/>
              <a:t>10/26/2016</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40D89167-6C5C-654F-82C2-240AAAAC35E4}" type="slidenum">
              <a:rPr lang="en-US" smtClean="0"/>
              <a:pPr/>
              <a:t>‹#›</a:t>
            </a:fld>
            <a:endParaRPr lang="en-US"/>
          </a:p>
        </p:txBody>
      </p:sp>
    </p:spTree>
    <p:extLst>
      <p:ext uri="{BB962C8B-B14F-4D97-AF65-F5344CB8AC3E}">
        <p14:creationId xmlns:p14="http://schemas.microsoft.com/office/powerpoint/2010/main" val="100703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1"/>
          <p:cNvSpPr>
            <a:spLocks noChangeArrowheads="1"/>
          </p:cNvSpPr>
          <p:nvPr userDrawn="1"/>
        </p:nvSpPr>
        <p:spPr bwMode="auto">
          <a:xfrm flipV="1">
            <a:off x="3" y="6126162"/>
            <a:ext cx="9143999" cy="731836"/>
          </a:xfrm>
          <a:prstGeom prst="rect">
            <a:avLst/>
          </a:prstGeom>
          <a:gradFill rotWithShape="0">
            <a:gsLst>
              <a:gs pos="0">
                <a:srgbClr val="C2D69B"/>
              </a:gs>
              <a:gs pos="50000">
                <a:srgbClr val="9BBB59"/>
              </a:gs>
              <a:gs pos="100000">
                <a:srgbClr val="C2D69B"/>
              </a:gs>
            </a:gsLst>
            <a:lin ang="5400000" scaled="1"/>
          </a:gradFill>
          <a:ln w="12700">
            <a:solidFill>
              <a:srgbClr val="9BBB59"/>
            </a:solidFill>
            <a:miter lim="800000"/>
            <a:headEnd/>
            <a:tailEnd/>
          </a:ln>
          <a:effectLst>
            <a:outerShdw blurRad="63500" dist="29783" dir="3885598" algn="ctr" rotWithShape="0">
              <a:srgbClr val="4E6128">
                <a:alpha val="74998"/>
              </a:srgbClr>
            </a:outerShdw>
          </a:effectLst>
        </p:spPr>
        <p:txBody>
          <a:bodyPr vert="horz" wrap="square" lIns="91440" tIns="45720" rIns="91440" bIns="45720" numCol="1" anchor="t" anchorCtr="0" compatLnSpc="1">
            <a:prstTxWarp prst="textNoShape">
              <a:avLst/>
            </a:prstTxWarp>
          </a:bodyPr>
          <a:lstStyle/>
          <a:p>
            <a:endParaRPr lang="en-US"/>
          </a:p>
        </p:txBody>
      </p:sp>
      <p:sp>
        <p:nvSpPr>
          <p:cNvPr id="9" name="Text Box 2"/>
          <p:cNvSpPr txBox="1">
            <a:spLocks noChangeArrowheads="1"/>
          </p:cNvSpPr>
          <p:nvPr userDrawn="1"/>
        </p:nvSpPr>
        <p:spPr bwMode="auto">
          <a:xfrm>
            <a:off x="3" y="0"/>
            <a:ext cx="9143999" cy="1417638"/>
          </a:xfrm>
          <a:prstGeom prst="rect">
            <a:avLst/>
          </a:prstGeom>
          <a:gradFill rotWithShape="0">
            <a:gsLst>
              <a:gs pos="0">
                <a:srgbClr val="C2D69B"/>
              </a:gs>
              <a:gs pos="50000">
                <a:srgbClr val="EAF1DD"/>
              </a:gs>
              <a:gs pos="100000">
                <a:srgbClr val="C2D69B"/>
              </a:gs>
            </a:gsLst>
            <a:lin ang="18900000" scaled="1"/>
          </a:gradFill>
          <a:ln w="12700">
            <a:solidFill>
              <a:srgbClr val="C2D69B"/>
            </a:solidFill>
            <a:miter lim="800000"/>
            <a:headEnd/>
            <a:tailEnd/>
          </a:ln>
          <a:effectLst>
            <a:outerShdw blurRad="63500" dist="29783" dir="3885598" algn="ctr" rotWithShape="0">
              <a:srgbClr val="4E6128">
                <a:alpha val="50000"/>
              </a:srgbClr>
            </a:outerShdw>
          </a:effec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446039" y="634519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FA5F8-049A-496F-834D-D2EAEF53F809}" type="datetime1">
              <a:rPr lang="en-US" smtClean="0"/>
              <a:t>10/26/2016</a:t>
            </a:fld>
            <a:endParaRPr lang="en-US" dirty="0"/>
          </a:p>
        </p:txBody>
      </p:sp>
      <p:sp>
        <p:nvSpPr>
          <p:cNvPr id="6" name="Slide Number Placeholder 5"/>
          <p:cNvSpPr>
            <a:spLocks noGrp="1"/>
          </p:cNvSpPr>
          <p:nvPr>
            <p:ph type="sldNum" sz="quarter" idx="4"/>
          </p:nvPr>
        </p:nvSpPr>
        <p:spPr>
          <a:xfrm>
            <a:off x="5250423" y="636298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89167-6C5C-654F-82C2-240AAAAC35E4}" type="slidenum">
              <a:rPr lang="en-US" smtClean="0"/>
              <a:pPr/>
              <a:t>‹#›</a:t>
            </a:fld>
            <a:endParaRPr lang="en-US" dirty="0"/>
          </a:p>
        </p:txBody>
      </p:sp>
      <p:pic>
        <p:nvPicPr>
          <p:cNvPr id="8" name="Picture 7"/>
          <p:cNvPicPr/>
          <p:nvPr userDrawn="1"/>
        </p:nvPicPr>
        <p:blipFill>
          <a:blip r:embed="rId13">
            <a:duotone>
              <a:schemeClr val="accent3">
                <a:shade val="45000"/>
                <a:satMod val="135000"/>
              </a:schemeClr>
              <a:prstClr val="white"/>
            </a:duotone>
          </a:blip>
          <a:srcRect/>
          <a:stretch>
            <a:fillRect/>
          </a:stretch>
        </p:blipFill>
        <p:spPr bwMode="auto">
          <a:xfrm>
            <a:off x="7547633" y="6222284"/>
            <a:ext cx="1473835" cy="542925"/>
          </a:xfrm>
          <a:prstGeom prst="rect">
            <a:avLst/>
          </a:prstGeom>
          <a:noFill/>
          <a:ln w="9525">
            <a:noFill/>
            <a:miter lim="800000"/>
            <a:headEnd/>
            <a:tailEnd/>
          </a:ln>
        </p:spPr>
      </p:pic>
      <p:pic>
        <p:nvPicPr>
          <p:cNvPr id="10" name="Picture 9"/>
          <p:cNvPicPr>
            <a:picLocks noChangeAspect="1"/>
          </p:cNvPicPr>
          <p:nvPr userDrawn="1"/>
        </p:nvPicPr>
        <p:blipFill>
          <a:blip r:embed="rId14"/>
          <a:stretch>
            <a:fillRect/>
          </a:stretch>
        </p:blipFill>
        <p:spPr>
          <a:xfrm>
            <a:off x="89237" y="6171450"/>
            <a:ext cx="1246891" cy="593758"/>
          </a:xfrm>
          <a:prstGeom prst="rect">
            <a:avLst/>
          </a:prstGeom>
        </p:spPr>
      </p:pic>
    </p:spTree>
    <p:extLst>
      <p:ext uri="{BB962C8B-B14F-4D97-AF65-F5344CB8AC3E}">
        <p14:creationId xmlns:p14="http://schemas.microsoft.com/office/powerpoint/2010/main" val="3671920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file:///M:\CWA-College%20for%20Working%20Adults\Orientations\Folder\canadacaa@smccd.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eznekierj@smccd.edu" TargetMode="External"/><Relationship Id="rId4" Type="http://schemas.openxmlformats.org/officeDocument/2006/relationships/hyperlink" Target="http://www.canadacollege.edu/cwa"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94" y="4408040"/>
            <a:ext cx="9144000" cy="1470025"/>
          </a:xfrm>
        </p:spPr>
        <p:txBody>
          <a:bodyPr>
            <a:normAutofit fontScale="90000"/>
          </a:bodyPr>
          <a:lstStyle/>
          <a:p>
            <a:r>
              <a:rPr lang="en-US" sz="6700" dirty="0" smtClean="0">
                <a:solidFill>
                  <a:schemeClr val="accent3">
                    <a:lumMod val="50000"/>
                  </a:schemeClr>
                </a:solidFill>
                <a:latin typeface="Adobe Garamond Pro" pitchFamily="18" charset="0"/>
              </a:rPr>
              <a:t>Cañada College </a:t>
            </a:r>
            <a:r>
              <a:rPr lang="en-US" sz="4800" dirty="0" smtClean="0">
                <a:solidFill>
                  <a:schemeClr val="accent3">
                    <a:lumMod val="50000"/>
                  </a:schemeClr>
                </a:solidFill>
                <a:latin typeface="Adobe Garamond Pro" pitchFamily="18" charset="0"/>
              </a:rPr>
              <a:t/>
            </a:r>
            <a:br>
              <a:rPr lang="en-US" sz="4800" dirty="0" smtClean="0">
                <a:solidFill>
                  <a:schemeClr val="accent3">
                    <a:lumMod val="50000"/>
                  </a:schemeClr>
                </a:solidFill>
                <a:latin typeface="Adobe Garamond Pro" pitchFamily="18" charset="0"/>
              </a:rPr>
            </a:br>
            <a:r>
              <a:rPr lang="en-US" sz="5300" dirty="0" err="1" smtClean="0">
                <a:solidFill>
                  <a:schemeClr val="accent3">
                    <a:lumMod val="50000"/>
                  </a:schemeClr>
                </a:solidFill>
              </a:rPr>
              <a:t>College</a:t>
            </a:r>
            <a:r>
              <a:rPr lang="en-US" sz="5300" dirty="0" smtClean="0">
                <a:solidFill>
                  <a:schemeClr val="accent3">
                    <a:lumMod val="50000"/>
                  </a:schemeClr>
                </a:solidFill>
              </a:rPr>
              <a:t> for Working Adults</a:t>
            </a:r>
            <a:endParaRPr lang="en-US" sz="5300" dirty="0">
              <a:solidFill>
                <a:schemeClr val="accent3">
                  <a:lumMod val="50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033"/>
          <a:stretch/>
        </p:blipFill>
        <p:spPr>
          <a:xfrm>
            <a:off x="2172722" y="461095"/>
            <a:ext cx="4990743" cy="3479814"/>
          </a:xfrm>
          <a:prstGeom prst="rect">
            <a:avLst/>
          </a:prstGeom>
        </p:spPr>
      </p:pic>
      <p:sp>
        <p:nvSpPr>
          <p:cNvPr id="3" name="Date Placeholder 2"/>
          <p:cNvSpPr>
            <a:spLocks noGrp="1"/>
          </p:cNvSpPr>
          <p:nvPr>
            <p:ph type="dt" sz="half" idx="10"/>
          </p:nvPr>
        </p:nvSpPr>
        <p:spPr/>
        <p:txBody>
          <a:bodyPr/>
          <a:lstStyle/>
          <a:p>
            <a:fld id="{91870AD7-9CB5-4B18-833E-BBD7EC660B05}" type="datetime1">
              <a:rPr lang="en-US" smtClean="0"/>
              <a:t>10/26/2016</a:t>
            </a:fld>
            <a:endParaRPr lang="en-US"/>
          </a:p>
        </p:txBody>
      </p:sp>
      <p:sp>
        <p:nvSpPr>
          <p:cNvPr id="4" name="Slide Number Placeholder 3"/>
          <p:cNvSpPr>
            <a:spLocks noGrp="1"/>
          </p:cNvSpPr>
          <p:nvPr>
            <p:ph type="sldNum" sz="quarter" idx="12"/>
          </p:nvPr>
        </p:nvSpPr>
        <p:spPr/>
        <p:txBody>
          <a:bodyPr/>
          <a:lstStyle/>
          <a:p>
            <a:fld id="{40D89167-6C5C-654F-82C2-240AAAAC35E4}" type="slidenum">
              <a:rPr lang="en-US" smtClean="0"/>
              <a:pPr/>
              <a:t>1</a:t>
            </a:fld>
            <a:endParaRPr lang="en-US"/>
          </a:p>
        </p:txBody>
      </p:sp>
    </p:spTree>
    <p:extLst>
      <p:ext uri="{BB962C8B-B14F-4D97-AF65-F5344CB8AC3E}">
        <p14:creationId xmlns:p14="http://schemas.microsoft.com/office/powerpoint/2010/main" val="3946978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304" y="-26238"/>
            <a:ext cx="3907411" cy="1804602"/>
          </a:xfrm>
        </p:spPr>
        <p:txBody>
          <a:bodyPr>
            <a:normAutofit/>
          </a:bodyPr>
          <a:lstStyle/>
          <a:p>
            <a:r>
              <a:rPr lang="en-US" dirty="0"/>
              <a:t/>
            </a:r>
            <a:br>
              <a:rPr lang="en-US" dirty="0"/>
            </a:br>
            <a:endParaRPr lang="en-US" dirty="0"/>
          </a:p>
        </p:txBody>
      </p:sp>
      <p:sp>
        <p:nvSpPr>
          <p:cNvPr id="8" name="Rectangle 7"/>
          <p:cNvSpPr/>
          <p:nvPr/>
        </p:nvSpPr>
        <p:spPr>
          <a:xfrm>
            <a:off x="2394251" y="446398"/>
            <a:ext cx="3742520" cy="584775"/>
          </a:xfrm>
          <a:prstGeom prst="rect">
            <a:avLst/>
          </a:prstGeom>
        </p:spPr>
        <p:txBody>
          <a:bodyPr wrap="square">
            <a:spAutoFit/>
          </a:bodyPr>
          <a:lstStyle/>
          <a:p>
            <a:r>
              <a:rPr lang="en-US" sz="3200" b="1" u="sng" dirty="0"/>
              <a:t>Contact Information</a:t>
            </a:r>
            <a:endParaRPr lang="en-US" sz="3200" dirty="0"/>
          </a:p>
        </p:txBody>
      </p:sp>
      <p:sp>
        <p:nvSpPr>
          <p:cNvPr id="9" name="Rectangle 8"/>
          <p:cNvSpPr/>
          <p:nvPr/>
        </p:nvSpPr>
        <p:spPr>
          <a:xfrm>
            <a:off x="2781963" y="1527681"/>
            <a:ext cx="3256960" cy="2031325"/>
          </a:xfrm>
          <a:prstGeom prst="rect">
            <a:avLst/>
          </a:prstGeom>
        </p:spPr>
        <p:txBody>
          <a:bodyPr wrap="square">
            <a:spAutoFit/>
          </a:bodyPr>
          <a:lstStyle/>
          <a:p>
            <a:r>
              <a:rPr lang="en-US" b="1" dirty="0">
                <a:solidFill>
                  <a:schemeClr val="dk1"/>
                </a:solidFill>
              </a:rPr>
              <a:t>Cañada College</a:t>
            </a:r>
          </a:p>
          <a:p>
            <a:r>
              <a:rPr lang="en-US" i="1" dirty="0">
                <a:solidFill>
                  <a:schemeClr val="dk1"/>
                </a:solidFill>
              </a:rPr>
              <a:t>College for Working Adults</a:t>
            </a:r>
          </a:p>
          <a:p>
            <a:r>
              <a:rPr lang="en-US" dirty="0">
                <a:solidFill>
                  <a:schemeClr val="dk1"/>
                </a:solidFill>
              </a:rPr>
              <a:t>4200 Farm Hill Boulevard</a:t>
            </a:r>
          </a:p>
          <a:p>
            <a:r>
              <a:rPr lang="en-US" dirty="0">
                <a:solidFill>
                  <a:schemeClr val="dk1"/>
                </a:solidFill>
              </a:rPr>
              <a:t>Redwood City, CA 94061</a:t>
            </a:r>
          </a:p>
          <a:p>
            <a:r>
              <a:rPr lang="en-US" dirty="0">
                <a:solidFill>
                  <a:schemeClr val="dk1"/>
                </a:solidFill>
              </a:rPr>
              <a:t>(650) 306-3100</a:t>
            </a:r>
          </a:p>
          <a:p>
            <a:r>
              <a:rPr lang="en-US" u="sng" dirty="0">
                <a:solidFill>
                  <a:schemeClr val="dk1"/>
                </a:solidFill>
                <a:hlinkClick r:id="rId3"/>
              </a:rPr>
              <a:t>canadacwa@smccd.edu</a:t>
            </a:r>
            <a:endParaRPr lang="en-US" dirty="0">
              <a:solidFill>
                <a:schemeClr val="dk1"/>
              </a:solidFill>
            </a:endParaRPr>
          </a:p>
          <a:p>
            <a:r>
              <a:rPr lang="en-US" u="sng" dirty="0">
                <a:solidFill>
                  <a:schemeClr val="dk1"/>
                </a:solidFill>
                <a:hlinkClick r:id="rId4"/>
              </a:rPr>
              <a:t>www.canadacollege.edu/cwa</a:t>
            </a:r>
            <a:endParaRPr lang="en-US" dirty="0">
              <a:latin typeface="Arial"/>
              <a:ea typeface="Times New Roman"/>
              <a:cs typeface="Times New Roman"/>
            </a:endParaRPr>
          </a:p>
        </p:txBody>
      </p:sp>
      <p:sp>
        <p:nvSpPr>
          <p:cNvPr id="3" name="Date Placeholder 2"/>
          <p:cNvSpPr>
            <a:spLocks noGrp="1"/>
          </p:cNvSpPr>
          <p:nvPr>
            <p:ph type="dt" sz="half" idx="10"/>
          </p:nvPr>
        </p:nvSpPr>
        <p:spPr/>
        <p:txBody>
          <a:bodyPr/>
          <a:lstStyle/>
          <a:p>
            <a:fld id="{F3AF9A73-6DB7-47EC-B2FF-67B8165B5392}" type="datetime1">
              <a:rPr lang="en-US" smtClean="0"/>
              <a:t>10/26/2016</a:t>
            </a:fld>
            <a:endParaRPr lang="en-US"/>
          </a:p>
        </p:txBody>
      </p:sp>
      <p:sp>
        <p:nvSpPr>
          <p:cNvPr id="4" name="Slide Number Placeholder 3"/>
          <p:cNvSpPr>
            <a:spLocks noGrp="1"/>
          </p:cNvSpPr>
          <p:nvPr>
            <p:ph type="sldNum" sz="quarter" idx="12"/>
          </p:nvPr>
        </p:nvSpPr>
        <p:spPr/>
        <p:txBody>
          <a:bodyPr/>
          <a:lstStyle/>
          <a:p>
            <a:fld id="{40D89167-6C5C-654F-82C2-240AAAAC35E4}" type="slidenum">
              <a:rPr lang="en-US" smtClean="0"/>
              <a:pPr/>
              <a:t>2</a:t>
            </a:fld>
            <a:endParaRPr lang="en-US"/>
          </a:p>
        </p:txBody>
      </p:sp>
      <p:sp>
        <p:nvSpPr>
          <p:cNvPr id="5" name="TextBox 4"/>
          <p:cNvSpPr txBox="1"/>
          <p:nvPr/>
        </p:nvSpPr>
        <p:spPr>
          <a:xfrm>
            <a:off x="468350" y="4131905"/>
            <a:ext cx="2313613" cy="1477328"/>
          </a:xfrm>
          <a:prstGeom prst="rect">
            <a:avLst/>
          </a:prstGeom>
          <a:noFill/>
          <a:ln w="12700" cmpd="thickThin">
            <a:solidFill>
              <a:schemeClr val="accent1"/>
            </a:solidFill>
          </a:ln>
          <a:effectLst>
            <a:glow rad="63500">
              <a:schemeClr val="accent3">
                <a:satMod val="175000"/>
                <a:alpha val="40000"/>
              </a:schemeClr>
            </a:glow>
          </a:effectLst>
        </p:spPr>
        <p:txBody>
          <a:bodyPr wrap="square" rtlCol="0">
            <a:spAutoFit/>
          </a:bodyPr>
          <a:lstStyle/>
          <a:p>
            <a:r>
              <a:rPr lang="en-US" b="1" dirty="0" smtClean="0"/>
              <a:t>Jeri Eznekier</a:t>
            </a:r>
          </a:p>
          <a:p>
            <a:r>
              <a:rPr lang="en-US" i="1" dirty="0" smtClean="0"/>
              <a:t>Project Director</a:t>
            </a:r>
          </a:p>
          <a:p>
            <a:r>
              <a:rPr lang="en-US" dirty="0" smtClean="0"/>
              <a:t>Building 13, Room 106</a:t>
            </a:r>
          </a:p>
          <a:p>
            <a:r>
              <a:rPr lang="en-US" dirty="0" smtClean="0"/>
              <a:t>(650) 306-3304</a:t>
            </a:r>
          </a:p>
          <a:p>
            <a:r>
              <a:rPr lang="en-US" dirty="0" smtClean="0">
                <a:hlinkClick r:id="rId5"/>
              </a:rPr>
              <a:t>eznekierj@smccd.edu</a:t>
            </a:r>
            <a:r>
              <a:rPr lang="en-US" dirty="0" smtClean="0"/>
              <a:t> </a:t>
            </a:r>
            <a:endParaRPr lang="en-US" dirty="0"/>
          </a:p>
        </p:txBody>
      </p:sp>
      <p:sp>
        <p:nvSpPr>
          <p:cNvPr id="13" name="TextBox 12"/>
          <p:cNvSpPr txBox="1"/>
          <p:nvPr/>
        </p:nvSpPr>
        <p:spPr>
          <a:xfrm>
            <a:off x="3253636" y="4131905"/>
            <a:ext cx="2313613" cy="1477328"/>
          </a:xfrm>
          <a:prstGeom prst="rect">
            <a:avLst/>
          </a:prstGeom>
          <a:noFill/>
          <a:ln w="12700" cmpd="thickThin">
            <a:solidFill>
              <a:schemeClr val="accent1"/>
            </a:solidFill>
          </a:ln>
          <a:effectLst>
            <a:glow rad="63500">
              <a:schemeClr val="accent3">
                <a:satMod val="175000"/>
                <a:alpha val="40000"/>
              </a:schemeClr>
            </a:glow>
          </a:effectLst>
        </p:spPr>
        <p:txBody>
          <a:bodyPr wrap="square" rtlCol="0">
            <a:spAutoFit/>
          </a:bodyPr>
          <a:lstStyle/>
          <a:p>
            <a:r>
              <a:rPr lang="en-US" b="1" dirty="0" smtClean="0"/>
              <a:t>Kristen Parks</a:t>
            </a:r>
          </a:p>
          <a:p>
            <a:r>
              <a:rPr lang="en-US" i="1" dirty="0" smtClean="0"/>
              <a:t>Faculty Coordinator</a:t>
            </a:r>
          </a:p>
          <a:p>
            <a:r>
              <a:rPr lang="en-US" dirty="0" smtClean="0"/>
              <a:t>Building 13, Room 106</a:t>
            </a:r>
          </a:p>
          <a:p>
            <a:r>
              <a:rPr lang="en-US" dirty="0" smtClean="0"/>
              <a:t>(650) 381-3541</a:t>
            </a:r>
          </a:p>
          <a:p>
            <a:r>
              <a:rPr lang="en-US" dirty="0" smtClean="0">
                <a:hlinkClick r:id="rId5"/>
              </a:rPr>
              <a:t>parksk@smccd.edu</a:t>
            </a:r>
            <a:r>
              <a:rPr lang="en-US" dirty="0" smtClean="0"/>
              <a:t> </a:t>
            </a:r>
            <a:endParaRPr lang="en-US" dirty="0"/>
          </a:p>
        </p:txBody>
      </p:sp>
      <p:sp>
        <p:nvSpPr>
          <p:cNvPr id="17" name="TextBox 16"/>
          <p:cNvSpPr txBox="1"/>
          <p:nvPr/>
        </p:nvSpPr>
        <p:spPr>
          <a:xfrm>
            <a:off x="6038923" y="4131905"/>
            <a:ext cx="2453724" cy="1477328"/>
          </a:xfrm>
          <a:prstGeom prst="rect">
            <a:avLst/>
          </a:prstGeom>
          <a:noFill/>
          <a:ln w="12700" cmpd="thickThin">
            <a:solidFill>
              <a:schemeClr val="accent1"/>
            </a:solidFill>
          </a:ln>
          <a:effectLst>
            <a:glow rad="63500">
              <a:schemeClr val="accent3">
                <a:satMod val="175000"/>
                <a:alpha val="40000"/>
              </a:schemeClr>
            </a:glow>
          </a:effectLst>
        </p:spPr>
        <p:txBody>
          <a:bodyPr wrap="square" rtlCol="0">
            <a:spAutoFit/>
          </a:bodyPr>
          <a:lstStyle/>
          <a:p>
            <a:r>
              <a:rPr lang="en-US" b="1" dirty="0" smtClean="0"/>
              <a:t>Christopher Rico</a:t>
            </a:r>
          </a:p>
          <a:p>
            <a:r>
              <a:rPr lang="en-US" i="1" dirty="0" smtClean="0"/>
              <a:t>CWA Counselor</a:t>
            </a:r>
          </a:p>
          <a:p>
            <a:r>
              <a:rPr lang="en-US" dirty="0" smtClean="0"/>
              <a:t>Building 13, Room 106A</a:t>
            </a:r>
          </a:p>
          <a:p>
            <a:r>
              <a:rPr lang="en-US" dirty="0" smtClean="0"/>
              <a:t>(650) 306-3455</a:t>
            </a:r>
          </a:p>
          <a:p>
            <a:r>
              <a:rPr lang="en-US" dirty="0" smtClean="0">
                <a:hlinkClick r:id="rId5"/>
              </a:rPr>
              <a:t>ricoc@smccd.edu</a:t>
            </a:r>
            <a:r>
              <a:rPr lang="en-US" dirty="0" smtClean="0"/>
              <a:t> </a:t>
            </a:r>
            <a:endParaRPr lang="en-US" dirty="0"/>
          </a:p>
        </p:txBody>
      </p:sp>
    </p:spTree>
    <p:extLst>
      <p:ext uri="{BB962C8B-B14F-4D97-AF65-F5344CB8AC3E}">
        <p14:creationId xmlns:p14="http://schemas.microsoft.com/office/powerpoint/2010/main" val="908577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CWA Enrollment Growth</a:t>
            </a:r>
            <a:endParaRPr lang="en-US" sz="4000" dirty="0"/>
          </a:p>
        </p:txBody>
      </p:sp>
      <p:graphicFrame>
        <p:nvGraphicFramePr>
          <p:cNvPr id="8" name="Chart 7"/>
          <p:cNvGraphicFramePr>
            <a:graphicFrameLocks/>
          </p:cNvGraphicFramePr>
          <p:nvPr>
            <p:extLst/>
          </p:nvPr>
        </p:nvGraphicFramePr>
        <p:xfrm>
          <a:off x="1510748" y="1657442"/>
          <a:ext cx="6122504" cy="4214192"/>
        </p:xfrm>
        <a:graphic>
          <a:graphicData uri="http://schemas.openxmlformats.org/drawingml/2006/chart">
            <c:chart xmlns:c="http://schemas.openxmlformats.org/drawingml/2006/chart" xmlns:r="http://schemas.openxmlformats.org/officeDocument/2006/relationships" r:id="rId3"/>
          </a:graphicData>
        </a:graphic>
      </p:graphicFrame>
      <p:sp>
        <p:nvSpPr>
          <p:cNvPr id="19" name="Content Placeholder 18"/>
          <p:cNvSpPr>
            <a:spLocks noGrp="1"/>
          </p:cNvSpPr>
          <p:nvPr>
            <p:ph idx="1"/>
          </p:nvPr>
        </p:nvSpPr>
        <p:spPr>
          <a:xfrm>
            <a:off x="457201" y="2402876"/>
            <a:ext cx="1779104" cy="1143000"/>
          </a:xfrm>
        </p:spPr>
        <p:txBody>
          <a:bodyPr>
            <a:noAutofit/>
          </a:bodyPr>
          <a:lstStyle/>
          <a:p>
            <a:pPr marL="0" indent="0">
              <a:buNone/>
            </a:pPr>
            <a:r>
              <a:rPr lang="en-US" sz="2400" b="1" i="1" dirty="0" smtClean="0">
                <a:solidFill>
                  <a:schemeClr val="accent6"/>
                </a:solidFill>
              </a:rPr>
              <a:t>Continued growth and demand for the program</a:t>
            </a:r>
            <a:endParaRPr lang="en-US" sz="2400" b="1" i="1" dirty="0">
              <a:solidFill>
                <a:schemeClr val="accent6"/>
              </a:solidFill>
            </a:endParaRPr>
          </a:p>
        </p:txBody>
      </p:sp>
    </p:spTree>
    <p:extLst>
      <p:ext uri="{BB962C8B-B14F-4D97-AF65-F5344CB8AC3E}">
        <p14:creationId xmlns:p14="http://schemas.microsoft.com/office/powerpoint/2010/main" val="53043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t>CWA Completion &amp; Transfer</a:t>
            </a:r>
            <a:endParaRPr lang="en-US" sz="4000" dirty="0"/>
          </a:p>
        </p:txBody>
      </p:sp>
      <p:sp>
        <p:nvSpPr>
          <p:cNvPr id="4" name="Content Placeholder 3"/>
          <p:cNvSpPr>
            <a:spLocks noGrp="1"/>
          </p:cNvSpPr>
          <p:nvPr>
            <p:ph sz="half" idx="2"/>
          </p:nvPr>
        </p:nvSpPr>
        <p:spPr>
          <a:xfrm>
            <a:off x="4089491" y="3680149"/>
            <a:ext cx="4597310" cy="1192329"/>
          </a:xfrm>
        </p:spPr>
        <p:txBody>
          <a:bodyPr>
            <a:normAutofit fontScale="85000" lnSpcReduction="10000"/>
          </a:bodyPr>
          <a:lstStyle/>
          <a:p>
            <a:endParaRPr lang="en-US" dirty="0"/>
          </a:p>
          <a:p>
            <a:pPr marL="0" indent="0">
              <a:buNone/>
            </a:pPr>
            <a:r>
              <a:rPr lang="en-US" b="1" i="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Over 80% of CWA grads transfer to a four-year college or university!</a:t>
            </a:r>
          </a:p>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0763" t="8000" r="22857" b="14159"/>
          <a:stretch/>
        </p:blipFill>
        <p:spPr>
          <a:xfrm>
            <a:off x="457200" y="1785256"/>
            <a:ext cx="3179131" cy="4001658"/>
          </a:xfrm>
          <a:prstGeom prst="rect">
            <a:avLst/>
          </a:prstGeom>
        </p:spPr>
      </p:pic>
      <p:sp>
        <p:nvSpPr>
          <p:cNvPr id="2" name="AutoShape 2" descr="Image result for uc berkel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c berkel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pbs.twimg.com/profile_images/667569099300405248/ba6dE8p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894" y="4971849"/>
            <a:ext cx="847906" cy="8479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pbs.twimg.com/profile_images/448245962738130944/HiLCmSTo_400x4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2706" y="4939009"/>
            <a:ext cx="880746" cy="8807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mages.efollett.com/htmlroot/images/templates/storeLogos/CA/110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183" y="4939008"/>
            <a:ext cx="1733005" cy="970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ext uri="{D42A27DB-BD31-4B8C-83A1-F6EECF244321}">
                <p14:modId xmlns:p14="http://schemas.microsoft.com/office/powerpoint/2010/main" val="548707660"/>
              </p:ext>
            </p:extLst>
          </p:nvPr>
        </p:nvGraphicFramePr>
        <p:xfrm>
          <a:off x="4089490" y="1785256"/>
          <a:ext cx="4597311" cy="2123440"/>
        </p:xfrm>
        <a:graphic>
          <a:graphicData uri="http://schemas.openxmlformats.org/drawingml/2006/table">
            <a:tbl>
              <a:tblPr firstRow="1" bandRow="1">
                <a:tableStyleId>{5C22544A-7EE6-4342-B048-85BDC9FD1C3A}</a:tableStyleId>
              </a:tblPr>
              <a:tblGrid>
                <a:gridCol w="1532437">
                  <a:extLst>
                    <a:ext uri="{9D8B030D-6E8A-4147-A177-3AD203B41FA5}">
                      <a16:colId xmlns:a16="http://schemas.microsoft.com/office/drawing/2014/main" xmlns="" val="20000"/>
                    </a:ext>
                  </a:extLst>
                </a:gridCol>
                <a:gridCol w="1532437">
                  <a:extLst>
                    <a:ext uri="{9D8B030D-6E8A-4147-A177-3AD203B41FA5}">
                      <a16:colId xmlns:a16="http://schemas.microsoft.com/office/drawing/2014/main" xmlns="" val="20001"/>
                    </a:ext>
                  </a:extLst>
                </a:gridCol>
                <a:gridCol w="1532437">
                  <a:extLst>
                    <a:ext uri="{9D8B030D-6E8A-4147-A177-3AD203B41FA5}">
                      <a16:colId xmlns:a16="http://schemas.microsoft.com/office/drawing/2014/main" xmlns="" val="20002"/>
                    </a:ext>
                  </a:extLst>
                </a:gridCol>
              </a:tblGrid>
              <a:tr h="370840">
                <a:tc>
                  <a:txBody>
                    <a:bodyPr/>
                    <a:lstStyle/>
                    <a:p>
                      <a:r>
                        <a:rPr lang="en-US" dirty="0" smtClean="0"/>
                        <a:t>Academic Year</a:t>
                      </a:r>
                      <a:endParaRPr lang="en-US" dirty="0"/>
                    </a:p>
                  </a:txBody>
                  <a:tcPr/>
                </a:tc>
                <a:tc>
                  <a:txBody>
                    <a:bodyPr/>
                    <a:lstStyle/>
                    <a:p>
                      <a:r>
                        <a:rPr lang="en-US" dirty="0" smtClean="0"/>
                        <a:t>CWA Graduates</a:t>
                      </a:r>
                      <a:endParaRPr lang="en-US" dirty="0"/>
                    </a:p>
                  </a:txBody>
                  <a:tcPr/>
                </a:tc>
                <a:tc>
                  <a:txBody>
                    <a:bodyPr/>
                    <a:lstStyle/>
                    <a:p>
                      <a:r>
                        <a:rPr lang="en-US" dirty="0" smtClean="0"/>
                        <a:t>Degrees Awarded</a:t>
                      </a:r>
                      <a:endParaRPr lang="en-US" dirty="0"/>
                    </a:p>
                  </a:txBody>
                  <a:tcPr/>
                </a:tc>
                <a:extLst>
                  <a:ext uri="{0D108BD9-81ED-4DB2-BD59-A6C34878D82A}">
                    <a16:rowId xmlns:a16="http://schemas.microsoft.com/office/drawing/2014/main" xmlns="" val="10000"/>
                  </a:ext>
                </a:extLst>
              </a:tr>
              <a:tr h="370840">
                <a:tc>
                  <a:txBody>
                    <a:bodyPr/>
                    <a:lstStyle/>
                    <a:p>
                      <a:r>
                        <a:rPr lang="en-US" dirty="0" smtClean="0"/>
                        <a:t>2013-2014</a:t>
                      </a:r>
                      <a:endParaRPr lang="en-US" dirty="0"/>
                    </a:p>
                  </a:txBody>
                  <a:tcPr/>
                </a:tc>
                <a:tc>
                  <a:txBody>
                    <a:bodyPr/>
                    <a:lstStyle/>
                    <a:p>
                      <a:r>
                        <a:rPr lang="en-US" dirty="0" smtClean="0"/>
                        <a:t>11</a:t>
                      </a:r>
                      <a:endParaRPr lang="en-US" dirty="0"/>
                    </a:p>
                  </a:txBody>
                  <a:tcPr/>
                </a:tc>
                <a:tc>
                  <a:txBody>
                    <a:bodyPr/>
                    <a:lstStyle/>
                    <a:p>
                      <a:r>
                        <a:rPr lang="en-US" dirty="0" smtClean="0"/>
                        <a:t> 21</a:t>
                      </a:r>
                      <a:endParaRPr lang="en-US" dirty="0"/>
                    </a:p>
                  </a:txBody>
                  <a:tcPr/>
                </a:tc>
                <a:extLst>
                  <a:ext uri="{0D108BD9-81ED-4DB2-BD59-A6C34878D82A}">
                    <a16:rowId xmlns:a16="http://schemas.microsoft.com/office/drawing/2014/main" xmlns="" val="10001"/>
                  </a:ext>
                </a:extLst>
              </a:tr>
              <a:tr h="370840">
                <a:tc>
                  <a:txBody>
                    <a:bodyPr/>
                    <a:lstStyle/>
                    <a:p>
                      <a:r>
                        <a:rPr lang="en-US" dirty="0" smtClean="0"/>
                        <a:t>2014-2015</a:t>
                      </a:r>
                      <a:endParaRPr lang="en-US" dirty="0"/>
                    </a:p>
                  </a:txBody>
                  <a:tcPr/>
                </a:tc>
                <a:tc>
                  <a:txBody>
                    <a:bodyPr/>
                    <a:lstStyle/>
                    <a:p>
                      <a:r>
                        <a:rPr lang="en-US" dirty="0" smtClean="0"/>
                        <a:t>26</a:t>
                      </a:r>
                      <a:endParaRPr lang="en-US" dirty="0"/>
                    </a:p>
                  </a:txBody>
                  <a:tcPr/>
                </a:tc>
                <a:tc>
                  <a:txBody>
                    <a:bodyPr/>
                    <a:lstStyle/>
                    <a:p>
                      <a:r>
                        <a:rPr lang="en-US" dirty="0" smtClean="0"/>
                        <a:t> 50</a:t>
                      </a:r>
                      <a:endParaRPr lang="en-US" dirty="0"/>
                    </a:p>
                  </a:txBody>
                  <a:tcPr/>
                </a:tc>
                <a:extLst>
                  <a:ext uri="{0D108BD9-81ED-4DB2-BD59-A6C34878D82A}">
                    <a16:rowId xmlns:a16="http://schemas.microsoft.com/office/drawing/2014/main" xmlns="" val="10002"/>
                  </a:ext>
                </a:extLst>
              </a:tr>
              <a:tr h="370840">
                <a:tc>
                  <a:txBody>
                    <a:bodyPr/>
                    <a:lstStyle/>
                    <a:p>
                      <a:r>
                        <a:rPr lang="en-US" dirty="0" smtClean="0"/>
                        <a:t>2015-2016</a:t>
                      </a:r>
                      <a:endParaRPr lang="en-US" dirty="0"/>
                    </a:p>
                  </a:txBody>
                  <a:tcPr/>
                </a:tc>
                <a:tc>
                  <a:txBody>
                    <a:bodyPr/>
                    <a:lstStyle/>
                    <a:p>
                      <a:r>
                        <a:rPr lang="en-US" dirty="0" smtClean="0"/>
                        <a:t>43</a:t>
                      </a:r>
                      <a:endParaRPr lang="en-US" dirty="0"/>
                    </a:p>
                  </a:txBody>
                  <a:tcPr/>
                </a:tc>
                <a:tc>
                  <a:txBody>
                    <a:bodyPr/>
                    <a:lstStyle/>
                    <a:p>
                      <a:r>
                        <a:rPr lang="en-US" dirty="0" smtClean="0"/>
                        <a:t> 86</a:t>
                      </a:r>
                      <a:endParaRPr lang="en-US" dirty="0"/>
                    </a:p>
                  </a:txBody>
                  <a:tcPr/>
                </a:tc>
                <a:extLst>
                  <a:ext uri="{0D108BD9-81ED-4DB2-BD59-A6C34878D82A}">
                    <a16:rowId xmlns:a16="http://schemas.microsoft.com/office/drawing/2014/main" xmlns="" val="10003"/>
                  </a:ext>
                </a:extLst>
              </a:tr>
              <a:tr h="370840">
                <a:tc>
                  <a:txBody>
                    <a:bodyPr/>
                    <a:lstStyle/>
                    <a:p>
                      <a:r>
                        <a:rPr lang="en-US" dirty="0" smtClean="0"/>
                        <a:t>   Total</a:t>
                      </a:r>
                      <a:endParaRPr lang="en-US" dirty="0"/>
                    </a:p>
                  </a:txBody>
                  <a:tcPr/>
                </a:tc>
                <a:tc>
                  <a:txBody>
                    <a:bodyPr/>
                    <a:lstStyle/>
                    <a:p>
                      <a:r>
                        <a:rPr lang="en-US" b="1" dirty="0" smtClean="0"/>
                        <a:t>80</a:t>
                      </a:r>
                      <a:endParaRPr lang="en-US" b="1" dirty="0"/>
                    </a:p>
                  </a:txBody>
                  <a:tcPr/>
                </a:tc>
                <a:tc>
                  <a:txBody>
                    <a:bodyPr/>
                    <a:lstStyle/>
                    <a:p>
                      <a:r>
                        <a:rPr lang="en-US" b="1" dirty="0" smtClean="0"/>
                        <a:t>157</a:t>
                      </a:r>
                      <a:endParaRPr lang="en-US" b="1" dirty="0"/>
                    </a:p>
                  </a:txBody>
                  <a:tcPr/>
                </a:tc>
                <a:extLst>
                  <a:ext uri="{0D108BD9-81ED-4DB2-BD59-A6C34878D82A}">
                    <a16:rowId xmlns:a16="http://schemas.microsoft.com/office/drawing/2014/main" xmlns="" val="10004"/>
                  </a:ext>
                </a:extLst>
              </a:tr>
            </a:tbl>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4173" y="4938844"/>
            <a:ext cx="1055802" cy="774924"/>
          </a:xfrm>
          <a:prstGeom prst="rect">
            <a:avLst/>
          </a:prstGeom>
        </p:spPr>
      </p:pic>
    </p:spTree>
    <p:extLst>
      <p:ext uri="{BB962C8B-B14F-4D97-AF65-F5344CB8AC3E}">
        <p14:creationId xmlns:p14="http://schemas.microsoft.com/office/powerpoint/2010/main" val="334880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CWA Program Overview</a:t>
            </a:r>
            <a:endParaRPr lang="en-US" dirty="0"/>
          </a:p>
        </p:txBody>
      </p:sp>
      <p:sp>
        <p:nvSpPr>
          <p:cNvPr id="3" name="Content Placeholder 2"/>
          <p:cNvSpPr>
            <a:spLocks noGrp="1"/>
          </p:cNvSpPr>
          <p:nvPr>
            <p:ph idx="1"/>
          </p:nvPr>
        </p:nvSpPr>
        <p:spPr>
          <a:xfrm>
            <a:off x="0" y="1587213"/>
            <a:ext cx="9144000" cy="4525963"/>
          </a:xfrm>
        </p:spPr>
        <p:txBody>
          <a:bodyPr>
            <a:normAutofit/>
          </a:bodyPr>
          <a:lstStyle/>
          <a:p>
            <a:pPr marL="0" indent="0">
              <a:buNone/>
            </a:pPr>
            <a:endParaRPr lang="en-US" sz="1100" dirty="0" smtClean="0"/>
          </a:p>
          <a:p>
            <a:pPr marL="0" indent="0">
              <a:buNone/>
            </a:pPr>
            <a:r>
              <a:rPr lang="en-US" dirty="0" smtClean="0"/>
              <a:t>	Earn Three Associates Degrees</a:t>
            </a:r>
          </a:p>
          <a:p>
            <a:pPr marL="0" indent="0">
              <a:buNone/>
            </a:pPr>
            <a:endParaRPr lang="en-US" sz="1100" dirty="0" smtClean="0"/>
          </a:p>
          <a:p>
            <a:pPr marL="914400" lvl="1" indent="-457200">
              <a:buFont typeface="+mj-lt"/>
              <a:buAutoNum type="arabicPeriod"/>
            </a:pPr>
            <a:r>
              <a:rPr lang="en-US" sz="2600" dirty="0" smtClean="0"/>
              <a:t>Interdisciplinary Studies: </a:t>
            </a:r>
          </a:p>
          <a:p>
            <a:pPr marL="457200" lvl="1" indent="0">
              <a:buNone/>
            </a:pPr>
            <a:r>
              <a:rPr lang="en-US" sz="2600" dirty="0"/>
              <a:t>	</a:t>
            </a:r>
            <a:r>
              <a:rPr lang="en-US" sz="2600" i="1" dirty="0" smtClean="0"/>
              <a:t>Social &amp; Behavioral Sciences</a:t>
            </a:r>
          </a:p>
          <a:p>
            <a:pPr marL="457200" lvl="1" indent="0">
              <a:buNone/>
            </a:pPr>
            <a:r>
              <a:rPr lang="en-US" sz="2600" dirty="0" smtClean="0"/>
              <a:t>2</a:t>
            </a:r>
            <a:r>
              <a:rPr lang="en-US" sz="2600" i="1" dirty="0" smtClean="0"/>
              <a:t>.   Psychology</a:t>
            </a:r>
          </a:p>
          <a:p>
            <a:pPr marL="457200" lvl="1" indent="0">
              <a:buNone/>
            </a:pPr>
            <a:r>
              <a:rPr lang="en-US" sz="2600" dirty="0" smtClean="0"/>
              <a:t>3.   Interdisciplinary </a:t>
            </a:r>
            <a:r>
              <a:rPr lang="en-US" sz="2600" dirty="0"/>
              <a:t>Studies: </a:t>
            </a:r>
            <a:endParaRPr lang="en-US" sz="2600" dirty="0" smtClean="0"/>
          </a:p>
          <a:p>
            <a:pPr marL="457200" lvl="1" indent="0">
              <a:buNone/>
            </a:pPr>
            <a:r>
              <a:rPr lang="en-US" sz="2600" dirty="0"/>
              <a:t>	</a:t>
            </a:r>
            <a:r>
              <a:rPr lang="en-US" sz="2600" i="1" dirty="0" smtClean="0"/>
              <a:t>Arts &amp; Humanitie</a:t>
            </a:r>
            <a:r>
              <a:rPr lang="en-US" sz="2600" dirty="0" smtClean="0"/>
              <a:t>s       </a:t>
            </a:r>
          </a:p>
          <a:p>
            <a:pPr marL="457200" lvl="1" indent="0">
              <a:buNone/>
            </a:pPr>
            <a:r>
              <a:rPr lang="en-US" sz="2600" dirty="0" smtClean="0"/>
              <a:t>4.  	</a:t>
            </a:r>
            <a:r>
              <a:rPr lang="en-US" sz="2600" i="1" dirty="0" smtClean="0"/>
              <a:t>Economics</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9732" y="2642839"/>
            <a:ext cx="2505671" cy="3269615"/>
          </a:xfrm>
          <a:prstGeom prst="rect">
            <a:avLst/>
          </a:prstGeom>
        </p:spPr>
      </p:pic>
      <p:sp>
        <p:nvSpPr>
          <p:cNvPr id="5" name="Date Placeholder 4"/>
          <p:cNvSpPr>
            <a:spLocks noGrp="1"/>
          </p:cNvSpPr>
          <p:nvPr>
            <p:ph type="dt" sz="half" idx="10"/>
          </p:nvPr>
        </p:nvSpPr>
        <p:spPr/>
        <p:txBody>
          <a:bodyPr/>
          <a:lstStyle/>
          <a:p>
            <a:fld id="{7E50B9AF-1C41-4A31-A54E-AB10BC90CC91}" type="datetime1">
              <a:rPr lang="en-US" smtClean="0"/>
              <a:t>10/26/2016</a:t>
            </a:fld>
            <a:endParaRPr lang="en-US"/>
          </a:p>
        </p:txBody>
      </p:sp>
      <p:sp>
        <p:nvSpPr>
          <p:cNvPr id="6" name="Slide Number Placeholder 5"/>
          <p:cNvSpPr>
            <a:spLocks noGrp="1"/>
          </p:cNvSpPr>
          <p:nvPr>
            <p:ph type="sldNum" sz="quarter" idx="12"/>
          </p:nvPr>
        </p:nvSpPr>
        <p:spPr/>
        <p:txBody>
          <a:bodyPr/>
          <a:lstStyle/>
          <a:p>
            <a:fld id="{40D89167-6C5C-654F-82C2-240AAAAC35E4}" type="slidenum">
              <a:rPr lang="en-US" smtClean="0"/>
              <a:pPr/>
              <a:t>5</a:t>
            </a:fld>
            <a:endParaRPr lang="en-US"/>
          </a:p>
        </p:txBody>
      </p:sp>
    </p:spTree>
    <p:extLst>
      <p:ext uri="{BB962C8B-B14F-4D97-AF65-F5344CB8AC3E}">
        <p14:creationId xmlns:p14="http://schemas.microsoft.com/office/powerpoint/2010/main" val="375046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65A62-E61C-448E-AB57-43D8DBD0C312}" type="datetime1">
              <a:rPr lang="en-US" smtClean="0"/>
              <a:t>10/26/2016</a:t>
            </a:fld>
            <a:endParaRPr lang="en-US"/>
          </a:p>
        </p:txBody>
      </p:sp>
      <p:sp>
        <p:nvSpPr>
          <p:cNvPr id="3" name="Slide Number Placeholder 2"/>
          <p:cNvSpPr>
            <a:spLocks noGrp="1"/>
          </p:cNvSpPr>
          <p:nvPr>
            <p:ph type="sldNum" sz="quarter" idx="12"/>
          </p:nvPr>
        </p:nvSpPr>
        <p:spPr/>
        <p:txBody>
          <a:bodyPr/>
          <a:lstStyle/>
          <a:p>
            <a:fld id="{40D89167-6C5C-654F-82C2-240AAAAC35E4}" type="slidenum">
              <a:rPr lang="en-US" smtClean="0"/>
              <a:pPr/>
              <a:t>6</a:t>
            </a:fld>
            <a:endParaRPr lang="en-US"/>
          </a:p>
        </p:txBody>
      </p:sp>
      <p:sp>
        <p:nvSpPr>
          <p:cNvPr id="4" name="Rectangle 3"/>
          <p:cNvSpPr/>
          <p:nvPr/>
        </p:nvSpPr>
        <p:spPr>
          <a:xfrm>
            <a:off x="646771" y="1628507"/>
            <a:ext cx="8162692" cy="4154984"/>
          </a:xfrm>
          <a:prstGeom prst="rect">
            <a:avLst/>
          </a:prstGeom>
        </p:spPr>
        <p:txBody>
          <a:bodyPr wrap="square">
            <a:spAutoFit/>
          </a:bodyPr>
          <a:lstStyle/>
          <a:p>
            <a:r>
              <a:rPr lang="en-US" sz="3200" dirty="0"/>
              <a:t>Designated curriculum </a:t>
            </a:r>
          </a:p>
          <a:p>
            <a:pPr lvl="1">
              <a:buFont typeface="Arial" pitchFamily="34" charset="0"/>
              <a:buChar char="•"/>
            </a:pPr>
            <a:r>
              <a:rPr lang="en-US" sz="2600" dirty="0" smtClean="0"/>
              <a:t>  Fulfills </a:t>
            </a:r>
            <a:r>
              <a:rPr lang="en-US" sz="2600" dirty="0"/>
              <a:t>three degree requirements </a:t>
            </a:r>
            <a:endParaRPr lang="en-US" sz="2600" dirty="0" smtClean="0"/>
          </a:p>
          <a:p>
            <a:pPr lvl="1">
              <a:buFont typeface="Arial" pitchFamily="34" charset="0"/>
              <a:buChar char="•"/>
            </a:pPr>
            <a:r>
              <a:rPr lang="en-US" sz="2600" dirty="0" smtClean="0"/>
              <a:t>  Fulfills all General Education Requirements</a:t>
            </a:r>
            <a:endParaRPr lang="en-US" sz="2600" dirty="0"/>
          </a:p>
          <a:p>
            <a:pPr lvl="1">
              <a:buFont typeface="Arial" pitchFamily="34" charset="0"/>
              <a:buChar char="•"/>
            </a:pPr>
            <a:r>
              <a:rPr lang="en-US" sz="2600" dirty="0" smtClean="0"/>
              <a:t>  Fulfills </a:t>
            </a:r>
            <a:r>
              <a:rPr lang="en-US" sz="2600" dirty="0"/>
              <a:t>CSU transfer </a:t>
            </a:r>
            <a:r>
              <a:rPr lang="en-US" sz="2600" dirty="0" smtClean="0"/>
              <a:t>requirements</a:t>
            </a:r>
          </a:p>
          <a:p>
            <a:pPr lvl="1">
              <a:buFont typeface="Arial" pitchFamily="34" charset="0"/>
              <a:buChar char="•"/>
            </a:pPr>
            <a:endParaRPr lang="en-US" dirty="0"/>
          </a:p>
          <a:p>
            <a:r>
              <a:rPr lang="en-US" sz="3200" dirty="0" smtClean="0"/>
              <a:t>Class schedule for busy adults</a:t>
            </a:r>
            <a:endParaRPr lang="en-US" sz="3200" dirty="0"/>
          </a:p>
          <a:p>
            <a:pPr lvl="1">
              <a:buFont typeface="Arial" pitchFamily="34" charset="0"/>
              <a:buChar char="•"/>
            </a:pPr>
            <a:r>
              <a:rPr lang="en-US" sz="2600" dirty="0" smtClean="0"/>
              <a:t>  Guaranteed enrollment in all CWA classes</a:t>
            </a:r>
          </a:p>
          <a:p>
            <a:pPr lvl="1">
              <a:buFont typeface="Arial" pitchFamily="34" charset="0"/>
              <a:buChar char="•"/>
            </a:pPr>
            <a:r>
              <a:rPr lang="en-US" sz="2600" dirty="0" smtClean="0"/>
              <a:t>  Thursday evenings and eight Saturdays per term</a:t>
            </a:r>
            <a:endParaRPr lang="en-US" sz="2600" dirty="0"/>
          </a:p>
          <a:p>
            <a:pPr lvl="1">
              <a:buFont typeface="Arial" pitchFamily="34" charset="0"/>
              <a:buChar char="•"/>
            </a:pPr>
            <a:r>
              <a:rPr lang="en-US" sz="2600" dirty="0" smtClean="0"/>
              <a:t>  Hybrid </a:t>
            </a:r>
            <a:r>
              <a:rPr lang="en-US" sz="2600" dirty="0"/>
              <a:t>classes to reduce classroom </a:t>
            </a:r>
            <a:r>
              <a:rPr lang="en-US" sz="2600" dirty="0" smtClean="0"/>
              <a:t>time</a:t>
            </a:r>
          </a:p>
          <a:p>
            <a:pPr lvl="2">
              <a:buFont typeface="Arial" pitchFamily="34" charset="0"/>
              <a:buChar char="•"/>
            </a:pPr>
            <a:r>
              <a:rPr lang="en-US" sz="2600" dirty="0" smtClean="0"/>
              <a:t>  Two hours classroom/one hour online component</a:t>
            </a:r>
            <a:endParaRPr lang="en-US" sz="2600" dirty="0"/>
          </a:p>
        </p:txBody>
      </p:sp>
      <p:sp>
        <p:nvSpPr>
          <p:cNvPr id="5"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CWA Program Overview</a:t>
            </a:r>
            <a:endParaRPr lang="en-US" dirty="0"/>
          </a:p>
        </p:txBody>
      </p:sp>
    </p:spTree>
    <p:extLst>
      <p:ext uri="{BB962C8B-B14F-4D97-AF65-F5344CB8AC3E}">
        <p14:creationId xmlns:p14="http://schemas.microsoft.com/office/powerpoint/2010/main" val="863479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Participation in CWA has it’s advantages…</a:t>
            </a:r>
            <a:endParaRPr lang="en-US" dirty="0"/>
          </a:p>
        </p:txBody>
      </p:sp>
      <p:sp>
        <p:nvSpPr>
          <p:cNvPr id="3" name="Content Placeholder 2"/>
          <p:cNvSpPr>
            <a:spLocks noGrp="1"/>
          </p:cNvSpPr>
          <p:nvPr>
            <p:ph idx="1"/>
          </p:nvPr>
        </p:nvSpPr>
        <p:spPr>
          <a:xfrm>
            <a:off x="342900" y="1564153"/>
            <a:ext cx="8229600" cy="2556092"/>
          </a:xfrm>
        </p:spPr>
        <p:txBody>
          <a:bodyPr>
            <a:normAutofit fontScale="92500" lnSpcReduction="10000"/>
          </a:bodyPr>
          <a:lstStyle/>
          <a:p>
            <a:r>
              <a:rPr lang="en-US" dirty="0"/>
              <a:t>Predetermined curriculum </a:t>
            </a:r>
          </a:p>
          <a:p>
            <a:r>
              <a:rPr lang="en-US" dirty="0"/>
              <a:t>Priority registration</a:t>
            </a:r>
          </a:p>
          <a:p>
            <a:r>
              <a:rPr lang="en-US" dirty="0"/>
              <a:t>Dedicated counseling support</a:t>
            </a:r>
          </a:p>
          <a:p>
            <a:r>
              <a:rPr lang="en-US" dirty="0" smtClean="0"/>
              <a:t>Learning community</a:t>
            </a:r>
          </a:p>
          <a:p>
            <a:r>
              <a:rPr lang="en-US" dirty="0" smtClean="0"/>
              <a:t>Consistent schedule from semester to semester</a:t>
            </a:r>
          </a:p>
        </p:txBody>
      </p:sp>
      <p:pic>
        <p:nvPicPr>
          <p:cNvPr id="5" name="Picture 4"/>
          <p:cNvPicPr>
            <a:picLocks noChangeAspect="1"/>
          </p:cNvPicPr>
          <p:nvPr/>
        </p:nvPicPr>
        <p:blipFill>
          <a:blip r:embed="rId3"/>
          <a:stretch>
            <a:fillRect/>
          </a:stretch>
        </p:blipFill>
        <p:spPr>
          <a:xfrm>
            <a:off x="1498439" y="4194686"/>
            <a:ext cx="5816762" cy="1929554"/>
          </a:xfrm>
          <a:prstGeom prst="rect">
            <a:avLst/>
          </a:prstGeom>
        </p:spPr>
      </p:pic>
      <p:sp>
        <p:nvSpPr>
          <p:cNvPr id="4" name="Date Placeholder 3"/>
          <p:cNvSpPr>
            <a:spLocks noGrp="1"/>
          </p:cNvSpPr>
          <p:nvPr>
            <p:ph type="dt" sz="half" idx="10"/>
          </p:nvPr>
        </p:nvSpPr>
        <p:spPr/>
        <p:txBody>
          <a:bodyPr/>
          <a:lstStyle/>
          <a:p>
            <a:fld id="{9847952D-BD0C-4568-A1BB-8A37184632D3}" type="datetime1">
              <a:rPr lang="en-US" smtClean="0"/>
              <a:t>10/26/2016</a:t>
            </a:fld>
            <a:endParaRPr lang="en-US"/>
          </a:p>
        </p:txBody>
      </p:sp>
      <p:sp>
        <p:nvSpPr>
          <p:cNvPr id="6" name="Slide Number Placeholder 5"/>
          <p:cNvSpPr>
            <a:spLocks noGrp="1"/>
          </p:cNvSpPr>
          <p:nvPr>
            <p:ph type="sldNum" sz="quarter" idx="12"/>
          </p:nvPr>
        </p:nvSpPr>
        <p:spPr/>
        <p:txBody>
          <a:bodyPr/>
          <a:lstStyle/>
          <a:p>
            <a:fld id="{40D89167-6C5C-654F-82C2-240AAAAC35E4}" type="slidenum">
              <a:rPr lang="en-US" smtClean="0"/>
              <a:pPr/>
              <a:t>7</a:t>
            </a:fld>
            <a:endParaRPr lang="en-US"/>
          </a:p>
        </p:txBody>
      </p:sp>
    </p:spTree>
    <p:extLst>
      <p:ext uri="{BB962C8B-B14F-4D97-AF65-F5344CB8AC3E}">
        <p14:creationId xmlns:p14="http://schemas.microsoft.com/office/powerpoint/2010/main" val="3154500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a:t>
            </a:r>
            <a:endParaRPr lang="en-US" dirty="0"/>
          </a:p>
        </p:txBody>
      </p:sp>
      <p:sp>
        <p:nvSpPr>
          <p:cNvPr id="3" name="Content Placeholder 2"/>
          <p:cNvSpPr>
            <a:spLocks noGrp="1"/>
          </p:cNvSpPr>
          <p:nvPr>
            <p:ph idx="1"/>
          </p:nvPr>
        </p:nvSpPr>
        <p:spPr>
          <a:xfrm>
            <a:off x="197964" y="1523845"/>
            <a:ext cx="4081806" cy="2209169"/>
          </a:xfrm>
          <a:ln>
            <a:solidFill>
              <a:schemeClr val="accent1"/>
            </a:solidFill>
          </a:ln>
        </p:spPr>
        <p:txBody>
          <a:bodyPr>
            <a:normAutofit/>
          </a:bodyPr>
          <a:lstStyle/>
          <a:p>
            <a:pPr marL="0" indent="0" algn="ctr">
              <a:spcAft>
                <a:spcPts val="600"/>
              </a:spcAft>
              <a:buNone/>
            </a:pPr>
            <a:r>
              <a:rPr lang="en-US" sz="1800" b="1" u="sng" dirty="0" smtClean="0"/>
              <a:t>Interdisciplinary-Social Behavior Science</a:t>
            </a:r>
          </a:p>
          <a:p>
            <a:pPr>
              <a:buFont typeface="Wingdings" panose="05000000000000000000" pitchFamily="2" charset="2"/>
              <a:buChar char="v"/>
            </a:pPr>
            <a:r>
              <a:rPr lang="en-US" sz="1600" dirty="0" smtClean="0"/>
              <a:t>Social Worker</a:t>
            </a:r>
          </a:p>
          <a:p>
            <a:pPr>
              <a:buFont typeface="Wingdings" panose="05000000000000000000" pitchFamily="2" charset="2"/>
              <a:buChar char="v"/>
            </a:pPr>
            <a:r>
              <a:rPr lang="en-US" sz="1600" dirty="0" smtClean="0"/>
              <a:t>Teaching/Education</a:t>
            </a:r>
          </a:p>
          <a:p>
            <a:pPr>
              <a:buFont typeface="Wingdings" panose="05000000000000000000" pitchFamily="2" charset="2"/>
              <a:buChar char="v"/>
            </a:pPr>
            <a:r>
              <a:rPr lang="en-US" sz="1600" dirty="0" smtClean="0"/>
              <a:t>Law/Government Jobs</a:t>
            </a:r>
          </a:p>
          <a:p>
            <a:pPr>
              <a:buFont typeface="Wingdings" panose="05000000000000000000" pitchFamily="2" charset="2"/>
              <a:buChar char="v"/>
            </a:pPr>
            <a:r>
              <a:rPr lang="en-US" sz="1600" dirty="0" smtClean="0"/>
              <a:t>Healthcare Administration</a:t>
            </a:r>
          </a:p>
          <a:p>
            <a:pPr>
              <a:buFont typeface="Wingdings" panose="05000000000000000000" pitchFamily="2" charset="2"/>
              <a:buChar char="v"/>
            </a:pPr>
            <a:r>
              <a:rPr lang="en-US" sz="1600" dirty="0" smtClean="0"/>
              <a:t>Marketing/Media/Communications</a:t>
            </a:r>
          </a:p>
          <a:p>
            <a:pPr marL="0" indent="0">
              <a:buNone/>
            </a:pPr>
            <a:endParaRPr lang="en-US" sz="1600" dirty="0" smtClean="0"/>
          </a:p>
          <a:p>
            <a:pPr>
              <a:buFont typeface="Wingdings" panose="05000000000000000000" pitchFamily="2" charset="2"/>
              <a:buChar char="v"/>
            </a:pPr>
            <a:endParaRPr lang="en-US" sz="1600" dirty="0"/>
          </a:p>
        </p:txBody>
      </p:sp>
      <p:sp>
        <p:nvSpPr>
          <p:cNvPr id="5" name="Slide Number Placeholder 4"/>
          <p:cNvSpPr>
            <a:spLocks noGrp="1"/>
          </p:cNvSpPr>
          <p:nvPr>
            <p:ph type="sldNum" sz="quarter" idx="12"/>
          </p:nvPr>
        </p:nvSpPr>
        <p:spPr/>
        <p:txBody>
          <a:bodyPr/>
          <a:lstStyle/>
          <a:p>
            <a:fld id="{40D89167-6C5C-654F-82C2-240AAAAC35E4}" type="slidenum">
              <a:rPr lang="en-US" smtClean="0"/>
              <a:pPr/>
              <a:t>8</a:t>
            </a:fld>
            <a:endParaRPr lang="en-US"/>
          </a:p>
        </p:txBody>
      </p:sp>
      <p:sp>
        <p:nvSpPr>
          <p:cNvPr id="10" name="Content Placeholder 2"/>
          <p:cNvSpPr txBox="1">
            <a:spLocks/>
          </p:cNvSpPr>
          <p:nvPr/>
        </p:nvSpPr>
        <p:spPr>
          <a:xfrm>
            <a:off x="4516703" y="1507505"/>
            <a:ext cx="4429334" cy="2225509"/>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u="sng" dirty="0" smtClean="0"/>
              <a:t>Psychology</a:t>
            </a:r>
          </a:p>
          <a:p>
            <a:pPr>
              <a:buFont typeface="Wingdings" panose="05000000000000000000" pitchFamily="2" charset="2"/>
              <a:buChar char="v"/>
            </a:pPr>
            <a:r>
              <a:rPr lang="en-US" sz="1600" dirty="0" smtClean="0"/>
              <a:t>Counseling</a:t>
            </a:r>
          </a:p>
          <a:p>
            <a:pPr>
              <a:buFont typeface="Wingdings" panose="05000000000000000000" pitchFamily="2" charset="2"/>
              <a:buChar char="v"/>
            </a:pPr>
            <a:r>
              <a:rPr lang="en-US" sz="1600" dirty="0" smtClean="0"/>
              <a:t>Personal/Family Counseling</a:t>
            </a:r>
          </a:p>
          <a:p>
            <a:pPr>
              <a:buFont typeface="Wingdings" panose="05000000000000000000" pitchFamily="2" charset="2"/>
              <a:buChar char="v"/>
            </a:pPr>
            <a:r>
              <a:rPr lang="en-US" sz="1600" dirty="0" smtClean="0"/>
              <a:t>Elementary/Secondary/Post Secondary</a:t>
            </a:r>
          </a:p>
          <a:p>
            <a:pPr>
              <a:buFont typeface="Wingdings" panose="05000000000000000000" pitchFamily="2" charset="2"/>
              <a:buChar char="v"/>
            </a:pPr>
            <a:r>
              <a:rPr lang="en-US" sz="1600" dirty="0" smtClean="0"/>
              <a:t>Criminal Justice-Correctional/Probation Officer</a:t>
            </a:r>
          </a:p>
          <a:p>
            <a:pPr>
              <a:buFont typeface="Wingdings" panose="05000000000000000000" pitchFamily="2" charset="2"/>
              <a:buChar char="v"/>
            </a:pPr>
            <a:r>
              <a:rPr lang="en-US" sz="1600" dirty="0" smtClean="0"/>
              <a:t>Social and Community Service</a:t>
            </a:r>
          </a:p>
          <a:p>
            <a:pPr>
              <a:buFont typeface="Wingdings" panose="05000000000000000000" pitchFamily="2" charset="2"/>
              <a:buChar char="v"/>
            </a:pPr>
            <a:r>
              <a:rPr lang="en-US" sz="1600" dirty="0" smtClean="0"/>
              <a:t>Court Arbitration/Mediation</a:t>
            </a:r>
          </a:p>
          <a:p>
            <a:pPr marL="0" indent="0" algn="ctr">
              <a:buFont typeface="Arial"/>
              <a:buNone/>
            </a:pPr>
            <a:endParaRPr lang="en-US" sz="2800" u="sng" dirty="0"/>
          </a:p>
        </p:txBody>
      </p:sp>
      <p:sp>
        <p:nvSpPr>
          <p:cNvPr id="11" name="Content Placeholder 2"/>
          <p:cNvSpPr txBox="1">
            <a:spLocks/>
          </p:cNvSpPr>
          <p:nvPr/>
        </p:nvSpPr>
        <p:spPr>
          <a:xfrm>
            <a:off x="197964" y="3934520"/>
            <a:ext cx="4081806" cy="2113959"/>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Aft>
                <a:spcPts val="600"/>
              </a:spcAft>
              <a:buFont typeface="Arial"/>
              <a:buNone/>
            </a:pPr>
            <a:r>
              <a:rPr lang="en-US" sz="1800" b="1" u="sng" dirty="0" smtClean="0"/>
              <a:t>Interdisciplinary-Arts &amp; Humanities</a:t>
            </a:r>
          </a:p>
          <a:p>
            <a:pPr>
              <a:buFont typeface="Wingdings" panose="05000000000000000000" pitchFamily="2" charset="2"/>
              <a:buChar char="v"/>
            </a:pPr>
            <a:r>
              <a:rPr lang="en-US" sz="1600" dirty="0" smtClean="0"/>
              <a:t>Elementary/Secondary Education</a:t>
            </a:r>
          </a:p>
          <a:p>
            <a:pPr>
              <a:buFont typeface="Wingdings" panose="05000000000000000000" pitchFamily="2" charset="2"/>
              <a:buChar char="v"/>
            </a:pPr>
            <a:r>
              <a:rPr lang="en-US" sz="1600" dirty="0" smtClean="0"/>
              <a:t>Advertising</a:t>
            </a:r>
          </a:p>
          <a:p>
            <a:pPr>
              <a:buFont typeface="Wingdings" panose="05000000000000000000" pitchFamily="2" charset="2"/>
              <a:buChar char="v"/>
            </a:pPr>
            <a:r>
              <a:rPr lang="en-US" sz="1600" dirty="0" smtClean="0"/>
              <a:t>Event Coordinator</a:t>
            </a:r>
          </a:p>
          <a:p>
            <a:pPr>
              <a:buFont typeface="Wingdings" panose="05000000000000000000" pitchFamily="2" charset="2"/>
              <a:buChar char="v"/>
            </a:pPr>
            <a:r>
              <a:rPr lang="en-US" sz="1600" dirty="0" smtClean="0"/>
              <a:t>Travel Agent</a:t>
            </a:r>
          </a:p>
          <a:p>
            <a:pPr>
              <a:buFont typeface="Wingdings" panose="05000000000000000000" pitchFamily="2" charset="2"/>
              <a:buChar char="v"/>
            </a:pPr>
            <a:r>
              <a:rPr lang="en-US" sz="1600" dirty="0"/>
              <a:t>Museum Worker/Curator</a:t>
            </a:r>
          </a:p>
        </p:txBody>
      </p:sp>
      <p:sp>
        <p:nvSpPr>
          <p:cNvPr id="12" name="Content Placeholder 2"/>
          <p:cNvSpPr txBox="1">
            <a:spLocks/>
          </p:cNvSpPr>
          <p:nvPr/>
        </p:nvSpPr>
        <p:spPr>
          <a:xfrm>
            <a:off x="4516702" y="3935245"/>
            <a:ext cx="4429335" cy="2113959"/>
          </a:xfrm>
          <a:prstGeom prst="rect">
            <a:avLst/>
          </a:prstGeom>
          <a:ln>
            <a:solidFill>
              <a:schemeClr val="accent1"/>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000" b="1" u="sng" dirty="0" smtClean="0"/>
              <a:t>Economics</a:t>
            </a:r>
          </a:p>
          <a:p>
            <a:pPr>
              <a:buFont typeface="Wingdings" panose="05000000000000000000" pitchFamily="2" charset="2"/>
              <a:buChar char="v"/>
            </a:pPr>
            <a:r>
              <a:rPr lang="en-US" sz="1600" dirty="0" smtClean="0"/>
              <a:t>General Business</a:t>
            </a:r>
          </a:p>
          <a:p>
            <a:pPr>
              <a:buFont typeface="Wingdings" panose="05000000000000000000" pitchFamily="2" charset="2"/>
              <a:buChar char="v"/>
            </a:pPr>
            <a:r>
              <a:rPr lang="en-US" sz="1600" dirty="0" smtClean="0"/>
              <a:t>Accounting/Financial Analyst/CPA</a:t>
            </a:r>
          </a:p>
          <a:p>
            <a:pPr>
              <a:buFont typeface="Wingdings" panose="05000000000000000000" pitchFamily="2" charset="2"/>
              <a:buChar char="v"/>
            </a:pPr>
            <a:r>
              <a:rPr lang="en-US" sz="1600" dirty="0" smtClean="0"/>
              <a:t>Project Management</a:t>
            </a:r>
          </a:p>
          <a:p>
            <a:pPr>
              <a:buFont typeface="Wingdings" panose="05000000000000000000" pitchFamily="2" charset="2"/>
              <a:buChar char="v"/>
            </a:pPr>
            <a:r>
              <a:rPr lang="en-US" sz="1600" dirty="0" smtClean="0"/>
              <a:t>Human Resources/Compensation</a:t>
            </a:r>
          </a:p>
          <a:p>
            <a:pPr>
              <a:buFont typeface="Wingdings" panose="05000000000000000000" pitchFamily="2" charset="2"/>
              <a:buChar char="v"/>
            </a:pPr>
            <a:r>
              <a:rPr lang="en-US" sz="1600" dirty="0" smtClean="0"/>
              <a:t>Investment Advisor</a:t>
            </a:r>
            <a:endParaRPr lang="en-US" sz="1600" dirty="0"/>
          </a:p>
        </p:txBody>
      </p:sp>
    </p:spTree>
    <p:extLst>
      <p:ext uri="{BB962C8B-B14F-4D97-AF65-F5344CB8AC3E}">
        <p14:creationId xmlns:p14="http://schemas.microsoft.com/office/powerpoint/2010/main" val="2710690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65A62-E61C-448E-AB57-43D8DBD0C312}" type="datetime1">
              <a:rPr lang="en-US" smtClean="0"/>
              <a:t>10/26/2016</a:t>
            </a:fld>
            <a:endParaRPr lang="en-US"/>
          </a:p>
        </p:txBody>
      </p:sp>
      <p:sp>
        <p:nvSpPr>
          <p:cNvPr id="3" name="Slide Number Placeholder 2"/>
          <p:cNvSpPr>
            <a:spLocks noGrp="1"/>
          </p:cNvSpPr>
          <p:nvPr>
            <p:ph type="sldNum" sz="quarter" idx="12"/>
          </p:nvPr>
        </p:nvSpPr>
        <p:spPr/>
        <p:txBody>
          <a:bodyPr/>
          <a:lstStyle/>
          <a:p>
            <a:fld id="{40D89167-6C5C-654F-82C2-240AAAAC35E4}" type="slidenum">
              <a:rPr lang="en-US" smtClean="0"/>
              <a:pPr/>
              <a:t>9</a:t>
            </a:fld>
            <a:endParaRPr lang="en-US"/>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100"/>
          <a:stretch/>
        </p:blipFill>
        <p:spPr>
          <a:xfrm>
            <a:off x="829560" y="1527143"/>
            <a:ext cx="7484882" cy="4409782"/>
          </a:xfrm>
          <a:prstGeom prst="rect">
            <a:avLst/>
          </a:prstGeom>
        </p:spPr>
      </p:pic>
      <p:sp>
        <p:nvSpPr>
          <p:cNvPr id="5" name="TextBox 4"/>
          <p:cNvSpPr txBox="1"/>
          <p:nvPr/>
        </p:nvSpPr>
        <p:spPr>
          <a:xfrm>
            <a:off x="3303788" y="260394"/>
            <a:ext cx="3893270" cy="769441"/>
          </a:xfrm>
          <a:prstGeom prst="rect">
            <a:avLst/>
          </a:prstGeom>
          <a:noFill/>
        </p:spPr>
        <p:txBody>
          <a:bodyPr wrap="square" rtlCol="0">
            <a:spAutoFit/>
          </a:bodyPr>
          <a:lstStyle/>
          <a:p>
            <a:r>
              <a:rPr lang="en-US" sz="4400" dirty="0" smtClean="0"/>
              <a:t>Motivation</a:t>
            </a:r>
            <a:endParaRPr lang="en-US" sz="4400" dirty="0"/>
          </a:p>
        </p:txBody>
      </p:sp>
    </p:spTree>
    <p:extLst>
      <p:ext uri="{BB962C8B-B14F-4D97-AF65-F5344CB8AC3E}">
        <p14:creationId xmlns:p14="http://schemas.microsoft.com/office/powerpoint/2010/main" val="4257481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23011</TotalTime>
  <Words>611</Words>
  <Application>Microsoft Office PowerPoint</Application>
  <PresentationFormat>On-screen Show (4:3)</PresentationFormat>
  <Paragraphs>152</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Adobe Garamond Pro</vt:lpstr>
      <vt:lpstr>Arial</vt:lpstr>
      <vt:lpstr>Calibri</vt:lpstr>
      <vt:lpstr>Times New Roman</vt:lpstr>
      <vt:lpstr>Wingdings</vt:lpstr>
      <vt:lpstr>Office Theme</vt:lpstr>
      <vt:lpstr>Cañada College  College for Working Adults</vt:lpstr>
      <vt:lpstr> </vt:lpstr>
      <vt:lpstr>CWA Enrollment Growth</vt:lpstr>
      <vt:lpstr>CWA Completion &amp; Transfer</vt:lpstr>
      <vt:lpstr>CWA Program Overview</vt:lpstr>
      <vt:lpstr>PowerPoint Presentation</vt:lpstr>
      <vt:lpstr>Participation in CWA has it’s advantages…</vt:lpstr>
      <vt:lpstr>Careers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Cooper</dc:creator>
  <cp:lastModifiedBy>Espinoza-Osuna, Diana</cp:lastModifiedBy>
  <cp:revision>203</cp:revision>
  <cp:lastPrinted>2016-04-13T23:31:28Z</cp:lastPrinted>
  <dcterms:created xsi:type="dcterms:W3CDTF">2011-07-05T00:40:16Z</dcterms:created>
  <dcterms:modified xsi:type="dcterms:W3CDTF">2016-10-26T19:37:02Z</dcterms:modified>
</cp:coreProperties>
</file>