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64" r:id="rId2"/>
    <p:sldId id="262" r:id="rId3"/>
    <p:sldId id="260"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40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9B8273D-CF2A-4D28-A06E-AC3EE164F27D}" type="datetimeFigureOut">
              <a:rPr lang="en-US" smtClean="0"/>
              <a:t>10/24/2016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F02A6A0-7B4B-4394-B953-A4295E821572}"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9358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B8273D-CF2A-4D28-A06E-AC3EE164F27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3553723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B8273D-CF2A-4D28-A06E-AC3EE164F27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1412090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B8273D-CF2A-4D28-A06E-AC3EE164F27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3946501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B8273D-CF2A-4D28-A06E-AC3EE164F27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2A6A0-7B4B-4394-B953-A4295E821572}"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25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B8273D-CF2A-4D28-A06E-AC3EE164F27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672401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B8273D-CF2A-4D28-A06E-AC3EE164F27D}" type="datetimeFigureOut">
              <a:rPr lang="en-US" smtClean="0"/>
              <a:t>10/24/2016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2949702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9B8273D-CF2A-4D28-A06E-AC3EE164F27D}" type="datetimeFigureOut">
              <a:rPr lang="en-US" smtClean="0"/>
              <a:t>10/24/2016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1918523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B8273D-CF2A-4D28-A06E-AC3EE164F27D}" type="datetimeFigureOut">
              <a:rPr lang="en-US" smtClean="0"/>
              <a:t>10/24/2016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3302843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B8273D-CF2A-4D28-A06E-AC3EE164F27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2598285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B8273D-CF2A-4D28-A06E-AC3EE164F27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02A6A0-7B4B-4394-B953-A4295E821572}" type="slidenum">
              <a:rPr lang="en-US" smtClean="0"/>
              <a:t>‹#›</a:t>
            </a:fld>
            <a:endParaRPr lang="en-US"/>
          </a:p>
        </p:txBody>
      </p:sp>
    </p:spTree>
    <p:extLst>
      <p:ext uri="{BB962C8B-B14F-4D97-AF65-F5344CB8AC3E}">
        <p14:creationId xmlns:p14="http://schemas.microsoft.com/office/powerpoint/2010/main" val="34031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9B8273D-CF2A-4D28-A06E-AC3EE164F27D}" type="datetimeFigureOut">
              <a:rPr lang="en-US" smtClean="0"/>
              <a:t>10/24/2016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F02A6A0-7B4B-4394-B953-A4295E821572}" type="slidenum">
              <a:rPr lang="en-US" smtClean="0"/>
              <a:t>‹#›</a:t>
            </a:fld>
            <a:endParaRPr lang="en-US"/>
          </a:p>
        </p:txBody>
      </p:sp>
    </p:spTree>
    <p:extLst>
      <p:ext uri="{BB962C8B-B14F-4D97-AF65-F5344CB8AC3E}">
        <p14:creationId xmlns:p14="http://schemas.microsoft.com/office/powerpoint/2010/main" val="40335007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451" y="1708030"/>
            <a:ext cx="10991033" cy="3046988"/>
          </a:xfrm>
          <a:prstGeom prst="rect">
            <a:avLst/>
          </a:prstGeom>
          <a:noFill/>
          <a:ln>
            <a:solidFill>
              <a:schemeClr val="bg1"/>
            </a:solidFill>
          </a:ln>
        </p:spPr>
        <p:txBody>
          <a:bodyPr wrap="square" lIns="91440" tIns="45720" rIns="91440" bIns="45720">
            <a:spAutoFit/>
          </a:bodyPr>
          <a:lstStyle/>
          <a:p>
            <a:pPr algn="ctr"/>
            <a:r>
              <a:rPr lang="en-US" sz="9600" b="1" cap="none" spc="0" dirty="0" smtClean="0">
                <a:ln w="22225">
                  <a:solidFill>
                    <a:schemeClr val="accent2"/>
                  </a:solidFill>
                  <a:prstDash val="solid"/>
                </a:ln>
                <a:solidFill>
                  <a:srgbClr val="00B050"/>
                </a:solidFill>
                <a:effectLst/>
              </a:rPr>
              <a:t>Cañada College Counseling </a:t>
            </a:r>
            <a:endParaRPr lang="en-US" sz="9600" b="1" cap="none" spc="0" dirty="0">
              <a:ln w="22225">
                <a:solidFill>
                  <a:schemeClr val="accent2"/>
                </a:solidFill>
                <a:prstDash val="solid"/>
              </a:ln>
              <a:solidFill>
                <a:srgbClr val="00B050"/>
              </a:solidFill>
              <a:effectLst/>
            </a:endParaRPr>
          </a:p>
        </p:txBody>
      </p:sp>
    </p:spTree>
    <p:extLst>
      <p:ext uri="{BB962C8B-B14F-4D97-AF65-F5344CB8AC3E}">
        <p14:creationId xmlns:p14="http://schemas.microsoft.com/office/powerpoint/2010/main" val="2747936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02869" y="1215190"/>
            <a:ext cx="8719386" cy="4996232"/>
          </a:xfrm>
          <a:prstGeom prst="rect">
            <a:avLst/>
          </a:prstGeom>
        </p:spPr>
      </p:pic>
      <p:sp>
        <p:nvSpPr>
          <p:cNvPr id="4" name="Rectangle 3"/>
          <p:cNvSpPr/>
          <p:nvPr/>
        </p:nvSpPr>
        <p:spPr>
          <a:xfrm>
            <a:off x="412840" y="291860"/>
            <a:ext cx="8499443" cy="923330"/>
          </a:xfrm>
          <a:prstGeom prst="rect">
            <a:avLst/>
          </a:prstGeom>
          <a:noFill/>
        </p:spPr>
        <p:txBody>
          <a:bodyPr wrap="none" lIns="91440" tIns="45720" rIns="91440" bIns="45720">
            <a:spAutoFit/>
          </a:bodyPr>
          <a:lstStyle/>
          <a:p>
            <a:pPr algn="ctr"/>
            <a:r>
              <a:rPr lang="en-US" sz="54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Student Educational Plan </a:t>
            </a:r>
            <a:endPar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9140" y="4440213"/>
            <a:ext cx="1559142" cy="1679850"/>
          </a:xfrm>
          <a:prstGeom prst="rect">
            <a:avLst/>
          </a:prstGeom>
        </p:spPr>
      </p:pic>
      <p:sp>
        <p:nvSpPr>
          <p:cNvPr id="7" name="Flowchart: Punched Tape 6"/>
          <p:cNvSpPr/>
          <p:nvPr/>
        </p:nvSpPr>
        <p:spPr>
          <a:xfrm>
            <a:off x="3234813" y="4748463"/>
            <a:ext cx="2855495" cy="121430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Apply for CWA program in Level 4 of ESL classes to begin CWA classes the following semester. </a:t>
            </a:r>
            <a:endParaRPr lang="en-US" sz="1400" dirty="0"/>
          </a:p>
        </p:txBody>
      </p:sp>
      <p:sp>
        <p:nvSpPr>
          <p:cNvPr id="8" name="Oval Callout 7"/>
          <p:cNvSpPr/>
          <p:nvPr/>
        </p:nvSpPr>
        <p:spPr>
          <a:xfrm>
            <a:off x="8799094" y="2991854"/>
            <a:ext cx="3457073" cy="1756610"/>
          </a:xfrm>
          <a:prstGeom prst="wedgeEllipseCallout">
            <a:avLst>
              <a:gd name="adj1" fmla="val -48284"/>
              <a:gd name="adj2" fmla="val 64340"/>
            </a:avLst>
          </a:prstGeom>
          <a:ln>
            <a:solidFill>
              <a:schemeClr val="accent1">
                <a:lumMod val="7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Begin taking CWA classes while completing ESL 400. NOTE: ESL 400 is not a guaranteed class or part of CWA. You will enroll into that separately. Early registration for ESL 400 encouraged.  </a:t>
            </a:r>
            <a:endParaRPr lang="en-US" sz="1200" dirty="0"/>
          </a:p>
        </p:txBody>
      </p:sp>
    </p:spTree>
    <p:extLst>
      <p:ext uri="{BB962C8B-B14F-4D97-AF65-F5344CB8AC3E}">
        <p14:creationId xmlns:p14="http://schemas.microsoft.com/office/powerpoint/2010/main" val="948799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anim calcmode="lin" valueType="num">
                                      <p:cBhvr>
                                        <p:cTn id="16" dur="1000" fill="hold"/>
                                        <p:tgtEl>
                                          <p:spTgt spid="6"/>
                                        </p:tgtEl>
                                        <p:attrNameLst>
                                          <p:attrName>ppt_x</p:attrName>
                                        </p:attrNameLst>
                                      </p:cBhvr>
                                      <p:tavLst>
                                        <p:tav tm="0">
                                          <p:val>
                                            <p:strVal val="#ppt_x"/>
                                          </p:val>
                                        </p:tav>
                                        <p:tav tm="100000">
                                          <p:val>
                                            <p:strVal val="#ppt_x"/>
                                          </p:val>
                                        </p:tav>
                                      </p:tavLst>
                                    </p:anim>
                                    <p:anim calcmode="lin" valueType="num">
                                      <p:cBhvr>
                                        <p:cTn id="1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3058" y="804556"/>
            <a:ext cx="11315272" cy="1405256"/>
          </a:xfrm>
          <a:prstGeom prst="rect">
            <a:avLst/>
          </a:prstGeom>
          <a:noFill/>
        </p:spPr>
        <p:txBody>
          <a:bodyPr wrap="square" rtlCol="0">
            <a:spAutoFit/>
          </a:bodyPr>
          <a:lstStyle/>
          <a:p>
            <a:endParaRPr lang="en-US" sz="2133" dirty="0"/>
          </a:p>
          <a:p>
            <a:r>
              <a:rPr lang="en-US" sz="2133" dirty="0"/>
              <a:t>Requirements are the core units and the Associate Degree General Education Requirements, which demonstrate your ability to think and to communicate effectively, and cover mathematics, arts, humanity and science. You can see these requirements on page 78 and 79 of the college catalog.</a:t>
            </a:r>
          </a:p>
        </p:txBody>
      </p:sp>
      <p:sp>
        <p:nvSpPr>
          <p:cNvPr id="9" name="Freeform 8"/>
          <p:cNvSpPr/>
          <p:nvPr/>
        </p:nvSpPr>
        <p:spPr>
          <a:xfrm>
            <a:off x="4649739" y="2376185"/>
            <a:ext cx="3052672" cy="2289504"/>
          </a:xfrm>
          <a:custGeom>
            <a:avLst/>
            <a:gdLst>
              <a:gd name="connsiteX0" fmla="*/ 0 w 2289504"/>
              <a:gd name="connsiteY0" fmla="*/ 1144752 h 2289504"/>
              <a:gd name="connsiteX1" fmla="*/ 1144752 w 2289504"/>
              <a:gd name="connsiteY1" fmla="*/ 0 h 2289504"/>
              <a:gd name="connsiteX2" fmla="*/ 2289504 w 2289504"/>
              <a:gd name="connsiteY2" fmla="*/ 1144752 h 2289504"/>
              <a:gd name="connsiteX3" fmla="*/ 1144752 w 2289504"/>
              <a:gd name="connsiteY3" fmla="*/ 2289504 h 2289504"/>
              <a:gd name="connsiteX4" fmla="*/ 0 w 2289504"/>
              <a:gd name="connsiteY4" fmla="*/ 1144752 h 2289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9504" h="2289504">
                <a:moveTo>
                  <a:pt x="0" y="1144752"/>
                </a:moveTo>
                <a:cubicBezTo>
                  <a:pt x="0" y="512523"/>
                  <a:pt x="512523" y="0"/>
                  <a:pt x="1144752" y="0"/>
                </a:cubicBezTo>
                <a:cubicBezTo>
                  <a:pt x="1776981" y="0"/>
                  <a:pt x="2289504" y="512523"/>
                  <a:pt x="2289504" y="1144752"/>
                </a:cubicBezTo>
                <a:cubicBezTo>
                  <a:pt x="2289504" y="1776981"/>
                  <a:pt x="1776981" y="2289504"/>
                  <a:pt x="1144752" y="2289504"/>
                </a:cubicBezTo>
                <a:cubicBezTo>
                  <a:pt x="512523" y="2289504"/>
                  <a:pt x="0" y="1776981"/>
                  <a:pt x="0" y="1144752"/>
                </a:cubicBezTo>
                <a:close/>
              </a:path>
            </a:pathLst>
          </a:custGeom>
          <a:solidFill>
            <a:srgbClr val="FFFF00">
              <a:alpha val="68000"/>
            </a:srgbClr>
          </a:solidFill>
          <a:ln>
            <a:noFill/>
          </a:ln>
        </p:spPr>
        <p:style>
          <a:lnRef idx="2">
            <a:schemeClr val="lt1">
              <a:hueOff val="0"/>
              <a:satOff val="0"/>
              <a:lumOff val="0"/>
              <a:alphaOff val="0"/>
            </a:schemeClr>
          </a:lnRef>
          <a:fillRef idx="1">
            <a:schemeClr val="accent3">
              <a:alpha val="50000"/>
              <a:hueOff val="0"/>
              <a:satOff val="0"/>
              <a:lumOff val="0"/>
              <a:alphaOff val="0"/>
            </a:schemeClr>
          </a:fillRef>
          <a:effectRef idx="0">
            <a:schemeClr val="accent3">
              <a:alpha val="50000"/>
              <a:hueOff val="0"/>
              <a:satOff val="0"/>
              <a:lumOff val="0"/>
              <a:alphaOff val="0"/>
            </a:schemeClr>
          </a:effectRef>
          <a:fontRef idx="minor">
            <a:schemeClr val="tx1"/>
          </a:fontRef>
        </p:style>
        <p:txBody>
          <a:bodyPr spcFirstLastPara="0" vert="horz" wrap="square" lIns="407023" tIns="534217" rIns="407024" bIns="1144753" numCol="1" spcCol="1270" anchor="ctr" anchorCtr="0">
            <a:noAutofit/>
          </a:bodyPr>
          <a:lstStyle/>
          <a:p>
            <a:pPr algn="ctr" defTabSz="1066773">
              <a:lnSpc>
                <a:spcPct val="90000"/>
              </a:lnSpc>
              <a:spcBef>
                <a:spcPct val="0"/>
              </a:spcBef>
              <a:spcAft>
                <a:spcPct val="35000"/>
              </a:spcAft>
            </a:pPr>
            <a:r>
              <a:rPr lang="en-US" sz="2133" b="1" dirty="0"/>
              <a:t>Associate General Education Requirements</a:t>
            </a:r>
          </a:p>
          <a:p>
            <a:pPr algn="ctr" defTabSz="1066773">
              <a:lnSpc>
                <a:spcPct val="90000"/>
              </a:lnSpc>
              <a:spcBef>
                <a:spcPct val="0"/>
              </a:spcBef>
              <a:spcAft>
                <a:spcPct val="35000"/>
              </a:spcAft>
            </a:pPr>
            <a:endParaRPr lang="en-US" sz="2133" dirty="0"/>
          </a:p>
        </p:txBody>
      </p:sp>
      <p:sp>
        <p:nvSpPr>
          <p:cNvPr id="10" name="Freeform 9"/>
          <p:cNvSpPr/>
          <p:nvPr/>
        </p:nvSpPr>
        <p:spPr>
          <a:xfrm>
            <a:off x="3024139" y="3520937"/>
            <a:ext cx="3048000" cy="2289504"/>
          </a:xfrm>
          <a:custGeom>
            <a:avLst/>
            <a:gdLst>
              <a:gd name="connsiteX0" fmla="*/ 0 w 2416502"/>
              <a:gd name="connsiteY0" fmla="*/ 1144752 h 2289504"/>
              <a:gd name="connsiteX1" fmla="*/ 1208251 w 2416502"/>
              <a:gd name="connsiteY1" fmla="*/ 0 h 2289504"/>
              <a:gd name="connsiteX2" fmla="*/ 2416502 w 2416502"/>
              <a:gd name="connsiteY2" fmla="*/ 1144752 h 2289504"/>
              <a:gd name="connsiteX3" fmla="*/ 1208251 w 2416502"/>
              <a:gd name="connsiteY3" fmla="*/ 2289504 h 2289504"/>
              <a:gd name="connsiteX4" fmla="*/ 0 w 2416502"/>
              <a:gd name="connsiteY4" fmla="*/ 1144752 h 2289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6502" h="2289504">
                <a:moveTo>
                  <a:pt x="0" y="1144752"/>
                </a:moveTo>
                <a:cubicBezTo>
                  <a:pt x="0" y="512523"/>
                  <a:pt x="540952" y="0"/>
                  <a:pt x="1208251" y="0"/>
                </a:cubicBezTo>
                <a:cubicBezTo>
                  <a:pt x="1875550" y="0"/>
                  <a:pt x="2416502" y="512523"/>
                  <a:pt x="2416502" y="1144752"/>
                </a:cubicBezTo>
                <a:cubicBezTo>
                  <a:pt x="2416502" y="1776981"/>
                  <a:pt x="1875550" y="2289504"/>
                  <a:pt x="1208251" y="2289504"/>
                </a:cubicBezTo>
                <a:cubicBezTo>
                  <a:pt x="540952" y="2289504"/>
                  <a:pt x="0" y="1776981"/>
                  <a:pt x="0" y="1144752"/>
                </a:cubicBezTo>
                <a:close/>
              </a:path>
            </a:pathLst>
          </a:custGeom>
          <a:solidFill>
            <a:srgbClr val="00B050">
              <a:alpha val="59000"/>
            </a:srgbClr>
          </a:solidFill>
          <a:ln>
            <a:noFill/>
          </a:ln>
        </p:spPr>
        <p:style>
          <a:lnRef idx="2">
            <a:schemeClr val="lt1">
              <a:hueOff val="0"/>
              <a:satOff val="0"/>
              <a:lumOff val="0"/>
              <a:alphaOff val="0"/>
            </a:schemeClr>
          </a:lnRef>
          <a:fillRef idx="1">
            <a:schemeClr val="accent3">
              <a:alpha val="50000"/>
              <a:hueOff val="11434424"/>
              <a:satOff val="2484"/>
              <a:lumOff val="-3530"/>
              <a:alphaOff val="0"/>
            </a:schemeClr>
          </a:fillRef>
          <a:effectRef idx="0">
            <a:schemeClr val="accent3">
              <a:alpha val="50000"/>
              <a:hueOff val="11434424"/>
              <a:satOff val="2484"/>
              <a:lumOff val="-3530"/>
              <a:alphaOff val="0"/>
            </a:schemeClr>
          </a:effectRef>
          <a:fontRef idx="minor">
            <a:schemeClr val="tx1"/>
          </a:fontRef>
        </p:style>
        <p:txBody>
          <a:bodyPr spcFirstLastPara="0" vert="horz" wrap="square" lIns="303405" tIns="788608" rIns="985396" bIns="585095" numCol="1" spcCol="1270" anchor="t" anchorCtr="0">
            <a:noAutofit/>
          </a:bodyPr>
          <a:lstStyle/>
          <a:p>
            <a:pPr algn="ctr" defTabSz="948243">
              <a:lnSpc>
                <a:spcPct val="90000"/>
              </a:lnSpc>
              <a:spcBef>
                <a:spcPct val="0"/>
              </a:spcBef>
              <a:spcAft>
                <a:spcPct val="35000"/>
              </a:spcAft>
            </a:pPr>
            <a:endParaRPr lang="en-US" sz="400" dirty="0"/>
          </a:p>
          <a:p>
            <a:pPr algn="ctr" defTabSz="948243">
              <a:lnSpc>
                <a:spcPct val="90000"/>
              </a:lnSpc>
              <a:spcBef>
                <a:spcPct val="0"/>
              </a:spcBef>
              <a:spcAft>
                <a:spcPct val="35000"/>
              </a:spcAft>
            </a:pPr>
            <a:r>
              <a:rPr lang="en-US" sz="2133" dirty="0"/>
              <a:t>     </a:t>
            </a:r>
            <a:r>
              <a:rPr lang="en-US" sz="2133" b="1" dirty="0"/>
              <a:t>Core</a:t>
            </a:r>
          </a:p>
          <a:p>
            <a:pPr algn="ctr" defTabSz="948243">
              <a:lnSpc>
                <a:spcPct val="90000"/>
              </a:lnSpc>
              <a:spcBef>
                <a:spcPct val="0"/>
              </a:spcBef>
              <a:spcAft>
                <a:spcPct val="35000"/>
              </a:spcAft>
            </a:pPr>
            <a:r>
              <a:rPr lang="en-US" sz="2133" b="1" dirty="0"/>
              <a:t>     Courses</a:t>
            </a:r>
          </a:p>
        </p:txBody>
      </p:sp>
      <p:sp>
        <p:nvSpPr>
          <p:cNvPr id="11" name="Freeform 10"/>
          <p:cNvSpPr/>
          <p:nvPr/>
        </p:nvSpPr>
        <p:spPr>
          <a:xfrm>
            <a:off x="6072139" y="3853683"/>
            <a:ext cx="2438400" cy="1624012"/>
          </a:xfrm>
          <a:custGeom>
            <a:avLst/>
            <a:gdLst>
              <a:gd name="connsiteX0" fmla="*/ 0 w 1484628"/>
              <a:gd name="connsiteY0" fmla="*/ 669623 h 1339245"/>
              <a:gd name="connsiteX1" fmla="*/ 742314 w 1484628"/>
              <a:gd name="connsiteY1" fmla="*/ 0 h 1339245"/>
              <a:gd name="connsiteX2" fmla="*/ 1484628 w 1484628"/>
              <a:gd name="connsiteY2" fmla="*/ 669623 h 1339245"/>
              <a:gd name="connsiteX3" fmla="*/ 742314 w 1484628"/>
              <a:gd name="connsiteY3" fmla="*/ 1339246 h 1339245"/>
              <a:gd name="connsiteX4" fmla="*/ 0 w 1484628"/>
              <a:gd name="connsiteY4" fmla="*/ 669623 h 1339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628" h="1339245">
                <a:moveTo>
                  <a:pt x="0" y="669623"/>
                </a:moveTo>
                <a:cubicBezTo>
                  <a:pt x="0" y="299800"/>
                  <a:pt x="332345" y="0"/>
                  <a:pt x="742314" y="0"/>
                </a:cubicBezTo>
                <a:cubicBezTo>
                  <a:pt x="1152283" y="0"/>
                  <a:pt x="1484628" y="299800"/>
                  <a:pt x="1484628" y="669623"/>
                </a:cubicBezTo>
                <a:cubicBezTo>
                  <a:pt x="1484628" y="1039446"/>
                  <a:pt x="1152283" y="1339246"/>
                  <a:pt x="742314" y="1339246"/>
                </a:cubicBezTo>
                <a:cubicBezTo>
                  <a:pt x="332345" y="1339246"/>
                  <a:pt x="0" y="1039446"/>
                  <a:pt x="0" y="669623"/>
                </a:cubicBezTo>
                <a:close/>
              </a:path>
            </a:pathLst>
          </a:custGeom>
          <a:solidFill>
            <a:srgbClr val="E6681A">
              <a:alpha val="45882"/>
            </a:srgbClr>
          </a:solidFill>
          <a:ln>
            <a:noFill/>
          </a:ln>
        </p:spPr>
        <p:style>
          <a:lnRef idx="2">
            <a:schemeClr val="lt1">
              <a:hueOff val="0"/>
              <a:satOff val="0"/>
              <a:lumOff val="0"/>
              <a:alphaOff val="0"/>
            </a:schemeClr>
          </a:lnRef>
          <a:fillRef idx="1">
            <a:schemeClr val="accent3">
              <a:alpha val="50000"/>
              <a:hueOff val="5717212"/>
              <a:satOff val="1242"/>
              <a:lumOff val="-1765"/>
              <a:alphaOff val="0"/>
            </a:schemeClr>
          </a:fillRef>
          <a:effectRef idx="0">
            <a:schemeClr val="accent3">
              <a:alpha val="50000"/>
              <a:hueOff val="5717212"/>
              <a:satOff val="1242"/>
              <a:lumOff val="-1765"/>
              <a:alphaOff val="0"/>
            </a:schemeClr>
          </a:effectRef>
          <a:fontRef idx="minor">
            <a:schemeClr val="tx1"/>
          </a:fontRef>
        </p:style>
        <p:txBody>
          <a:bodyPr spcFirstLastPara="0" vert="horz" wrap="square" lIns="365760" tIns="461296" rIns="0" bIns="342251" numCol="1" spcCol="1270" anchor="ctr" anchorCtr="0">
            <a:noAutofit/>
          </a:bodyPr>
          <a:lstStyle/>
          <a:p>
            <a:pPr algn="ctr" defTabSz="829713">
              <a:lnSpc>
                <a:spcPct val="90000"/>
              </a:lnSpc>
              <a:spcBef>
                <a:spcPct val="0"/>
              </a:spcBef>
              <a:spcAft>
                <a:spcPct val="35000"/>
              </a:spcAft>
            </a:pPr>
            <a:r>
              <a:rPr lang="en-US" sz="2133" b="1" dirty="0"/>
              <a:t>60 Degree applicable units</a:t>
            </a:r>
          </a:p>
        </p:txBody>
      </p:sp>
      <p:sp>
        <p:nvSpPr>
          <p:cNvPr id="3" name="Rectangle 2"/>
          <p:cNvSpPr/>
          <p:nvPr/>
        </p:nvSpPr>
        <p:spPr>
          <a:xfrm>
            <a:off x="3252797" y="308103"/>
            <a:ext cx="5365572" cy="923330"/>
          </a:xfrm>
          <a:prstGeom prst="rect">
            <a:avLst/>
          </a:prstGeom>
          <a:noFill/>
        </p:spPr>
        <p:txBody>
          <a:bodyPr wrap="none" lIns="91440" tIns="45720" rIns="91440" bIns="45720">
            <a:spAutoFit/>
          </a:bodyPr>
          <a:lstStyle/>
          <a:p>
            <a:pPr algn="ctr"/>
            <a:r>
              <a:rPr lang="en-U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Associate Degree</a:t>
            </a:r>
            <a:endPar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325706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7328" y="673769"/>
            <a:ext cx="9906248" cy="2215991"/>
          </a:xfrm>
          <a:prstGeom prst="rect">
            <a:avLst/>
          </a:prstGeom>
          <a:noFill/>
        </p:spPr>
        <p:txBody>
          <a:bodyPr wrap="square" rtlCol="0">
            <a:spAutoFit/>
          </a:bodyPr>
          <a:lstStyle/>
          <a:p>
            <a:pPr algn="ctr"/>
            <a:r>
              <a:rPr lang="en-US" sz="6000" dirty="0" smtClean="0"/>
              <a:t>Student Educational Plan</a:t>
            </a:r>
          </a:p>
          <a:p>
            <a:pPr algn="ctr"/>
            <a:r>
              <a:rPr lang="en-US" sz="6000" dirty="0" smtClean="0"/>
              <a:t>SEP </a:t>
            </a:r>
          </a:p>
          <a:p>
            <a:endParaRPr lang="en-US" dirty="0"/>
          </a:p>
        </p:txBody>
      </p:sp>
      <p:sp>
        <p:nvSpPr>
          <p:cNvPr id="3" name="TextBox 2"/>
          <p:cNvSpPr txBox="1"/>
          <p:nvPr/>
        </p:nvSpPr>
        <p:spPr>
          <a:xfrm>
            <a:off x="3128210" y="2727158"/>
            <a:ext cx="5638800" cy="2769989"/>
          </a:xfrm>
          <a:prstGeom prst="rect">
            <a:avLst/>
          </a:prstGeom>
          <a:noFill/>
        </p:spPr>
        <p:txBody>
          <a:bodyPr wrap="square" rtlCol="0">
            <a:spAutoFit/>
          </a:bodyPr>
          <a:lstStyle/>
          <a:p>
            <a:pPr algn="ctr"/>
            <a:r>
              <a:rPr lang="en-US" sz="3600" dirty="0" smtClean="0"/>
              <a:t>To schedule an appointment to see a counselor, please contact the Welcome Desk </a:t>
            </a:r>
            <a:r>
              <a:rPr lang="en-US" sz="6600" dirty="0" smtClean="0"/>
              <a:t>650-306-3452</a:t>
            </a:r>
            <a:endParaRPr lang="en-US" sz="6600" dirty="0"/>
          </a:p>
        </p:txBody>
      </p:sp>
    </p:spTree>
    <p:extLst>
      <p:ext uri="{BB962C8B-B14F-4D97-AF65-F5344CB8AC3E}">
        <p14:creationId xmlns:p14="http://schemas.microsoft.com/office/powerpoint/2010/main" val="836601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72</TotalTime>
  <Words>143</Words>
  <Application>Microsoft Office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Corbel</vt:lpstr>
      <vt:lpstr>Basis</vt:lpstr>
      <vt:lpstr>PowerPoint Presentation</vt:lpstr>
      <vt:lpstr>PowerPoint Presentation</vt:lpstr>
      <vt:lpstr>PowerPoint Presentation</vt:lpstr>
      <vt:lpstr>PowerPoint Presentation</vt:lpstr>
    </vt:vector>
  </TitlesOfParts>
  <Company>SMCCD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Certificates,  Associate Degrees  and more…</dc:title>
  <dc:creator>Sigona, Nadya</dc:creator>
  <cp:lastModifiedBy>Huston-Sylvester, Jaime</cp:lastModifiedBy>
  <cp:revision>11</cp:revision>
  <dcterms:created xsi:type="dcterms:W3CDTF">2015-10-26T20:05:28Z</dcterms:created>
  <dcterms:modified xsi:type="dcterms:W3CDTF">2016-10-24T20:59:44Z</dcterms:modified>
</cp:coreProperties>
</file>