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08" r:id="rId1"/>
  </p:sldMasterIdLst>
  <p:notesMasterIdLst>
    <p:notesMasterId r:id="rId19"/>
  </p:notesMasterIdLst>
  <p:sldIdLst>
    <p:sldId id="256" r:id="rId2"/>
    <p:sldId id="266" r:id="rId3"/>
    <p:sldId id="257" r:id="rId4"/>
    <p:sldId id="286" r:id="rId5"/>
    <p:sldId id="268" r:id="rId6"/>
    <p:sldId id="290" r:id="rId7"/>
    <p:sldId id="259" r:id="rId8"/>
    <p:sldId id="260" r:id="rId9"/>
    <p:sldId id="276" r:id="rId10"/>
    <p:sldId id="289" r:id="rId11"/>
    <p:sldId id="262" r:id="rId12"/>
    <p:sldId id="278" r:id="rId13"/>
    <p:sldId id="264" r:id="rId14"/>
    <p:sldId id="265" r:id="rId15"/>
    <p:sldId id="291" r:id="rId16"/>
    <p:sldId id="292" r:id="rId17"/>
    <p:sldId id="28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82751" autoAdjust="0"/>
  </p:normalViewPr>
  <p:slideViewPr>
    <p:cSldViewPr>
      <p:cViewPr varScale="1">
        <p:scale>
          <a:sx n="75" d="100"/>
          <a:sy n="75" d="100"/>
        </p:scale>
        <p:origin x="1416" y="5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8B8675-A1A0-474C-AA90-951C20F94534}" type="doc">
      <dgm:prSet loTypeId="urn:microsoft.com/office/officeart/2005/8/layout/process1" loCatId="process" qsTypeId="urn:microsoft.com/office/officeart/2005/8/quickstyle/simple1" qsCatId="simple" csTypeId="urn:microsoft.com/office/officeart/2005/8/colors/colorful2" csCatId="colorful" phldr="1"/>
      <dgm:spPr/>
      <dgm:t>
        <a:bodyPr/>
        <a:lstStyle/>
        <a:p>
          <a:endParaRPr lang="en-US"/>
        </a:p>
      </dgm:t>
    </dgm:pt>
    <dgm:pt modelId="{48C82988-2EDA-4318-B283-5ED5B9CE8E50}">
      <dgm:prSet phldrT="[Text]" custT="1"/>
      <dgm:spPr/>
      <dgm:t>
        <a:bodyPr/>
        <a:lstStyle/>
        <a:p>
          <a:pPr>
            <a:lnSpc>
              <a:spcPct val="90000"/>
            </a:lnSpc>
          </a:pPr>
          <a:r>
            <a:rPr lang="en-US" sz="1700" b="1" dirty="0" smtClean="0"/>
            <a:t>                      </a:t>
          </a:r>
        </a:p>
        <a:p>
          <a:pPr>
            <a:lnSpc>
              <a:spcPct val="150000"/>
            </a:lnSpc>
          </a:pPr>
          <a:r>
            <a:rPr lang="en-US" sz="1700" b="1" dirty="0" smtClean="0"/>
            <a:t>ESL 800</a:t>
          </a:r>
        </a:p>
        <a:p>
          <a:pPr>
            <a:lnSpc>
              <a:spcPct val="150000"/>
            </a:lnSpc>
          </a:pPr>
          <a:r>
            <a:rPr lang="en-US" sz="1700" b="1" dirty="0" smtClean="0"/>
            <a:t>(5 units) </a:t>
          </a:r>
        </a:p>
        <a:p>
          <a:pPr>
            <a:lnSpc>
              <a:spcPct val="90000"/>
            </a:lnSpc>
          </a:pPr>
          <a:endParaRPr lang="en-US" sz="1500" dirty="0"/>
        </a:p>
      </dgm:t>
    </dgm:pt>
    <dgm:pt modelId="{A55A54E1-FA96-40D3-9A55-668F4730384B}" type="parTrans" cxnId="{E801E69A-5A7D-4EE4-82E4-9C10C0700CD1}">
      <dgm:prSet/>
      <dgm:spPr/>
      <dgm:t>
        <a:bodyPr/>
        <a:lstStyle/>
        <a:p>
          <a:endParaRPr lang="en-US"/>
        </a:p>
      </dgm:t>
    </dgm:pt>
    <dgm:pt modelId="{A67AD3FD-0C70-4094-9183-B35CD5700108}" type="sibTrans" cxnId="{E801E69A-5A7D-4EE4-82E4-9C10C0700CD1}">
      <dgm:prSet/>
      <dgm:spPr/>
      <dgm:t>
        <a:bodyPr/>
        <a:lstStyle/>
        <a:p>
          <a:endParaRPr lang="en-US" dirty="0"/>
        </a:p>
      </dgm:t>
    </dgm:pt>
    <dgm:pt modelId="{D0A3DA48-1388-4330-8567-12701613CE45}">
      <dgm:prSet phldrT="[Text]" custT="1"/>
      <dgm:spPr/>
      <dgm:t>
        <a:bodyPr/>
        <a:lstStyle/>
        <a:p>
          <a:pPr algn="ctr">
            <a:lnSpc>
              <a:spcPct val="90000"/>
            </a:lnSpc>
          </a:pPr>
          <a:r>
            <a:rPr lang="en-US" sz="1700" b="1" dirty="0" smtClean="0"/>
            <a:t>LEVEL 1</a:t>
          </a:r>
        </a:p>
        <a:p>
          <a:pPr algn="ctr">
            <a:lnSpc>
              <a:spcPct val="150000"/>
            </a:lnSpc>
          </a:pPr>
          <a:r>
            <a:rPr lang="en-US" sz="1700" b="1" dirty="0" smtClean="0"/>
            <a:t>ESL921</a:t>
          </a:r>
        </a:p>
        <a:p>
          <a:pPr algn="ctr">
            <a:lnSpc>
              <a:spcPct val="150000"/>
            </a:lnSpc>
          </a:pPr>
          <a:r>
            <a:rPr lang="en-US" sz="1700" b="1" dirty="0" smtClean="0"/>
            <a:t>(5units)</a:t>
          </a:r>
        </a:p>
        <a:p>
          <a:pPr algn="ctr">
            <a:lnSpc>
              <a:spcPct val="150000"/>
            </a:lnSpc>
          </a:pPr>
          <a:r>
            <a:rPr lang="en-US" sz="1700" b="1" dirty="0" smtClean="0"/>
            <a:t>ESL911</a:t>
          </a:r>
        </a:p>
        <a:p>
          <a:pPr algn="ctr">
            <a:lnSpc>
              <a:spcPct val="150000"/>
            </a:lnSpc>
          </a:pPr>
          <a:r>
            <a:rPr lang="en-US" sz="1700" b="1" dirty="0" smtClean="0"/>
            <a:t>(5 units)</a:t>
          </a:r>
        </a:p>
        <a:p>
          <a:pPr algn="ctr">
            <a:lnSpc>
              <a:spcPct val="150000"/>
            </a:lnSpc>
          </a:pPr>
          <a:r>
            <a:rPr lang="en-US" sz="1700" b="1" dirty="0" smtClean="0"/>
            <a:t>CBOT 415/417/</a:t>
          </a:r>
        </a:p>
        <a:p>
          <a:pPr algn="ctr">
            <a:lnSpc>
              <a:spcPct val="150000"/>
            </a:lnSpc>
          </a:pPr>
          <a:r>
            <a:rPr lang="en-US" sz="1700" b="1" dirty="0" smtClean="0"/>
            <a:t>430</a:t>
          </a:r>
          <a:endParaRPr lang="en-US" sz="1700" b="1" i="0" dirty="0" smtClean="0">
            <a:solidFill>
              <a:schemeClr val="tx1"/>
            </a:solidFill>
          </a:endParaRPr>
        </a:p>
        <a:p>
          <a:pPr algn="ctr">
            <a:lnSpc>
              <a:spcPct val="90000"/>
            </a:lnSpc>
          </a:pPr>
          <a:r>
            <a:rPr lang="en-US" sz="2000" b="1" i="0" dirty="0" smtClean="0">
              <a:solidFill>
                <a:schemeClr val="tx1"/>
              </a:solidFill>
            </a:rPr>
            <a:t>EFW Award</a:t>
          </a:r>
          <a:endParaRPr lang="en-US" sz="2000" b="1" i="0" dirty="0">
            <a:solidFill>
              <a:schemeClr val="tx1"/>
            </a:solidFill>
          </a:endParaRPr>
        </a:p>
      </dgm:t>
    </dgm:pt>
    <dgm:pt modelId="{E04A83DA-7950-4E71-9DFD-08BDB917A161}" type="parTrans" cxnId="{F6FFAFE2-F257-4843-AE8F-462EB2DFEA27}">
      <dgm:prSet/>
      <dgm:spPr/>
      <dgm:t>
        <a:bodyPr/>
        <a:lstStyle/>
        <a:p>
          <a:endParaRPr lang="en-US"/>
        </a:p>
      </dgm:t>
    </dgm:pt>
    <dgm:pt modelId="{898ACEE2-0F45-4D17-9F0F-6A174F1175AB}" type="sibTrans" cxnId="{F6FFAFE2-F257-4843-AE8F-462EB2DFEA27}">
      <dgm:prSet/>
      <dgm:spPr/>
      <dgm:t>
        <a:bodyPr/>
        <a:lstStyle/>
        <a:p>
          <a:endParaRPr lang="en-US" dirty="0"/>
        </a:p>
      </dgm:t>
    </dgm:pt>
    <dgm:pt modelId="{4549299E-DB11-4CE8-8465-2CB28278C40F}">
      <dgm:prSet phldrT="[Text]" custT="1"/>
      <dgm:spPr/>
      <dgm:t>
        <a:bodyPr/>
        <a:lstStyle/>
        <a:p>
          <a:pPr algn="ctr">
            <a:lnSpc>
              <a:spcPct val="90000"/>
            </a:lnSpc>
          </a:pPr>
          <a:r>
            <a:rPr lang="en-US" sz="1700" b="1" dirty="0" smtClean="0"/>
            <a:t>LEVEL 2</a:t>
          </a:r>
        </a:p>
        <a:p>
          <a:pPr algn="ctr">
            <a:lnSpc>
              <a:spcPct val="150000"/>
            </a:lnSpc>
          </a:pPr>
          <a:r>
            <a:rPr lang="en-US" sz="1700" b="1" dirty="0" smtClean="0"/>
            <a:t>ESL922</a:t>
          </a:r>
        </a:p>
        <a:p>
          <a:pPr algn="ctr">
            <a:lnSpc>
              <a:spcPct val="150000"/>
            </a:lnSpc>
          </a:pPr>
          <a:r>
            <a:rPr lang="en-US" sz="1700" b="1" dirty="0" smtClean="0"/>
            <a:t>(5 units)</a:t>
          </a:r>
        </a:p>
        <a:p>
          <a:pPr algn="ctr">
            <a:lnSpc>
              <a:spcPct val="150000"/>
            </a:lnSpc>
          </a:pPr>
          <a:r>
            <a:rPr lang="en-US" sz="1700" b="1" dirty="0" smtClean="0"/>
            <a:t>ESL912 (5 units)</a:t>
          </a:r>
        </a:p>
        <a:p>
          <a:pPr algn="ctr">
            <a:lnSpc>
              <a:spcPct val="150000"/>
            </a:lnSpc>
          </a:pPr>
          <a:r>
            <a:rPr lang="en-US" sz="1700" b="1" dirty="0" smtClean="0"/>
            <a:t>CBOT 415/417/</a:t>
          </a:r>
        </a:p>
        <a:p>
          <a:pPr algn="ctr">
            <a:lnSpc>
              <a:spcPct val="150000"/>
            </a:lnSpc>
          </a:pPr>
          <a:r>
            <a:rPr lang="en-US" sz="1700" b="1" dirty="0" smtClean="0"/>
            <a:t>430</a:t>
          </a:r>
          <a:endParaRPr lang="en-US" sz="1700" b="1" i="0" dirty="0" smtClean="0"/>
        </a:p>
        <a:p>
          <a:pPr algn="ctr">
            <a:lnSpc>
              <a:spcPct val="90000"/>
            </a:lnSpc>
          </a:pPr>
          <a:r>
            <a:rPr lang="en-US" sz="2000" b="1" i="0" dirty="0" smtClean="0">
              <a:solidFill>
                <a:schemeClr val="tx1"/>
              </a:solidFill>
            </a:rPr>
            <a:t>EFW Award</a:t>
          </a:r>
          <a:endParaRPr lang="en-US" sz="2000" b="1" i="0" dirty="0">
            <a:solidFill>
              <a:schemeClr val="tx1"/>
            </a:solidFill>
          </a:endParaRPr>
        </a:p>
      </dgm:t>
    </dgm:pt>
    <dgm:pt modelId="{CC31B000-AED3-49F9-9F5F-4031B60809AD}" type="parTrans" cxnId="{357BA7CE-1F5E-45CF-A671-3CF538F8D644}">
      <dgm:prSet/>
      <dgm:spPr/>
      <dgm:t>
        <a:bodyPr/>
        <a:lstStyle/>
        <a:p>
          <a:endParaRPr lang="en-US"/>
        </a:p>
      </dgm:t>
    </dgm:pt>
    <dgm:pt modelId="{F011EE91-6A0A-4117-A375-A6B0C702BB21}" type="sibTrans" cxnId="{357BA7CE-1F5E-45CF-A671-3CF538F8D644}">
      <dgm:prSet/>
      <dgm:spPr/>
      <dgm:t>
        <a:bodyPr/>
        <a:lstStyle/>
        <a:p>
          <a:endParaRPr lang="en-US"/>
        </a:p>
      </dgm:t>
    </dgm:pt>
    <dgm:pt modelId="{2511BEEE-37F3-46BE-8739-2AB3B7474860}" type="pres">
      <dgm:prSet presAssocID="{9D8B8675-A1A0-474C-AA90-951C20F94534}" presName="Name0" presStyleCnt="0">
        <dgm:presLayoutVars>
          <dgm:dir/>
          <dgm:resizeHandles val="exact"/>
        </dgm:presLayoutVars>
      </dgm:prSet>
      <dgm:spPr/>
      <dgm:t>
        <a:bodyPr/>
        <a:lstStyle/>
        <a:p>
          <a:endParaRPr lang="en-US"/>
        </a:p>
      </dgm:t>
    </dgm:pt>
    <dgm:pt modelId="{57957477-FBE1-4FA0-976C-4375074CF779}" type="pres">
      <dgm:prSet presAssocID="{48C82988-2EDA-4318-B283-5ED5B9CE8E50}" presName="node" presStyleLbl="node1" presStyleIdx="0" presStyleCnt="3">
        <dgm:presLayoutVars>
          <dgm:bulletEnabled val="1"/>
        </dgm:presLayoutVars>
      </dgm:prSet>
      <dgm:spPr/>
      <dgm:t>
        <a:bodyPr/>
        <a:lstStyle/>
        <a:p>
          <a:endParaRPr lang="en-US"/>
        </a:p>
      </dgm:t>
    </dgm:pt>
    <dgm:pt modelId="{862A7D76-0005-499B-95E0-A602450C2B1C}" type="pres">
      <dgm:prSet presAssocID="{A67AD3FD-0C70-4094-9183-B35CD5700108}" presName="sibTrans" presStyleLbl="sibTrans2D1" presStyleIdx="0" presStyleCnt="2"/>
      <dgm:spPr/>
      <dgm:t>
        <a:bodyPr/>
        <a:lstStyle/>
        <a:p>
          <a:endParaRPr lang="en-US"/>
        </a:p>
      </dgm:t>
    </dgm:pt>
    <dgm:pt modelId="{28BFE67B-522C-498A-8043-6CD5FB879C09}" type="pres">
      <dgm:prSet presAssocID="{A67AD3FD-0C70-4094-9183-B35CD5700108}" presName="connectorText" presStyleLbl="sibTrans2D1" presStyleIdx="0" presStyleCnt="2"/>
      <dgm:spPr/>
      <dgm:t>
        <a:bodyPr/>
        <a:lstStyle/>
        <a:p>
          <a:endParaRPr lang="en-US"/>
        </a:p>
      </dgm:t>
    </dgm:pt>
    <dgm:pt modelId="{0E46B992-0B1D-477E-9FC5-8D5F949ABCF8}" type="pres">
      <dgm:prSet presAssocID="{D0A3DA48-1388-4330-8567-12701613CE45}" presName="node" presStyleLbl="node1" presStyleIdx="1" presStyleCnt="3">
        <dgm:presLayoutVars>
          <dgm:bulletEnabled val="1"/>
        </dgm:presLayoutVars>
      </dgm:prSet>
      <dgm:spPr/>
      <dgm:t>
        <a:bodyPr/>
        <a:lstStyle/>
        <a:p>
          <a:endParaRPr lang="en-US"/>
        </a:p>
      </dgm:t>
    </dgm:pt>
    <dgm:pt modelId="{A523A230-9E00-4EA2-A8E2-696569BD6A86}" type="pres">
      <dgm:prSet presAssocID="{898ACEE2-0F45-4D17-9F0F-6A174F1175AB}" presName="sibTrans" presStyleLbl="sibTrans2D1" presStyleIdx="1" presStyleCnt="2"/>
      <dgm:spPr/>
      <dgm:t>
        <a:bodyPr/>
        <a:lstStyle/>
        <a:p>
          <a:endParaRPr lang="en-US"/>
        </a:p>
      </dgm:t>
    </dgm:pt>
    <dgm:pt modelId="{1845715F-B0DB-4BBA-883A-A3E55F472681}" type="pres">
      <dgm:prSet presAssocID="{898ACEE2-0F45-4D17-9F0F-6A174F1175AB}" presName="connectorText" presStyleLbl="sibTrans2D1" presStyleIdx="1" presStyleCnt="2"/>
      <dgm:spPr/>
      <dgm:t>
        <a:bodyPr/>
        <a:lstStyle/>
        <a:p>
          <a:endParaRPr lang="en-US"/>
        </a:p>
      </dgm:t>
    </dgm:pt>
    <dgm:pt modelId="{31960452-DFA7-47A3-84D6-A372A39F1DE5}" type="pres">
      <dgm:prSet presAssocID="{4549299E-DB11-4CE8-8465-2CB28278C40F}" presName="node" presStyleLbl="node1" presStyleIdx="2" presStyleCnt="3">
        <dgm:presLayoutVars>
          <dgm:bulletEnabled val="1"/>
        </dgm:presLayoutVars>
      </dgm:prSet>
      <dgm:spPr/>
      <dgm:t>
        <a:bodyPr/>
        <a:lstStyle/>
        <a:p>
          <a:endParaRPr lang="en-US"/>
        </a:p>
      </dgm:t>
    </dgm:pt>
  </dgm:ptLst>
  <dgm:cxnLst>
    <dgm:cxn modelId="{0E6A4177-308A-4D6A-B9BA-363A5686047C}" type="presOf" srcId="{A67AD3FD-0C70-4094-9183-B35CD5700108}" destId="{862A7D76-0005-499B-95E0-A602450C2B1C}" srcOrd="0" destOrd="0" presId="urn:microsoft.com/office/officeart/2005/8/layout/process1"/>
    <dgm:cxn modelId="{F6FFAFE2-F257-4843-AE8F-462EB2DFEA27}" srcId="{9D8B8675-A1A0-474C-AA90-951C20F94534}" destId="{D0A3DA48-1388-4330-8567-12701613CE45}" srcOrd="1" destOrd="0" parTransId="{E04A83DA-7950-4E71-9DFD-08BDB917A161}" sibTransId="{898ACEE2-0F45-4D17-9F0F-6A174F1175AB}"/>
    <dgm:cxn modelId="{42365187-C326-4FCF-AEC4-8B342ECC8BF9}" type="presOf" srcId="{898ACEE2-0F45-4D17-9F0F-6A174F1175AB}" destId="{A523A230-9E00-4EA2-A8E2-696569BD6A86}" srcOrd="0" destOrd="0" presId="urn:microsoft.com/office/officeart/2005/8/layout/process1"/>
    <dgm:cxn modelId="{751F8EC8-AD5D-43D6-85CB-0472205307F5}" type="presOf" srcId="{48C82988-2EDA-4318-B283-5ED5B9CE8E50}" destId="{57957477-FBE1-4FA0-976C-4375074CF779}" srcOrd="0" destOrd="0" presId="urn:microsoft.com/office/officeart/2005/8/layout/process1"/>
    <dgm:cxn modelId="{297953EA-F420-4C34-92FD-9FC0DB4A25B1}" type="presOf" srcId="{898ACEE2-0F45-4D17-9F0F-6A174F1175AB}" destId="{1845715F-B0DB-4BBA-883A-A3E55F472681}" srcOrd="1" destOrd="0" presId="urn:microsoft.com/office/officeart/2005/8/layout/process1"/>
    <dgm:cxn modelId="{B3C6575D-C911-4B15-9E46-CFB5ED5FCC5B}" type="presOf" srcId="{9D8B8675-A1A0-474C-AA90-951C20F94534}" destId="{2511BEEE-37F3-46BE-8739-2AB3B7474860}" srcOrd="0" destOrd="0" presId="urn:microsoft.com/office/officeart/2005/8/layout/process1"/>
    <dgm:cxn modelId="{D4B96000-E288-40E9-8658-D20E4DAE0908}" type="presOf" srcId="{D0A3DA48-1388-4330-8567-12701613CE45}" destId="{0E46B992-0B1D-477E-9FC5-8D5F949ABCF8}" srcOrd="0" destOrd="0" presId="urn:microsoft.com/office/officeart/2005/8/layout/process1"/>
    <dgm:cxn modelId="{357BA7CE-1F5E-45CF-A671-3CF538F8D644}" srcId="{9D8B8675-A1A0-474C-AA90-951C20F94534}" destId="{4549299E-DB11-4CE8-8465-2CB28278C40F}" srcOrd="2" destOrd="0" parTransId="{CC31B000-AED3-49F9-9F5F-4031B60809AD}" sibTransId="{F011EE91-6A0A-4117-A375-A6B0C702BB21}"/>
    <dgm:cxn modelId="{FD7E69A6-8666-4A29-9CD0-6433BF361BB2}" type="presOf" srcId="{A67AD3FD-0C70-4094-9183-B35CD5700108}" destId="{28BFE67B-522C-498A-8043-6CD5FB879C09}" srcOrd="1" destOrd="0" presId="urn:microsoft.com/office/officeart/2005/8/layout/process1"/>
    <dgm:cxn modelId="{C28BFF4E-9F84-4C5F-9661-1C26B3FB522A}" type="presOf" srcId="{4549299E-DB11-4CE8-8465-2CB28278C40F}" destId="{31960452-DFA7-47A3-84D6-A372A39F1DE5}" srcOrd="0" destOrd="0" presId="urn:microsoft.com/office/officeart/2005/8/layout/process1"/>
    <dgm:cxn modelId="{E801E69A-5A7D-4EE4-82E4-9C10C0700CD1}" srcId="{9D8B8675-A1A0-474C-AA90-951C20F94534}" destId="{48C82988-2EDA-4318-B283-5ED5B9CE8E50}" srcOrd="0" destOrd="0" parTransId="{A55A54E1-FA96-40D3-9A55-668F4730384B}" sibTransId="{A67AD3FD-0C70-4094-9183-B35CD5700108}"/>
    <dgm:cxn modelId="{28E6F4A5-333D-4B62-A6F2-EFB434876AE9}" type="presParOf" srcId="{2511BEEE-37F3-46BE-8739-2AB3B7474860}" destId="{57957477-FBE1-4FA0-976C-4375074CF779}" srcOrd="0" destOrd="0" presId="urn:microsoft.com/office/officeart/2005/8/layout/process1"/>
    <dgm:cxn modelId="{ED75987C-2B42-47A2-9A3C-2BC81052143E}" type="presParOf" srcId="{2511BEEE-37F3-46BE-8739-2AB3B7474860}" destId="{862A7D76-0005-499B-95E0-A602450C2B1C}" srcOrd="1" destOrd="0" presId="urn:microsoft.com/office/officeart/2005/8/layout/process1"/>
    <dgm:cxn modelId="{AFBA9D16-E873-44E6-8D89-C2D2C6912C9A}" type="presParOf" srcId="{862A7D76-0005-499B-95E0-A602450C2B1C}" destId="{28BFE67B-522C-498A-8043-6CD5FB879C09}" srcOrd="0" destOrd="0" presId="urn:microsoft.com/office/officeart/2005/8/layout/process1"/>
    <dgm:cxn modelId="{6B2CAAA2-70C0-40F8-B206-FCBFE697882F}" type="presParOf" srcId="{2511BEEE-37F3-46BE-8739-2AB3B7474860}" destId="{0E46B992-0B1D-477E-9FC5-8D5F949ABCF8}" srcOrd="2" destOrd="0" presId="urn:microsoft.com/office/officeart/2005/8/layout/process1"/>
    <dgm:cxn modelId="{689C0DD8-F05F-4B06-A64F-73193E62FA61}" type="presParOf" srcId="{2511BEEE-37F3-46BE-8739-2AB3B7474860}" destId="{A523A230-9E00-4EA2-A8E2-696569BD6A86}" srcOrd="3" destOrd="0" presId="urn:microsoft.com/office/officeart/2005/8/layout/process1"/>
    <dgm:cxn modelId="{81B839E1-848E-4FCB-B58A-567526B68687}" type="presParOf" srcId="{A523A230-9E00-4EA2-A8E2-696569BD6A86}" destId="{1845715F-B0DB-4BBA-883A-A3E55F472681}" srcOrd="0" destOrd="0" presId="urn:microsoft.com/office/officeart/2005/8/layout/process1"/>
    <dgm:cxn modelId="{46A109FF-04CF-455C-9CF6-889247AC2A0E}" type="presParOf" srcId="{2511BEEE-37F3-46BE-8739-2AB3B7474860}" destId="{31960452-DFA7-47A3-84D6-A372A39F1DE5}"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D8B8675-A1A0-474C-AA90-951C20F94534}" type="doc">
      <dgm:prSet loTypeId="urn:microsoft.com/office/officeart/2005/8/layout/process1" loCatId="process" qsTypeId="urn:microsoft.com/office/officeart/2005/8/quickstyle/simple1" qsCatId="simple" csTypeId="urn:microsoft.com/office/officeart/2005/8/colors/colorful2" csCatId="colorful" phldr="1"/>
      <dgm:spPr/>
      <dgm:t>
        <a:bodyPr/>
        <a:lstStyle/>
        <a:p>
          <a:endParaRPr lang="en-US"/>
        </a:p>
      </dgm:t>
    </dgm:pt>
    <dgm:pt modelId="{48C82988-2EDA-4318-B283-5ED5B9CE8E50}">
      <dgm:prSet phldrT="[Text]" custT="1"/>
      <dgm:spPr/>
      <dgm:t>
        <a:bodyPr/>
        <a:lstStyle/>
        <a:p>
          <a:pPr>
            <a:lnSpc>
              <a:spcPct val="90000"/>
            </a:lnSpc>
          </a:pPr>
          <a:r>
            <a:rPr lang="en-US" sz="1700" b="1" dirty="0" smtClean="0"/>
            <a:t>                      </a:t>
          </a:r>
        </a:p>
        <a:p>
          <a:pPr>
            <a:lnSpc>
              <a:spcPct val="150000"/>
            </a:lnSpc>
          </a:pPr>
          <a:r>
            <a:rPr lang="en-US" sz="1700" b="1" dirty="0" smtClean="0"/>
            <a:t>ESL 901</a:t>
          </a:r>
        </a:p>
        <a:p>
          <a:pPr>
            <a:lnSpc>
              <a:spcPct val="150000"/>
            </a:lnSpc>
          </a:pPr>
          <a:r>
            <a:rPr lang="en-US" sz="1700" b="1" dirty="0" smtClean="0"/>
            <a:t>( 2 units) </a:t>
          </a:r>
        </a:p>
        <a:p>
          <a:pPr>
            <a:lnSpc>
              <a:spcPct val="90000"/>
            </a:lnSpc>
          </a:pPr>
          <a:endParaRPr lang="en-US" sz="1500" dirty="0"/>
        </a:p>
      </dgm:t>
    </dgm:pt>
    <dgm:pt modelId="{A55A54E1-FA96-40D3-9A55-668F4730384B}" type="parTrans" cxnId="{E801E69A-5A7D-4EE4-82E4-9C10C0700CD1}">
      <dgm:prSet/>
      <dgm:spPr/>
      <dgm:t>
        <a:bodyPr/>
        <a:lstStyle/>
        <a:p>
          <a:endParaRPr lang="en-US"/>
        </a:p>
      </dgm:t>
    </dgm:pt>
    <dgm:pt modelId="{A67AD3FD-0C70-4094-9183-B35CD5700108}" type="sibTrans" cxnId="{E801E69A-5A7D-4EE4-82E4-9C10C0700CD1}">
      <dgm:prSet/>
      <dgm:spPr/>
      <dgm:t>
        <a:bodyPr/>
        <a:lstStyle/>
        <a:p>
          <a:endParaRPr lang="en-US" dirty="0"/>
        </a:p>
      </dgm:t>
    </dgm:pt>
    <dgm:pt modelId="{D0A3DA48-1388-4330-8567-12701613CE45}">
      <dgm:prSet phldrT="[Text]" custT="1"/>
      <dgm:spPr/>
      <dgm:t>
        <a:bodyPr/>
        <a:lstStyle/>
        <a:p>
          <a:pPr algn="ctr">
            <a:lnSpc>
              <a:spcPct val="150000"/>
            </a:lnSpc>
          </a:pPr>
          <a:r>
            <a:rPr lang="en-US" sz="1700" b="1" dirty="0" smtClean="0"/>
            <a:t>ESL 836</a:t>
          </a:r>
        </a:p>
        <a:p>
          <a:pPr algn="ctr">
            <a:lnSpc>
              <a:spcPct val="150000"/>
            </a:lnSpc>
          </a:pPr>
          <a:r>
            <a:rPr lang="en-US" sz="1700" b="1" dirty="0" smtClean="0"/>
            <a:t>( 2 units) </a:t>
          </a:r>
          <a:endParaRPr lang="en-US" sz="1700" b="1" i="0" dirty="0" smtClean="0">
            <a:solidFill>
              <a:schemeClr val="tx1"/>
            </a:solidFill>
          </a:endParaRPr>
        </a:p>
      </dgm:t>
    </dgm:pt>
    <dgm:pt modelId="{E04A83DA-7950-4E71-9DFD-08BDB917A161}" type="parTrans" cxnId="{F6FFAFE2-F257-4843-AE8F-462EB2DFEA27}">
      <dgm:prSet/>
      <dgm:spPr/>
      <dgm:t>
        <a:bodyPr/>
        <a:lstStyle/>
        <a:p>
          <a:endParaRPr lang="en-US"/>
        </a:p>
      </dgm:t>
    </dgm:pt>
    <dgm:pt modelId="{898ACEE2-0F45-4D17-9F0F-6A174F1175AB}" type="sibTrans" cxnId="{F6FFAFE2-F257-4843-AE8F-462EB2DFEA27}">
      <dgm:prSet/>
      <dgm:spPr/>
      <dgm:t>
        <a:bodyPr/>
        <a:lstStyle/>
        <a:p>
          <a:endParaRPr lang="en-US" dirty="0"/>
        </a:p>
      </dgm:t>
    </dgm:pt>
    <dgm:pt modelId="{4549299E-DB11-4CE8-8465-2CB28278C40F}">
      <dgm:prSet phldrT="[Text]" custT="1"/>
      <dgm:spPr/>
      <dgm:t>
        <a:bodyPr/>
        <a:lstStyle/>
        <a:p>
          <a:pPr algn="ctr">
            <a:lnSpc>
              <a:spcPct val="90000"/>
            </a:lnSpc>
          </a:pPr>
          <a:r>
            <a:rPr lang="en-US" sz="1700" b="1" dirty="0" smtClean="0"/>
            <a:t>ESL 837</a:t>
          </a:r>
        </a:p>
        <a:p>
          <a:pPr algn="ctr">
            <a:lnSpc>
              <a:spcPct val="90000"/>
            </a:lnSpc>
          </a:pPr>
          <a:r>
            <a:rPr lang="en-US" sz="1700" b="1" dirty="0" smtClean="0"/>
            <a:t>( 2 units) </a:t>
          </a:r>
          <a:endParaRPr lang="en-US" sz="1700" b="1" i="0" dirty="0" smtClean="0">
            <a:solidFill>
              <a:schemeClr val="tx1"/>
            </a:solidFill>
          </a:endParaRPr>
        </a:p>
        <a:p>
          <a:pPr algn="ctr">
            <a:lnSpc>
              <a:spcPct val="90000"/>
            </a:lnSpc>
          </a:pPr>
          <a:endParaRPr lang="en-US" sz="2000" b="1" i="0" dirty="0" smtClean="0">
            <a:solidFill>
              <a:schemeClr val="tx1"/>
            </a:solidFill>
          </a:endParaRPr>
        </a:p>
        <a:p>
          <a:pPr algn="ctr">
            <a:lnSpc>
              <a:spcPct val="90000"/>
            </a:lnSpc>
          </a:pPr>
          <a:r>
            <a:rPr lang="en-US" sz="2000" b="1" i="0" dirty="0" smtClean="0">
              <a:solidFill>
                <a:schemeClr val="tx1"/>
              </a:solidFill>
            </a:rPr>
            <a:t>PTC</a:t>
          </a:r>
        </a:p>
        <a:p>
          <a:pPr algn="ctr">
            <a:lnSpc>
              <a:spcPct val="90000"/>
            </a:lnSpc>
          </a:pPr>
          <a:r>
            <a:rPr lang="en-US" sz="2000" b="1" i="0" dirty="0" smtClean="0">
              <a:solidFill>
                <a:schemeClr val="tx1"/>
              </a:solidFill>
            </a:rPr>
            <a:t>Award</a:t>
          </a:r>
          <a:endParaRPr lang="en-US" sz="2000" b="1" i="0" dirty="0">
            <a:solidFill>
              <a:schemeClr val="tx1"/>
            </a:solidFill>
          </a:endParaRPr>
        </a:p>
      </dgm:t>
    </dgm:pt>
    <dgm:pt modelId="{CC31B000-AED3-49F9-9F5F-4031B60809AD}" type="parTrans" cxnId="{357BA7CE-1F5E-45CF-A671-3CF538F8D644}">
      <dgm:prSet/>
      <dgm:spPr/>
      <dgm:t>
        <a:bodyPr/>
        <a:lstStyle/>
        <a:p>
          <a:endParaRPr lang="en-US"/>
        </a:p>
      </dgm:t>
    </dgm:pt>
    <dgm:pt modelId="{F011EE91-6A0A-4117-A375-A6B0C702BB21}" type="sibTrans" cxnId="{357BA7CE-1F5E-45CF-A671-3CF538F8D644}">
      <dgm:prSet/>
      <dgm:spPr/>
      <dgm:t>
        <a:bodyPr/>
        <a:lstStyle/>
        <a:p>
          <a:endParaRPr lang="en-US"/>
        </a:p>
      </dgm:t>
    </dgm:pt>
    <dgm:pt modelId="{2511BEEE-37F3-46BE-8739-2AB3B7474860}" type="pres">
      <dgm:prSet presAssocID="{9D8B8675-A1A0-474C-AA90-951C20F94534}" presName="Name0" presStyleCnt="0">
        <dgm:presLayoutVars>
          <dgm:dir/>
          <dgm:resizeHandles val="exact"/>
        </dgm:presLayoutVars>
      </dgm:prSet>
      <dgm:spPr/>
      <dgm:t>
        <a:bodyPr/>
        <a:lstStyle/>
        <a:p>
          <a:endParaRPr lang="en-US"/>
        </a:p>
      </dgm:t>
    </dgm:pt>
    <dgm:pt modelId="{57957477-FBE1-4FA0-976C-4375074CF779}" type="pres">
      <dgm:prSet presAssocID="{48C82988-2EDA-4318-B283-5ED5B9CE8E50}" presName="node" presStyleLbl="node1" presStyleIdx="0" presStyleCnt="3">
        <dgm:presLayoutVars>
          <dgm:bulletEnabled val="1"/>
        </dgm:presLayoutVars>
      </dgm:prSet>
      <dgm:spPr/>
      <dgm:t>
        <a:bodyPr/>
        <a:lstStyle/>
        <a:p>
          <a:endParaRPr lang="en-US"/>
        </a:p>
      </dgm:t>
    </dgm:pt>
    <dgm:pt modelId="{862A7D76-0005-499B-95E0-A602450C2B1C}" type="pres">
      <dgm:prSet presAssocID="{A67AD3FD-0C70-4094-9183-B35CD5700108}" presName="sibTrans" presStyleLbl="sibTrans2D1" presStyleIdx="0" presStyleCnt="2"/>
      <dgm:spPr/>
      <dgm:t>
        <a:bodyPr/>
        <a:lstStyle/>
        <a:p>
          <a:endParaRPr lang="en-US"/>
        </a:p>
      </dgm:t>
    </dgm:pt>
    <dgm:pt modelId="{28BFE67B-522C-498A-8043-6CD5FB879C09}" type="pres">
      <dgm:prSet presAssocID="{A67AD3FD-0C70-4094-9183-B35CD5700108}" presName="connectorText" presStyleLbl="sibTrans2D1" presStyleIdx="0" presStyleCnt="2"/>
      <dgm:spPr/>
      <dgm:t>
        <a:bodyPr/>
        <a:lstStyle/>
        <a:p>
          <a:endParaRPr lang="en-US"/>
        </a:p>
      </dgm:t>
    </dgm:pt>
    <dgm:pt modelId="{0E46B992-0B1D-477E-9FC5-8D5F949ABCF8}" type="pres">
      <dgm:prSet presAssocID="{D0A3DA48-1388-4330-8567-12701613CE45}" presName="node" presStyleLbl="node1" presStyleIdx="1" presStyleCnt="3">
        <dgm:presLayoutVars>
          <dgm:bulletEnabled val="1"/>
        </dgm:presLayoutVars>
      </dgm:prSet>
      <dgm:spPr/>
      <dgm:t>
        <a:bodyPr/>
        <a:lstStyle/>
        <a:p>
          <a:endParaRPr lang="en-US"/>
        </a:p>
      </dgm:t>
    </dgm:pt>
    <dgm:pt modelId="{A523A230-9E00-4EA2-A8E2-696569BD6A86}" type="pres">
      <dgm:prSet presAssocID="{898ACEE2-0F45-4D17-9F0F-6A174F1175AB}" presName="sibTrans" presStyleLbl="sibTrans2D1" presStyleIdx="1" presStyleCnt="2"/>
      <dgm:spPr/>
      <dgm:t>
        <a:bodyPr/>
        <a:lstStyle/>
        <a:p>
          <a:endParaRPr lang="en-US"/>
        </a:p>
      </dgm:t>
    </dgm:pt>
    <dgm:pt modelId="{1845715F-B0DB-4BBA-883A-A3E55F472681}" type="pres">
      <dgm:prSet presAssocID="{898ACEE2-0F45-4D17-9F0F-6A174F1175AB}" presName="connectorText" presStyleLbl="sibTrans2D1" presStyleIdx="1" presStyleCnt="2"/>
      <dgm:spPr/>
      <dgm:t>
        <a:bodyPr/>
        <a:lstStyle/>
        <a:p>
          <a:endParaRPr lang="en-US"/>
        </a:p>
      </dgm:t>
    </dgm:pt>
    <dgm:pt modelId="{31960452-DFA7-47A3-84D6-A372A39F1DE5}" type="pres">
      <dgm:prSet presAssocID="{4549299E-DB11-4CE8-8465-2CB28278C40F}" presName="node" presStyleLbl="node1" presStyleIdx="2" presStyleCnt="3" custScaleY="114799">
        <dgm:presLayoutVars>
          <dgm:bulletEnabled val="1"/>
        </dgm:presLayoutVars>
      </dgm:prSet>
      <dgm:spPr/>
      <dgm:t>
        <a:bodyPr/>
        <a:lstStyle/>
        <a:p>
          <a:endParaRPr lang="en-US"/>
        </a:p>
      </dgm:t>
    </dgm:pt>
  </dgm:ptLst>
  <dgm:cxnLst>
    <dgm:cxn modelId="{FB523671-1568-48FF-9230-72A9647646CF}" type="presOf" srcId="{4549299E-DB11-4CE8-8465-2CB28278C40F}" destId="{31960452-DFA7-47A3-84D6-A372A39F1DE5}" srcOrd="0" destOrd="0" presId="urn:microsoft.com/office/officeart/2005/8/layout/process1"/>
    <dgm:cxn modelId="{F6FFAFE2-F257-4843-AE8F-462EB2DFEA27}" srcId="{9D8B8675-A1A0-474C-AA90-951C20F94534}" destId="{D0A3DA48-1388-4330-8567-12701613CE45}" srcOrd="1" destOrd="0" parTransId="{E04A83DA-7950-4E71-9DFD-08BDB917A161}" sibTransId="{898ACEE2-0F45-4D17-9F0F-6A174F1175AB}"/>
    <dgm:cxn modelId="{2A162AFA-56A5-41CE-A950-1E280E201C44}" type="presOf" srcId="{9D8B8675-A1A0-474C-AA90-951C20F94534}" destId="{2511BEEE-37F3-46BE-8739-2AB3B7474860}" srcOrd="0" destOrd="0" presId="urn:microsoft.com/office/officeart/2005/8/layout/process1"/>
    <dgm:cxn modelId="{7F2A7AC8-89A9-472A-8590-B4BC87B2C347}" type="presOf" srcId="{898ACEE2-0F45-4D17-9F0F-6A174F1175AB}" destId="{A523A230-9E00-4EA2-A8E2-696569BD6A86}" srcOrd="0" destOrd="0" presId="urn:microsoft.com/office/officeart/2005/8/layout/process1"/>
    <dgm:cxn modelId="{15E71FB6-1AFC-4C9F-88BC-C31AF94D65C6}" type="presOf" srcId="{48C82988-2EDA-4318-B283-5ED5B9CE8E50}" destId="{57957477-FBE1-4FA0-976C-4375074CF779}" srcOrd="0" destOrd="0" presId="urn:microsoft.com/office/officeart/2005/8/layout/process1"/>
    <dgm:cxn modelId="{384DF200-0E58-4C9A-8375-9A3A80566C41}" type="presOf" srcId="{A67AD3FD-0C70-4094-9183-B35CD5700108}" destId="{28BFE67B-522C-498A-8043-6CD5FB879C09}" srcOrd="1" destOrd="0" presId="urn:microsoft.com/office/officeart/2005/8/layout/process1"/>
    <dgm:cxn modelId="{218B26C3-F028-45FE-89F6-A0A8055F3BF6}" type="presOf" srcId="{D0A3DA48-1388-4330-8567-12701613CE45}" destId="{0E46B992-0B1D-477E-9FC5-8D5F949ABCF8}" srcOrd="0" destOrd="0" presId="urn:microsoft.com/office/officeart/2005/8/layout/process1"/>
    <dgm:cxn modelId="{357BA7CE-1F5E-45CF-A671-3CF538F8D644}" srcId="{9D8B8675-A1A0-474C-AA90-951C20F94534}" destId="{4549299E-DB11-4CE8-8465-2CB28278C40F}" srcOrd="2" destOrd="0" parTransId="{CC31B000-AED3-49F9-9F5F-4031B60809AD}" sibTransId="{F011EE91-6A0A-4117-A375-A6B0C702BB21}"/>
    <dgm:cxn modelId="{6DD38EA9-1A82-4818-B448-CCAD28066573}" type="presOf" srcId="{898ACEE2-0F45-4D17-9F0F-6A174F1175AB}" destId="{1845715F-B0DB-4BBA-883A-A3E55F472681}" srcOrd="1" destOrd="0" presId="urn:microsoft.com/office/officeart/2005/8/layout/process1"/>
    <dgm:cxn modelId="{E801E69A-5A7D-4EE4-82E4-9C10C0700CD1}" srcId="{9D8B8675-A1A0-474C-AA90-951C20F94534}" destId="{48C82988-2EDA-4318-B283-5ED5B9CE8E50}" srcOrd="0" destOrd="0" parTransId="{A55A54E1-FA96-40D3-9A55-668F4730384B}" sibTransId="{A67AD3FD-0C70-4094-9183-B35CD5700108}"/>
    <dgm:cxn modelId="{E1E4F3FD-F985-474C-A18E-24110EFECE9A}" type="presOf" srcId="{A67AD3FD-0C70-4094-9183-B35CD5700108}" destId="{862A7D76-0005-499B-95E0-A602450C2B1C}" srcOrd="0" destOrd="0" presId="urn:microsoft.com/office/officeart/2005/8/layout/process1"/>
    <dgm:cxn modelId="{55E42016-A34D-40B9-851B-FBDC903E07F8}" type="presParOf" srcId="{2511BEEE-37F3-46BE-8739-2AB3B7474860}" destId="{57957477-FBE1-4FA0-976C-4375074CF779}" srcOrd="0" destOrd="0" presId="urn:microsoft.com/office/officeart/2005/8/layout/process1"/>
    <dgm:cxn modelId="{52508EFB-D777-4399-A0EC-8BCD01616149}" type="presParOf" srcId="{2511BEEE-37F3-46BE-8739-2AB3B7474860}" destId="{862A7D76-0005-499B-95E0-A602450C2B1C}" srcOrd="1" destOrd="0" presId="urn:microsoft.com/office/officeart/2005/8/layout/process1"/>
    <dgm:cxn modelId="{56672D2D-338E-49D4-AC38-720A62A7CDF6}" type="presParOf" srcId="{862A7D76-0005-499B-95E0-A602450C2B1C}" destId="{28BFE67B-522C-498A-8043-6CD5FB879C09}" srcOrd="0" destOrd="0" presId="urn:microsoft.com/office/officeart/2005/8/layout/process1"/>
    <dgm:cxn modelId="{76813EAC-A75A-4CA6-B479-4F73C41F9ACC}" type="presParOf" srcId="{2511BEEE-37F3-46BE-8739-2AB3B7474860}" destId="{0E46B992-0B1D-477E-9FC5-8D5F949ABCF8}" srcOrd="2" destOrd="0" presId="urn:microsoft.com/office/officeart/2005/8/layout/process1"/>
    <dgm:cxn modelId="{9BE26F1F-92BF-4A93-ACEA-44BAC4A7CC3F}" type="presParOf" srcId="{2511BEEE-37F3-46BE-8739-2AB3B7474860}" destId="{A523A230-9E00-4EA2-A8E2-696569BD6A86}" srcOrd="3" destOrd="0" presId="urn:microsoft.com/office/officeart/2005/8/layout/process1"/>
    <dgm:cxn modelId="{AF2BD207-5D97-4296-9DB6-615665A9D04A}" type="presParOf" srcId="{A523A230-9E00-4EA2-A8E2-696569BD6A86}" destId="{1845715F-B0DB-4BBA-883A-A3E55F472681}" srcOrd="0" destOrd="0" presId="urn:microsoft.com/office/officeart/2005/8/layout/process1"/>
    <dgm:cxn modelId="{00C96F2F-B8FF-4B7F-B660-DFD822F6E937}" type="presParOf" srcId="{2511BEEE-37F3-46BE-8739-2AB3B7474860}" destId="{31960452-DFA7-47A3-84D6-A372A39F1DE5}"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8C7C9D-F4F5-492B-9883-C85E5200538A}" type="datetimeFigureOut">
              <a:rPr lang="en-US" smtClean="0"/>
              <a:t>2/24/2017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5A37BA-F30C-44CA-B206-D4902DD91FC2}" type="slidenum">
              <a:rPr lang="en-US" smtClean="0"/>
              <a:t>‹#›</a:t>
            </a:fld>
            <a:endParaRPr lang="en-US" dirty="0"/>
          </a:p>
        </p:txBody>
      </p:sp>
    </p:spTree>
    <p:extLst>
      <p:ext uri="{BB962C8B-B14F-4D97-AF65-F5344CB8AC3E}">
        <p14:creationId xmlns:p14="http://schemas.microsoft.com/office/powerpoint/2010/main" val="28737604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1</a:t>
            </a:fld>
            <a:endParaRPr lang="en-US" dirty="0"/>
          </a:p>
        </p:txBody>
      </p:sp>
    </p:spTree>
    <p:extLst>
      <p:ext uri="{BB962C8B-B14F-4D97-AF65-F5344CB8AC3E}">
        <p14:creationId xmlns:p14="http://schemas.microsoft.com/office/powerpoint/2010/main" val="27491025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12</a:t>
            </a:fld>
            <a:endParaRPr lang="en-US" dirty="0"/>
          </a:p>
        </p:txBody>
      </p:sp>
    </p:spTree>
    <p:extLst>
      <p:ext uri="{BB962C8B-B14F-4D97-AF65-F5344CB8AC3E}">
        <p14:creationId xmlns:p14="http://schemas.microsoft.com/office/powerpoint/2010/main" val="36495176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13</a:t>
            </a:fld>
            <a:endParaRPr lang="en-US" dirty="0"/>
          </a:p>
        </p:txBody>
      </p:sp>
    </p:spTree>
    <p:extLst>
      <p:ext uri="{BB962C8B-B14F-4D97-AF65-F5344CB8AC3E}">
        <p14:creationId xmlns:p14="http://schemas.microsoft.com/office/powerpoint/2010/main" val="14708250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14</a:t>
            </a:fld>
            <a:endParaRPr lang="en-US" dirty="0"/>
          </a:p>
        </p:txBody>
      </p:sp>
    </p:spTree>
    <p:extLst>
      <p:ext uri="{BB962C8B-B14F-4D97-AF65-F5344CB8AC3E}">
        <p14:creationId xmlns:p14="http://schemas.microsoft.com/office/powerpoint/2010/main" val="11015753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15</a:t>
            </a:fld>
            <a:endParaRPr lang="en-US" dirty="0"/>
          </a:p>
        </p:txBody>
      </p:sp>
    </p:spTree>
    <p:extLst>
      <p:ext uri="{BB962C8B-B14F-4D97-AF65-F5344CB8AC3E}">
        <p14:creationId xmlns:p14="http://schemas.microsoft.com/office/powerpoint/2010/main" val="28712549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2</a:t>
            </a:fld>
            <a:endParaRPr lang="en-US" dirty="0"/>
          </a:p>
        </p:txBody>
      </p:sp>
    </p:spTree>
    <p:extLst>
      <p:ext uri="{BB962C8B-B14F-4D97-AF65-F5344CB8AC3E}">
        <p14:creationId xmlns:p14="http://schemas.microsoft.com/office/powerpoint/2010/main" val="39456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endParaRPr lang="en-US" dirty="0" smtClean="0"/>
          </a:p>
        </p:txBody>
      </p:sp>
      <p:sp>
        <p:nvSpPr>
          <p:cNvPr id="4" name="Slide Number Placeholder 3"/>
          <p:cNvSpPr>
            <a:spLocks noGrp="1"/>
          </p:cNvSpPr>
          <p:nvPr>
            <p:ph type="sldNum" sz="quarter" idx="10"/>
          </p:nvPr>
        </p:nvSpPr>
        <p:spPr/>
        <p:txBody>
          <a:bodyPr/>
          <a:lstStyle/>
          <a:p>
            <a:fld id="{DD5A37BA-F30C-44CA-B206-D4902DD91FC2}" type="slidenum">
              <a:rPr lang="en-US" smtClean="0"/>
              <a:t>3</a:t>
            </a:fld>
            <a:endParaRPr lang="en-US" dirty="0"/>
          </a:p>
        </p:txBody>
      </p:sp>
    </p:spTree>
    <p:extLst>
      <p:ext uri="{BB962C8B-B14F-4D97-AF65-F5344CB8AC3E}">
        <p14:creationId xmlns:p14="http://schemas.microsoft.com/office/powerpoint/2010/main" val="22451454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5</a:t>
            </a:fld>
            <a:endParaRPr lang="en-US" dirty="0"/>
          </a:p>
        </p:txBody>
      </p:sp>
    </p:spTree>
    <p:extLst>
      <p:ext uri="{BB962C8B-B14F-4D97-AF65-F5344CB8AC3E}">
        <p14:creationId xmlns:p14="http://schemas.microsoft.com/office/powerpoint/2010/main" val="31486373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6</a:t>
            </a:fld>
            <a:endParaRPr lang="en-US" dirty="0"/>
          </a:p>
        </p:txBody>
      </p:sp>
    </p:spTree>
    <p:extLst>
      <p:ext uri="{BB962C8B-B14F-4D97-AF65-F5344CB8AC3E}">
        <p14:creationId xmlns:p14="http://schemas.microsoft.com/office/powerpoint/2010/main" val="6744595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7</a:t>
            </a:fld>
            <a:endParaRPr lang="en-US" dirty="0"/>
          </a:p>
        </p:txBody>
      </p:sp>
    </p:spTree>
    <p:extLst>
      <p:ext uri="{BB962C8B-B14F-4D97-AF65-F5344CB8AC3E}">
        <p14:creationId xmlns:p14="http://schemas.microsoft.com/office/powerpoint/2010/main" val="7099716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8</a:t>
            </a:fld>
            <a:endParaRPr lang="en-US" dirty="0"/>
          </a:p>
        </p:txBody>
      </p:sp>
    </p:spTree>
    <p:extLst>
      <p:ext uri="{BB962C8B-B14F-4D97-AF65-F5344CB8AC3E}">
        <p14:creationId xmlns:p14="http://schemas.microsoft.com/office/powerpoint/2010/main" val="33426318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9</a:t>
            </a:fld>
            <a:endParaRPr lang="en-US" dirty="0"/>
          </a:p>
        </p:txBody>
      </p:sp>
    </p:spTree>
    <p:extLst>
      <p:ext uri="{BB962C8B-B14F-4D97-AF65-F5344CB8AC3E}">
        <p14:creationId xmlns:p14="http://schemas.microsoft.com/office/powerpoint/2010/main" val="1769383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10</a:t>
            </a:fld>
            <a:endParaRPr lang="en-US" dirty="0"/>
          </a:p>
        </p:txBody>
      </p:sp>
    </p:spTree>
    <p:extLst>
      <p:ext uri="{BB962C8B-B14F-4D97-AF65-F5344CB8AC3E}">
        <p14:creationId xmlns:p14="http://schemas.microsoft.com/office/powerpoint/2010/main" val="18732439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68E14CF3-AB41-423E-8BD6-4B088103EA0D}" type="datetimeFigureOut">
              <a:rPr lang="en-US" smtClean="0"/>
              <a:t>2/24/2017</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230743EF-0138-4A66-A1FB-89EA2A99D3B0}" type="slidenum">
              <a:rPr lang="en-US" smtClean="0"/>
              <a:t>‹#›</a:t>
            </a:fld>
            <a:endParaRPr lang="en-US" dirty="0"/>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14CF3-AB41-423E-8BD6-4B088103EA0D}" type="datetimeFigureOut">
              <a:rPr lang="en-US" smtClean="0"/>
              <a:t>2/24/2017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0743EF-0138-4A66-A1FB-89EA2A99D3B0}" type="slidenum">
              <a:rPr lang="en-US" smtClean="0"/>
              <a:t>‹#›</a:t>
            </a:fld>
            <a:endParaRPr lang="en-US" dirty="0"/>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14CF3-AB41-423E-8BD6-4B088103EA0D}" type="datetimeFigureOut">
              <a:rPr lang="en-US" smtClean="0"/>
              <a:t>2/24/2017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0743EF-0138-4A66-A1FB-89EA2A99D3B0}" type="slidenum">
              <a:rPr lang="en-US" smtClean="0"/>
              <a:t>‹#›</a:t>
            </a:fld>
            <a:endParaRPr lang="en-US" dirty="0"/>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14CF3-AB41-423E-8BD6-4B088103EA0D}" type="datetimeFigureOut">
              <a:rPr lang="en-US" smtClean="0"/>
              <a:t>2/24/2017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0743EF-0138-4A66-A1FB-89EA2A99D3B0}" type="slidenum">
              <a:rPr lang="en-US" smtClean="0"/>
              <a:t>‹#›</a:t>
            </a:fld>
            <a:endParaRPr lang="en-US" dirty="0"/>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E14CF3-AB41-423E-8BD6-4B088103EA0D}" type="datetimeFigureOut">
              <a:rPr lang="en-US" smtClean="0"/>
              <a:t>2/24/2017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0743EF-0138-4A66-A1FB-89EA2A99D3B0}"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8E14CF3-AB41-423E-8BD6-4B088103EA0D}" type="datetimeFigureOut">
              <a:rPr lang="en-US" smtClean="0"/>
              <a:t>2/24/2017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0743EF-0138-4A66-A1FB-89EA2A99D3B0}" type="slidenum">
              <a:rPr lang="en-US" smtClean="0"/>
              <a:t>‹#›</a:t>
            </a:fld>
            <a:endParaRPr lang="en-US" dirty="0"/>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8E14CF3-AB41-423E-8BD6-4B088103EA0D}" type="datetimeFigureOut">
              <a:rPr lang="en-US" smtClean="0"/>
              <a:t>2/24/2017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0743EF-0138-4A66-A1FB-89EA2A99D3B0}" type="slidenum">
              <a:rPr lang="en-US" smtClean="0"/>
              <a:t>‹#›</a:t>
            </a:fld>
            <a:endParaRPr lang="en-US" dirty="0"/>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8E14CF3-AB41-423E-8BD6-4B088103EA0D}" type="datetimeFigureOut">
              <a:rPr lang="en-US" smtClean="0"/>
              <a:t>2/24/2017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0743EF-0138-4A66-A1FB-89EA2A99D3B0}" type="slidenum">
              <a:rPr lang="en-US" smtClean="0"/>
              <a:t>‹#›</a:t>
            </a:fld>
            <a:endParaRPr lang="en-US" dirty="0"/>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E14CF3-AB41-423E-8BD6-4B088103EA0D}" type="datetimeFigureOut">
              <a:rPr lang="en-US" smtClean="0"/>
              <a:t>2/24/2017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0743EF-0138-4A66-A1FB-89EA2A99D3B0}"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E14CF3-AB41-423E-8BD6-4B088103EA0D}" type="datetimeFigureOut">
              <a:rPr lang="en-US" smtClean="0"/>
              <a:t>2/24/2017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0743EF-0138-4A66-A1FB-89EA2A99D3B0}"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E14CF3-AB41-423E-8BD6-4B088103EA0D}" type="datetimeFigureOut">
              <a:rPr lang="en-US" smtClean="0"/>
              <a:t>2/24/2017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0743EF-0138-4A66-A1FB-89EA2A99D3B0}"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68E14CF3-AB41-423E-8BD6-4B088103EA0D}" type="datetimeFigureOut">
              <a:rPr lang="en-US" smtClean="0"/>
              <a:t>2/24/2017</a:t>
            </a:fld>
            <a:endParaRPr lang="en-US" dirty="0"/>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230743EF-0138-4A66-A1FB-89EA2A99D3B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dirty="0" smtClean="0"/>
              <a:t>Training and </a:t>
            </a:r>
            <a:br>
              <a:rPr lang="en-US" sz="4400" dirty="0" smtClean="0"/>
            </a:br>
            <a:r>
              <a:rPr lang="en-US" sz="4400" dirty="0" smtClean="0"/>
              <a:t>Professional Development</a:t>
            </a:r>
            <a:endParaRPr lang="en-US" sz="4400" dirty="0"/>
          </a:p>
        </p:txBody>
      </p:sp>
      <p:sp>
        <p:nvSpPr>
          <p:cNvPr id="3" name="Subtitle 2"/>
          <p:cNvSpPr>
            <a:spLocks noGrp="1"/>
          </p:cNvSpPr>
          <p:nvPr>
            <p:ph type="subTitle" idx="1"/>
          </p:nvPr>
        </p:nvSpPr>
        <p:spPr/>
        <p:txBody>
          <a:bodyPr>
            <a:normAutofit/>
          </a:bodyPr>
          <a:lstStyle/>
          <a:p>
            <a:r>
              <a:rPr lang="en-US" dirty="0" smtClean="0"/>
              <a:t>ESL Department</a:t>
            </a:r>
          </a:p>
        </p:txBody>
      </p:sp>
      <p:sp>
        <p:nvSpPr>
          <p:cNvPr id="4" name="Date Placeholder 3"/>
          <p:cNvSpPr>
            <a:spLocks noGrp="1"/>
          </p:cNvSpPr>
          <p:nvPr>
            <p:ph type="dt" sz="half" idx="10"/>
          </p:nvPr>
        </p:nvSpPr>
        <p:spPr/>
        <p:txBody>
          <a:bodyPr/>
          <a:lstStyle/>
          <a:p>
            <a:r>
              <a:rPr lang="en-US" dirty="0" smtClean="0"/>
              <a:t>February 2017</a:t>
            </a:r>
            <a:endParaRPr lang="en-US" dirty="0"/>
          </a:p>
        </p:txBody>
      </p:sp>
    </p:spTree>
    <p:extLst>
      <p:ext uri="{BB962C8B-B14F-4D97-AF65-F5344CB8AC3E}">
        <p14:creationId xmlns:p14="http://schemas.microsoft.com/office/powerpoint/2010/main" val="7840356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z="3600" dirty="0" smtClean="0"/>
              <a:t>Courses Offered in Redwood City</a:t>
            </a:r>
            <a:endParaRPr lang="en-US" sz="3600" dirty="0"/>
          </a:p>
        </p:txBody>
      </p:sp>
      <p:sp>
        <p:nvSpPr>
          <p:cNvPr id="8" name="Content Placeholder 7"/>
          <p:cNvSpPr>
            <a:spLocks noGrp="1"/>
          </p:cNvSpPr>
          <p:nvPr>
            <p:ph sz="quarter" idx="13"/>
          </p:nvPr>
        </p:nvSpPr>
        <p:spPr>
          <a:xfrm>
            <a:off x="685800" y="2057400"/>
            <a:ext cx="3803904" cy="4648200"/>
          </a:xfrm>
        </p:spPr>
        <p:txBody>
          <a:bodyPr>
            <a:normAutofit/>
          </a:bodyPr>
          <a:lstStyle/>
          <a:p>
            <a:pPr marL="0" indent="0">
              <a:buNone/>
            </a:pPr>
            <a:r>
              <a:rPr lang="en-US" sz="1500" b="1" u="sng" dirty="0"/>
              <a:t>Fair Oaks School </a:t>
            </a:r>
          </a:p>
          <a:p>
            <a:pPr marL="0" indent="0">
              <a:buNone/>
            </a:pPr>
            <a:r>
              <a:rPr lang="en-US" sz="1500" dirty="0" smtClean="0"/>
              <a:t>ESL 911 (3</a:t>
            </a:r>
            <a:r>
              <a:rPr lang="en-US" sz="1500" baseline="30000" dirty="0" smtClean="0"/>
              <a:t>rd class)</a:t>
            </a:r>
            <a:r>
              <a:rPr lang="en-US" sz="1500" dirty="0" smtClean="0"/>
              <a:t> </a:t>
            </a:r>
            <a:r>
              <a:rPr lang="en-US" sz="1500" b="1" i="1" dirty="0" smtClean="0"/>
              <a:t>High Beginning Reading/Listening and Speaking 1</a:t>
            </a:r>
            <a:endParaRPr lang="en-US" sz="1500" dirty="0" smtClean="0"/>
          </a:p>
          <a:p>
            <a:pPr marL="0" indent="0">
              <a:buNone/>
            </a:pPr>
            <a:r>
              <a:rPr lang="en-US" sz="1500" dirty="0" smtClean="0"/>
              <a:t>Mon/Wed 9:00-11:20 a.m.</a:t>
            </a:r>
          </a:p>
          <a:p>
            <a:pPr marL="0" indent="0">
              <a:buNone/>
            </a:pPr>
            <a:r>
              <a:rPr lang="en-US" sz="1500" dirty="0" smtClean="0"/>
              <a:t>Professor: Rebekah Sidman Taveau</a:t>
            </a:r>
          </a:p>
          <a:p>
            <a:pPr marL="0" indent="0">
              <a:buNone/>
            </a:pPr>
            <a:r>
              <a:rPr lang="en-US" sz="1500" dirty="0" smtClean="0"/>
              <a:t>SLAMmer: </a:t>
            </a:r>
            <a:r>
              <a:rPr lang="en-US" sz="1500" b="1" dirty="0" smtClean="0"/>
              <a:t>Mario Hernandez</a:t>
            </a:r>
          </a:p>
          <a:p>
            <a:pPr marL="0" indent="0">
              <a:buNone/>
            </a:pPr>
            <a:r>
              <a:rPr lang="en-US" sz="1500" dirty="0" smtClean="0"/>
              <a:t>Classroom: 20</a:t>
            </a:r>
          </a:p>
          <a:p>
            <a:pPr marL="0" indent="0">
              <a:buNone/>
            </a:pPr>
            <a:r>
              <a:rPr lang="en-US" sz="1500" dirty="0" smtClean="0"/>
              <a:t>Childcare: Cafeteria</a:t>
            </a:r>
          </a:p>
          <a:p>
            <a:pPr marL="0" indent="0">
              <a:buNone/>
            </a:pPr>
            <a:endParaRPr lang="en-US" sz="1500" b="1" u="sng" dirty="0"/>
          </a:p>
          <a:p>
            <a:pPr marL="0" indent="0">
              <a:buNone/>
            </a:pPr>
            <a:r>
              <a:rPr lang="en-US" sz="1500" b="1" u="sng" dirty="0" smtClean="0"/>
              <a:t>Sequoia District Adult School</a:t>
            </a:r>
            <a:endParaRPr lang="en-US" sz="1500" dirty="0"/>
          </a:p>
          <a:p>
            <a:pPr marL="0" indent="0">
              <a:buNone/>
            </a:pPr>
            <a:r>
              <a:rPr lang="en-US" sz="1500" dirty="0"/>
              <a:t>ESL 921 (2</a:t>
            </a:r>
            <a:r>
              <a:rPr lang="en-US" sz="1500" baseline="30000" dirty="0"/>
              <a:t>nd class)</a:t>
            </a:r>
            <a:r>
              <a:rPr lang="en-US" sz="1500" dirty="0"/>
              <a:t> </a:t>
            </a:r>
            <a:r>
              <a:rPr lang="en-US" sz="1500" b="1" i="1" dirty="0"/>
              <a:t>High Beginning Grammar/Writing </a:t>
            </a:r>
            <a:r>
              <a:rPr lang="en-US" sz="1500" b="1" i="1" dirty="0" smtClean="0"/>
              <a:t>1</a:t>
            </a:r>
            <a:endParaRPr lang="en-US" sz="1500" dirty="0"/>
          </a:p>
          <a:p>
            <a:pPr marL="0" indent="0">
              <a:buNone/>
            </a:pPr>
            <a:r>
              <a:rPr lang="en-US" sz="1500" dirty="0" smtClean="0"/>
              <a:t>Mon/Tues/Wed/Thurs </a:t>
            </a:r>
            <a:r>
              <a:rPr lang="en-US" sz="1500" dirty="0"/>
              <a:t>9:00 -</a:t>
            </a:r>
            <a:r>
              <a:rPr lang="en-US" sz="1500" dirty="0" smtClean="0"/>
              <a:t>12:10 </a:t>
            </a:r>
            <a:r>
              <a:rPr lang="en-US" sz="1500" dirty="0"/>
              <a:t>a.m.</a:t>
            </a:r>
          </a:p>
          <a:p>
            <a:pPr marL="0" indent="0">
              <a:buNone/>
            </a:pPr>
            <a:r>
              <a:rPr lang="en-US" sz="1500" dirty="0"/>
              <a:t>Professor: Vassei, Nooshin</a:t>
            </a:r>
          </a:p>
          <a:p>
            <a:pPr marL="0" indent="0">
              <a:buNone/>
            </a:pPr>
            <a:r>
              <a:rPr lang="en-US" sz="1500" dirty="0"/>
              <a:t>SLAMmer: </a:t>
            </a:r>
            <a:r>
              <a:rPr lang="en-US" sz="1500" b="1" dirty="0" smtClean="0"/>
              <a:t>Carmen Yanez Lara</a:t>
            </a:r>
          </a:p>
          <a:p>
            <a:pPr marL="0" indent="0">
              <a:buNone/>
            </a:pPr>
            <a:r>
              <a:rPr lang="en-US" sz="1500" dirty="0" smtClean="0"/>
              <a:t>Classroom: 25</a:t>
            </a:r>
          </a:p>
          <a:p>
            <a:pPr marL="0" indent="0">
              <a:buNone/>
            </a:pPr>
            <a:r>
              <a:rPr lang="en-US" sz="1500" dirty="0" smtClean="0"/>
              <a:t>Childcare: None</a:t>
            </a:r>
            <a:endParaRPr lang="en-US" sz="1500" dirty="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a:p>
        </p:txBody>
      </p:sp>
      <p:sp>
        <p:nvSpPr>
          <p:cNvPr id="9" name="Content Placeholder 8"/>
          <p:cNvSpPr>
            <a:spLocks noGrp="1"/>
          </p:cNvSpPr>
          <p:nvPr>
            <p:ph sz="quarter" idx="14"/>
          </p:nvPr>
        </p:nvSpPr>
        <p:spPr>
          <a:xfrm>
            <a:off x="4489704" y="2240280"/>
            <a:ext cx="3959351" cy="4389120"/>
          </a:xfrm>
        </p:spPr>
        <p:txBody>
          <a:bodyPr>
            <a:noAutofit/>
          </a:bodyPr>
          <a:lstStyle/>
          <a:p>
            <a:pPr marL="0" indent="0">
              <a:buNone/>
            </a:pPr>
            <a:r>
              <a:rPr lang="en-US" sz="1500" b="1" u="sng" dirty="0" smtClean="0"/>
              <a:t>Taft School</a:t>
            </a:r>
            <a:endParaRPr lang="en-US" sz="1500" b="1" u="sng" dirty="0"/>
          </a:p>
          <a:p>
            <a:pPr marL="0" indent="0">
              <a:buNone/>
            </a:pPr>
            <a:r>
              <a:rPr lang="en-US" sz="1500" dirty="0"/>
              <a:t>ESL 800 (1</a:t>
            </a:r>
            <a:r>
              <a:rPr lang="en-US" sz="1500" baseline="30000" dirty="0"/>
              <a:t>st class)</a:t>
            </a:r>
            <a:r>
              <a:rPr lang="en-US" sz="1500" dirty="0"/>
              <a:t> </a:t>
            </a:r>
            <a:r>
              <a:rPr lang="en-US" sz="1500" b="1" i="1" dirty="0"/>
              <a:t>Beginning Level ESL</a:t>
            </a:r>
            <a:endParaRPr lang="en-US" sz="1500" dirty="0"/>
          </a:p>
          <a:p>
            <a:pPr marL="0" indent="0">
              <a:buNone/>
            </a:pPr>
            <a:r>
              <a:rPr lang="en-US" sz="1500" dirty="0" smtClean="0"/>
              <a:t>Tues/Thurs 9:00-11:30 </a:t>
            </a:r>
            <a:r>
              <a:rPr lang="en-US" sz="1500" dirty="0"/>
              <a:t>a</a:t>
            </a:r>
            <a:r>
              <a:rPr lang="en-US" sz="1500" dirty="0" smtClean="0"/>
              <a:t>.m</a:t>
            </a:r>
            <a:r>
              <a:rPr lang="en-US" sz="1500" dirty="0"/>
              <a:t>.</a:t>
            </a:r>
          </a:p>
          <a:p>
            <a:pPr marL="0" indent="0">
              <a:buNone/>
            </a:pPr>
            <a:r>
              <a:rPr lang="en-US" sz="1500" dirty="0"/>
              <a:t>Professor: </a:t>
            </a:r>
            <a:r>
              <a:rPr lang="en-US" sz="1500" dirty="0" smtClean="0"/>
              <a:t>Ann Cartier</a:t>
            </a:r>
            <a:endParaRPr lang="en-US" sz="1500" dirty="0"/>
          </a:p>
          <a:p>
            <a:pPr marL="0" indent="0">
              <a:buNone/>
            </a:pPr>
            <a:r>
              <a:rPr lang="en-US" sz="1500" dirty="0"/>
              <a:t>SLAMmer</a:t>
            </a:r>
            <a:r>
              <a:rPr lang="en-US" sz="1500" dirty="0" smtClean="0"/>
              <a:t>: None</a:t>
            </a:r>
          </a:p>
          <a:p>
            <a:pPr marL="0" indent="0">
              <a:buNone/>
            </a:pPr>
            <a:r>
              <a:rPr lang="en-US" sz="1500" dirty="0" smtClean="0"/>
              <a:t>Classroom: PAL, 3</a:t>
            </a:r>
          </a:p>
          <a:p>
            <a:pPr marL="0" indent="0">
              <a:buNone/>
            </a:pPr>
            <a:r>
              <a:rPr lang="en-US" sz="1500" dirty="0" smtClean="0"/>
              <a:t>Childcare: None</a:t>
            </a:r>
          </a:p>
          <a:p>
            <a:pPr marL="0" indent="0">
              <a:buNone/>
            </a:pPr>
            <a:endParaRPr lang="en-US" sz="1500" b="1" u="sng" dirty="0"/>
          </a:p>
          <a:p>
            <a:pPr marL="0" indent="0">
              <a:buNone/>
            </a:pPr>
            <a:r>
              <a:rPr lang="en-US" sz="1500" b="1" u="sng" dirty="0" smtClean="0"/>
              <a:t>MIT</a:t>
            </a:r>
            <a:endParaRPr lang="en-US" sz="1500" dirty="0" smtClean="0"/>
          </a:p>
          <a:p>
            <a:pPr marL="0" indent="0">
              <a:buNone/>
            </a:pPr>
            <a:r>
              <a:rPr lang="en-US" sz="1500" dirty="0"/>
              <a:t>ESL 921 (2</a:t>
            </a:r>
            <a:r>
              <a:rPr lang="en-US" sz="1500" baseline="30000" dirty="0"/>
              <a:t>nd class)</a:t>
            </a:r>
            <a:r>
              <a:rPr lang="en-US" sz="1500" dirty="0"/>
              <a:t> </a:t>
            </a:r>
            <a:r>
              <a:rPr lang="en-US" sz="1500" b="1" i="1" dirty="0"/>
              <a:t>High Beginning Grammar/Writing 1</a:t>
            </a:r>
            <a:endParaRPr lang="en-US" sz="1500" dirty="0"/>
          </a:p>
          <a:p>
            <a:pPr marL="0" indent="0">
              <a:buNone/>
            </a:pPr>
            <a:r>
              <a:rPr lang="en-US" sz="1500" dirty="0" smtClean="0"/>
              <a:t>Mon/Wed/Fri 8:40 </a:t>
            </a:r>
            <a:r>
              <a:rPr lang="en-US" sz="1500" dirty="0"/>
              <a:t>-</a:t>
            </a:r>
            <a:r>
              <a:rPr lang="en-US" sz="1500" dirty="0" smtClean="0"/>
              <a:t>10:10 </a:t>
            </a:r>
            <a:r>
              <a:rPr lang="en-US" sz="1500" dirty="0"/>
              <a:t>a.m.</a:t>
            </a:r>
          </a:p>
          <a:p>
            <a:pPr marL="0" indent="0">
              <a:buNone/>
            </a:pPr>
            <a:r>
              <a:rPr lang="en-US" sz="1500" dirty="0"/>
              <a:t>Professor: </a:t>
            </a:r>
            <a:r>
              <a:rPr lang="en-US" sz="1500" dirty="0" smtClean="0"/>
              <a:t>Beth Enthoven</a:t>
            </a:r>
            <a:endParaRPr lang="en-US" sz="1500" dirty="0"/>
          </a:p>
          <a:p>
            <a:pPr marL="0" indent="0">
              <a:buNone/>
            </a:pPr>
            <a:r>
              <a:rPr lang="en-US" sz="1500" dirty="0"/>
              <a:t>SLAMmer: </a:t>
            </a:r>
            <a:r>
              <a:rPr lang="en-US" sz="1500" b="1" dirty="0" smtClean="0"/>
              <a:t>Diana Viscarra</a:t>
            </a:r>
            <a:endParaRPr lang="en-US" sz="1500" b="1" dirty="0"/>
          </a:p>
          <a:p>
            <a:pPr marL="0" indent="0">
              <a:buNone/>
            </a:pPr>
            <a:r>
              <a:rPr lang="en-US" sz="1500" dirty="0"/>
              <a:t>Classroom: </a:t>
            </a:r>
            <a:r>
              <a:rPr lang="en-US" sz="1500" dirty="0" smtClean="0"/>
              <a:t>128</a:t>
            </a:r>
          </a:p>
          <a:p>
            <a:pPr marL="0" indent="0">
              <a:buNone/>
            </a:pPr>
            <a:r>
              <a:rPr lang="en-US" sz="1500" dirty="0" smtClean="0"/>
              <a:t>Childcare: 124</a:t>
            </a:r>
            <a:endParaRPr lang="en-US" sz="1500" dirty="0"/>
          </a:p>
        </p:txBody>
      </p:sp>
    </p:spTree>
    <p:extLst>
      <p:ext uri="{BB962C8B-B14F-4D97-AF65-F5344CB8AC3E}">
        <p14:creationId xmlns:p14="http://schemas.microsoft.com/office/powerpoint/2010/main" val="35079711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sz="1800" dirty="0"/>
              <a:t>The program offers courses </a:t>
            </a:r>
            <a:r>
              <a:rPr lang="en-US" sz="1800" dirty="0" smtClean="0"/>
              <a:t>at Cunha Intermediate Middle </a:t>
            </a:r>
            <a:r>
              <a:rPr lang="en-US" sz="1800" dirty="0"/>
              <a:t>S</a:t>
            </a:r>
            <a:r>
              <a:rPr lang="en-US" sz="1800" dirty="0" smtClean="0"/>
              <a:t>chool located </a:t>
            </a:r>
            <a:r>
              <a:rPr lang="en-US" sz="1800" dirty="0"/>
              <a:t>in </a:t>
            </a:r>
            <a:r>
              <a:rPr lang="en-US" sz="1800" dirty="0" smtClean="0"/>
              <a:t>Half Moon Bay and at Puente De La Costa Sur, located in Pescadero:</a:t>
            </a:r>
            <a:endParaRPr lang="en-US" sz="1800" dirty="0"/>
          </a:p>
          <a:p>
            <a:pPr marL="0" indent="0">
              <a:buNone/>
            </a:pPr>
            <a:endParaRPr lang="en-US" sz="2000" dirty="0" smtClean="0"/>
          </a:p>
          <a:p>
            <a:pPr marL="0" indent="0">
              <a:buNone/>
            </a:pPr>
            <a:r>
              <a:rPr lang="en-US" sz="2000" dirty="0" smtClean="0"/>
              <a:t>Cunha </a:t>
            </a:r>
            <a:r>
              <a:rPr lang="en-US" sz="2000" dirty="0"/>
              <a:t>Intermediate Middle School</a:t>
            </a:r>
          </a:p>
          <a:p>
            <a:pPr marL="0" indent="0">
              <a:buNone/>
            </a:pPr>
            <a:r>
              <a:rPr lang="en-US" sz="2000" dirty="0" smtClean="0"/>
              <a:t>600 </a:t>
            </a:r>
            <a:r>
              <a:rPr lang="en-US" sz="2000" dirty="0"/>
              <a:t>Church Street, Half Moon Bay, CA </a:t>
            </a:r>
            <a:r>
              <a:rPr lang="en-US" sz="2000" dirty="0" smtClean="0"/>
              <a:t>94019</a:t>
            </a:r>
          </a:p>
          <a:p>
            <a:pPr marL="0" indent="0">
              <a:buNone/>
            </a:pPr>
            <a:endParaRPr lang="en-US" sz="2000" dirty="0"/>
          </a:p>
          <a:p>
            <a:pPr marL="0" indent="0">
              <a:buNone/>
            </a:pPr>
            <a:r>
              <a:rPr lang="en-US" sz="2000" dirty="0" smtClean="0"/>
              <a:t>Puente De La Costa Sur</a:t>
            </a:r>
          </a:p>
          <a:p>
            <a:pPr marL="0" indent="0">
              <a:buNone/>
            </a:pPr>
            <a:r>
              <a:rPr lang="en-US" sz="2000" dirty="0" smtClean="0"/>
              <a:t>620 North Street, Pescadero, CA 94060</a:t>
            </a:r>
            <a:endParaRPr lang="en-US" sz="2000" dirty="0"/>
          </a:p>
          <a:p>
            <a:pPr marL="0" indent="0">
              <a:buNone/>
            </a:pPr>
            <a:endParaRPr lang="en-US" sz="2000" dirty="0"/>
          </a:p>
          <a:p>
            <a:r>
              <a:rPr lang="en-US" sz="1800" dirty="0" smtClean="0"/>
              <a:t>Cunha Intermediate School is </a:t>
            </a:r>
            <a:r>
              <a:rPr lang="en-US" sz="1800" dirty="0"/>
              <a:t>managed by </a:t>
            </a:r>
            <a:r>
              <a:rPr lang="en-US" sz="1800" dirty="0" smtClean="0"/>
              <a:t>Cabrillo Unified School District, which </a:t>
            </a:r>
            <a:r>
              <a:rPr lang="en-US" sz="1800" dirty="0"/>
              <a:t>is in partnership with </a:t>
            </a:r>
            <a:r>
              <a:rPr lang="en-US" sz="1800" dirty="0" smtClean="0"/>
              <a:t>our new La Costa Adult School, which also includes Puente De La Costa Sur and La Honda/Pescadero School District. </a:t>
            </a:r>
            <a:endParaRPr lang="en-US" sz="1800" dirty="0"/>
          </a:p>
          <a:p>
            <a:pPr marL="0" indent="0">
              <a:buNone/>
            </a:pPr>
            <a:endParaRPr lang="en-US" dirty="0"/>
          </a:p>
        </p:txBody>
      </p:sp>
      <p:sp>
        <p:nvSpPr>
          <p:cNvPr id="3" name="Title 2"/>
          <p:cNvSpPr>
            <a:spLocks noGrp="1"/>
          </p:cNvSpPr>
          <p:nvPr>
            <p:ph type="title"/>
          </p:nvPr>
        </p:nvSpPr>
        <p:spPr/>
        <p:txBody>
          <a:bodyPr/>
          <a:lstStyle/>
          <a:p>
            <a:r>
              <a:rPr lang="en-US" sz="4800" dirty="0" smtClean="0"/>
              <a:t>Locations in Half Moon Bay and Pescadero</a:t>
            </a:r>
            <a:endParaRPr lang="en-US" sz="4800" dirty="0"/>
          </a:p>
        </p:txBody>
      </p:sp>
    </p:spTree>
    <p:extLst>
      <p:ext uri="{BB962C8B-B14F-4D97-AF65-F5344CB8AC3E}">
        <p14:creationId xmlns:p14="http://schemas.microsoft.com/office/powerpoint/2010/main" val="15577147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fontScale="70000" lnSpcReduction="20000"/>
          </a:bodyPr>
          <a:lstStyle/>
          <a:p>
            <a:pPr marL="0" indent="0">
              <a:buNone/>
            </a:pPr>
            <a:r>
              <a:rPr lang="en-US" b="1" u="sng" dirty="0" smtClean="0"/>
              <a:t>Cunha Intermediate Middle School</a:t>
            </a:r>
          </a:p>
          <a:p>
            <a:pPr marL="0" indent="0">
              <a:buNone/>
            </a:pPr>
            <a:r>
              <a:rPr lang="en-US" dirty="0"/>
              <a:t>	</a:t>
            </a:r>
          </a:p>
          <a:p>
            <a:pPr marL="0" indent="0">
              <a:buNone/>
            </a:pPr>
            <a:r>
              <a:rPr lang="en-US" dirty="0"/>
              <a:t>ESL </a:t>
            </a:r>
            <a:r>
              <a:rPr lang="en-US" dirty="0" smtClean="0"/>
              <a:t>911 (3</a:t>
            </a:r>
            <a:r>
              <a:rPr lang="en-US" baseline="30000" dirty="0" smtClean="0"/>
              <a:t>rd </a:t>
            </a:r>
            <a:r>
              <a:rPr lang="en-US" baseline="30000" dirty="0"/>
              <a:t>class)</a:t>
            </a:r>
            <a:r>
              <a:rPr lang="en-US" dirty="0"/>
              <a:t> </a:t>
            </a:r>
            <a:r>
              <a:rPr lang="en-US" b="1" i="1" dirty="0"/>
              <a:t>High </a:t>
            </a:r>
            <a:r>
              <a:rPr lang="en-US" b="1" i="1" dirty="0" smtClean="0"/>
              <a:t>Beginning Reading and Listening Speaking 1 </a:t>
            </a:r>
          </a:p>
          <a:p>
            <a:pPr marL="0" indent="0">
              <a:buNone/>
            </a:pPr>
            <a:r>
              <a:rPr lang="en-US" dirty="0" smtClean="0"/>
              <a:t>Mon/Wed 6:30-9:00 </a:t>
            </a:r>
            <a:r>
              <a:rPr lang="en-US" dirty="0"/>
              <a:t>p.m.	</a:t>
            </a:r>
          </a:p>
          <a:p>
            <a:pPr marL="0" indent="0">
              <a:buNone/>
            </a:pPr>
            <a:r>
              <a:rPr lang="en-US" dirty="0"/>
              <a:t>Professor: </a:t>
            </a:r>
            <a:r>
              <a:rPr lang="en-US" dirty="0" smtClean="0"/>
              <a:t>Danielle Pelletier</a:t>
            </a:r>
          </a:p>
          <a:p>
            <a:pPr marL="0" indent="0">
              <a:buNone/>
            </a:pPr>
            <a:r>
              <a:rPr lang="en-US" dirty="0" smtClean="0"/>
              <a:t>SLAMmer: </a:t>
            </a:r>
            <a:r>
              <a:rPr lang="en-US" b="1" dirty="0" smtClean="0"/>
              <a:t>Noe Calixto</a:t>
            </a:r>
          </a:p>
          <a:p>
            <a:pPr marL="0" indent="0">
              <a:buNone/>
            </a:pPr>
            <a:r>
              <a:rPr lang="en-US" dirty="0" smtClean="0"/>
              <a:t>Childcare: None</a:t>
            </a:r>
          </a:p>
          <a:p>
            <a:pPr marL="0" indent="0">
              <a:buNone/>
            </a:pPr>
            <a:endParaRPr lang="en-US" dirty="0" smtClean="0"/>
          </a:p>
          <a:p>
            <a:pPr marL="0" indent="0">
              <a:buNone/>
            </a:pPr>
            <a:r>
              <a:rPr lang="en-US" b="1" u="sng" dirty="0" smtClean="0"/>
              <a:t>Puente De La Costa Sur</a:t>
            </a:r>
          </a:p>
          <a:p>
            <a:pPr marL="0" indent="0">
              <a:buNone/>
            </a:pPr>
            <a:endParaRPr lang="en-US" b="1" u="sng" dirty="0"/>
          </a:p>
          <a:p>
            <a:pPr marL="0" indent="0">
              <a:buNone/>
            </a:pPr>
            <a:r>
              <a:rPr lang="en-US" dirty="0"/>
              <a:t>ESL </a:t>
            </a:r>
            <a:r>
              <a:rPr lang="en-US" dirty="0" smtClean="0"/>
              <a:t>837, Intermediate Vocabulary Development </a:t>
            </a:r>
            <a:endParaRPr lang="en-US" dirty="0"/>
          </a:p>
          <a:p>
            <a:pPr marL="0" indent="0">
              <a:buNone/>
            </a:pPr>
            <a:r>
              <a:rPr lang="en-US" dirty="0" smtClean="0"/>
              <a:t>Tues/Thurs 7:00-9:00 </a:t>
            </a:r>
            <a:r>
              <a:rPr lang="en-US" dirty="0"/>
              <a:t>p.m.</a:t>
            </a:r>
          </a:p>
          <a:p>
            <a:pPr marL="0" indent="0">
              <a:buNone/>
            </a:pPr>
            <a:r>
              <a:rPr lang="en-US" dirty="0"/>
              <a:t>Professor: </a:t>
            </a:r>
            <a:r>
              <a:rPr lang="en-US" dirty="0" smtClean="0"/>
              <a:t>Gerardo Pacheco</a:t>
            </a:r>
            <a:endParaRPr lang="en-US" dirty="0"/>
          </a:p>
          <a:p>
            <a:pPr marL="0" indent="0">
              <a:buNone/>
            </a:pPr>
            <a:r>
              <a:rPr lang="en-US" dirty="0"/>
              <a:t>SLAMmer: </a:t>
            </a:r>
            <a:r>
              <a:rPr lang="en-US" dirty="0" smtClean="0"/>
              <a:t>Open</a:t>
            </a:r>
            <a:endParaRPr lang="en-US" dirty="0"/>
          </a:p>
          <a:p>
            <a:pPr marL="0" indent="0">
              <a:buNone/>
            </a:pPr>
            <a:endParaRPr lang="en-US" b="1" u="sng" dirty="0" smtClean="0"/>
          </a:p>
          <a:p>
            <a:pPr marL="0" indent="0">
              <a:buNone/>
            </a:pPr>
            <a:endParaRPr lang="en-US" b="1" u="sng" dirty="0"/>
          </a:p>
          <a:p>
            <a:pPr marL="0" indent="0">
              <a:buNone/>
            </a:pPr>
            <a:endParaRPr lang="en-US" b="1" u="sng" dirty="0"/>
          </a:p>
          <a:p>
            <a:pPr marL="0" indent="0">
              <a:buNone/>
            </a:pPr>
            <a:endParaRPr lang="en-US" dirty="0"/>
          </a:p>
          <a:p>
            <a:pPr marL="0" indent="0">
              <a:buNone/>
            </a:pPr>
            <a:endParaRPr lang="en-US" dirty="0" smtClean="0"/>
          </a:p>
          <a:p>
            <a:pPr marL="0" indent="0">
              <a:buNone/>
            </a:pPr>
            <a:endParaRPr lang="en-US" dirty="0"/>
          </a:p>
        </p:txBody>
      </p:sp>
      <p:sp>
        <p:nvSpPr>
          <p:cNvPr id="5" name="Title 4"/>
          <p:cNvSpPr>
            <a:spLocks noGrp="1"/>
          </p:cNvSpPr>
          <p:nvPr>
            <p:ph type="title"/>
          </p:nvPr>
        </p:nvSpPr>
        <p:spPr/>
        <p:txBody>
          <a:bodyPr/>
          <a:lstStyle/>
          <a:p>
            <a:r>
              <a:rPr lang="en-US" sz="4800" dirty="0" smtClean="0"/>
              <a:t>Courses Offered in H.M.B. &amp; Pescadero</a:t>
            </a:r>
            <a:endParaRPr lang="en-US" sz="4800" dirty="0"/>
          </a:p>
        </p:txBody>
      </p:sp>
    </p:spTree>
    <p:extLst>
      <p:ext uri="{BB962C8B-B14F-4D97-AF65-F5344CB8AC3E}">
        <p14:creationId xmlns:p14="http://schemas.microsoft.com/office/powerpoint/2010/main" val="15816209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marL="0" indent="0">
              <a:buNone/>
            </a:pPr>
            <a:r>
              <a:rPr lang="en-US" sz="2000" b="1" dirty="0" smtClean="0"/>
              <a:t>Classrooms: </a:t>
            </a:r>
            <a:r>
              <a:rPr lang="en-US" sz="2000" dirty="0" smtClean="0"/>
              <a:t>All classrooms are opened and closed by the site custodian. Classrooms must be kept exactly the way that they are when class starts. Students/Faculty cannot borrow anything from classrooms or use anything inside students(elementary students) desks. No eating or drinking in the classrooms.</a:t>
            </a:r>
          </a:p>
          <a:p>
            <a:pPr marL="0" indent="0">
              <a:buNone/>
            </a:pPr>
            <a:endParaRPr lang="en-US" sz="2000" dirty="0"/>
          </a:p>
          <a:p>
            <a:pPr marL="0" indent="0">
              <a:buNone/>
            </a:pPr>
            <a:r>
              <a:rPr lang="en-US" sz="2000" b="1" dirty="0" smtClean="0"/>
              <a:t>Restrooms: </a:t>
            </a:r>
            <a:r>
              <a:rPr lang="en-US" sz="2000" dirty="0" smtClean="0"/>
              <a:t>At Hoover site students and staff must use the restrooms located at the very end of the hallway near classroom wing 700. There is a sign that is labeled, “parent restrooms.” At our other sites you are allowed to use any restrooms that are open.</a:t>
            </a:r>
          </a:p>
          <a:p>
            <a:pPr marL="0" indent="0">
              <a:buNone/>
            </a:pPr>
            <a:endParaRPr lang="en-US" sz="2000" dirty="0"/>
          </a:p>
          <a:p>
            <a:pPr marL="0" indent="0">
              <a:buNone/>
            </a:pPr>
            <a:r>
              <a:rPr lang="en-US" sz="2000" b="1" dirty="0" smtClean="0"/>
              <a:t>Emergencies: </a:t>
            </a:r>
            <a:r>
              <a:rPr lang="en-US" sz="2000" dirty="0" smtClean="0"/>
              <a:t>In case of any emergency call 911. Notify Jenny Castello or Diana Espinoza immediately by calling our cell phone numbers. </a:t>
            </a:r>
          </a:p>
          <a:p>
            <a:pPr marL="0" indent="0">
              <a:buNone/>
            </a:pPr>
            <a:endParaRPr lang="en-US" sz="2000" dirty="0"/>
          </a:p>
          <a:p>
            <a:pPr marL="0" indent="0">
              <a:buNone/>
            </a:pPr>
            <a:r>
              <a:rPr lang="en-US" sz="2000" b="1" dirty="0" smtClean="0"/>
              <a:t>Attendance Forms: </a:t>
            </a:r>
            <a:r>
              <a:rPr lang="en-US" sz="2000" dirty="0" smtClean="0"/>
              <a:t>At Hoover site, faculty must take attendance every time their class meets. The attendance forms must be turned in to the Family </a:t>
            </a:r>
            <a:r>
              <a:rPr lang="en-US" sz="2000" dirty="0"/>
              <a:t>C</a:t>
            </a:r>
            <a:r>
              <a:rPr lang="en-US" sz="2000" dirty="0" smtClean="0"/>
              <a:t>enter office located at Hoover near classroom wing 700. Attendance forms are put in a manila folder and pushed  underneath the office door.</a:t>
            </a:r>
          </a:p>
          <a:p>
            <a:pPr marL="0" indent="0">
              <a:buNone/>
            </a:pPr>
            <a:endParaRPr lang="en-US" sz="2000" b="1" dirty="0"/>
          </a:p>
          <a:p>
            <a:pPr marL="0" indent="0">
              <a:buNone/>
            </a:pPr>
            <a:r>
              <a:rPr lang="en-US" sz="2000" b="1" dirty="0" smtClean="0"/>
              <a:t>Computer Lab: </a:t>
            </a:r>
            <a:r>
              <a:rPr lang="en-US" sz="2000" dirty="0" smtClean="0"/>
              <a:t>ESL faculty should contact the ESL office to use the computer labs at the sites. Arrangements for this must be done ahead of time with the ESL office</a:t>
            </a:r>
            <a:r>
              <a:rPr lang="en-US" sz="2000" dirty="0"/>
              <a:t>. There is NO eating or drinking in the computer labs. </a:t>
            </a:r>
          </a:p>
          <a:p>
            <a:pPr marL="0" indent="0">
              <a:buNone/>
            </a:pPr>
            <a:endParaRPr lang="en-US" sz="2000" dirty="0" smtClean="0"/>
          </a:p>
          <a:p>
            <a:pPr marL="0" indent="0">
              <a:buNone/>
            </a:pPr>
            <a:endParaRPr lang="en-US" sz="2000" dirty="0"/>
          </a:p>
          <a:p>
            <a:pPr marL="0" indent="0">
              <a:buNone/>
            </a:pPr>
            <a:endParaRPr lang="en-US" sz="2000" dirty="0" smtClean="0"/>
          </a:p>
          <a:p>
            <a:pPr marL="0" indent="0">
              <a:buNone/>
            </a:pPr>
            <a:endParaRPr lang="en-US" dirty="0" smtClean="0"/>
          </a:p>
          <a:p>
            <a:pPr marL="0" indent="0">
              <a:buNone/>
            </a:pPr>
            <a:endParaRPr lang="en-US" dirty="0" smtClean="0"/>
          </a:p>
          <a:p>
            <a:pPr marL="0" indent="0">
              <a:buNone/>
            </a:pPr>
            <a:endParaRPr lang="en-US" dirty="0"/>
          </a:p>
        </p:txBody>
      </p:sp>
      <p:sp>
        <p:nvSpPr>
          <p:cNvPr id="3" name="Title 2"/>
          <p:cNvSpPr>
            <a:spLocks noGrp="1"/>
          </p:cNvSpPr>
          <p:nvPr>
            <p:ph type="title"/>
          </p:nvPr>
        </p:nvSpPr>
        <p:spPr/>
        <p:txBody>
          <a:bodyPr/>
          <a:lstStyle/>
          <a:p>
            <a:r>
              <a:rPr lang="en-US" dirty="0" smtClean="0"/>
              <a:t>Rules for Sites</a:t>
            </a:r>
            <a:endParaRPr lang="en-US" dirty="0"/>
          </a:p>
        </p:txBody>
      </p:sp>
    </p:spTree>
    <p:extLst>
      <p:ext uri="{BB962C8B-B14F-4D97-AF65-F5344CB8AC3E}">
        <p14:creationId xmlns:p14="http://schemas.microsoft.com/office/powerpoint/2010/main" val="34598626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25000" lnSpcReduction="20000"/>
          </a:bodyPr>
          <a:lstStyle/>
          <a:p>
            <a:pPr marL="0" indent="0">
              <a:buNone/>
            </a:pPr>
            <a:r>
              <a:rPr lang="en-US" sz="5600" dirty="0" smtClean="0"/>
              <a:t>Our childcare staff are all employees of the Redwood City School District. </a:t>
            </a:r>
          </a:p>
          <a:p>
            <a:pPr marL="0" indent="0">
              <a:buNone/>
            </a:pPr>
            <a:r>
              <a:rPr lang="en-US" sz="5600" dirty="0" smtClean="0"/>
              <a:t>We only accept children from 3 years to 10 years. The childcare is only for the students’ children and it is free.</a:t>
            </a:r>
          </a:p>
          <a:p>
            <a:pPr marL="0" indent="0">
              <a:buNone/>
            </a:pPr>
            <a:endParaRPr lang="en-US" sz="5600" dirty="0"/>
          </a:p>
          <a:p>
            <a:pPr marL="0" indent="0">
              <a:buNone/>
            </a:pPr>
            <a:r>
              <a:rPr lang="en-US" sz="5600" b="1" u="sng" dirty="0" smtClean="0"/>
              <a:t>Hoover:</a:t>
            </a:r>
          </a:p>
          <a:p>
            <a:pPr marL="0" indent="0">
              <a:buNone/>
            </a:pPr>
            <a:r>
              <a:rPr lang="en-US" sz="5600" dirty="0" smtClean="0"/>
              <a:t>Room: 105, Sandra Calderon and Carmen Chavez</a:t>
            </a:r>
          </a:p>
          <a:p>
            <a:pPr marL="0" indent="0">
              <a:buNone/>
            </a:pPr>
            <a:endParaRPr lang="en-US" sz="5600" dirty="0"/>
          </a:p>
          <a:p>
            <a:pPr marL="0" indent="0">
              <a:buNone/>
            </a:pPr>
            <a:r>
              <a:rPr lang="en-US" sz="5600" b="1" u="sng" dirty="0" smtClean="0"/>
              <a:t>Fair Oaks:</a:t>
            </a:r>
          </a:p>
          <a:p>
            <a:pPr marL="0" indent="0">
              <a:buNone/>
            </a:pPr>
            <a:r>
              <a:rPr lang="en-US" sz="5600" dirty="0" smtClean="0"/>
              <a:t>Room: Cafeteria, Irma Zaragoza</a:t>
            </a:r>
          </a:p>
          <a:p>
            <a:pPr marL="0" indent="0">
              <a:buNone/>
            </a:pPr>
            <a:endParaRPr lang="en-US" sz="5600" dirty="0" smtClean="0"/>
          </a:p>
          <a:p>
            <a:pPr marL="0" indent="0">
              <a:buNone/>
            </a:pPr>
            <a:r>
              <a:rPr lang="en-US" sz="5600" b="1" u="sng" dirty="0" smtClean="0"/>
              <a:t>MIT:</a:t>
            </a:r>
            <a:endParaRPr lang="en-US" sz="5600" b="1" u="sng" dirty="0"/>
          </a:p>
          <a:p>
            <a:pPr marL="0" indent="0">
              <a:buNone/>
            </a:pPr>
            <a:r>
              <a:rPr lang="en-US" sz="5600" dirty="0"/>
              <a:t>Room: </a:t>
            </a:r>
            <a:r>
              <a:rPr lang="en-US" sz="5600" dirty="0" smtClean="0"/>
              <a:t>124, Petra Ceron</a:t>
            </a:r>
          </a:p>
          <a:p>
            <a:pPr marL="0" indent="0">
              <a:buNone/>
            </a:pPr>
            <a:endParaRPr lang="en-US" sz="5600" b="1" u="sng" dirty="0"/>
          </a:p>
          <a:p>
            <a:pPr marL="0" indent="0">
              <a:buNone/>
            </a:pPr>
            <a:r>
              <a:rPr lang="en-US" sz="5600" b="1" u="sng" dirty="0" smtClean="0"/>
              <a:t>Puente De La Costa Sur:</a:t>
            </a:r>
          </a:p>
          <a:p>
            <a:pPr marL="0" indent="0">
              <a:buNone/>
            </a:pPr>
            <a:r>
              <a:rPr lang="en-US" sz="5600" dirty="0" smtClean="0"/>
              <a:t>Managed by Puente directly.</a:t>
            </a:r>
          </a:p>
          <a:p>
            <a:pPr marL="0" indent="0">
              <a:buNone/>
            </a:pPr>
            <a:endParaRPr lang="en-US" sz="5600" dirty="0"/>
          </a:p>
        </p:txBody>
      </p:sp>
      <p:sp>
        <p:nvSpPr>
          <p:cNvPr id="3" name="Title 2"/>
          <p:cNvSpPr>
            <a:spLocks noGrp="1"/>
          </p:cNvSpPr>
          <p:nvPr>
            <p:ph type="title"/>
          </p:nvPr>
        </p:nvSpPr>
        <p:spPr/>
        <p:txBody>
          <a:bodyPr/>
          <a:lstStyle/>
          <a:p>
            <a:r>
              <a:rPr lang="en-US" dirty="0" smtClean="0"/>
              <a:t>Program Childcare</a:t>
            </a:r>
            <a:endParaRPr lang="en-US" dirty="0"/>
          </a:p>
        </p:txBody>
      </p:sp>
    </p:spTree>
    <p:extLst>
      <p:ext uri="{BB962C8B-B14F-4D97-AF65-F5344CB8AC3E}">
        <p14:creationId xmlns:p14="http://schemas.microsoft.com/office/powerpoint/2010/main" val="36416542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06239" y="2286000"/>
            <a:ext cx="7745505" cy="3877815"/>
          </a:xfrm>
        </p:spPr>
        <p:txBody>
          <a:bodyPr>
            <a:normAutofit/>
          </a:bodyPr>
          <a:lstStyle/>
          <a:p>
            <a:r>
              <a:rPr lang="en-US" b="1" dirty="0" smtClean="0"/>
              <a:t>Events:</a:t>
            </a:r>
            <a:endParaRPr lang="en-US" dirty="0"/>
          </a:p>
          <a:p>
            <a:pPr marL="0" indent="0">
              <a:buNone/>
            </a:pPr>
            <a:endParaRPr lang="en-US" dirty="0"/>
          </a:p>
          <a:p>
            <a:pPr marL="0" indent="0" algn="ctr">
              <a:buNone/>
            </a:pPr>
            <a:r>
              <a:rPr lang="en-US" dirty="0" smtClean="0"/>
              <a:t>ESL Department Awards Recognition Ceremony</a:t>
            </a:r>
          </a:p>
          <a:p>
            <a:pPr marL="0" indent="0" algn="ctr">
              <a:buNone/>
            </a:pPr>
            <a:endParaRPr lang="en-US" dirty="0" smtClean="0"/>
          </a:p>
          <a:p>
            <a:pPr marL="0" indent="0">
              <a:buNone/>
            </a:pPr>
            <a:r>
              <a:rPr lang="en-US" b="1" dirty="0" smtClean="0"/>
              <a:t>Wednesday, May 3, 2017</a:t>
            </a:r>
          </a:p>
          <a:p>
            <a:pPr marL="0" indent="0">
              <a:buNone/>
            </a:pPr>
            <a:r>
              <a:rPr lang="en-US" dirty="0" smtClean="0"/>
              <a:t>7:00pm, Building 3, Main </a:t>
            </a:r>
            <a:r>
              <a:rPr lang="en-US" dirty="0"/>
              <a:t>T</a:t>
            </a:r>
            <a:r>
              <a:rPr lang="en-US" dirty="0" smtClean="0"/>
              <a:t>heater</a:t>
            </a:r>
          </a:p>
          <a:p>
            <a:pPr marL="0" indent="0">
              <a:buNone/>
            </a:pPr>
            <a:endParaRPr lang="en-US" dirty="0" smtClean="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b="1" dirty="0" smtClean="0"/>
          </a:p>
        </p:txBody>
      </p:sp>
      <p:sp>
        <p:nvSpPr>
          <p:cNvPr id="3" name="Title 2"/>
          <p:cNvSpPr>
            <a:spLocks noGrp="1"/>
          </p:cNvSpPr>
          <p:nvPr>
            <p:ph type="title"/>
          </p:nvPr>
        </p:nvSpPr>
        <p:spPr/>
        <p:txBody>
          <a:bodyPr/>
          <a:lstStyle/>
          <a:p>
            <a:r>
              <a:rPr lang="en-US" dirty="0" smtClean="0"/>
              <a:t>Upcoming Events for ESL Students</a:t>
            </a:r>
            <a:endParaRPr lang="en-US" dirty="0"/>
          </a:p>
        </p:txBody>
      </p:sp>
    </p:spTree>
    <p:extLst>
      <p:ext uri="{BB962C8B-B14F-4D97-AF65-F5344CB8AC3E}">
        <p14:creationId xmlns:p14="http://schemas.microsoft.com/office/powerpoint/2010/main" val="23243339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smtClean="0"/>
              <a:t>Student Pathway Plans SPP (similar to an SEP)</a:t>
            </a:r>
          </a:p>
          <a:p>
            <a:pPr marL="0" indent="0">
              <a:buNone/>
            </a:pPr>
            <a:r>
              <a:rPr lang="en-US" dirty="0" smtClean="0"/>
              <a:t>To help ESL students plan out their schedule for the fall semester.</a:t>
            </a:r>
          </a:p>
          <a:p>
            <a:pPr marL="0" indent="0">
              <a:buNone/>
            </a:pPr>
            <a:endParaRPr lang="en-US" dirty="0" smtClean="0"/>
          </a:p>
          <a:p>
            <a:r>
              <a:rPr lang="en-US" dirty="0" smtClean="0"/>
              <a:t>SLAMmer Surveys</a:t>
            </a:r>
          </a:p>
          <a:p>
            <a:pPr marL="0" indent="0">
              <a:buNone/>
            </a:pPr>
            <a:r>
              <a:rPr lang="en-US" dirty="0" smtClean="0"/>
              <a:t>ESL Students, Faculty and SLAMmers are surveyed at the end of each semester. We report results to our donors who fund this program.</a:t>
            </a:r>
          </a:p>
          <a:p>
            <a:pPr marL="0" indent="0">
              <a:buNone/>
            </a:pPr>
            <a:endParaRPr lang="en-US" dirty="0" smtClean="0"/>
          </a:p>
          <a:p>
            <a:r>
              <a:rPr lang="en-US" dirty="0" smtClean="0"/>
              <a:t>End of Semester Proactive Registration Workshops</a:t>
            </a:r>
          </a:p>
          <a:p>
            <a:pPr marL="0" indent="0">
              <a:buNone/>
            </a:pPr>
            <a:r>
              <a:rPr lang="en-US" dirty="0" smtClean="0"/>
              <a:t>We will conduct these workshops at the end of the semester to help students register for the following semester. We will email dates our in early April.</a:t>
            </a:r>
          </a:p>
          <a:p>
            <a:pPr marL="0" indent="0">
              <a:buNone/>
            </a:pPr>
            <a:endParaRPr lang="en-US" dirty="0" smtClean="0"/>
          </a:p>
          <a:p>
            <a:pPr marL="0" indent="0">
              <a:buNone/>
            </a:pPr>
            <a:endParaRPr lang="en-US" dirty="0"/>
          </a:p>
        </p:txBody>
      </p:sp>
      <p:sp>
        <p:nvSpPr>
          <p:cNvPr id="3" name="Title 2"/>
          <p:cNvSpPr>
            <a:spLocks noGrp="1"/>
          </p:cNvSpPr>
          <p:nvPr>
            <p:ph type="title"/>
          </p:nvPr>
        </p:nvSpPr>
        <p:spPr/>
        <p:txBody>
          <a:bodyPr/>
          <a:lstStyle/>
          <a:p>
            <a:r>
              <a:rPr lang="en-US" dirty="0" smtClean="0"/>
              <a:t>End of Semeste</a:t>
            </a:r>
            <a:r>
              <a:rPr lang="en-US" dirty="0"/>
              <a:t>r</a:t>
            </a:r>
          </a:p>
        </p:txBody>
      </p:sp>
    </p:spTree>
    <p:extLst>
      <p:ext uri="{BB962C8B-B14F-4D97-AF65-F5344CB8AC3E}">
        <p14:creationId xmlns:p14="http://schemas.microsoft.com/office/powerpoint/2010/main" val="25680093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QUESTIONS?</a:t>
            </a:r>
            <a:endParaRPr lang="en-US" dirty="0"/>
          </a:p>
        </p:txBody>
      </p:sp>
    </p:spTree>
    <p:extLst>
      <p:ext uri="{BB962C8B-B14F-4D97-AF65-F5344CB8AC3E}">
        <p14:creationId xmlns:p14="http://schemas.microsoft.com/office/powerpoint/2010/main" val="20513484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300" dirty="0" smtClean="0"/>
              <a:t>Mission of the ESL program</a:t>
            </a:r>
          </a:p>
          <a:p>
            <a:r>
              <a:rPr lang="en-US" sz="2300" dirty="0" smtClean="0"/>
              <a:t>Duties of the SLAMmers</a:t>
            </a:r>
          </a:p>
          <a:p>
            <a:r>
              <a:rPr lang="en-US" sz="2300" dirty="0" smtClean="0"/>
              <a:t>ESL pathway (awards and certificate)</a:t>
            </a:r>
          </a:p>
          <a:p>
            <a:r>
              <a:rPr lang="en-US" sz="2300" dirty="0" smtClean="0"/>
              <a:t>Off-campus ESL sites</a:t>
            </a:r>
          </a:p>
          <a:p>
            <a:r>
              <a:rPr lang="en-US" sz="2300" dirty="0" smtClean="0"/>
              <a:t>Upcoming events </a:t>
            </a:r>
          </a:p>
        </p:txBody>
      </p:sp>
      <p:sp>
        <p:nvSpPr>
          <p:cNvPr id="3" name="Title 2"/>
          <p:cNvSpPr>
            <a:spLocks noGrp="1"/>
          </p:cNvSpPr>
          <p:nvPr>
            <p:ph type="title"/>
          </p:nvPr>
        </p:nvSpPr>
        <p:spPr/>
        <p:txBody>
          <a:bodyPr/>
          <a:lstStyle/>
          <a:p>
            <a:r>
              <a:rPr lang="en-US" sz="3200" dirty="0" smtClean="0"/>
              <a:t>Training &amp; Professional Development </a:t>
            </a:r>
            <a:endParaRPr lang="en-US" sz="3200" dirty="0"/>
          </a:p>
        </p:txBody>
      </p:sp>
    </p:spTree>
    <p:extLst>
      <p:ext uri="{BB962C8B-B14F-4D97-AF65-F5344CB8AC3E}">
        <p14:creationId xmlns:p14="http://schemas.microsoft.com/office/powerpoint/2010/main" val="34958730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buNone/>
            </a:pPr>
            <a:r>
              <a:rPr lang="en-US" sz="1600" b="1" dirty="0" smtClean="0"/>
              <a:t>ESL Department On-Campus </a:t>
            </a:r>
          </a:p>
          <a:p>
            <a:pPr marL="0" indent="0">
              <a:buNone/>
            </a:pPr>
            <a:endParaRPr lang="en-US" sz="1600" b="1" dirty="0"/>
          </a:p>
          <a:p>
            <a:r>
              <a:rPr lang="en-US" sz="1600" dirty="0"/>
              <a:t>The </a:t>
            </a:r>
            <a:r>
              <a:rPr lang="en-US" sz="1600" dirty="0" smtClean="0"/>
              <a:t>ESL Department provides English as a Second Language instruction and classes to non-native speakers </a:t>
            </a:r>
            <a:r>
              <a:rPr lang="en-US" sz="1600" dirty="0"/>
              <a:t>of English in order to prepare students for entry into occupational programs or university transfer courses</a:t>
            </a:r>
            <a:r>
              <a:rPr lang="en-US" sz="1600" dirty="0" smtClean="0"/>
              <a:t>. The Mission of the ESL Department at </a:t>
            </a:r>
            <a:r>
              <a:rPr lang="en-US" sz="1600" dirty="0"/>
              <a:t>Cañada College </a:t>
            </a:r>
            <a:r>
              <a:rPr lang="en-US" sz="1600" dirty="0" smtClean="0"/>
              <a:t>is to prepare </a:t>
            </a:r>
            <a:r>
              <a:rPr lang="en-US" sz="1600" dirty="0"/>
              <a:t>students from around the world to reach their academic, vocational and personal goals</a:t>
            </a:r>
            <a:r>
              <a:rPr lang="en-US" sz="1600" dirty="0" smtClean="0"/>
              <a:t>.</a:t>
            </a:r>
            <a:endParaRPr lang="en-US" sz="1600" dirty="0"/>
          </a:p>
          <a:p>
            <a:endParaRPr lang="en-US" sz="1600" dirty="0" smtClean="0"/>
          </a:p>
          <a:p>
            <a:pPr marL="0" indent="0">
              <a:buNone/>
            </a:pPr>
            <a:r>
              <a:rPr lang="en-US" sz="1600" b="1" dirty="0" smtClean="0"/>
              <a:t>Community Based English Tutoring (CBET) Program Off-Campus</a:t>
            </a:r>
          </a:p>
          <a:p>
            <a:pPr marL="0" indent="0">
              <a:buNone/>
            </a:pPr>
            <a:endParaRPr lang="en-US" sz="1600" dirty="0"/>
          </a:p>
          <a:p>
            <a:r>
              <a:rPr lang="en-US" sz="1600" dirty="0" smtClean="0"/>
              <a:t>The CBET program is housed under the ESL Department at Canada College.  The program offers beginning level of English as a Second Language (ESL) classes and computer skill classes. The Community Based classes serve as a bridge to on-campus academic and career programs. Upon completing the program, students receive the English for the Workforce EFW Award. This program has been made possible in part by a grant from Silicon Valley Community Foundation.</a:t>
            </a:r>
            <a:endParaRPr lang="en-US" sz="1600" dirty="0"/>
          </a:p>
        </p:txBody>
      </p:sp>
      <p:sp>
        <p:nvSpPr>
          <p:cNvPr id="3" name="Title 2"/>
          <p:cNvSpPr>
            <a:spLocks noGrp="1"/>
          </p:cNvSpPr>
          <p:nvPr>
            <p:ph type="title"/>
          </p:nvPr>
        </p:nvSpPr>
        <p:spPr/>
        <p:txBody>
          <a:bodyPr/>
          <a:lstStyle/>
          <a:p>
            <a:r>
              <a:rPr lang="en-US" sz="4800" dirty="0" smtClean="0"/>
              <a:t>Mission of the ESL Program</a:t>
            </a:r>
            <a:endParaRPr lang="en-US" sz="4800" dirty="0"/>
          </a:p>
        </p:txBody>
      </p:sp>
    </p:spTree>
    <p:extLst>
      <p:ext uri="{BB962C8B-B14F-4D97-AF65-F5344CB8AC3E}">
        <p14:creationId xmlns:p14="http://schemas.microsoft.com/office/powerpoint/2010/main" val="423731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endParaRPr lang="en-US" sz="2000" dirty="0" smtClean="0"/>
          </a:p>
          <a:p>
            <a:r>
              <a:rPr lang="en-US" sz="2000" dirty="0" smtClean="0"/>
              <a:t>ESL Student Learning Assistant Mentors (SLAMmer) have </a:t>
            </a:r>
            <a:r>
              <a:rPr lang="en-US" sz="2000" b="1" dirty="0" smtClean="0"/>
              <a:t>three (tutor, mentor, assistant) </a:t>
            </a:r>
            <a:r>
              <a:rPr lang="en-US" sz="2000" dirty="0" smtClean="0"/>
              <a:t>important roles to their work.</a:t>
            </a:r>
          </a:p>
          <a:p>
            <a:pPr marL="0" indent="0">
              <a:buNone/>
            </a:pPr>
            <a:endParaRPr lang="en-US" sz="2000" dirty="0"/>
          </a:p>
          <a:p>
            <a:pPr marL="457200" indent="-457200">
              <a:buFont typeface="+mj-lt"/>
              <a:buAutoNum type="arabicPeriod"/>
            </a:pPr>
            <a:r>
              <a:rPr lang="en-US" sz="2000" dirty="0" smtClean="0"/>
              <a:t>To work closely with the ESL faculty members to support off-campus, low-level ESL students academically to learn the curriculum in the courses.</a:t>
            </a:r>
          </a:p>
          <a:p>
            <a:pPr marL="457200" indent="-457200">
              <a:buFont typeface="+mj-lt"/>
              <a:buAutoNum type="arabicPeriod"/>
            </a:pPr>
            <a:r>
              <a:rPr lang="en-US" sz="2000" dirty="0" smtClean="0"/>
              <a:t>To mentor the ESL students in off-campus classes by being role models of successful college students.</a:t>
            </a:r>
          </a:p>
          <a:p>
            <a:pPr marL="457200" indent="-457200">
              <a:buFont typeface="+mj-lt"/>
              <a:buAutoNum type="arabicPeriod"/>
            </a:pPr>
            <a:r>
              <a:rPr lang="en-US" sz="2000" dirty="0" smtClean="0"/>
              <a:t>To be a liaison between the off-campus classes and the ESL Office.</a:t>
            </a:r>
          </a:p>
          <a:p>
            <a:pPr marL="457200" indent="-457200">
              <a:buFont typeface="+mj-lt"/>
              <a:buAutoNum type="arabicPeriod"/>
            </a:pPr>
            <a:endParaRPr lang="en-US" sz="2000" dirty="0" smtClean="0"/>
          </a:p>
          <a:p>
            <a:pPr marL="0" indent="0" algn="ctr">
              <a:buNone/>
            </a:pPr>
            <a:r>
              <a:rPr lang="en-US" sz="2000" dirty="0" smtClean="0"/>
              <a:t>The ESL SLAMmer project is funded by a grant from a private foundation.</a:t>
            </a:r>
            <a:endParaRPr lang="en-US" sz="2000" dirty="0"/>
          </a:p>
        </p:txBody>
      </p:sp>
      <p:sp>
        <p:nvSpPr>
          <p:cNvPr id="3" name="Title 2"/>
          <p:cNvSpPr>
            <a:spLocks noGrp="1"/>
          </p:cNvSpPr>
          <p:nvPr>
            <p:ph type="title"/>
          </p:nvPr>
        </p:nvSpPr>
        <p:spPr/>
        <p:txBody>
          <a:bodyPr/>
          <a:lstStyle/>
          <a:p>
            <a:r>
              <a:rPr lang="en-US" sz="4800" dirty="0" smtClean="0"/>
              <a:t>Duties of the SLAMmers</a:t>
            </a:r>
            <a:endParaRPr lang="en-US" sz="4800" dirty="0"/>
          </a:p>
        </p:txBody>
      </p:sp>
    </p:spTree>
    <p:extLst>
      <p:ext uri="{BB962C8B-B14F-4D97-AF65-F5344CB8AC3E}">
        <p14:creationId xmlns:p14="http://schemas.microsoft.com/office/powerpoint/2010/main" val="2450838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English for The Workforce EFW Award </a:t>
            </a:r>
            <a:endParaRPr lang="en-US" sz="3200" b="1" dirty="0"/>
          </a:p>
        </p:txBody>
      </p:sp>
      <p:sp>
        <p:nvSpPr>
          <p:cNvPr id="4" name="Content Placeholder 3"/>
          <p:cNvSpPr>
            <a:spLocks noGrp="1"/>
          </p:cNvSpPr>
          <p:nvPr>
            <p:ph sz="quarter" idx="14"/>
          </p:nvPr>
        </p:nvSpPr>
        <p:spPr>
          <a:xfrm>
            <a:off x="4645150" y="2240280"/>
            <a:ext cx="4194050" cy="3877056"/>
          </a:xfrm>
        </p:spPr>
        <p:txBody>
          <a:bodyPr/>
          <a:lstStyle/>
          <a:p>
            <a:r>
              <a:rPr lang="en-US" sz="2000" dirty="0"/>
              <a:t>ESL 921 Grammar &amp;Writing 1</a:t>
            </a:r>
          </a:p>
          <a:p>
            <a:r>
              <a:rPr lang="en-US" sz="2000" dirty="0"/>
              <a:t>ESL 911 Read </a:t>
            </a:r>
            <a:r>
              <a:rPr lang="en-US" sz="2000" dirty="0" smtClean="0"/>
              <a:t>&amp; Listen/Speak1</a:t>
            </a:r>
            <a:endParaRPr lang="en-US" sz="2000" dirty="0"/>
          </a:p>
          <a:p>
            <a:r>
              <a:rPr lang="en-US" sz="2000" dirty="0"/>
              <a:t>CBOT 415 or CBOT 417</a:t>
            </a:r>
          </a:p>
          <a:p>
            <a:r>
              <a:rPr lang="en-US" sz="2000" dirty="0"/>
              <a:t>CBOT </a:t>
            </a:r>
            <a:r>
              <a:rPr lang="en-US" sz="2000" dirty="0" smtClean="0"/>
              <a:t>430</a:t>
            </a:r>
          </a:p>
          <a:p>
            <a:r>
              <a:rPr lang="en-US" sz="2000" dirty="0"/>
              <a:t>Awards are presented </a:t>
            </a:r>
            <a:r>
              <a:rPr lang="en-US" sz="2000" dirty="0" smtClean="0"/>
              <a:t>to students </a:t>
            </a:r>
            <a:r>
              <a:rPr lang="en-US" sz="2000" dirty="0"/>
              <a:t>at the </a:t>
            </a:r>
            <a:r>
              <a:rPr lang="en-US" sz="2000" dirty="0" smtClean="0"/>
              <a:t>ESL Department Recognition </a:t>
            </a:r>
            <a:r>
              <a:rPr lang="en-US" sz="2000" dirty="0"/>
              <a:t>Ceremony in May.</a:t>
            </a:r>
          </a:p>
          <a:p>
            <a:r>
              <a:rPr lang="en-US" sz="2000" dirty="0" smtClean="0"/>
              <a:t>Students transition to campus to continue ESL Levels 2, 3, and 4.</a:t>
            </a:r>
            <a:endParaRPr lang="en-US" sz="2000" dirty="0"/>
          </a:p>
          <a:p>
            <a:endParaRPr lang="en-US" dirty="0"/>
          </a:p>
        </p:txBody>
      </p:sp>
      <p:graphicFrame>
        <p:nvGraphicFramePr>
          <p:cNvPr id="5" name="Content Placeholder 3"/>
          <p:cNvGraphicFramePr>
            <a:graphicFrameLocks noGrp="1"/>
          </p:cNvGraphicFramePr>
          <p:nvPr>
            <p:ph sz="quarter" idx="13"/>
            <p:extLst>
              <p:ext uri="{D42A27DB-BD31-4B8C-83A1-F6EECF244321}">
                <p14:modId xmlns:p14="http://schemas.microsoft.com/office/powerpoint/2010/main" val="21353131"/>
              </p:ext>
            </p:extLst>
          </p:nvPr>
        </p:nvGraphicFramePr>
        <p:xfrm>
          <a:off x="228600" y="2239963"/>
          <a:ext cx="4343400" cy="43132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457200" y="1957000"/>
            <a:ext cx="1981200" cy="400110"/>
          </a:xfrm>
          <a:prstGeom prst="rect">
            <a:avLst/>
          </a:prstGeom>
          <a:noFill/>
        </p:spPr>
        <p:txBody>
          <a:bodyPr wrap="square" rtlCol="0">
            <a:spAutoFit/>
          </a:bodyPr>
          <a:lstStyle/>
          <a:p>
            <a:pPr algn="ctr"/>
            <a:r>
              <a:rPr lang="en-US" sz="2000" b="1" i="1" dirty="0" smtClean="0"/>
              <a:t>Off-Campus </a:t>
            </a:r>
            <a:endParaRPr lang="en-US" sz="2000" b="1" i="1" dirty="0"/>
          </a:p>
        </p:txBody>
      </p:sp>
      <p:cxnSp>
        <p:nvCxnSpPr>
          <p:cNvPr id="8" name="Straight Arrow Connector 7"/>
          <p:cNvCxnSpPr/>
          <p:nvPr/>
        </p:nvCxnSpPr>
        <p:spPr>
          <a:xfrm flipH="1">
            <a:off x="685800" y="2242066"/>
            <a:ext cx="76200" cy="3487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133600" y="2034831"/>
            <a:ext cx="279400" cy="26893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70393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Pathway to Cañada PTC Award </a:t>
            </a:r>
            <a:br>
              <a:rPr lang="en-US" sz="3200" b="1" dirty="0" smtClean="0"/>
            </a:br>
            <a:r>
              <a:rPr lang="en-US" sz="2000" i="1" dirty="0" smtClean="0"/>
              <a:t>This award is only for students transitioning from Pescadero </a:t>
            </a:r>
            <a:endParaRPr lang="en-US" sz="2000" i="1" dirty="0"/>
          </a:p>
        </p:txBody>
      </p:sp>
      <p:sp>
        <p:nvSpPr>
          <p:cNvPr id="4" name="Content Placeholder 3"/>
          <p:cNvSpPr>
            <a:spLocks noGrp="1"/>
          </p:cNvSpPr>
          <p:nvPr>
            <p:ph sz="quarter" idx="14"/>
          </p:nvPr>
        </p:nvSpPr>
        <p:spPr>
          <a:xfrm>
            <a:off x="4645150" y="2240280"/>
            <a:ext cx="4194050" cy="3877056"/>
          </a:xfrm>
        </p:spPr>
        <p:txBody>
          <a:bodyPr/>
          <a:lstStyle/>
          <a:p>
            <a:r>
              <a:rPr lang="en-US" sz="2000" dirty="0"/>
              <a:t>ESL </a:t>
            </a:r>
            <a:r>
              <a:rPr lang="en-US" sz="2000" dirty="0" smtClean="0"/>
              <a:t>901 Language Skills</a:t>
            </a:r>
            <a:endParaRPr lang="en-US" sz="2000" dirty="0"/>
          </a:p>
          <a:p>
            <a:r>
              <a:rPr lang="en-US" sz="2000" dirty="0"/>
              <a:t>ESL </a:t>
            </a:r>
            <a:r>
              <a:rPr lang="en-US" sz="2000" dirty="0" smtClean="0"/>
              <a:t>836 English Pronunciation</a:t>
            </a:r>
          </a:p>
          <a:p>
            <a:r>
              <a:rPr lang="en-US" sz="2000" dirty="0" smtClean="0"/>
              <a:t>ESL 837 Intermediate Vocabulary</a:t>
            </a:r>
            <a:endParaRPr lang="en-US" sz="2000" dirty="0"/>
          </a:p>
          <a:p>
            <a:r>
              <a:rPr lang="en-US" sz="2000" dirty="0" smtClean="0"/>
              <a:t>Awards </a:t>
            </a:r>
            <a:r>
              <a:rPr lang="en-US" sz="2000" dirty="0"/>
              <a:t>are presented </a:t>
            </a:r>
            <a:r>
              <a:rPr lang="en-US" sz="2000" dirty="0" smtClean="0"/>
              <a:t>to students </a:t>
            </a:r>
            <a:r>
              <a:rPr lang="en-US" sz="2000" dirty="0"/>
              <a:t>at the </a:t>
            </a:r>
            <a:r>
              <a:rPr lang="en-US" sz="2000" dirty="0" smtClean="0"/>
              <a:t>ESL Department Recognition </a:t>
            </a:r>
            <a:r>
              <a:rPr lang="en-US" sz="2000" dirty="0"/>
              <a:t>Ceremony in May.</a:t>
            </a:r>
          </a:p>
          <a:p>
            <a:r>
              <a:rPr lang="en-US" sz="2000" dirty="0" smtClean="0"/>
              <a:t>Students transition to campus to continue ESL Levels 2, 3, and 4.</a:t>
            </a:r>
            <a:endParaRPr lang="en-US" sz="2000" dirty="0"/>
          </a:p>
          <a:p>
            <a:endParaRPr lang="en-US" dirty="0"/>
          </a:p>
        </p:txBody>
      </p:sp>
      <p:graphicFrame>
        <p:nvGraphicFramePr>
          <p:cNvPr id="5" name="Content Placeholder 3"/>
          <p:cNvGraphicFramePr>
            <a:graphicFrameLocks noGrp="1"/>
          </p:cNvGraphicFramePr>
          <p:nvPr>
            <p:ph sz="quarter" idx="13"/>
            <p:extLst>
              <p:ext uri="{D42A27DB-BD31-4B8C-83A1-F6EECF244321}">
                <p14:modId xmlns:p14="http://schemas.microsoft.com/office/powerpoint/2010/main" val="3020781187"/>
              </p:ext>
            </p:extLst>
          </p:nvPr>
        </p:nvGraphicFramePr>
        <p:xfrm>
          <a:off x="228600" y="2875866"/>
          <a:ext cx="4343400" cy="36773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838200" y="2728089"/>
            <a:ext cx="1981200" cy="400110"/>
          </a:xfrm>
          <a:prstGeom prst="rect">
            <a:avLst/>
          </a:prstGeom>
          <a:noFill/>
        </p:spPr>
        <p:txBody>
          <a:bodyPr wrap="square" rtlCol="0">
            <a:spAutoFit/>
          </a:bodyPr>
          <a:lstStyle/>
          <a:p>
            <a:pPr algn="ctr"/>
            <a:r>
              <a:rPr lang="en-US" sz="2000" b="1" i="1" dirty="0" smtClean="0"/>
              <a:t>Off-Campus </a:t>
            </a:r>
            <a:endParaRPr lang="en-US" sz="2000" b="1" i="1" dirty="0"/>
          </a:p>
        </p:txBody>
      </p:sp>
      <p:cxnSp>
        <p:nvCxnSpPr>
          <p:cNvPr id="8" name="Straight Arrow Connector 7"/>
          <p:cNvCxnSpPr/>
          <p:nvPr/>
        </p:nvCxnSpPr>
        <p:spPr>
          <a:xfrm flipH="1">
            <a:off x="650390" y="3200400"/>
            <a:ext cx="76200" cy="3487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892550" y="3065933"/>
            <a:ext cx="279400" cy="26893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95481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0" y="2286000"/>
            <a:ext cx="7745505" cy="3877815"/>
          </a:xfrm>
        </p:spPr>
        <p:txBody>
          <a:bodyPr>
            <a:normAutofit fontScale="85000" lnSpcReduction="10000"/>
          </a:bodyPr>
          <a:lstStyle/>
          <a:p>
            <a:r>
              <a:rPr lang="en-US" sz="1700" b="1" dirty="0" smtClean="0"/>
              <a:t>What cities does the program serve?</a:t>
            </a:r>
          </a:p>
          <a:p>
            <a:pPr marL="0" indent="0">
              <a:buNone/>
            </a:pPr>
            <a:r>
              <a:rPr lang="en-US" sz="1700" dirty="0" smtClean="0"/>
              <a:t>The program serves the cities of Redwood City, Menlo Park, Half Moon Bay, and Pescadero.</a:t>
            </a:r>
          </a:p>
          <a:p>
            <a:pPr marL="0" indent="0">
              <a:buNone/>
            </a:pPr>
            <a:endParaRPr lang="en-US" sz="1700" dirty="0" smtClean="0"/>
          </a:p>
          <a:p>
            <a:r>
              <a:rPr lang="en-US" sz="1700" b="1" dirty="0" smtClean="0"/>
              <a:t>When are the courses offered?</a:t>
            </a:r>
          </a:p>
          <a:p>
            <a:pPr marL="0" indent="0">
              <a:buNone/>
            </a:pPr>
            <a:r>
              <a:rPr lang="en-US" sz="1700" dirty="0"/>
              <a:t>We offer the courses in the evenings during the week at all locations except for </a:t>
            </a:r>
            <a:r>
              <a:rPr lang="en-US" sz="1700" dirty="0" smtClean="0"/>
              <a:t>three locations in Redwood City, where  </a:t>
            </a:r>
            <a:r>
              <a:rPr lang="en-US" sz="1700" dirty="0"/>
              <a:t>we offer one morning class every semester</a:t>
            </a:r>
            <a:r>
              <a:rPr lang="en-US" sz="1700" dirty="0" smtClean="0"/>
              <a:t>.</a:t>
            </a:r>
          </a:p>
          <a:p>
            <a:pPr marL="0" indent="0">
              <a:buNone/>
            </a:pPr>
            <a:endParaRPr lang="en-US" sz="1700" dirty="0" smtClean="0"/>
          </a:p>
          <a:p>
            <a:pPr lvl="0">
              <a:buClr>
                <a:srgbClr val="873624"/>
              </a:buClr>
            </a:pPr>
            <a:r>
              <a:rPr lang="en-US" sz="1700" b="1" dirty="0" smtClean="0">
                <a:solidFill>
                  <a:prstClr val="black">
                    <a:lumMod val="85000"/>
                    <a:lumOff val="15000"/>
                  </a:prstClr>
                </a:solidFill>
              </a:rPr>
              <a:t>English for the Workforce EFW Award:</a:t>
            </a:r>
          </a:p>
          <a:p>
            <a:pPr marL="0" lvl="0" indent="0">
              <a:buClr>
                <a:srgbClr val="873624"/>
              </a:buClr>
              <a:buNone/>
            </a:pPr>
            <a:r>
              <a:rPr lang="en-US" sz="1700" dirty="0" smtClean="0">
                <a:solidFill>
                  <a:prstClr val="black">
                    <a:lumMod val="85000"/>
                    <a:lumOff val="15000"/>
                  </a:prstClr>
                </a:solidFill>
              </a:rPr>
              <a:t>Students in the program usually study two to four semesters at our off-campus sites and then transition to campus to continue studying ESL and other courses and careers. </a:t>
            </a:r>
          </a:p>
          <a:p>
            <a:pPr marL="0" lvl="0" indent="0">
              <a:buClr>
                <a:srgbClr val="873624"/>
              </a:buClr>
              <a:buNone/>
            </a:pPr>
            <a:endParaRPr lang="en-US" sz="1700" dirty="0">
              <a:solidFill>
                <a:prstClr val="black">
                  <a:lumMod val="85000"/>
                  <a:lumOff val="15000"/>
                </a:prstClr>
              </a:solidFill>
            </a:endParaRPr>
          </a:p>
          <a:p>
            <a:pPr>
              <a:buClr>
                <a:srgbClr val="873624"/>
              </a:buClr>
            </a:pPr>
            <a:r>
              <a:rPr lang="en-US" sz="1700" b="1" dirty="0" smtClean="0">
                <a:solidFill>
                  <a:prstClr val="black">
                    <a:lumMod val="85000"/>
                    <a:lumOff val="15000"/>
                  </a:prstClr>
                </a:solidFill>
              </a:rPr>
              <a:t>Who is eligible for the program?</a:t>
            </a:r>
          </a:p>
          <a:p>
            <a:pPr marL="0" lvl="0" indent="0">
              <a:buClr>
                <a:srgbClr val="873624"/>
              </a:buClr>
              <a:buNone/>
            </a:pPr>
            <a:r>
              <a:rPr lang="en-US" sz="1700" dirty="0" smtClean="0">
                <a:solidFill>
                  <a:prstClr val="black">
                    <a:lumMod val="85000"/>
                    <a:lumOff val="15000"/>
                  </a:prstClr>
                </a:solidFill>
              </a:rPr>
              <a:t>The program is designed to serve parents and community members of South San Mateo County.  In Redwood City, students at CBET sites pledge to tutor school age children once their English is proficient. All participants must be at least 18 years old and meet California residency and financial aid requirements for free tuition to enroll in the courses. </a:t>
            </a:r>
            <a:endParaRPr lang="en-US" sz="1600" dirty="0"/>
          </a:p>
        </p:txBody>
      </p:sp>
      <p:sp>
        <p:nvSpPr>
          <p:cNvPr id="3" name="Title 2"/>
          <p:cNvSpPr>
            <a:spLocks noGrp="1"/>
          </p:cNvSpPr>
          <p:nvPr>
            <p:ph type="title"/>
          </p:nvPr>
        </p:nvSpPr>
        <p:spPr/>
        <p:txBody>
          <a:bodyPr/>
          <a:lstStyle/>
          <a:p>
            <a:r>
              <a:rPr lang="en-US" dirty="0" smtClean="0"/>
              <a:t>Off-Campus Sites	</a:t>
            </a:r>
            <a:endParaRPr lang="en-US" dirty="0"/>
          </a:p>
        </p:txBody>
      </p:sp>
    </p:spTree>
    <p:extLst>
      <p:ext uri="{BB962C8B-B14F-4D97-AF65-F5344CB8AC3E}">
        <p14:creationId xmlns:p14="http://schemas.microsoft.com/office/powerpoint/2010/main" val="22187628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248347"/>
            <a:ext cx="7745505" cy="4152453"/>
          </a:xfrm>
        </p:spPr>
        <p:txBody>
          <a:bodyPr>
            <a:noAutofit/>
          </a:bodyPr>
          <a:lstStyle/>
          <a:p>
            <a:r>
              <a:rPr lang="en-US" sz="1400" dirty="0" smtClean="0"/>
              <a:t>The program offers courses in the following locations in Redwood City:</a:t>
            </a:r>
          </a:p>
          <a:p>
            <a:pPr marL="0" indent="0">
              <a:buNone/>
            </a:pPr>
            <a:endParaRPr lang="en-US" sz="1400" dirty="0" smtClean="0"/>
          </a:p>
          <a:p>
            <a:r>
              <a:rPr lang="en-US" sz="1400" dirty="0" smtClean="0"/>
              <a:t>Hawes Elementary School</a:t>
            </a:r>
          </a:p>
          <a:p>
            <a:r>
              <a:rPr lang="en-US" sz="1400" dirty="0"/>
              <a:t>Hoover Elementary School</a:t>
            </a:r>
          </a:p>
          <a:p>
            <a:r>
              <a:rPr lang="en-US" sz="1400" dirty="0"/>
              <a:t>Fair Oaks Elementary School</a:t>
            </a:r>
          </a:p>
          <a:p>
            <a:r>
              <a:rPr lang="en-US" sz="1400" dirty="0"/>
              <a:t>Sequoia District Adult </a:t>
            </a:r>
            <a:r>
              <a:rPr lang="en-US" sz="1400" dirty="0" smtClean="0"/>
              <a:t>School</a:t>
            </a:r>
          </a:p>
          <a:p>
            <a:r>
              <a:rPr lang="en-US" sz="1400" dirty="0"/>
              <a:t>Taft Elementary </a:t>
            </a:r>
            <a:r>
              <a:rPr lang="en-US" sz="1400" dirty="0" smtClean="0"/>
              <a:t>School</a:t>
            </a:r>
          </a:p>
          <a:p>
            <a:r>
              <a:rPr lang="en-US" sz="1400" dirty="0" smtClean="0"/>
              <a:t>McKinley Institute of Technology, Middle School</a:t>
            </a:r>
          </a:p>
          <a:p>
            <a:pPr marL="0" indent="0">
              <a:buNone/>
            </a:pPr>
            <a:r>
              <a:rPr lang="en-US" sz="1400" dirty="0" smtClean="0"/>
              <a:t>	</a:t>
            </a:r>
          </a:p>
          <a:p>
            <a:r>
              <a:rPr lang="en-US" sz="1400" dirty="0" smtClean="0"/>
              <a:t>The elementary and middle schools are managed by the Redwood City School District.  </a:t>
            </a:r>
          </a:p>
          <a:p>
            <a:pPr marL="0" indent="0">
              <a:buNone/>
            </a:pPr>
            <a:r>
              <a:rPr lang="en-US" sz="1200" dirty="0"/>
              <a:t>	</a:t>
            </a:r>
          </a:p>
        </p:txBody>
      </p:sp>
      <p:sp>
        <p:nvSpPr>
          <p:cNvPr id="3" name="Title 2"/>
          <p:cNvSpPr>
            <a:spLocks noGrp="1"/>
          </p:cNvSpPr>
          <p:nvPr>
            <p:ph type="title"/>
          </p:nvPr>
        </p:nvSpPr>
        <p:spPr/>
        <p:txBody>
          <a:bodyPr/>
          <a:lstStyle/>
          <a:p>
            <a:r>
              <a:rPr lang="en-US" sz="4800" dirty="0" smtClean="0"/>
              <a:t>Locations in Redwood City</a:t>
            </a:r>
            <a:endParaRPr lang="en-US" sz="4800" dirty="0"/>
          </a:p>
        </p:txBody>
      </p:sp>
    </p:spTree>
    <p:extLst>
      <p:ext uri="{BB962C8B-B14F-4D97-AF65-F5344CB8AC3E}">
        <p14:creationId xmlns:p14="http://schemas.microsoft.com/office/powerpoint/2010/main" val="34624799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z="3600" dirty="0" smtClean="0"/>
              <a:t>Courses Offered in Redwood City</a:t>
            </a:r>
            <a:endParaRPr lang="en-US" sz="3600" dirty="0"/>
          </a:p>
        </p:txBody>
      </p:sp>
      <p:sp>
        <p:nvSpPr>
          <p:cNvPr id="8" name="Content Placeholder 7"/>
          <p:cNvSpPr>
            <a:spLocks noGrp="1"/>
          </p:cNvSpPr>
          <p:nvPr>
            <p:ph sz="quarter" idx="13"/>
          </p:nvPr>
        </p:nvSpPr>
        <p:spPr>
          <a:xfrm>
            <a:off x="685800" y="2240280"/>
            <a:ext cx="3352800" cy="3877056"/>
          </a:xfrm>
        </p:spPr>
        <p:txBody>
          <a:bodyPr>
            <a:normAutofit fontScale="92500" lnSpcReduction="10000"/>
          </a:bodyPr>
          <a:lstStyle/>
          <a:p>
            <a:pPr marL="0" indent="0">
              <a:buNone/>
            </a:pPr>
            <a:r>
              <a:rPr lang="en-US" sz="1300" b="1" u="sng" dirty="0" smtClean="0"/>
              <a:t>Hawes School</a:t>
            </a:r>
          </a:p>
          <a:p>
            <a:pPr marL="0" indent="0">
              <a:buNone/>
            </a:pPr>
            <a:endParaRPr lang="en-US" sz="1300" dirty="0" smtClean="0"/>
          </a:p>
          <a:p>
            <a:pPr marL="0" indent="0">
              <a:buNone/>
            </a:pPr>
            <a:r>
              <a:rPr lang="en-US" sz="1300" dirty="0" smtClean="0"/>
              <a:t>ESL </a:t>
            </a:r>
            <a:r>
              <a:rPr lang="en-US" sz="1300" dirty="0"/>
              <a:t>921 (2</a:t>
            </a:r>
            <a:r>
              <a:rPr lang="en-US" sz="1300" baseline="30000" dirty="0"/>
              <a:t>nd </a:t>
            </a:r>
            <a:r>
              <a:rPr lang="en-US" sz="1300" baseline="30000" dirty="0" smtClean="0"/>
              <a:t>class)</a:t>
            </a:r>
            <a:r>
              <a:rPr lang="en-US" sz="1300" dirty="0" smtClean="0"/>
              <a:t> </a:t>
            </a:r>
            <a:r>
              <a:rPr lang="en-US" sz="1300" b="1" i="1" dirty="0" smtClean="0"/>
              <a:t>High </a:t>
            </a:r>
            <a:r>
              <a:rPr lang="en-US" sz="1300" b="1" i="1" dirty="0"/>
              <a:t>Beginning Grammar/Writing </a:t>
            </a:r>
            <a:r>
              <a:rPr lang="en-US" sz="1300" dirty="0"/>
              <a:t>	</a:t>
            </a:r>
            <a:endParaRPr lang="en-US" sz="1300" dirty="0" smtClean="0"/>
          </a:p>
          <a:p>
            <a:pPr marL="0" indent="0">
              <a:buNone/>
            </a:pPr>
            <a:r>
              <a:rPr lang="en-US" sz="1300" dirty="0" smtClean="0"/>
              <a:t>Mon/Wed 6:30-9:00 </a:t>
            </a:r>
            <a:r>
              <a:rPr lang="en-US" sz="1300" dirty="0"/>
              <a:t>p.m</a:t>
            </a:r>
            <a:r>
              <a:rPr lang="en-US" sz="1300" dirty="0" smtClean="0"/>
              <a:t>.</a:t>
            </a:r>
          </a:p>
          <a:p>
            <a:pPr marL="0" indent="0">
              <a:buNone/>
            </a:pPr>
            <a:r>
              <a:rPr lang="en-US" sz="1300" dirty="0" smtClean="0"/>
              <a:t>Professor: Adoubou Traore</a:t>
            </a:r>
          </a:p>
          <a:p>
            <a:pPr marL="0" indent="0">
              <a:buNone/>
            </a:pPr>
            <a:r>
              <a:rPr lang="en-US" sz="1300" dirty="0" smtClean="0"/>
              <a:t>SLAMmer: </a:t>
            </a:r>
            <a:r>
              <a:rPr lang="en-US" sz="1300" b="1" dirty="0" smtClean="0"/>
              <a:t>Carmen Yanez Lara</a:t>
            </a:r>
          </a:p>
          <a:p>
            <a:pPr marL="0" indent="0">
              <a:buNone/>
            </a:pPr>
            <a:r>
              <a:rPr lang="en-US" sz="1300" dirty="0" smtClean="0"/>
              <a:t>Classroom: 18</a:t>
            </a:r>
          </a:p>
          <a:p>
            <a:pPr marL="0" indent="0">
              <a:buNone/>
            </a:pPr>
            <a:r>
              <a:rPr lang="en-US" sz="1300" dirty="0" smtClean="0"/>
              <a:t>Childcare: None</a:t>
            </a:r>
          </a:p>
          <a:p>
            <a:pPr marL="0" indent="0">
              <a:buNone/>
            </a:pPr>
            <a:endParaRPr lang="en-US" sz="1300" dirty="0"/>
          </a:p>
          <a:p>
            <a:pPr marL="0" indent="0">
              <a:buNone/>
            </a:pPr>
            <a:r>
              <a:rPr lang="en-US" sz="1300" b="1" u="sng" dirty="0"/>
              <a:t>Sequoia District Adult School</a:t>
            </a:r>
          </a:p>
          <a:p>
            <a:pPr marL="0" indent="0">
              <a:buNone/>
            </a:pPr>
            <a:endParaRPr lang="en-US" sz="1300" dirty="0"/>
          </a:p>
          <a:p>
            <a:pPr marL="0" indent="0">
              <a:buNone/>
            </a:pPr>
            <a:r>
              <a:rPr lang="en-US" sz="1300" dirty="0"/>
              <a:t>ESL 921 (2</a:t>
            </a:r>
            <a:r>
              <a:rPr lang="en-US" sz="1300" baseline="30000" dirty="0"/>
              <a:t>nd class)</a:t>
            </a:r>
            <a:r>
              <a:rPr lang="en-US" sz="1300" dirty="0"/>
              <a:t> </a:t>
            </a:r>
            <a:r>
              <a:rPr lang="en-US" sz="1300" b="1" i="1" dirty="0"/>
              <a:t>High Beginning Grammar/Writing 1</a:t>
            </a:r>
            <a:endParaRPr lang="en-US" sz="1300" dirty="0"/>
          </a:p>
          <a:p>
            <a:pPr marL="0" indent="0">
              <a:buNone/>
            </a:pPr>
            <a:r>
              <a:rPr lang="en-US" sz="1300" dirty="0"/>
              <a:t>Tues/Thurs 6:30-9:00 p.m.</a:t>
            </a:r>
          </a:p>
          <a:p>
            <a:pPr marL="0" indent="0">
              <a:buNone/>
            </a:pPr>
            <a:r>
              <a:rPr lang="en-US" sz="1300" dirty="0"/>
              <a:t>Professor: Kathy Haven</a:t>
            </a:r>
          </a:p>
          <a:p>
            <a:pPr marL="0" indent="0">
              <a:buNone/>
            </a:pPr>
            <a:r>
              <a:rPr lang="en-US" sz="1300" dirty="0"/>
              <a:t>SLAMmer: </a:t>
            </a:r>
            <a:r>
              <a:rPr lang="en-US" sz="1300" b="1" dirty="0"/>
              <a:t>Hector Arellano</a:t>
            </a:r>
            <a:endParaRPr lang="en-US" sz="1300" b="1" u="sng" dirty="0"/>
          </a:p>
          <a:p>
            <a:pPr marL="0" indent="0">
              <a:buNone/>
            </a:pPr>
            <a:r>
              <a:rPr lang="en-US" sz="1300" dirty="0"/>
              <a:t>Classroom: 25</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a:p>
        </p:txBody>
      </p:sp>
      <p:sp>
        <p:nvSpPr>
          <p:cNvPr id="9" name="Content Placeholder 8"/>
          <p:cNvSpPr>
            <a:spLocks noGrp="1"/>
          </p:cNvSpPr>
          <p:nvPr>
            <p:ph sz="quarter" idx="14"/>
          </p:nvPr>
        </p:nvSpPr>
        <p:spPr>
          <a:xfrm>
            <a:off x="4191000" y="2240280"/>
            <a:ext cx="4258055" cy="4160520"/>
          </a:xfrm>
        </p:spPr>
        <p:txBody>
          <a:bodyPr>
            <a:normAutofit fontScale="47500" lnSpcReduction="20000"/>
          </a:bodyPr>
          <a:lstStyle/>
          <a:p>
            <a:pPr marL="0" indent="0">
              <a:buNone/>
            </a:pPr>
            <a:r>
              <a:rPr lang="en-US" b="1" u="sng" dirty="0" smtClean="0"/>
              <a:t>Hoover School</a:t>
            </a:r>
            <a:endParaRPr lang="en-US" b="1" u="sng" dirty="0"/>
          </a:p>
          <a:p>
            <a:pPr marL="0" indent="0">
              <a:buNone/>
            </a:pPr>
            <a:endParaRPr lang="en-US" dirty="0"/>
          </a:p>
          <a:p>
            <a:pPr marL="0" indent="0">
              <a:buNone/>
            </a:pPr>
            <a:r>
              <a:rPr lang="en-US" dirty="0"/>
              <a:t>ESL 800 (1</a:t>
            </a:r>
            <a:r>
              <a:rPr lang="en-US" baseline="30000" dirty="0"/>
              <a:t>st class)</a:t>
            </a:r>
            <a:r>
              <a:rPr lang="en-US" dirty="0"/>
              <a:t> </a:t>
            </a:r>
            <a:r>
              <a:rPr lang="en-US" b="1" i="1" dirty="0"/>
              <a:t>Beginning Level </a:t>
            </a:r>
            <a:r>
              <a:rPr lang="en-US" b="1" i="1" dirty="0" smtClean="0"/>
              <a:t>ESL</a:t>
            </a:r>
            <a:r>
              <a:rPr lang="en-US" dirty="0"/>
              <a:t>	</a:t>
            </a:r>
          </a:p>
          <a:p>
            <a:pPr marL="0" indent="0">
              <a:buNone/>
            </a:pPr>
            <a:r>
              <a:rPr lang="en-US" dirty="0"/>
              <a:t>Mon/Wed </a:t>
            </a:r>
            <a:r>
              <a:rPr lang="en-US" dirty="0" smtClean="0"/>
              <a:t>6:30-9:00 </a:t>
            </a:r>
            <a:r>
              <a:rPr lang="en-US" dirty="0"/>
              <a:t>p.m</a:t>
            </a:r>
            <a:r>
              <a:rPr lang="en-US" dirty="0" smtClean="0"/>
              <a:t>.</a:t>
            </a:r>
          </a:p>
          <a:p>
            <a:pPr marL="0" indent="0">
              <a:buNone/>
            </a:pPr>
            <a:r>
              <a:rPr lang="en-US" dirty="0" smtClean="0"/>
              <a:t>Professor: Ann Cartier</a:t>
            </a:r>
          </a:p>
          <a:p>
            <a:pPr marL="0" indent="0">
              <a:buNone/>
            </a:pPr>
            <a:r>
              <a:rPr lang="en-US" dirty="0" smtClean="0"/>
              <a:t>SLAMmer: </a:t>
            </a:r>
            <a:r>
              <a:rPr lang="en-US" b="1" dirty="0" smtClean="0"/>
              <a:t>Heidi Bonilla</a:t>
            </a:r>
          </a:p>
          <a:p>
            <a:pPr marL="0" indent="0">
              <a:buNone/>
            </a:pPr>
            <a:r>
              <a:rPr lang="en-US" dirty="0" smtClean="0"/>
              <a:t>Classroom: 603</a:t>
            </a:r>
          </a:p>
          <a:p>
            <a:pPr marL="0" indent="0">
              <a:buNone/>
            </a:pPr>
            <a:r>
              <a:rPr lang="en-US" dirty="0" smtClean="0"/>
              <a:t>Childcare: 105</a:t>
            </a:r>
          </a:p>
          <a:p>
            <a:pPr marL="0" indent="0">
              <a:buNone/>
            </a:pPr>
            <a:endParaRPr lang="en-US" dirty="0"/>
          </a:p>
          <a:p>
            <a:pPr marL="0" indent="0">
              <a:buNone/>
            </a:pPr>
            <a:r>
              <a:rPr lang="en-US" dirty="0"/>
              <a:t>ESL 921 (2</a:t>
            </a:r>
            <a:r>
              <a:rPr lang="en-US" baseline="30000" dirty="0"/>
              <a:t>nd class)</a:t>
            </a:r>
            <a:r>
              <a:rPr lang="en-US" dirty="0"/>
              <a:t> </a:t>
            </a:r>
            <a:r>
              <a:rPr lang="en-US" b="1" i="1" dirty="0"/>
              <a:t>High Beginning Grammar/Writing 1</a:t>
            </a:r>
            <a:r>
              <a:rPr lang="en-US" dirty="0"/>
              <a:t>	</a:t>
            </a:r>
          </a:p>
          <a:p>
            <a:pPr marL="0" indent="0">
              <a:buNone/>
            </a:pPr>
            <a:r>
              <a:rPr lang="en-US" dirty="0" smtClean="0"/>
              <a:t>Mon/Wed 6:30-9:00 </a:t>
            </a:r>
            <a:r>
              <a:rPr lang="en-US" dirty="0"/>
              <a:t>p.m</a:t>
            </a:r>
            <a:r>
              <a:rPr lang="en-US" dirty="0" smtClean="0"/>
              <a:t>.</a:t>
            </a:r>
          </a:p>
          <a:p>
            <a:pPr marL="0" indent="0">
              <a:buNone/>
            </a:pPr>
            <a:r>
              <a:rPr lang="en-US" dirty="0" smtClean="0"/>
              <a:t>Professor: Gerardo Pacheco</a:t>
            </a:r>
          </a:p>
          <a:p>
            <a:pPr marL="0" indent="0">
              <a:buNone/>
            </a:pPr>
            <a:r>
              <a:rPr lang="en-US" dirty="0" smtClean="0"/>
              <a:t>SLAMmer: </a:t>
            </a:r>
            <a:r>
              <a:rPr lang="en-US" b="1" dirty="0" smtClean="0"/>
              <a:t>Isis Lemus</a:t>
            </a:r>
          </a:p>
          <a:p>
            <a:pPr marL="0" indent="0">
              <a:buNone/>
            </a:pPr>
            <a:r>
              <a:rPr lang="en-US" dirty="0" smtClean="0"/>
              <a:t>Classroom: 604</a:t>
            </a:r>
          </a:p>
          <a:p>
            <a:pPr marL="0" indent="0">
              <a:buNone/>
            </a:pPr>
            <a:r>
              <a:rPr lang="en-US" dirty="0" smtClean="0"/>
              <a:t>Childcare: 105</a:t>
            </a:r>
          </a:p>
          <a:p>
            <a:pPr marL="0" indent="0">
              <a:buNone/>
            </a:pPr>
            <a:endParaRPr lang="en-US" dirty="0"/>
          </a:p>
          <a:p>
            <a:pPr marL="0" indent="0">
              <a:buNone/>
            </a:pPr>
            <a:r>
              <a:rPr lang="en-US" dirty="0"/>
              <a:t>ESL 911 (3</a:t>
            </a:r>
            <a:r>
              <a:rPr lang="en-US" baseline="30000" dirty="0"/>
              <a:t>rd class)</a:t>
            </a:r>
            <a:r>
              <a:rPr lang="en-US" dirty="0"/>
              <a:t> </a:t>
            </a:r>
            <a:r>
              <a:rPr lang="en-US" b="1" i="1" dirty="0"/>
              <a:t>High Beginning Reading/Listening and Speaking1</a:t>
            </a:r>
            <a:endParaRPr lang="en-US" dirty="0"/>
          </a:p>
          <a:p>
            <a:pPr marL="0" indent="0">
              <a:buNone/>
            </a:pPr>
            <a:r>
              <a:rPr lang="en-US" dirty="0" smtClean="0"/>
              <a:t>Mon/Wed 6:30-9:00 </a:t>
            </a:r>
            <a:r>
              <a:rPr lang="en-US" dirty="0"/>
              <a:t>p.m</a:t>
            </a:r>
            <a:r>
              <a:rPr lang="en-US" dirty="0" smtClean="0"/>
              <a:t>.</a:t>
            </a:r>
          </a:p>
          <a:p>
            <a:pPr marL="0" indent="0">
              <a:buNone/>
            </a:pPr>
            <a:r>
              <a:rPr lang="en-US" dirty="0" smtClean="0"/>
              <a:t>Professor: Jeanne Gross</a:t>
            </a:r>
          </a:p>
          <a:p>
            <a:pPr marL="0" indent="0">
              <a:buNone/>
            </a:pPr>
            <a:r>
              <a:rPr lang="en-US" dirty="0"/>
              <a:t>SLAMmer</a:t>
            </a:r>
            <a:r>
              <a:rPr lang="en-US" dirty="0" smtClean="0"/>
              <a:t>: </a:t>
            </a:r>
            <a:r>
              <a:rPr lang="en-US" b="1" dirty="0" smtClean="0"/>
              <a:t>Sandra Serdan</a:t>
            </a:r>
            <a:endParaRPr lang="en-US" b="1" dirty="0"/>
          </a:p>
          <a:p>
            <a:pPr marL="0" indent="0">
              <a:buNone/>
            </a:pPr>
            <a:r>
              <a:rPr lang="en-US" dirty="0" smtClean="0"/>
              <a:t>Classroom: 702</a:t>
            </a:r>
          </a:p>
          <a:p>
            <a:pPr marL="0" indent="0">
              <a:buNone/>
            </a:pPr>
            <a:r>
              <a:rPr lang="en-US" dirty="0" smtClean="0"/>
              <a:t>Childcare: 105</a:t>
            </a:r>
            <a:endParaRPr lang="en-US" dirty="0"/>
          </a:p>
        </p:txBody>
      </p:sp>
    </p:spTree>
    <p:extLst>
      <p:ext uri="{BB962C8B-B14F-4D97-AF65-F5344CB8AC3E}">
        <p14:creationId xmlns:p14="http://schemas.microsoft.com/office/powerpoint/2010/main" val="67082374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1405</TotalTime>
  <Words>1359</Words>
  <Application>Microsoft Office PowerPoint</Application>
  <PresentationFormat>On-screen Show (4:3)</PresentationFormat>
  <Paragraphs>274</Paragraphs>
  <Slides>17</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Book Antiqua</vt:lpstr>
      <vt:lpstr>Calibri</vt:lpstr>
      <vt:lpstr>Wingdings</vt:lpstr>
      <vt:lpstr>Hardcover</vt:lpstr>
      <vt:lpstr>Training and  Professional Development</vt:lpstr>
      <vt:lpstr>Training &amp; Professional Development </vt:lpstr>
      <vt:lpstr>Mission of the ESL Program</vt:lpstr>
      <vt:lpstr>Duties of the SLAMmers</vt:lpstr>
      <vt:lpstr>English for The Workforce EFW Award </vt:lpstr>
      <vt:lpstr>Pathway to Cañada PTC Award  This award is only for students transitioning from Pescadero </vt:lpstr>
      <vt:lpstr>Off-Campus Sites </vt:lpstr>
      <vt:lpstr>Locations in Redwood City</vt:lpstr>
      <vt:lpstr>Courses Offered in Redwood City</vt:lpstr>
      <vt:lpstr>Courses Offered in Redwood City</vt:lpstr>
      <vt:lpstr>Locations in Half Moon Bay and Pescadero</vt:lpstr>
      <vt:lpstr>Courses Offered in H.M.B. &amp; Pescadero</vt:lpstr>
      <vt:lpstr>Rules for Sites</vt:lpstr>
      <vt:lpstr>Program Childcare</vt:lpstr>
      <vt:lpstr>Upcoming Events for ESL Students</vt:lpstr>
      <vt:lpstr>End of Semester</vt:lpstr>
      <vt:lpstr>QUESTIONS?</vt:lpstr>
    </vt:vector>
  </TitlesOfParts>
  <Company>SMCCCD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Portfolio Management</dc:title>
  <dc:creator>espinozaosunad</dc:creator>
  <cp:lastModifiedBy>Espinoza Osuna, Diana</cp:lastModifiedBy>
  <cp:revision>178</cp:revision>
  <cp:lastPrinted>2014-09-05T22:34:57Z</cp:lastPrinted>
  <dcterms:created xsi:type="dcterms:W3CDTF">2013-04-17T21:21:44Z</dcterms:created>
  <dcterms:modified xsi:type="dcterms:W3CDTF">2017-02-24T17:20:18Z</dcterms:modified>
</cp:coreProperties>
</file>