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7" r:id="rId4"/>
    <p:sldId id="258" r:id="rId5"/>
    <p:sldId id="259" r:id="rId6"/>
    <p:sldId id="264" r:id="rId7"/>
    <p:sldId id="265" r:id="rId8"/>
    <p:sldId id="260" r:id="rId9"/>
    <p:sldId id="261" r:id="rId10"/>
    <p:sldId id="25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274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4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2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94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7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0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6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0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7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189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2C513-0F1F-4165-8643-2ECD68C2E674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72783-4F48-457D-8CE8-DC8DDE79E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5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1" y="32468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Chaparral Pro" panose="02060503040505020203" pitchFamily="18" charset="0"/>
              </a:rPr>
              <a:t>Guided Pathways &amp; SEM: Everything you ever wanted to know and more!</a:t>
            </a:r>
            <a:endParaRPr lang="en-US" dirty="0">
              <a:latin typeface="Chaparral Pro" panose="02060503040505020203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480" y="618930"/>
            <a:ext cx="4571622" cy="2054182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98237" y="525578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>
                <a:latin typeface="Chaparral Pro" panose="02060503040505020203" pitchFamily="18" charset="0"/>
              </a:rPr>
              <a:t>Presented by: Char </a:t>
            </a:r>
            <a:r>
              <a:rPr lang="en-US" sz="2800" dirty="0" err="1" smtClean="0">
                <a:latin typeface="Chaparral Pro" panose="02060503040505020203" pitchFamily="18" charset="0"/>
              </a:rPr>
              <a:t>Perlas</a:t>
            </a:r>
            <a:endParaRPr lang="en-US" sz="2800" dirty="0" smtClean="0">
              <a:latin typeface="Chaparral Pro" panose="02060503040505020203" pitchFamily="18" charset="0"/>
            </a:endParaRPr>
          </a:p>
          <a:p>
            <a:pPr algn="ctr"/>
            <a:r>
              <a:rPr lang="en-US" sz="2800" dirty="0" smtClean="0">
                <a:latin typeface="Chaparral Pro" panose="02060503040505020203" pitchFamily="18" charset="0"/>
              </a:rPr>
              <a:t>March 27, 2019</a:t>
            </a:r>
            <a:br>
              <a:rPr lang="en-US" sz="2800" dirty="0" smtClean="0">
                <a:latin typeface="Chaparral Pro" panose="02060503040505020203" pitchFamily="18" charset="0"/>
              </a:rPr>
            </a:br>
            <a:endParaRPr lang="en-US" sz="2800" dirty="0">
              <a:latin typeface="Chaparral Pro" panose="02060503040505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85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1917939" y="186659"/>
            <a:ext cx="82450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haparral Pro" panose="02060503040505020203" pitchFamily="18" charset="0"/>
              </a:rPr>
              <a:t>2019 GP Self-Assessment Timeline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haparral Pro" panose="02060503040505020203" pitchFamily="18" charset="0"/>
            </a:endParaRPr>
          </a:p>
        </p:txBody>
      </p:sp>
      <p:pic>
        <p:nvPicPr>
          <p:cNvPr id="67" name="Picture 6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611" y="5767255"/>
            <a:ext cx="1792862" cy="80559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19" y="975184"/>
            <a:ext cx="9599534" cy="574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21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6426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haparral Pro" panose="02060503040505020203" pitchFamily="18" charset="0"/>
              </a:rPr>
              <a:t>Guided Pathways &amp; SEM Goals</a:t>
            </a:r>
            <a:endParaRPr lang="en-US" dirty="0">
              <a:latin typeface="Chaparral Pro" panose="02060503040505020203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 smtClean="0">
                <a:latin typeface="Chaparral Pro" panose="02060503040505020203" pitchFamily="18" charset="0"/>
              </a:rPr>
              <a:t>Guided Pathways</a:t>
            </a:r>
            <a:endParaRPr lang="en-US" u="sng" dirty="0">
              <a:latin typeface="Chaparral Pro" panose="02060503040505020203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>
                <a:latin typeface="Chaparral Pro" panose="02060503040505020203" pitchFamily="18" charset="0"/>
              </a:rPr>
              <a:t>Design for all students </a:t>
            </a:r>
            <a:r>
              <a:rPr lang="en-US" dirty="0" smtClean="0">
                <a:latin typeface="Chaparral Pro" panose="02060503040505020203" pitchFamily="18" charset="0"/>
              </a:rPr>
              <a:t>– Full-time/Part-Time, Skill Builders, Lifelong Learners, Degree/Cert/transfer seeking, varied programs: CE, Social Science, Liberal Arts, STEM</a:t>
            </a:r>
          </a:p>
          <a:p>
            <a:endParaRPr lang="en-US" dirty="0" smtClean="0">
              <a:latin typeface="Chaparral Pro" panose="02060503040505020203" pitchFamily="18" charset="0"/>
            </a:endParaRPr>
          </a:p>
          <a:p>
            <a:r>
              <a:rPr lang="en-US" b="1" dirty="0" smtClean="0">
                <a:latin typeface="Chaparral Pro" panose="02060503040505020203" pitchFamily="18" charset="0"/>
              </a:rPr>
              <a:t>Data Driven</a:t>
            </a:r>
            <a:r>
              <a:rPr lang="en-US" dirty="0">
                <a:latin typeface="Chaparral Pro" panose="02060503040505020203" pitchFamily="18" charset="0"/>
              </a:rPr>
              <a:t> </a:t>
            </a:r>
            <a:r>
              <a:rPr lang="en-US" dirty="0" smtClean="0">
                <a:latin typeface="Chaparral Pro" panose="02060503040505020203" pitchFamily="18" charset="0"/>
              </a:rPr>
              <a:t>– to inform planning, design, implementation and analysis</a:t>
            </a:r>
          </a:p>
          <a:p>
            <a:endParaRPr lang="en-US" dirty="0" smtClean="0">
              <a:latin typeface="Chaparral Pro" panose="02060503040505020203" pitchFamily="18" charset="0"/>
            </a:endParaRPr>
          </a:p>
          <a:p>
            <a:r>
              <a:rPr lang="en-US" b="1" dirty="0" smtClean="0">
                <a:latin typeface="Chaparral Pro" panose="02060503040505020203" pitchFamily="18" charset="0"/>
              </a:rPr>
              <a:t>Coordination &amp; Collaboration </a:t>
            </a:r>
            <a:r>
              <a:rPr lang="en-US" dirty="0" smtClean="0">
                <a:latin typeface="Chaparral Pro" panose="02060503040505020203" pitchFamily="18" charset="0"/>
              </a:rPr>
              <a:t>– pathway maps with integrated student supports, cross functional processes, scaling of existing pathways</a:t>
            </a:r>
            <a:endParaRPr lang="en-US" b="1" dirty="0">
              <a:latin typeface="Chaparral Pro" panose="02060503040505020203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113029" y="1711037"/>
            <a:ext cx="5183188" cy="823912"/>
          </a:xfrm>
        </p:spPr>
        <p:txBody>
          <a:bodyPr/>
          <a:lstStyle/>
          <a:p>
            <a:r>
              <a:rPr lang="en-US" u="sng" dirty="0" smtClean="0">
                <a:latin typeface="Chaparral Pro" panose="02060503040505020203" pitchFamily="18" charset="0"/>
              </a:rPr>
              <a:t>SEM</a:t>
            </a:r>
            <a:endParaRPr lang="en-US" u="sng" dirty="0">
              <a:latin typeface="Chaparral Pro" panose="02060503040505020203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113029" y="2525568"/>
            <a:ext cx="5183188" cy="3684588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Chaparral Pro" panose="02060503040505020203" pitchFamily="18" charset="0"/>
              </a:rPr>
              <a:t>Establish Comprehensive Enrollment Goals </a:t>
            </a:r>
            <a:r>
              <a:rPr lang="en-US" dirty="0" smtClean="0">
                <a:latin typeface="Chaparral Pro" panose="02060503040505020203" pitchFamily="18" charset="0"/>
              </a:rPr>
              <a:t>– number and types of students needed to accomplish mission</a:t>
            </a:r>
          </a:p>
          <a:p>
            <a:endParaRPr lang="en-US" dirty="0" smtClean="0">
              <a:latin typeface="Chaparral Pro" panose="02060503040505020203" pitchFamily="18" charset="0"/>
            </a:endParaRPr>
          </a:p>
          <a:p>
            <a:r>
              <a:rPr lang="en-US" b="1" dirty="0" smtClean="0">
                <a:latin typeface="Chaparral Pro" panose="02060503040505020203" pitchFamily="18" charset="0"/>
              </a:rPr>
              <a:t>Promote Institutional Success </a:t>
            </a:r>
            <a:r>
              <a:rPr lang="en-US" dirty="0" smtClean="0">
                <a:latin typeface="Chaparral Pro" panose="02060503040505020203" pitchFamily="18" charset="0"/>
              </a:rPr>
              <a:t>– access, transition, persistence, and graduation (completion) through effective data driven strategic and financial planning</a:t>
            </a:r>
          </a:p>
          <a:p>
            <a:endParaRPr lang="en-US" dirty="0" smtClean="0">
              <a:latin typeface="Chaparral Pro" panose="02060503040505020203" pitchFamily="18" charset="0"/>
            </a:endParaRPr>
          </a:p>
          <a:p>
            <a:r>
              <a:rPr lang="en-US" b="1" dirty="0" smtClean="0">
                <a:latin typeface="Chaparral Pro" panose="02060503040505020203" pitchFamily="18" charset="0"/>
              </a:rPr>
              <a:t>Strengthen Internal and External Communications </a:t>
            </a:r>
            <a:r>
              <a:rPr lang="en-US" dirty="0" smtClean="0">
                <a:latin typeface="Chaparral Pro" panose="02060503040505020203" pitchFamily="18" charset="0"/>
              </a:rPr>
              <a:t>– strategic marketing</a:t>
            </a:r>
          </a:p>
          <a:p>
            <a:endParaRPr lang="en-US" dirty="0" smtClean="0">
              <a:latin typeface="Chaparral Pro" panose="02060503040505020203" pitchFamily="18" charset="0"/>
            </a:endParaRPr>
          </a:p>
          <a:p>
            <a:r>
              <a:rPr lang="en-US" b="1" dirty="0" smtClean="0">
                <a:latin typeface="Chaparral Pro" panose="02060503040505020203" pitchFamily="18" charset="0"/>
              </a:rPr>
              <a:t>Increase Campus Collaboration </a:t>
            </a:r>
            <a:r>
              <a:rPr lang="en-US" dirty="0" smtClean="0">
                <a:latin typeface="Chaparral Pro" panose="02060503040505020203" pitchFamily="18" charset="0"/>
              </a:rPr>
              <a:t>– among programs to accomplish mission</a:t>
            </a:r>
          </a:p>
          <a:p>
            <a:endParaRPr lang="en-US" dirty="0">
              <a:latin typeface="Chaparral Pro" panose="02060503040505020203" pitchFamily="18" charset="0"/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3380509" y="2093119"/>
            <a:ext cx="2732520" cy="39918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9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64"/>
            <a:ext cx="12192000" cy="7250545"/>
          </a:xfrm>
        </p:spPr>
      </p:pic>
    </p:spTree>
    <p:extLst>
      <p:ext uri="{BB962C8B-B14F-4D97-AF65-F5344CB8AC3E}">
        <p14:creationId xmlns:p14="http://schemas.microsoft.com/office/powerpoint/2010/main" val="253314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haparral Pro" panose="02060503040505020203" pitchFamily="18" charset="0"/>
              </a:rPr>
              <a:t>Highlights of GP Progress To-Date</a:t>
            </a:r>
            <a:endParaRPr lang="en-US" b="1" dirty="0">
              <a:latin typeface="Chaparral Pro" panose="020605030405050202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3108"/>
          </a:xfrm>
        </p:spPr>
        <p:txBody>
          <a:bodyPr>
            <a:normAutofit/>
          </a:bodyPr>
          <a:lstStyle/>
          <a:p>
            <a:pPr fontAlgn="base"/>
            <a:r>
              <a:rPr lang="en-US" dirty="0" smtClean="0">
                <a:latin typeface="Chaparral Pro" panose="02060503040505020203" pitchFamily="18" charset="0"/>
              </a:rPr>
              <a:t>Utilization of Student Voices data to drive Guided Pathway discussions and decisions</a:t>
            </a:r>
          </a:p>
          <a:p>
            <a:pPr marL="0" indent="0" fontAlgn="base">
              <a:buNone/>
            </a:pPr>
            <a:endParaRPr lang="en-US" dirty="0" smtClean="0">
              <a:latin typeface="Chaparral Pro" panose="02060503040505020203" pitchFamily="18" charset="0"/>
            </a:endParaRPr>
          </a:p>
          <a:p>
            <a:pPr fontAlgn="base"/>
            <a:r>
              <a:rPr lang="en-US" dirty="0" smtClean="0">
                <a:latin typeface="Chaparral Pro" panose="02060503040505020203" pitchFamily="18" charset="0"/>
              </a:rPr>
              <a:t>Compiled </a:t>
            </a:r>
            <a:r>
              <a:rPr lang="en-US" dirty="0">
                <a:latin typeface="Chaparral Pro" panose="02060503040505020203" pitchFamily="18" charset="0"/>
              </a:rPr>
              <a:t>list of current classes specifying when each class is offered (FA, SP, SU</a:t>
            </a:r>
            <a:r>
              <a:rPr lang="en-US" dirty="0" smtClean="0">
                <a:latin typeface="Chaparral Pro" panose="02060503040505020203" pitchFamily="18" charset="0"/>
              </a:rPr>
              <a:t>)</a:t>
            </a:r>
          </a:p>
          <a:p>
            <a:pPr marL="0" indent="0" fontAlgn="base">
              <a:buNone/>
            </a:pPr>
            <a:endParaRPr lang="en-US" dirty="0">
              <a:latin typeface="Chaparral Pro" panose="02060503040505020203" pitchFamily="18" charset="0"/>
            </a:endParaRPr>
          </a:p>
          <a:p>
            <a:pPr fontAlgn="base"/>
            <a:r>
              <a:rPr lang="en-US" dirty="0">
                <a:latin typeface="Chaparral Pro" panose="02060503040505020203" pitchFamily="18" charset="0"/>
              </a:rPr>
              <a:t>Engaged in Guided Pathways Flex Day mapping activities which have produced the framework for establishing ‘meta-majors</a:t>
            </a:r>
            <a:r>
              <a:rPr lang="en-US" dirty="0" smtClean="0">
                <a:latin typeface="Chaparral Pro" panose="02060503040505020203" pitchFamily="18" charset="0"/>
              </a:rPr>
              <a:t>’</a:t>
            </a:r>
          </a:p>
          <a:p>
            <a:pPr marL="0" indent="0" fontAlgn="base">
              <a:buNone/>
            </a:pPr>
            <a:endParaRPr lang="en-US" dirty="0">
              <a:latin typeface="Chaparral Pro" panose="02060503040505020203" pitchFamily="18" charset="0"/>
            </a:endParaRPr>
          </a:p>
          <a:p>
            <a:pPr fontAlgn="base"/>
            <a:r>
              <a:rPr lang="en-US" dirty="0">
                <a:latin typeface="Chaparral Pro" panose="02060503040505020203" pitchFamily="18" charset="0"/>
              </a:rPr>
              <a:t>Identified closely associated or overlapping degrees &amp; certificates </a:t>
            </a:r>
            <a:endParaRPr lang="en-US" dirty="0" smtClean="0">
              <a:latin typeface="Chaparral Pro" panose="02060503040505020203" pitchFamily="18" charset="0"/>
            </a:endParaRPr>
          </a:p>
          <a:p>
            <a:pPr marL="0" indent="0" fontAlgn="base">
              <a:buNone/>
            </a:pPr>
            <a:endParaRPr lang="en-US" dirty="0">
              <a:latin typeface="Chaparral Pro" panose="020605030405050202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US" dirty="0" smtClean="0">
                <a:latin typeface="Chaparral Pro" panose="02060503040505020203" pitchFamily="18" charset="0"/>
              </a:rPr>
              <a:t>Drafted guiding principles which emphasizes equity considerations as pathway maps are developed</a:t>
            </a:r>
          </a:p>
          <a:p>
            <a:pPr fontAlgn="base"/>
            <a:endParaRPr lang="en-US" dirty="0" smtClean="0">
              <a:latin typeface="Chaparral Pro" panose="02060503040505020203" pitchFamily="18" charset="0"/>
            </a:endParaRPr>
          </a:p>
          <a:p>
            <a:pPr fontAlgn="base"/>
            <a:r>
              <a:rPr lang="en-US" dirty="0" smtClean="0">
                <a:latin typeface="Chaparral Pro" panose="02060503040505020203" pitchFamily="18" charset="0"/>
              </a:rPr>
              <a:t>Engaged in visioning exercises to establish pathway goals</a:t>
            </a:r>
          </a:p>
          <a:p>
            <a:pPr marL="0" indent="0" fontAlgn="base">
              <a:buNone/>
            </a:pPr>
            <a:endParaRPr lang="en-US" dirty="0" smtClean="0">
              <a:latin typeface="Chaparral Pro" panose="02060503040505020203" pitchFamily="18" charset="0"/>
            </a:endParaRPr>
          </a:p>
          <a:p>
            <a:pPr fontAlgn="base"/>
            <a:r>
              <a:rPr lang="en-US" dirty="0" smtClean="0">
                <a:latin typeface="Chaparral Pro" panose="02060503040505020203" pitchFamily="18" charset="0"/>
              </a:rPr>
              <a:t>Offered and continue to offer campus-wide Center for Innovation and Excellence in Teaching and Learning CIETL sessions relating to Guided Pathways mapping</a:t>
            </a:r>
          </a:p>
          <a:p>
            <a:pPr fontAlgn="base"/>
            <a:endParaRPr lang="en-US" dirty="0" smtClean="0">
              <a:latin typeface="Chaparral Pro" panose="02060503040505020203" pitchFamily="18" charset="0"/>
            </a:endParaRPr>
          </a:p>
          <a:p>
            <a:pPr fontAlgn="base"/>
            <a:r>
              <a:rPr lang="en-US" dirty="0" smtClean="0">
                <a:latin typeface="Chaparral Pro" panose="02060503040505020203" pitchFamily="18" charset="0"/>
              </a:rPr>
              <a:t>Conducting usability study to gather additional information on the student onboarding process</a:t>
            </a:r>
          </a:p>
          <a:p>
            <a:pPr marL="0" indent="0" fontAlgn="base">
              <a:buNone/>
            </a:pPr>
            <a:endParaRPr lang="en-US" dirty="0" smtClean="0">
              <a:latin typeface="Chaparral Pro" panose="02060503040505020203" pitchFamily="18" charset="0"/>
            </a:endParaRPr>
          </a:p>
          <a:p>
            <a:pPr fontAlgn="base"/>
            <a:r>
              <a:rPr lang="en-US" dirty="0" smtClean="0">
                <a:latin typeface="Chaparral Pro" panose="02060503040505020203" pitchFamily="18" charset="0"/>
              </a:rPr>
              <a:t>Completing inquiry phase and preparing to scale (FA19)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haparral Pro" panose="02060503040505020203" pitchFamily="18" charset="0"/>
              </a:rPr>
              <a:t>Highlights of GP Progress To-Date</a:t>
            </a:r>
            <a:endParaRPr lang="en-US" b="1" dirty="0">
              <a:latin typeface="Chaparral Pro" panose="02060503040505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93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haparral Pro" panose="02060503040505020203" pitchFamily="18" charset="0"/>
              </a:rPr>
              <a:t>Guided Pathways – QFE Action Items</a:t>
            </a:r>
            <a:endParaRPr lang="en-US" b="1" dirty="0">
              <a:latin typeface="Chaparral Pro" panose="020605030405050202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2957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Chaparral Pro" panose="02060503040505020203" pitchFamily="18" charset="0"/>
              </a:rPr>
              <a:t>Complete-ability </a:t>
            </a:r>
            <a:endParaRPr lang="en-US" dirty="0" smtClean="0">
              <a:latin typeface="Chaparral Pro" panose="02060503040505020203" pitchFamily="18" charset="0"/>
            </a:endParaRPr>
          </a:p>
          <a:p>
            <a:r>
              <a:rPr lang="en-US" dirty="0" smtClean="0">
                <a:latin typeface="Chaparral Pro" panose="02060503040505020203" pitchFamily="18" charset="0"/>
              </a:rPr>
              <a:t>Increased </a:t>
            </a:r>
            <a:r>
              <a:rPr lang="en-US" dirty="0">
                <a:latin typeface="Chaparral Pro" panose="02060503040505020203" pitchFamily="18" charset="0"/>
              </a:rPr>
              <a:t>accuracy of Student Education Plans which can inform course scheduling </a:t>
            </a:r>
            <a:endParaRPr lang="en-US" dirty="0" smtClean="0">
              <a:latin typeface="Chaparral Pro" panose="02060503040505020203" pitchFamily="18" charset="0"/>
            </a:endParaRPr>
          </a:p>
          <a:p>
            <a:r>
              <a:rPr lang="en-US" dirty="0" smtClean="0">
                <a:latin typeface="Chaparral Pro" panose="02060503040505020203" pitchFamily="18" charset="0"/>
              </a:rPr>
              <a:t>Grouping </a:t>
            </a:r>
            <a:r>
              <a:rPr lang="en-US" dirty="0">
                <a:latin typeface="Chaparral Pro" panose="02060503040505020203" pitchFamily="18" charset="0"/>
              </a:rPr>
              <a:t>degree programs into ‘Interest Areas’ or ‘Meta </a:t>
            </a:r>
            <a:r>
              <a:rPr lang="en-US" dirty="0" smtClean="0">
                <a:latin typeface="Chaparral Pro" panose="02060503040505020203" pitchFamily="18" charset="0"/>
              </a:rPr>
              <a:t>Majors’</a:t>
            </a:r>
          </a:p>
          <a:p>
            <a:r>
              <a:rPr lang="en-US" dirty="0" smtClean="0">
                <a:latin typeface="Chaparral Pro" panose="02060503040505020203" pitchFamily="18" charset="0"/>
              </a:rPr>
              <a:t>Optimization </a:t>
            </a:r>
            <a:r>
              <a:rPr lang="en-US" dirty="0">
                <a:latin typeface="Chaparral Pro" panose="02060503040505020203" pitchFamily="18" charset="0"/>
              </a:rPr>
              <a:t>of the class schedule to avoid class cancelations and conflicts </a:t>
            </a:r>
            <a:endParaRPr lang="en-US" dirty="0" smtClean="0">
              <a:latin typeface="Chaparral Pro" panose="02060503040505020203" pitchFamily="18" charset="0"/>
            </a:endParaRPr>
          </a:p>
          <a:p>
            <a:r>
              <a:rPr lang="en-US" dirty="0" smtClean="0">
                <a:latin typeface="Chaparral Pro" panose="02060503040505020203" pitchFamily="18" charset="0"/>
              </a:rPr>
              <a:t>Alignment </a:t>
            </a:r>
            <a:r>
              <a:rPr lang="en-US" dirty="0">
                <a:latin typeface="Chaparral Pro" panose="02060503040505020203" pitchFamily="18" charset="0"/>
              </a:rPr>
              <a:t>of support services with interest </a:t>
            </a:r>
            <a:r>
              <a:rPr lang="en-US" dirty="0" smtClean="0">
                <a:latin typeface="Chaparral Pro" panose="02060503040505020203" pitchFamily="18" charset="0"/>
              </a:rPr>
              <a:t>areas</a:t>
            </a:r>
          </a:p>
          <a:p>
            <a:r>
              <a:rPr lang="en-US" dirty="0">
                <a:latin typeface="Chaparral Pro" panose="02060503040505020203" pitchFamily="18" charset="0"/>
              </a:rPr>
              <a:t>Implementation/expansion of various high school engagement strategies: Dual Enrollment, Summer Programs, Outreach Events, etc… </a:t>
            </a:r>
            <a:endParaRPr lang="en-US" dirty="0" smtClean="0">
              <a:latin typeface="Chaparral Pro" panose="02060503040505020203" pitchFamily="18" charset="0"/>
            </a:endParaRPr>
          </a:p>
          <a:p>
            <a:r>
              <a:rPr lang="en-US" dirty="0">
                <a:solidFill>
                  <a:prstClr val="black"/>
                </a:solidFill>
                <a:latin typeface="Chaparral Pro" panose="02060503040505020203" pitchFamily="18" charset="0"/>
              </a:rPr>
              <a:t>Modification of the current Priority Enrollment Program (PEP) to better serve incoming students </a:t>
            </a:r>
          </a:p>
          <a:p>
            <a:endParaRPr lang="en-US" dirty="0" smtClean="0">
              <a:latin typeface="Chaparral Pro" panose="02060503040505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153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375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>
                <a:solidFill>
                  <a:prstClr val="black"/>
                </a:solidFill>
                <a:latin typeface="Chaparral Pro" panose="02060503040505020203" pitchFamily="18" charset="0"/>
              </a:rPr>
              <a:t>Expansion </a:t>
            </a:r>
            <a:r>
              <a:rPr lang="en-US" sz="2400" dirty="0">
                <a:solidFill>
                  <a:prstClr val="black"/>
                </a:solidFill>
                <a:latin typeface="Chaparral Pro" panose="02060503040505020203" pitchFamily="18" charset="0"/>
              </a:rPr>
              <a:t>of cohorts via learning communities </a:t>
            </a:r>
            <a:endParaRPr lang="en-US" sz="2400" dirty="0" smtClean="0">
              <a:solidFill>
                <a:prstClr val="black"/>
              </a:solidFill>
              <a:latin typeface="Chaparral Pro" panose="02060503040505020203" pitchFamily="18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Chaparral Pro" panose="02060503040505020203" pitchFamily="18" charset="0"/>
              </a:rPr>
              <a:t>Expansion </a:t>
            </a:r>
            <a:r>
              <a:rPr lang="en-US" sz="2400" dirty="0">
                <a:solidFill>
                  <a:prstClr val="black"/>
                </a:solidFill>
                <a:latin typeface="Chaparral Pro" panose="02060503040505020203" pitchFamily="18" charset="0"/>
              </a:rPr>
              <a:t>of </a:t>
            </a:r>
            <a:r>
              <a:rPr lang="en-US" sz="2400" dirty="0" smtClean="0">
                <a:solidFill>
                  <a:prstClr val="black"/>
                </a:solidFill>
                <a:latin typeface="Chaparral Pro" panose="02060503040505020203" pitchFamily="18" charset="0"/>
              </a:rPr>
              <a:t>Support (including </a:t>
            </a:r>
            <a:r>
              <a:rPr lang="en-US" sz="2400" dirty="0">
                <a:solidFill>
                  <a:prstClr val="black"/>
                </a:solidFill>
                <a:latin typeface="Chaparral Pro" panose="02060503040505020203" pitchFamily="18" charset="0"/>
              </a:rPr>
              <a:t>Job </a:t>
            </a:r>
            <a:r>
              <a:rPr lang="en-US" sz="2400" dirty="0" smtClean="0">
                <a:solidFill>
                  <a:prstClr val="black"/>
                </a:solidFill>
                <a:latin typeface="Chaparral Pro" panose="02060503040505020203" pitchFamily="18" charset="0"/>
              </a:rPr>
              <a:t>Placement and </a:t>
            </a:r>
            <a:r>
              <a:rPr lang="en-US" sz="2400" dirty="0">
                <a:solidFill>
                  <a:prstClr val="black"/>
                </a:solidFill>
                <a:latin typeface="Chaparral Pro" panose="02060503040505020203" pitchFamily="18" charset="0"/>
              </a:rPr>
              <a:t>Career </a:t>
            </a:r>
            <a:r>
              <a:rPr lang="en-US" sz="2400" dirty="0" smtClean="0">
                <a:solidFill>
                  <a:prstClr val="black"/>
                </a:solidFill>
                <a:latin typeface="Chaparral Pro" panose="02060503040505020203" pitchFamily="18" charset="0"/>
              </a:rPr>
              <a:t>assistance) and Instructional Programs</a:t>
            </a:r>
            <a:endParaRPr lang="en-US" sz="2400" dirty="0">
              <a:solidFill>
                <a:prstClr val="black"/>
              </a:solidFill>
              <a:latin typeface="Chaparral Pro" panose="02060503040505020203" pitchFamily="18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Chaparral Pro" panose="02060503040505020203" pitchFamily="18" charset="0"/>
              </a:rPr>
              <a:t>Identification of </a:t>
            </a:r>
            <a:r>
              <a:rPr lang="en-US" sz="2400" dirty="0" smtClean="0">
                <a:solidFill>
                  <a:prstClr val="black"/>
                </a:solidFill>
                <a:latin typeface="Chaparral Pro" panose="02060503040505020203" pitchFamily="18" charset="0"/>
              </a:rPr>
              <a:t>job placement </a:t>
            </a:r>
            <a:r>
              <a:rPr lang="en-US" sz="2400" dirty="0">
                <a:solidFill>
                  <a:prstClr val="black"/>
                </a:solidFill>
                <a:latin typeface="Chaparral Pro" panose="02060503040505020203" pitchFamily="18" charset="0"/>
              </a:rPr>
              <a:t>data </a:t>
            </a:r>
            <a:r>
              <a:rPr lang="en-US" sz="2400" dirty="0" smtClean="0">
                <a:solidFill>
                  <a:prstClr val="black"/>
                </a:solidFill>
                <a:latin typeface="Chaparral Pro" panose="02060503040505020203" pitchFamily="18" charset="0"/>
              </a:rPr>
              <a:t>tool</a:t>
            </a:r>
          </a:p>
          <a:p>
            <a:pPr lvl="0"/>
            <a:r>
              <a:rPr lang="en-US" sz="2400" dirty="0">
                <a:latin typeface="Chaparral Pro" panose="02060503040505020203" pitchFamily="18" charset="0"/>
              </a:rPr>
              <a:t>Streamlining the application process </a:t>
            </a:r>
            <a:endParaRPr lang="en-US" sz="2400" dirty="0" smtClean="0">
              <a:latin typeface="Chaparral Pro" panose="02060503040505020203" pitchFamily="18" charset="0"/>
            </a:endParaRPr>
          </a:p>
          <a:p>
            <a:pPr lvl="0"/>
            <a:r>
              <a:rPr lang="en-US" sz="2400" dirty="0" smtClean="0">
                <a:latin typeface="Chaparral Pro" panose="02060503040505020203" pitchFamily="18" charset="0"/>
              </a:rPr>
              <a:t>Providing </a:t>
            </a:r>
            <a:r>
              <a:rPr lang="en-US" sz="2400" dirty="0">
                <a:latin typeface="Chaparral Pro" panose="02060503040505020203" pitchFamily="18" charset="0"/>
              </a:rPr>
              <a:t>the needed support for FAFSA completion </a:t>
            </a:r>
            <a:endParaRPr lang="en-US" sz="2400" dirty="0" smtClean="0">
              <a:latin typeface="Chaparral Pro" panose="02060503040505020203" pitchFamily="18" charset="0"/>
            </a:endParaRPr>
          </a:p>
          <a:p>
            <a:pPr lvl="0"/>
            <a:r>
              <a:rPr lang="en-US" sz="2400" dirty="0" smtClean="0">
                <a:latin typeface="Chaparral Pro" panose="02060503040505020203" pitchFamily="18" charset="0"/>
              </a:rPr>
              <a:t>Development </a:t>
            </a:r>
            <a:r>
              <a:rPr lang="en-US" sz="2400" dirty="0">
                <a:latin typeface="Chaparral Pro" panose="02060503040505020203" pitchFamily="18" charset="0"/>
              </a:rPr>
              <a:t>of a First Year Experience program </a:t>
            </a:r>
            <a:endParaRPr lang="en-US" sz="2400" dirty="0" smtClean="0">
              <a:latin typeface="Chaparral Pro" panose="02060503040505020203" pitchFamily="18" charset="0"/>
            </a:endParaRPr>
          </a:p>
          <a:p>
            <a:pPr lvl="0"/>
            <a:r>
              <a:rPr lang="en-US" sz="2400" dirty="0" smtClean="0">
                <a:latin typeface="Chaparral Pro" panose="02060503040505020203" pitchFamily="18" charset="0"/>
              </a:rPr>
              <a:t>Development </a:t>
            </a:r>
            <a:r>
              <a:rPr lang="en-US" sz="2400" dirty="0">
                <a:latin typeface="Chaparral Pro" panose="02060503040505020203" pitchFamily="18" charset="0"/>
              </a:rPr>
              <a:t>of Bridge Programs</a:t>
            </a:r>
            <a:endParaRPr lang="en-US" sz="2400" dirty="0">
              <a:solidFill>
                <a:prstClr val="black"/>
              </a:solidFill>
              <a:latin typeface="Chaparral Pro" panose="02060503040505020203" pitchFamily="18" charset="0"/>
            </a:endParaRPr>
          </a:p>
          <a:p>
            <a:pPr lvl="0"/>
            <a:endParaRPr lang="en-US" sz="2600" dirty="0">
              <a:solidFill>
                <a:prstClr val="black"/>
              </a:solidFill>
              <a:latin typeface="Chaparral Pro" panose="02060503040505020203" pitchFamily="18" charset="0"/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haparral Pro" panose="02060503040505020203" pitchFamily="18" charset="0"/>
              </a:rPr>
              <a:t>Guided Pathways – QFE Action Items </a:t>
            </a:r>
            <a:r>
              <a:rPr lang="en-US" b="1" dirty="0" err="1" smtClean="0">
                <a:latin typeface="Chaparral Pro" panose="02060503040505020203" pitchFamily="18" charset="0"/>
              </a:rPr>
              <a:t>cont</a:t>
            </a:r>
            <a:r>
              <a:rPr lang="en-US" b="1" dirty="0" smtClean="0">
                <a:latin typeface="Chaparral Pro" panose="02060503040505020203" pitchFamily="18" charset="0"/>
              </a:rPr>
              <a:t>….</a:t>
            </a:r>
            <a:endParaRPr lang="en-US" b="1" dirty="0">
              <a:latin typeface="Chaparral Pro" panose="02060503040505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935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161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haparral Pro" panose="02060503040505020203" pitchFamily="18" charset="0"/>
              </a:rPr>
              <a:t>2019 Guided Pathways Self-Assessment </a:t>
            </a:r>
            <a:endParaRPr lang="en-US" dirty="0">
              <a:latin typeface="Chaparral Pro" panose="020605030405050202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3091"/>
            <a:ext cx="10515600" cy="48838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haparral Pro" panose="02060503040505020203" pitchFamily="18" charset="0"/>
              </a:rPr>
              <a:t>Areas needing input:</a:t>
            </a:r>
          </a:p>
          <a:p>
            <a:r>
              <a:rPr lang="en-US" dirty="0" smtClean="0">
                <a:latin typeface="Chaparral Pro" panose="02060503040505020203" pitchFamily="18" charset="0"/>
              </a:rPr>
              <a:t>The college works with high schools and other feeders </a:t>
            </a:r>
            <a:r>
              <a:rPr lang="en-US" i="1" u="sng" dirty="0" smtClean="0">
                <a:latin typeface="Chaparral Pro" panose="02060503040505020203" pitchFamily="18" charset="0"/>
              </a:rPr>
              <a:t>to motivate and prepare students to enter college-level coursework in a program of study when they enroll in college.</a:t>
            </a:r>
          </a:p>
          <a:p>
            <a:pPr marL="0" indent="0">
              <a:buNone/>
            </a:pPr>
            <a:endParaRPr lang="en-US" i="1" u="sng" dirty="0" smtClean="0">
              <a:latin typeface="Chaparral Pro" panose="02060503040505020203" pitchFamily="18" charset="0"/>
            </a:endParaRPr>
          </a:p>
          <a:p>
            <a:r>
              <a:rPr lang="en-US" dirty="0" smtClean="0">
                <a:latin typeface="Chaparral Pro" panose="02060503040505020203" pitchFamily="18" charset="0"/>
              </a:rPr>
              <a:t>Advisors and students are alerted when students are at risk of falling off their program plans and </a:t>
            </a:r>
            <a:r>
              <a:rPr lang="en-US" i="1" u="sng" dirty="0" smtClean="0">
                <a:latin typeface="Chaparral Pro" panose="02060503040505020203" pitchFamily="18" charset="0"/>
              </a:rPr>
              <a:t>have policies and supports in place to intervene in ways that help students get back on track.</a:t>
            </a:r>
          </a:p>
          <a:p>
            <a:pPr marL="0" indent="0">
              <a:buNone/>
            </a:pPr>
            <a:endParaRPr lang="en-US" i="1" u="sng" dirty="0" smtClean="0">
              <a:latin typeface="Chaparral Pro" panose="02060503040505020203" pitchFamily="18" charset="0"/>
            </a:endParaRPr>
          </a:p>
          <a:p>
            <a:r>
              <a:rPr lang="en-US" dirty="0" smtClean="0">
                <a:latin typeface="Chaparral Pro" panose="02060503040505020203" pitchFamily="18" charset="0"/>
              </a:rPr>
              <a:t>Assistance is provided to students who are unlikely to be accepted into limited-access programs, such as nursing or culinary arts, to redirect them to another more viable path to credentials and a career.</a:t>
            </a:r>
            <a:endParaRPr lang="en-US" dirty="0">
              <a:latin typeface="Chaparral Pro" panose="02060503040505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47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9344"/>
            <a:ext cx="10515600" cy="520007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haparral Pro" panose="02060503040505020203" pitchFamily="18" charset="0"/>
              </a:rPr>
              <a:t>Faculty/programs assess whether students are mastering learning outcomes and </a:t>
            </a:r>
            <a:r>
              <a:rPr lang="en-US" i="1" u="sng" dirty="0" smtClean="0">
                <a:latin typeface="Chaparral Pro" panose="02060503040505020203" pitchFamily="18" charset="0"/>
              </a:rPr>
              <a:t>building skills across each program, in both arts and sciences and career/technical programs.</a:t>
            </a:r>
          </a:p>
          <a:p>
            <a:endParaRPr lang="en-US" dirty="0">
              <a:latin typeface="Chaparral Pro" panose="02060503040505020203" pitchFamily="18" charset="0"/>
            </a:endParaRPr>
          </a:p>
          <a:p>
            <a:r>
              <a:rPr lang="en-US" dirty="0" smtClean="0">
                <a:latin typeface="Chaparral Pro" panose="02060503040505020203" pitchFamily="18" charset="0"/>
              </a:rPr>
              <a:t>The college helps students document their learning for employers and universities through portfolios and other means beyond transcripts.</a:t>
            </a:r>
          </a:p>
          <a:p>
            <a:endParaRPr lang="en-US" dirty="0">
              <a:latin typeface="Chaparral Pro" panose="02060503040505020203" pitchFamily="18" charset="0"/>
            </a:endParaRPr>
          </a:p>
          <a:p>
            <a:r>
              <a:rPr lang="en-US" dirty="0" smtClean="0">
                <a:latin typeface="Chaparral Pro" panose="02060503040505020203" pitchFamily="18" charset="0"/>
              </a:rPr>
              <a:t>The college assesses effectiveness of educational practice (e.g. using CCSSE or SENSE, etc.) and </a:t>
            </a:r>
            <a:r>
              <a:rPr lang="en-US" i="1" u="sng" dirty="0" smtClean="0">
                <a:latin typeface="Chaparral Pro" panose="02060503040505020203" pitchFamily="18" charset="0"/>
              </a:rPr>
              <a:t>uses the results to create targeted professional development.</a:t>
            </a:r>
            <a:endParaRPr lang="en-US" i="1" u="sng" dirty="0">
              <a:latin typeface="Chaparral Pro" panose="02060503040505020203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haparral Pro" panose="02060503040505020203" pitchFamily="18" charset="0"/>
              </a:rPr>
              <a:t>2019 Guided Pathways Self-Assessment </a:t>
            </a:r>
            <a:endParaRPr lang="en-US" dirty="0">
              <a:latin typeface="Chaparral Pro" panose="02060503040505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10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599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Chaparral Pro</vt:lpstr>
      <vt:lpstr>Office Theme</vt:lpstr>
      <vt:lpstr>Guided Pathways &amp; SEM: Everything you ever wanted to know and more!</vt:lpstr>
      <vt:lpstr>Guided Pathways &amp; SEM Goals</vt:lpstr>
      <vt:lpstr>PowerPoint Presentation</vt:lpstr>
      <vt:lpstr>Highlights of GP Progress To-Date</vt:lpstr>
      <vt:lpstr>Highlights of GP Progress To-Date</vt:lpstr>
      <vt:lpstr>Guided Pathways – QFE Action Items</vt:lpstr>
      <vt:lpstr>Guided Pathways – QFE Action Items cont….</vt:lpstr>
      <vt:lpstr>2019 Guided Pathways Self-Assessment </vt:lpstr>
      <vt:lpstr>2019 Guided Pathways Self-Assessment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Perlas, Char</dc:creator>
  <cp:lastModifiedBy>Perlas, Char</cp:lastModifiedBy>
  <cp:revision>11</cp:revision>
  <dcterms:created xsi:type="dcterms:W3CDTF">2019-03-22T17:00:03Z</dcterms:created>
  <dcterms:modified xsi:type="dcterms:W3CDTF">2019-03-25T18:33:01Z</dcterms:modified>
</cp:coreProperties>
</file>