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9" r:id="rId3"/>
    <p:sldId id="258" r:id="rId4"/>
    <p:sldId id="262" r:id="rId5"/>
    <p:sldId id="264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402DC-A71D-4CB8-BB8B-C99BCBA0E470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AD26A-A8CE-470A-9488-C4926CAF6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3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sadena.edu/academics/support/pathways/about/pathways-components.php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westvalley.edu/learning-communities/first-year/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Presented in Oct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AD26A-A8CE-470A-9488-C4926CAF60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23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Ph1G: First Year Experience, Academic Support, Career Exploration, Job Placement</a:t>
            </a:r>
            <a:b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Spring 2020 Semester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AD26A-A8CE-470A-9488-C4926CAF601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62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Fall 2019 Semester: FYE, Academic Support and Career Exploration Working Group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AD26A-A8CE-470A-9488-C4926CAF60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16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Fall 2019 Semester: FYE, Academic Support and Career Exploration Working Group &amp; Bob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AD26A-A8CE-470A-9488-C4926CAF60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0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Year One of PCC Pathways - PCC Pathways First Year Experience - Pasadena City College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4"/>
              </a:rPr>
              <a:t>First Year Experience | West Valley College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AD26A-A8CE-470A-9488-C4926CAF60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AD26A-A8CE-470A-9488-C4926CAF60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066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5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2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4542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89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0105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4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65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6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7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7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6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1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97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9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6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78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71D22-95F2-459C-ABE4-2B4CE5158F7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4DD92B-E187-4CF2-BC76-0AB3EE8C5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6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sadena.edu/academics/support/pathways/about/pathways-components.ph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stvalley.edu/learning-communities/first-year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7521" y="2915674"/>
            <a:ext cx="9144000" cy="23876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First Year Experience Programs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8412" y="5568336"/>
            <a:ext cx="9257071" cy="640735"/>
          </a:xfrm>
        </p:spPr>
        <p:txBody>
          <a:bodyPr/>
          <a:lstStyle/>
          <a:p>
            <a:r>
              <a:rPr lang="en-US" dirty="0"/>
              <a:t>Updated: May 19, 2021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64316F83-299C-4576-9508-BF09733DD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42899" y="225941"/>
            <a:ext cx="4493245" cy="2021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8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219" y="899653"/>
            <a:ext cx="11631561" cy="50586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Holistic Experience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Students should move seamlessly from Orientation      PEPS      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COLTS-CON         JAMS       Success Teams with the Interest Area being woven in at all points, create high touch support, case management and high impact practices, which are critical for 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first-year experience. </a:t>
            </a:r>
          </a:p>
          <a:p>
            <a:endParaRPr lang="en-US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4FA9384F-AD39-4F8D-8910-517BCEA0E8E6}"/>
              </a:ext>
            </a:extLst>
          </p:cNvPr>
          <p:cNvSpPr/>
          <p:nvPr/>
        </p:nvSpPr>
        <p:spPr>
          <a:xfrm>
            <a:off x="9276736" y="2418735"/>
            <a:ext cx="294968" cy="221226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25F6274-FD9A-433D-B00B-09B87A7D771F}"/>
              </a:ext>
            </a:extLst>
          </p:cNvPr>
          <p:cNvSpPr/>
          <p:nvPr/>
        </p:nvSpPr>
        <p:spPr>
          <a:xfrm>
            <a:off x="10579510" y="2411360"/>
            <a:ext cx="294968" cy="221226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0460AB38-B29E-4A99-9CE3-AFAC51FCA8FB}"/>
              </a:ext>
            </a:extLst>
          </p:cNvPr>
          <p:cNvSpPr/>
          <p:nvPr/>
        </p:nvSpPr>
        <p:spPr>
          <a:xfrm>
            <a:off x="2271251" y="2802189"/>
            <a:ext cx="353961" cy="250723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378FE261-29E2-49DE-AD71-0BC342A01858}"/>
              </a:ext>
            </a:extLst>
          </p:cNvPr>
          <p:cNvSpPr/>
          <p:nvPr/>
        </p:nvSpPr>
        <p:spPr>
          <a:xfrm>
            <a:off x="3687097" y="2802189"/>
            <a:ext cx="383458" cy="265471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9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084" y="235976"/>
            <a:ext cx="11071302" cy="486510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latin typeface="Calibri" panose="020F0502020204030204" pitchFamily="34" charset="0"/>
                <a:cs typeface="Calibri" panose="020F0502020204030204" pitchFamily="34" charset="0"/>
              </a:rPr>
              <a:t>First year students will feel a sense of community, be knowledgeable and able to apply the resources available to them; and feel supported in all aspects of their college experience. </a:t>
            </a:r>
            <a:r>
              <a:rPr lang="en-US" sz="11200" b="1" i="1" dirty="0">
                <a:latin typeface="Calibri" panose="020F0502020204030204" pitchFamily="34" charset="0"/>
                <a:cs typeface="Calibri" panose="020F0502020204030204" pitchFamily="34" charset="0"/>
              </a:rPr>
              <a:t>First year experience consist of: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Orientation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Peer mentors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COLTS CON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Welcome Week activities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Proactive Registration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On-going College Hour Activities</a:t>
            </a:r>
          </a:p>
          <a:p>
            <a:pPr lvl="1" fontAlgn="base"/>
            <a:r>
              <a:rPr lang="en-US" sz="11200" dirty="0">
                <a:latin typeface="Calibri" panose="020F0502020204030204" pitchFamily="34" charset="0"/>
                <a:cs typeface="Calibri" panose="020F0502020204030204" pitchFamily="34" charset="0"/>
              </a:rPr>
              <a:t>Life skill workshops </a:t>
            </a:r>
          </a:p>
          <a:p>
            <a:pPr lvl="2" fontAlgn="base">
              <a:buFont typeface="Wingdings" panose="05000000000000000000" pitchFamily="2" charset="2"/>
              <a:buChar char="ü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“Just in time” academic workshops</a:t>
            </a:r>
          </a:p>
          <a:p>
            <a:pPr lvl="2" fontAlgn="base">
              <a:buFont typeface="Wingdings" panose="05000000000000000000" pitchFamily="2" charset="2"/>
              <a:buChar char="ü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College Success workshops</a:t>
            </a:r>
          </a:p>
          <a:p>
            <a:pPr lvl="2" fontAlgn="base">
              <a:buFont typeface="Wingdings" panose="05000000000000000000" pitchFamily="2" charset="2"/>
              <a:buChar char="ü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Student clubs</a:t>
            </a:r>
          </a:p>
          <a:p>
            <a:pPr lvl="2" fontAlgn="base">
              <a:buFont typeface="Wingdings" panose="05000000000000000000" pitchFamily="2" charset="2"/>
              <a:buChar char="ü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Faculty Office hours</a:t>
            </a:r>
          </a:p>
          <a:p>
            <a:pPr lvl="2" fontAlgn="base">
              <a:buFont typeface="Wingdings" panose="05000000000000000000" pitchFamily="2" charset="2"/>
              <a:buChar char="ü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College-wide events (Speakers, BBQ, bands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04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349" y="996446"/>
            <a:ext cx="11071302" cy="4865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Develop a Pathway Experience</a:t>
            </a:r>
          </a:p>
          <a:p>
            <a:pPr fontAlgn="base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Cohort: English, Math and introductory courses), students select path with counselor based on interest areas. Tailor English classes to interest areas which will create a natural cohort. </a:t>
            </a:r>
          </a:p>
          <a:p>
            <a:pPr fontAlgn="base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CRER 137: Career Exploration tailored to each Interest Area, MBTI (full) Understanding yours and others’ perception and judgement, Strong (full) A further in-depth interest inventory using Holland Theory, Resume and Cover Letter creation with guidance from Career Center (8 Years)</a:t>
            </a:r>
          </a:p>
          <a:p>
            <a:pPr fontAlgn="base"/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3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39" y="663679"/>
            <a:ext cx="11631561" cy="5058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Best Practices:</a:t>
            </a:r>
          </a:p>
          <a:p>
            <a:pPr marL="0" indent="0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Pasadena City College: More comprehensive</a:t>
            </a:r>
          </a:p>
          <a:p>
            <a:pPr marL="0" indent="0">
              <a:buNone/>
            </a:pPr>
            <a:r>
              <a:rPr lang="en-US" sz="4000" dirty="0">
                <a:hlinkClick r:id="rId3"/>
              </a:rPr>
              <a:t>Year One of PCC Pathways - PCC Pathways First Year Experience - Pasadena City College</a:t>
            </a:r>
            <a:endParaRPr lang="en-US" sz="4000" dirty="0"/>
          </a:p>
          <a:p>
            <a:pPr marL="0" indent="0">
              <a:buNone/>
            </a:pPr>
            <a:b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West Valley College: Course cohort</a:t>
            </a:r>
          </a:p>
          <a:p>
            <a:pPr marL="0" indent="0">
              <a:buNone/>
            </a:pPr>
            <a:r>
              <a:rPr lang="en-US" sz="4000" dirty="0">
                <a:hlinkClick r:id="rId4"/>
              </a:rPr>
              <a:t>First Year Experience | West Valley College</a:t>
            </a: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093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0439" y="663679"/>
            <a:ext cx="11631561" cy="50586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300" b="1" dirty="0">
                <a:latin typeface="Calibri" panose="020F0502020204030204" pitchFamily="34" charset="0"/>
                <a:cs typeface="Calibri" panose="020F0502020204030204" pitchFamily="34" charset="0"/>
              </a:rPr>
              <a:t>Additional conversations: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Accomplishments &amp; in progress: CRM, PEPs, COLTS-CON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College-wide lead FYE vs. Interest Area FYE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Changing existing programs to include Interest Area focus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Being innovative – designing new FYE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Utilizing Canvas and Pronto for Interest Area communication and to build Interest Area student community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Short-term and long-term funding</a:t>
            </a:r>
          </a:p>
          <a:p>
            <a:pPr marL="0" indent="0">
              <a:buNone/>
            </a:pP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524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3428</TotalTime>
  <Words>395</Words>
  <Application>Microsoft Office PowerPoint</Application>
  <PresentationFormat>Widescreen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Trebuchet MS</vt:lpstr>
      <vt:lpstr>Wingdings</vt:lpstr>
      <vt:lpstr>Wingdings 3</vt:lpstr>
      <vt:lpstr>Facet</vt:lpstr>
      <vt:lpstr>First Year Experience Programs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FYE Program Elements</dc:title>
  <dc:creator>Engel, Karen</dc:creator>
  <cp:lastModifiedBy>Ho, Mary</cp:lastModifiedBy>
  <cp:revision>36</cp:revision>
  <dcterms:created xsi:type="dcterms:W3CDTF">2020-10-20T17:45:17Z</dcterms:created>
  <dcterms:modified xsi:type="dcterms:W3CDTF">2021-05-18T22:16:51Z</dcterms:modified>
</cp:coreProperties>
</file>